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0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4E41-C29B-4252-B043-B1D4B9715A5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5815-9B07-45EC-AA07-214A21B9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ap.com/markreport.php?studentID=38&amp;classID=2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sql-injection/bli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ô tả SQL Injection là gì và cách kiểm 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8600" cy="803275"/>
          </a:xfrm>
        </p:spPr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err="1" smtClean="0"/>
              <a:t>PreparedStatement</a:t>
            </a:r>
            <a:r>
              <a:rPr lang="en-US" b="1" dirty="0"/>
              <a:t> </a:t>
            </a:r>
            <a:r>
              <a:rPr lang="en-US" b="1" dirty="0" smtClean="0"/>
              <a:t>prevents </a:t>
            </a:r>
            <a:r>
              <a:rPr lang="en-US" b="1" dirty="0" err="1" smtClean="0"/>
              <a:t>SQLi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2050" name="Picture 2" descr="https://3.bp.blogspot.com/-Ru6lCV80PTE/Vfb44kaVfvI/AAAAAAAAAWI/6lLFVMsbe3E/s1600/QueryExecutionPhas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" y="1584960"/>
            <a:ext cx="10617200" cy="47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OS command inj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s Command Injection Mitigation, HD Png Download , Transparent Png Image -  PNGi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75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75600" y="2521060"/>
            <a:ext cx="42164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/>
              <a:t>Command </a:t>
            </a:r>
          </a:p>
          <a:p>
            <a:pPr algn="ctr"/>
            <a:r>
              <a:rPr lang="en-US" sz="4400" dirty="0" smtClean="0"/>
              <a:t>Injection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3055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550"/>
            <a:ext cx="10515600" cy="55734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Command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3"/>
            <a:ext cx="10515600" cy="5158060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attacker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entry point </a:t>
            </a:r>
            <a:r>
              <a:rPr lang="en-US" dirty="0" err="1" smtClean="0"/>
              <a:t>các</a:t>
            </a:r>
            <a:r>
              <a:rPr lang="en-US" dirty="0" smtClean="0"/>
              <a:t> OS command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web app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OS command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OS Command Injection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ctf.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49" y="3143533"/>
            <a:ext cx="5929193" cy="3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6618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Command Injection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thì</a:t>
            </a:r>
            <a:r>
              <a:rPr lang="en-US" b="1" dirty="0" smtClean="0"/>
              <a:t> </a:t>
            </a:r>
            <a:r>
              <a:rPr lang="en-US" b="1" dirty="0" err="1" smtClean="0"/>
              <a:t>sẽ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server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DDOS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`ping`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server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root </a:t>
            </a:r>
            <a:r>
              <a:rPr lang="en-US" dirty="0" err="1" smtClean="0"/>
              <a:t>và</a:t>
            </a:r>
            <a:r>
              <a:rPr lang="en-US" dirty="0" smtClean="0"/>
              <a:t> guest, </a:t>
            </a:r>
            <a:r>
              <a:rPr lang="en-US" dirty="0" err="1" smtClean="0"/>
              <a:t>thì</a:t>
            </a:r>
            <a:r>
              <a:rPr lang="en-US" dirty="0" smtClean="0"/>
              <a:t> hacker </a:t>
            </a:r>
            <a:r>
              <a:rPr lang="en-US" dirty="0" err="1" smtClean="0"/>
              <a:t>sẽ</a:t>
            </a:r>
            <a:r>
              <a:rPr lang="en-US" dirty="0" smtClean="0"/>
              <a:t> RCE, </a:t>
            </a:r>
            <a:r>
              <a:rPr lang="en-US" dirty="0" err="1" smtClean="0"/>
              <a:t>leo</a:t>
            </a:r>
            <a:r>
              <a:rPr lang="en-US" dirty="0" smtClean="0"/>
              <a:t> thang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root.</a:t>
            </a:r>
            <a:endParaRPr lang="en-US" dirty="0"/>
          </a:p>
        </p:txBody>
      </p:sp>
      <p:pic>
        <p:nvPicPr>
          <p:cNvPr id="2050" name="Picture 2" descr="Tại sao &amp;quot;xin vĩnh biệt cụ&amp;quot; trở thành meme được yêu thích nhất quý III năm  2021, được sử dụng rất nhiều trên TikT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80" y="3230101"/>
            <a:ext cx="1849788" cy="294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28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06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r>
              <a:rPr lang="en-US" b="1" dirty="0" smtClean="0"/>
              <a:t> </a:t>
            </a:r>
            <a:r>
              <a:rPr lang="en-US" b="1" dirty="0" err="1" smtClean="0"/>
              <a:t>thì</a:t>
            </a:r>
            <a:r>
              <a:rPr lang="en-US" b="1" dirty="0" smtClean="0"/>
              <a:t> </a:t>
            </a:r>
            <a:r>
              <a:rPr lang="en-US" b="1" dirty="0" err="1" smtClean="0"/>
              <a:t>bị</a:t>
            </a:r>
            <a:r>
              <a:rPr lang="en-US" b="1" dirty="0" smtClean="0"/>
              <a:t> Command Injection?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web app </a:t>
            </a:r>
            <a:r>
              <a:rPr lang="en-US" dirty="0" err="1" smtClean="0"/>
              <a:t>lấy</a:t>
            </a:r>
            <a:r>
              <a:rPr lang="en-US" dirty="0" smtClean="0"/>
              <a:t> data </a:t>
            </a:r>
            <a:r>
              <a:rPr lang="en-US" dirty="0" err="1" smtClean="0"/>
              <a:t>từ</a:t>
            </a:r>
            <a:r>
              <a:rPr lang="en-US" dirty="0" smtClean="0"/>
              <a:t> entry point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input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shell command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server.</a:t>
            </a:r>
          </a:p>
          <a:p>
            <a:r>
              <a:rPr lang="en-US" dirty="0" err="1" smtClean="0"/>
              <a:t>PoC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https://fap.com/markreport.php?studentID=38&amp;classID=29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entry point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studentID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classID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studentID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value </a:t>
            </a:r>
            <a:r>
              <a:rPr lang="en-US" dirty="0" err="1" smtClean="0"/>
              <a:t>là</a:t>
            </a:r>
            <a:r>
              <a:rPr lang="en-US" dirty="0" smtClean="0"/>
              <a:t> 38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classID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value </a:t>
            </a:r>
            <a:r>
              <a:rPr lang="en-US" dirty="0" err="1" smtClean="0"/>
              <a:t>là</a:t>
            </a:r>
            <a:r>
              <a:rPr lang="en-US" dirty="0" smtClean="0"/>
              <a:t> 29. Web app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python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gen_mark.py,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value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studentID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classID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input.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entry point </a:t>
            </a:r>
            <a:r>
              <a:rPr lang="en-US" dirty="0" err="1" smtClean="0">
                <a:hlinkClick r:id="rId2"/>
              </a:rPr>
              <a:t>studentID</a:t>
            </a:r>
            <a:r>
              <a:rPr lang="en-US" dirty="0" smtClean="0">
                <a:hlinkClick r:id="rId2"/>
              </a:rPr>
              <a:t>=38&amp;classID=29</a:t>
            </a:r>
            <a:r>
              <a:rPr lang="en-US" dirty="0" smtClean="0"/>
              <a:t> payload ` | &lt;shell command&gt; &amp; &lt;1 </a:t>
            </a:r>
            <a:r>
              <a:rPr lang="en-US" dirty="0" err="1" smtClean="0"/>
              <a:t>cái</a:t>
            </a:r>
            <a:r>
              <a:rPr lang="en-US" dirty="0" smtClean="0"/>
              <a:t> shell command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&gt;` </a:t>
            </a:r>
            <a:r>
              <a:rPr lang="en-US" dirty="0" err="1" smtClean="0"/>
              <a:t>với</a:t>
            </a:r>
            <a:r>
              <a:rPr lang="en-US" dirty="0" smtClean="0"/>
              <a:t> `|` </a:t>
            </a:r>
            <a:r>
              <a:rPr lang="en-US" dirty="0" err="1" smtClean="0"/>
              <a:t>và</a:t>
            </a:r>
            <a:r>
              <a:rPr lang="en-US" dirty="0" smtClean="0"/>
              <a:t> `&amp;`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dirty="0" smtClean="0"/>
              <a:t>command separators.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web app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OS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command </a:t>
            </a:r>
            <a:r>
              <a:rPr lang="en-US" b="1" dirty="0" err="1" smtClean="0"/>
              <a:t>seperators</a:t>
            </a:r>
            <a:r>
              <a:rPr lang="en-US" b="1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84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864"/>
          </a:xfrm>
        </p:spPr>
        <p:txBody>
          <a:bodyPr>
            <a:normAutofit/>
          </a:bodyPr>
          <a:lstStyle/>
          <a:p>
            <a:r>
              <a:rPr lang="en-US" b="1" dirty="0" smtClean="0"/>
              <a:t>Blind command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577"/>
            <a:ext cx="10515600" cy="4879386"/>
          </a:xfrm>
        </p:spPr>
        <p:txBody>
          <a:bodyPr/>
          <a:lstStyle/>
          <a:p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web app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output </a:t>
            </a:r>
            <a:r>
              <a:rPr lang="en-US" dirty="0" err="1" smtClean="0"/>
              <a:t>của</a:t>
            </a:r>
            <a:r>
              <a:rPr lang="en-US" dirty="0" smtClean="0"/>
              <a:t> OS command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PoC</a:t>
            </a:r>
            <a:r>
              <a:rPr lang="en-US" dirty="0" smtClean="0"/>
              <a:t>: 1 web app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data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entry point.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‘File created successfully’,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‘Failed’.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Time delays.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</a:t>
            </a:r>
            <a:r>
              <a:rPr lang="en-US" dirty="0" smtClean="0"/>
              <a:t>edirecting output.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Out-of-band.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0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phòng</a:t>
            </a:r>
            <a:r>
              <a:rPr lang="en-US" b="1" dirty="0" smtClean="0"/>
              <a:t> </a:t>
            </a:r>
            <a:r>
              <a:rPr lang="en-US" b="1" dirty="0" err="1" smtClean="0"/>
              <a:t>chống</a:t>
            </a:r>
            <a:r>
              <a:rPr lang="en-US" b="1" dirty="0" smtClean="0"/>
              <a:t> OS command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522514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shell,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subprocess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1 task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.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built-in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đắc</a:t>
            </a:r>
            <a:r>
              <a:rPr lang="en-US" dirty="0"/>
              <a:t> </a:t>
            </a:r>
            <a:r>
              <a:rPr lang="en-US" dirty="0" err="1" smtClean="0"/>
              <a:t>dĩ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filter input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ngặt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Validating against a whitelist of permitted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Validating </a:t>
            </a:r>
            <a:r>
              <a:rPr lang="en-US" dirty="0"/>
              <a:t>that the input is a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Validating </a:t>
            </a:r>
            <a:r>
              <a:rPr lang="en-US" dirty="0"/>
              <a:t>that the input contains only alphanumeric characters, no other syntax or whitespace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Never </a:t>
            </a:r>
            <a:r>
              <a:rPr lang="en-US" dirty="0"/>
              <a:t>attempt to sanitize input by escaping shell </a:t>
            </a:r>
            <a:r>
              <a:rPr lang="en-US" dirty="0" err="1"/>
              <a:t>metacharacters</a:t>
            </a:r>
            <a:r>
              <a:rPr lang="en-US" dirty="0"/>
              <a:t>. In practice, this is just too error-prone and vulnerable to being bypassed by a skilled attacker.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3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er-Side Request Forgery-SSRF | Briskinfos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45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b="1" dirty="0" smtClean="0"/>
              <a:t>SSRF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attacker “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dỗ</a:t>
            </a:r>
            <a:r>
              <a:rPr lang="en-US" dirty="0" smtClean="0"/>
              <a:t>” server </a:t>
            </a:r>
            <a:r>
              <a:rPr lang="en-US" dirty="0" err="1" smtClean="0"/>
              <a:t>của</a:t>
            </a:r>
            <a:r>
              <a:rPr lang="en-US" dirty="0" smtClean="0"/>
              <a:t> web app </a:t>
            </a:r>
            <a:r>
              <a:rPr lang="en-US" dirty="0" err="1" smtClean="0"/>
              <a:t>tạo</a:t>
            </a:r>
            <a:r>
              <a:rPr lang="en-US" dirty="0" smtClean="0"/>
              <a:t> HTTP request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domain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attacker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SSRF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 app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domain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93" y="3023343"/>
            <a:ext cx="6530906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706028"/>
          </a:xfrm>
        </p:spPr>
        <p:txBody>
          <a:bodyPr/>
          <a:lstStyle/>
          <a:p>
            <a:r>
              <a:rPr lang="en-US" b="1" dirty="0" smtClean="0"/>
              <a:t>SQL Injection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94105"/>
            <a:ext cx="10515600" cy="5045437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attacker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query </a:t>
            </a:r>
            <a:r>
              <a:rPr lang="en-US" dirty="0" err="1" smtClean="0"/>
              <a:t>mà</a:t>
            </a:r>
            <a:r>
              <a:rPr lang="en-US" dirty="0" smtClean="0"/>
              <a:t> 1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database.</a:t>
            </a:r>
          </a:p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(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ở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ngờ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9" y="3198067"/>
            <a:ext cx="6683319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862783"/>
          </a:xfrm>
        </p:spPr>
        <p:txBody>
          <a:bodyPr/>
          <a:lstStyle/>
          <a:p>
            <a:r>
              <a:rPr lang="en-US" b="1" dirty="0" smtClean="0"/>
              <a:t>SQL Injection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thì</a:t>
            </a:r>
            <a:r>
              <a:rPr lang="en-US" b="1" dirty="0"/>
              <a:t> </a:t>
            </a:r>
            <a:r>
              <a:rPr lang="en-US" b="1" dirty="0" err="1" smtClean="0"/>
              <a:t>sẽ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 smtClean="0"/>
              <a:t>Unauthorized </a:t>
            </a:r>
            <a:r>
              <a:rPr lang="en-US" dirty="0"/>
              <a:t>access to sensitive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DDOS.</a:t>
            </a:r>
          </a:p>
          <a:p>
            <a:r>
              <a:rPr lang="en-US" dirty="0"/>
              <a:t>Subverting application </a:t>
            </a:r>
            <a:r>
              <a:rPr lang="en-US" dirty="0" smtClean="0"/>
              <a:t>logic.</a:t>
            </a:r>
          </a:p>
          <a:p>
            <a:r>
              <a:rPr lang="en-US" dirty="0" smtClean="0"/>
              <a:t>Remote code execution (RCE).</a:t>
            </a:r>
          </a:p>
          <a:p>
            <a:r>
              <a:rPr lang="en-US" dirty="0"/>
              <a:t>P</a:t>
            </a:r>
            <a:r>
              <a:rPr lang="en-US" dirty="0" smtClean="0"/>
              <a:t>rivilege escalation.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56" y="3528221"/>
            <a:ext cx="5349704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332"/>
            <a:ext cx="10515600" cy="627651"/>
          </a:xfrm>
        </p:spPr>
        <p:txBody>
          <a:bodyPr>
            <a:noAutofit/>
          </a:bodyPr>
          <a:lstStyle/>
          <a:p>
            <a:r>
              <a:rPr lang="en-US" b="1" dirty="0" smtClean="0"/>
              <a:t>Unauthorized access to sensitive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703"/>
            <a:ext cx="10515600" cy="4853260"/>
          </a:xfrm>
        </p:spPr>
        <p:txBody>
          <a:bodyPr/>
          <a:lstStyle/>
          <a:p>
            <a:r>
              <a:rPr lang="en-US" b="1" dirty="0" smtClean="0"/>
              <a:t>Retrieving hidden data</a:t>
            </a:r>
            <a:r>
              <a:rPr lang="en-US" dirty="0" smtClean="0"/>
              <a:t>, where you can modify an SQL query to return additional results (Lab: https://portswigger.net/web-security/sql-injection/lab-retrieve-hidden-data).</a:t>
            </a:r>
          </a:p>
          <a:p>
            <a:r>
              <a:rPr lang="en-US" b="1" dirty="0" smtClean="0"/>
              <a:t>UNION attacks</a:t>
            </a:r>
            <a:r>
              <a:rPr lang="en-US" dirty="0" smtClean="0"/>
              <a:t>, where you can retrieve data from different database tables (Lab: https://portswigger.net/web-security/sql-injection/union-attacks).</a:t>
            </a:r>
            <a:endParaRPr lang="en-US" dirty="0" smtClean="0"/>
          </a:p>
          <a:p>
            <a:r>
              <a:rPr lang="en-US" b="1" dirty="0" smtClean="0"/>
              <a:t>Examining the database</a:t>
            </a:r>
            <a:r>
              <a:rPr lang="en-US" dirty="0" smtClean="0"/>
              <a:t>, where you can extract information about the version and structure of the database (Lab: https://portswigger.net/web-security/sql-injection/examining-the-database).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636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Subverting application logic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949"/>
            <a:ext cx="10515600" cy="5010014"/>
          </a:xfrm>
        </p:spPr>
        <p:txBody>
          <a:bodyPr/>
          <a:lstStyle/>
          <a:p>
            <a:r>
              <a:rPr lang="en-US" dirty="0" smtClean="0"/>
              <a:t>Allow authentication bypass.</a:t>
            </a:r>
            <a:endParaRPr lang="en-US" dirty="0"/>
          </a:p>
        </p:txBody>
      </p:sp>
      <p:pic>
        <p:nvPicPr>
          <p:cNvPr id="3074" name="Picture 2" descr="SQL Injection Authentication Bypass Cheat Sheet - Alien Co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52" y="2281510"/>
            <a:ext cx="64103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9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330"/>
            <a:ext cx="10515600" cy="697321"/>
          </a:xfrm>
        </p:spPr>
        <p:txBody>
          <a:bodyPr>
            <a:normAutofit/>
          </a:bodyPr>
          <a:lstStyle/>
          <a:p>
            <a:r>
              <a:rPr lang="en-US" b="1" dirty="0"/>
              <a:t>Blind SQL </a:t>
            </a:r>
            <a:r>
              <a:rPr lang="en-US" b="1" dirty="0" smtClean="0"/>
              <a:t>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hiếm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 query.</a:t>
            </a:r>
          </a:p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dirty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blind SQL injection,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“dark magic”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Triggering </a:t>
            </a:r>
            <a:r>
              <a:rPr lang="en-US" dirty="0"/>
              <a:t>conditional </a:t>
            </a:r>
            <a:r>
              <a:rPr lang="en-US" dirty="0" smtClean="0"/>
              <a:t>responses.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Triggering </a:t>
            </a:r>
            <a:r>
              <a:rPr lang="en-US" dirty="0"/>
              <a:t>SQL </a:t>
            </a:r>
            <a:r>
              <a:rPr lang="en-US" dirty="0" smtClean="0"/>
              <a:t>errors.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Triggering </a:t>
            </a:r>
            <a:r>
              <a:rPr lang="en-US" dirty="0"/>
              <a:t>time </a:t>
            </a:r>
            <a:r>
              <a:rPr lang="en-US" dirty="0" smtClean="0"/>
              <a:t>delays.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Out-of-band (OAST).</a:t>
            </a:r>
          </a:p>
          <a:p>
            <a:r>
              <a:rPr lang="en-US" dirty="0" smtClean="0"/>
              <a:t>Link lab: </a:t>
            </a:r>
            <a:r>
              <a:rPr lang="en-US" dirty="0" smtClean="0">
                <a:hlinkClick r:id="rId2"/>
              </a:rPr>
              <a:t>https://portswigger.net/web-security/sql-injection/blind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092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SQL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577"/>
            <a:ext cx="10515600" cy="4879386"/>
          </a:xfrm>
        </p:spPr>
        <p:txBody>
          <a:bodyPr>
            <a:normAutofit lnSpcReduction="10000"/>
          </a:bodyPr>
          <a:lstStyle/>
          <a:p>
            <a:r>
              <a:rPr lang="en-US" u="sng" dirty="0" err="1" smtClean="0"/>
              <a:t>Bước</a:t>
            </a:r>
            <a:r>
              <a:rPr lang="en-US" u="sng" dirty="0" smtClean="0"/>
              <a:t> 1: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entry point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u="sng" dirty="0" err="1" smtClean="0"/>
              <a:t>Bước</a:t>
            </a:r>
            <a:r>
              <a:rPr lang="en-US" u="sng" dirty="0" smtClean="0"/>
              <a:t> 2: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entry point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testing data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response);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logic </a:t>
            </a:r>
            <a:r>
              <a:rPr lang="en-US" dirty="0" err="1" smtClean="0"/>
              <a:t>như</a:t>
            </a:r>
            <a:r>
              <a:rPr lang="en-US" dirty="0" smtClean="0"/>
              <a:t> `AND 1=1` hay `OR 1=1` (check logic); </a:t>
            </a:r>
            <a:r>
              <a:rPr lang="en-US" dirty="0" err="1" smtClean="0"/>
              <a:t>dấu</a:t>
            </a:r>
            <a:r>
              <a:rPr lang="en-US" dirty="0" smtClean="0"/>
              <a:t> comment </a:t>
            </a:r>
            <a:r>
              <a:rPr lang="en-US" dirty="0" err="1" smtClean="0"/>
              <a:t>của</a:t>
            </a:r>
            <a:r>
              <a:rPr lang="en-US" dirty="0" smtClean="0"/>
              <a:t> SQL (--, /**/); </a:t>
            </a:r>
            <a:r>
              <a:rPr lang="en-US" dirty="0" err="1" smtClean="0"/>
              <a:t>dấu</a:t>
            </a:r>
            <a:r>
              <a:rPr lang="en-US" dirty="0" smtClean="0"/>
              <a:t> + </a:t>
            </a:r>
            <a:r>
              <a:rPr lang="en-US" dirty="0" err="1" smtClean="0"/>
              <a:t>hoặc</a:t>
            </a:r>
            <a:r>
              <a:rPr lang="en-US" dirty="0" smtClean="0"/>
              <a:t> %20 (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filter </a:t>
            </a:r>
            <a:r>
              <a:rPr lang="en-US" dirty="0" err="1" smtClean="0"/>
              <a:t>SQLi</a:t>
            </a:r>
            <a:r>
              <a:rPr lang="en-US" dirty="0"/>
              <a:t>); </a:t>
            </a:r>
            <a:r>
              <a:rPr lang="en-US" dirty="0" err="1"/>
              <a:t>các</a:t>
            </a:r>
            <a:r>
              <a:rPr lang="en-US" dirty="0"/>
              <a:t> payload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DBMS,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smtClean="0"/>
              <a:t>Database-specific factors </a:t>
            </a:r>
            <a:r>
              <a:rPr lang="en-US" dirty="0"/>
              <a:t>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app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DBMS </a:t>
            </a:r>
            <a:r>
              <a:rPr lang="en-US" dirty="0" err="1"/>
              <a:t>gì</a:t>
            </a:r>
            <a:r>
              <a:rPr lang="en-US" dirty="0"/>
              <a:t>, version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)…</a:t>
            </a:r>
            <a:r>
              <a:rPr lang="en-US" dirty="0" smtClean="0"/>
              <a:t> </a:t>
            </a:r>
          </a:p>
          <a:p>
            <a:r>
              <a:rPr lang="en-US" u="sng" dirty="0" err="1" smtClean="0"/>
              <a:t>Bước</a:t>
            </a:r>
            <a:r>
              <a:rPr lang="en-US" u="sng" dirty="0" smtClean="0"/>
              <a:t> 3: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database </a:t>
            </a:r>
            <a:r>
              <a:rPr lang="en-US" dirty="0" err="1" smtClean="0"/>
              <a:t>của</a:t>
            </a:r>
            <a:r>
              <a:rPr lang="en-US" dirty="0" smtClean="0"/>
              <a:t> web app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code exploit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SQLmap</a:t>
            </a:r>
            <a:r>
              <a:rPr lang="en-US" dirty="0" smtClean="0"/>
              <a:t> (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attack,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tamper script,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/>
              <a:t>: https://medium.com/@drag0n/sqlmap-tamper-scripts-sql-injection-and-waf-bypass-c5a3f5764cb3).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33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070"/>
            <a:ext cx="10515600" cy="54056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Trở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ông</a:t>
            </a:r>
            <a:r>
              <a:rPr lang="en-US" b="1" dirty="0" smtClean="0"/>
              <a:t> </a:t>
            </a:r>
            <a:r>
              <a:rPr lang="en-US" b="1" dirty="0" err="1" smtClean="0"/>
              <a:t>vua</a:t>
            </a:r>
            <a:r>
              <a:rPr lang="en-US" b="1" dirty="0" smtClean="0"/>
              <a:t> SQL Injection?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3120"/>
            <a:ext cx="10515600" cy="5079639"/>
          </a:xfrm>
        </p:spPr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DBI.</a:t>
            </a:r>
          </a:p>
          <a:p>
            <a:r>
              <a:rPr lang="en-US" dirty="0" err="1" smtClean="0"/>
              <a:t>Ngồi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nghịch</a:t>
            </a:r>
            <a:r>
              <a:rPr lang="en-US" dirty="0" smtClean="0"/>
              <a:t>” </a:t>
            </a:r>
            <a:r>
              <a:rPr lang="en-US" dirty="0" err="1" smtClean="0"/>
              <a:t>các</a:t>
            </a:r>
            <a:r>
              <a:rPr lang="en-US" dirty="0" smtClean="0"/>
              <a:t> DBMS (MySQL, MSSQL, Oracle…),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payload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cheat sheet.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85" y="2307853"/>
            <a:ext cx="5060315" cy="45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1"/>
            <a:ext cx="10515600" cy="74168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khắc</a:t>
            </a:r>
            <a:r>
              <a:rPr lang="en-US" b="1" dirty="0" smtClean="0"/>
              <a:t> </a:t>
            </a:r>
            <a:r>
              <a:rPr lang="en-US" b="1" dirty="0" err="1" smtClean="0"/>
              <a:t>phục</a:t>
            </a:r>
            <a:r>
              <a:rPr lang="en-US" b="1" dirty="0" smtClean="0"/>
              <a:t> SQL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4998403"/>
          </a:xfrm>
        </p:spPr>
        <p:txBody>
          <a:bodyPr/>
          <a:lstStyle/>
          <a:p>
            <a:r>
              <a:rPr lang="en-US" dirty="0" smtClean="0"/>
              <a:t>Level 1: Filter, blacklist.</a:t>
            </a:r>
          </a:p>
          <a:p>
            <a:r>
              <a:rPr lang="en-US" dirty="0" smtClean="0"/>
              <a:t>Level 2: Whitelist.</a:t>
            </a:r>
          </a:p>
          <a:p>
            <a:r>
              <a:rPr lang="en-US" dirty="0" smtClean="0"/>
              <a:t>Level max: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PreparedStatement</a:t>
            </a:r>
            <a:r>
              <a:rPr lang="en-US" dirty="0"/>
              <a:t> (https://stackoverflow.com/questions/1582161/how-does-a-preparedstatement-avoid-or-prevent-sql-injection).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5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1044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SQL Injection là gì?</vt:lpstr>
      <vt:lpstr>SQL Injection thành công thì sẽ?</vt:lpstr>
      <vt:lpstr>Unauthorized access to sensitive data</vt:lpstr>
      <vt:lpstr>Subverting application logic</vt:lpstr>
      <vt:lpstr>Blind SQL injection</vt:lpstr>
      <vt:lpstr>Cách phát hiện SQL injection</vt:lpstr>
      <vt:lpstr>Trở thành ông vua SQL Injection?</vt:lpstr>
      <vt:lpstr>Cách khắc phục SQL Injection</vt:lpstr>
      <vt:lpstr>How PreparedStatement prevents SQLi?</vt:lpstr>
      <vt:lpstr>PowerPoint Presentation</vt:lpstr>
      <vt:lpstr>Command Injection</vt:lpstr>
      <vt:lpstr>Command Injection thành công thì sẽ?</vt:lpstr>
      <vt:lpstr>Khi nào thì bị Command Injection?</vt:lpstr>
      <vt:lpstr>Blind command injection</vt:lpstr>
      <vt:lpstr>Cách phòng chống OS command injection</vt:lpstr>
      <vt:lpstr>PowerPoint Presentation</vt:lpstr>
      <vt:lpstr>SSRF là gì?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Hoàng Nguyễn Cao</dc:creator>
  <cp:lastModifiedBy>Huy Hoàng Nguyễn Cao</cp:lastModifiedBy>
  <cp:revision>58</cp:revision>
  <dcterms:created xsi:type="dcterms:W3CDTF">2021-10-27T14:24:50Z</dcterms:created>
  <dcterms:modified xsi:type="dcterms:W3CDTF">2021-10-29T15:47:14Z</dcterms:modified>
</cp:coreProperties>
</file>