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7559675" cy="10691813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1589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982080" y="4407840"/>
            <a:ext cx="7704360" cy="1589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1589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1589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929840" y="4407840"/>
            <a:ext cx="3759480" cy="1589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982080" y="4407840"/>
            <a:ext cx="3759480" cy="1589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7" name="Imagen 96"/>
          <p:cNvPicPr/>
          <p:nvPr/>
        </p:nvPicPr>
        <p:blipFill>
          <a:blip r:embed="rId2"/>
          <a:stretch/>
        </p:blipFill>
        <p:spPr>
          <a:xfrm>
            <a:off x="2745720" y="2666520"/>
            <a:ext cx="4176720" cy="3332520"/>
          </a:xfrm>
          <a:prstGeom prst="rect">
            <a:avLst/>
          </a:prstGeom>
          <a:ln>
            <a:noFill/>
          </a:ln>
        </p:spPr>
      </p:pic>
      <p:pic>
        <p:nvPicPr>
          <p:cNvPr id="98" name="Imagen 97"/>
          <p:cNvPicPr/>
          <p:nvPr/>
        </p:nvPicPr>
        <p:blipFill>
          <a:blip r:embed="rId2"/>
          <a:stretch/>
        </p:blipFill>
        <p:spPr>
          <a:xfrm>
            <a:off x="2745720" y="2666520"/>
            <a:ext cx="4176720" cy="333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333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333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982080" y="457200"/>
            <a:ext cx="7704360" cy="9182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1589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982080" y="4407840"/>
            <a:ext cx="3759480" cy="1589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333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333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1589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929840" y="4407840"/>
            <a:ext cx="3759480" cy="1589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1589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1589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982080" y="4407840"/>
            <a:ext cx="7704360" cy="1589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0"/>
            <a:ext cx="1072800" cy="5290920"/>
          </a:xfrm>
          <a:custGeom>
            <a:avLst/>
            <a:gdLst/>
            <a:ahLst/>
            <a:cxnLst/>
            <a:rect l="l" t="t" r="r" b="b"/>
            <a:pathLst>
              <a:path w="676" h="3333">
                <a:moveTo>
                  <a:pt x="0" y="3132"/>
                </a:moveTo>
                <a:lnTo>
                  <a:pt x="0" y="3312"/>
                </a:lnTo>
                <a:lnTo>
                  <a:pt x="126" y="3333"/>
                </a:lnTo>
                <a:lnTo>
                  <a:pt x="676" y="0"/>
                </a:lnTo>
                <a:lnTo>
                  <a:pt x="514" y="0"/>
                </a:lnTo>
                <a:lnTo>
                  <a:pt x="0" y="31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2"/>
          <p:cNvSpPr/>
          <p:nvPr/>
        </p:nvSpPr>
        <p:spPr>
          <a:xfrm>
            <a:off x="0" y="0"/>
            <a:ext cx="758520" cy="4624200"/>
          </a:xfrm>
          <a:custGeom>
            <a:avLst/>
            <a:gdLst/>
            <a:ahLst/>
            <a:cxnLst/>
            <a:rect l="l" t="t" r="r" b="b"/>
            <a:pathLst>
              <a:path w="478" h="2913">
                <a:moveTo>
                  <a:pt x="478" y="0"/>
                </a:moveTo>
                <a:lnTo>
                  <a:pt x="318" y="0"/>
                </a:lnTo>
                <a:lnTo>
                  <a:pt x="0" y="1938"/>
                </a:lnTo>
                <a:lnTo>
                  <a:pt x="0" y="2913"/>
                </a:lnTo>
                <a:lnTo>
                  <a:pt x="478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3"/>
          <p:cNvSpPr/>
          <p:nvPr/>
        </p:nvSpPr>
        <p:spPr>
          <a:xfrm>
            <a:off x="0" y="5662440"/>
            <a:ext cx="906120" cy="1195200"/>
          </a:xfrm>
          <a:custGeom>
            <a:avLst/>
            <a:gdLst/>
            <a:ahLst/>
            <a:cxnLst/>
            <a:rect l="l" t="t" r="r" b="b"/>
            <a:pathLst>
              <a:path w="571" h="753">
                <a:moveTo>
                  <a:pt x="0" y="0"/>
                </a:moveTo>
                <a:lnTo>
                  <a:pt x="0" y="12"/>
                </a:lnTo>
                <a:lnTo>
                  <a:pt x="538" y="753"/>
                </a:lnTo>
                <a:lnTo>
                  <a:pt x="571" y="75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4"/>
          <p:cNvSpPr/>
          <p:nvPr/>
        </p:nvSpPr>
        <p:spPr>
          <a:xfrm>
            <a:off x="0" y="5295960"/>
            <a:ext cx="1487160" cy="1561680"/>
          </a:xfrm>
          <a:custGeom>
            <a:avLst/>
            <a:gdLst/>
            <a:ahLst/>
            <a:cxnLst/>
            <a:rect l="l" t="t" r="r" b="b"/>
            <a:pathLst>
              <a:path w="937" h="984">
                <a:moveTo>
                  <a:pt x="0" y="0"/>
                </a:moveTo>
                <a:lnTo>
                  <a:pt x="0" y="3"/>
                </a:lnTo>
                <a:lnTo>
                  <a:pt x="901" y="984"/>
                </a:lnTo>
                <a:lnTo>
                  <a:pt x="937" y="9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5"/>
          <p:cNvSpPr/>
          <p:nvPr/>
        </p:nvSpPr>
        <p:spPr>
          <a:xfrm>
            <a:off x="0" y="5257800"/>
            <a:ext cx="2131560" cy="1599840"/>
          </a:xfrm>
          <a:custGeom>
            <a:avLst/>
            <a:gdLst/>
            <a:ahLst/>
            <a:cxnLst/>
            <a:rect l="l" t="t" r="r" b="b"/>
            <a:pathLst>
              <a:path w="1343" h="1008">
                <a:moveTo>
                  <a:pt x="0" y="24"/>
                </a:moveTo>
                <a:lnTo>
                  <a:pt x="937" y="1008"/>
                </a:lnTo>
                <a:lnTo>
                  <a:pt x="1343" y="1008"/>
                </a:lnTo>
                <a:lnTo>
                  <a:pt x="126" y="21"/>
                </a:lnTo>
                <a:lnTo>
                  <a:pt x="0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6"/>
          <p:cNvSpPr/>
          <p:nvPr/>
        </p:nvSpPr>
        <p:spPr>
          <a:xfrm>
            <a:off x="0" y="5357880"/>
            <a:ext cx="1377720" cy="1499760"/>
          </a:xfrm>
          <a:custGeom>
            <a:avLst/>
            <a:gdLst/>
            <a:ahLst/>
            <a:cxnLst/>
            <a:rect l="l" t="t" r="r" b="b"/>
            <a:pathLst>
              <a:path w="868" h="945">
                <a:moveTo>
                  <a:pt x="0" y="192"/>
                </a:moveTo>
                <a:lnTo>
                  <a:pt x="571" y="945"/>
                </a:lnTo>
                <a:lnTo>
                  <a:pt x="868" y="945"/>
                </a:lnTo>
                <a:lnTo>
                  <a:pt x="0" y="0"/>
                </a:lnTo>
                <a:lnTo>
                  <a:pt x="0" y="1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PlaceHolder 7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Haga clic para modificar el estilo de título del patrón</a:t>
            </a:r>
            <a:endParaRPr/>
          </a:p>
        </p:txBody>
      </p:sp>
      <p:sp>
        <p:nvSpPr>
          <p:cNvPr id="61" name="PlaceHolder 8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Pulse para editar el formato de esquema del texto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Segundo nivel del esquema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Tercer nivel del esquema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Cuarto nivel del esquema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Quinto nivel del esquema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Sexto nivel del esquema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Séptimo nivel del esquemaEditar el estilo de texto del patrón</a:t>
            </a:r>
            <a:endParaRPr/>
          </a:p>
          <a:p>
            <a:pPr marL="743040" lvl="1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Segundo nivel</a:t>
            </a:r>
            <a:endParaRPr/>
          </a:p>
          <a:p>
            <a:pPr marL="1200240" lvl="2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Tercer nivel</a:t>
            </a:r>
            <a:endParaRPr/>
          </a:p>
          <a:p>
            <a:pPr marL="1542960" lvl="3" indent="-1710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Cuarto nivel</a:t>
            </a:r>
            <a:endParaRPr/>
          </a:p>
          <a:p>
            <a:pPr marL="2000160" lvl="4" indent="-1710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Quinto nivel</a:t>
            </a:r>
            <a:endParaRPr/>
          </a:p>
        </p:txBody>
      </p:sp>
      <p:sp>
        <p:nvSpPr>
          <p:cNvPr id="62" name="PlaceHolder 9"/>
          <p:cNvSpPr>
            <a:spLocks noGrp="1"/>
          </p:cNvSpPr>
          <p:nvPr>
            <p:ph type="dt"/>
          </p:nvPr>
        </p:nvSpPr>
        <p:spPr>
          <a:xfrm>
            <a:off x="7344360" y="6108120"/>
            <a:ext cx="8571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s-E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29/11/15</a:t>
            </a:r>
            <a:endParaRPr/>
          </a:p>
        </p:txBody>
      </p:sp>
      <p:sp>
        <p:nvSpPr>
          <p:cNvPr id="63" name="PlaceHolder 10"/>
          <p:cNvSpPr>
            <a:spLocks noGrp="1"/>
          </p:cNvSpPr>
          <p:nvPr>
            <p:ph type="ftr"/>
          </p:nvPr>
        </p:nvSpPr>
        <p:spPr>
          <a:xfrm>
            <a:off x="1972800" y="6108120"/>
            <a:ext cx="53143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64" name="PlaceHolder 11"/>
          <p:cNvSpPr>
            <a:spLocks noGrp="1"/>
          </p:cNvSpPr>
          <p:nvPr>
            <p:ph type="sldNum"/>
          </p:nvPr>
        </p:nvSpPr>
        <p:spPr>
          <a:xfrm>
            <a:off x="8259120" y="6108120"/>
            <a:ext cx="4273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717F3D1-85F7-4762-AD9E-BAEB254CCAE9}" type="slidenum">
              <a:rPr lang="es-E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hyperlink" Target="http://tales-of-the-hero-wars.wikia.com/wiki/File:Tangled_sun_symbol_huge_by_syntaxerror255-d4fa4bg.png" TargetMode="External"/><Relationship Id="rId12" Type="http://schemas.openxmlformats.org/officeDocument/2006/relationships/hyperlink" Target="http://metro.windowswiki.info/mi/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wpf-tutorial.com/misc/dispatchertimer/" TargetMode="External"/><Relationship Id="rId3" Type="http://schemas.openxmlformats.org/officeDocument/2006/relationships/hyperlink" Target="http://www.wpf-tutorial.com/misc-controls/the-slider-control/" TargetMode="External"/><Relationship Id="rId4" Type="http://schemas.openxmlformats.org/officeDocument/2006/relationships/hyperlink" Target="http://www.wpf-tutorial.com/basic-controls/the-checkbox-control/" TargetMode="External"/><Relationship Id="rId5" Type="http://schemas.openxmlformats.org/officeDocument/2006/relationships/hyperlink" Target="https://github.com/PacoPollos" TargetMode="External"/><Relationship Id="rId6" Type="http://schemas.openxmlformats.org/officeDocument/2006/relationships/hyperlink" Target="https://github.com/Exea" TargetMode="External"/><Relationship Id="rId7" Type="http://schemas.openxmlformats.org/officeDocument/2006/relationships/hyperlink" Target="http://stackoverflow.com/" TargetMode="External"/><Relationship Id="rId8" Type="http://schemas.openxmlformats.org/officeDocument/2006/relationships/hyperlink" Target="https://www.youtube.com/watch?v=29LUjTUVeQM&amp;feature=youtu.be" TargetMode="External"/><Relationship Id="rId9" Type="http://schemas.openxmlformats.org/officeDocument/2006/relationships/hyperlink" Target="https://msdn.microsoft.com/es-es/library/" TargetMode="External"/><Relationship Id="rId10" Type="http://schemas.openxmlformats.org/officeDocument/2006/relationships/hyperlink" Target="http://icons.mysitemyway.com/glossy-black-icons-natural-wonde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739520" y="914400"/>
            <a:ext cx="6946920" cy="34880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5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NPI – Kinect v2</a:t>
            </a:r>
            <a:endParaRPr/>
          </a:p>
        </p:txBody>
      </p:sp>
      <p:sp>
        <p:nvSpPr>
          <p:cNvPr id="3" name="TextShape 2"/>
          <p:cNvSpPr txBox="1"/>
          <p:nvPr/>
        </p:nvSpPr>
        <p:spPr>
          <a:xfrm>
            <a:off x="2924280" y="4402800"/>
            <a:ext cx="5762160" cy="136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s-E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Francisco Gea Martínez</a:t>
            </a:r>
            <a:endParaRPr/>
          </a:p>
          <a:p>
            <a:pPr algn="r">
              <a:lnSpc>
                <a:spcPct val="100000"/>
              </a:lnSpc>
            </a:pPr>
            <a:r>
              <a:rPr lang="es-E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Francisco Pérez Hernández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278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982080" y="156600"/>
            <a:ext cx="7704360" cy="1240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Objetivos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982080" y="1502280"/>
            <a:ext cx="7704360" cy="4497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 Corrección/modificación de los márgenes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2 Creación de la estructura del juego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3 Juego de agilidad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4 Mejora de visualización e integración con el usuario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5 Modo noche/día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982080" y="156600"/>
            <a:ext cx="7704360" cy="1240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Modificación de márgenes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982080" y="1502280"/>
            <a:ext cx="7704360" cy="4497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La primera modificación, partiendo de la primera práctica, en la que el objetivo era tocar un círculo en el espacio y colocar al jugador en una determinada posición mediante indicaciones e imágenes, ha sido redimensionar la escena, para que se realice en pantallas a 1080, para obtener una experiencia mejor de juego al tener más espacio. 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 ha modificado la forma de manejar los márgenes para adaptarlo a las nuevas dimensiones.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982080" y="156600"/>
            <a:ext cx="7704360" cy="1240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Estructura del juego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982080" y="1502280"/>
            <a:ext cx="7704360" cy="4497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Hemos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modificado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la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estructura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del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código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de forma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que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ahora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tenemos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:</a:t>
            </a:r>
            <a:b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</a:b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-	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Menú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de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inicio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/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</a:b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- 	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Menú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de 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opciones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/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</a:b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- 	</a:t>
            </a:r>
            <a:r>
              <a:rPr lang="en-US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Juego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/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</a:b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- 	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Salir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982080" y="156600"/>
            <a:ext cx="7704360" cy="1240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Juego de agilidad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982080" y="1502280"/>
            <a:ext cx="7704360" cy="4497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 ha propuesto la creación de un juego de agilidad, en el que el objetivo a ser tocar un número de bombillas en el menor tiempo posible.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Para ello se ha manejado mediante el control del estado de las posiciones en las que saldrán las bombillas. 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Hemos añadido un cronómetro [1cronometro], para controlar el tiempo que se tarda en jugar, que será el tiempo a batir.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982080" y="156600"/>
            <a:ext cx="7704360" cy="1240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Proceso de mejora de visualización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982080" y="1502280"/>
            <a:ext cx="7704360" cy="4497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Para mejorar la experiencia del usuario, hemos añadido una serie de iconos y elementos, para que al usuario le resulte mucho más intuitivo la interacción con ellos. 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Estos iconos van a ser para jugar, para ir a algún menú en concreto, para modificar alguna opción…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Por ejemplo, para modificar la dificultad, hemos añadido un sliderBar [2sliderBar] con el que el usuario cogerá el slider y lo moverá para seleccionar la dificultad deseada.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Hemos añadido un checkbox [3checkbox], que después hemos eliminado por dos iconos, para seleccionar el modo noche o modo día.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982080" y="156600"/>
            <a:ext cx="7704360" cy="1240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Pulsación de botones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982080" y="1502280"/>
            <a:ext cx="7704360" cy="4497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Hemos tomado la decisión de que la pulsación de los botones, tanto para seleccionar el juego, opciones… sea cuando el usuario ubique su mano sobre el icono y la cierre.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 esta forma, nos aseguramos de que el usuario tome la opción correcta, por si pasa por encima de un icono sin querer. Así se evitan posibles errores.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982080" y="156600"/>
            <a:ext cx="7704360" cy="1240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Modo noche/día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982080" y="1502280"/>
            <a:ext cx="7704360" cy="4497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Hemos añadido la posibilidad de jugar con el modo noche o modo día, siendo el modo noche con el skeleton y la luz de la habitación apagada, y el modo día con todo normal y sin visualizar el skeleton. Además se modificarán los colores de los textos y los iconos para una mejor retroalimentación.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982080" y="156600"/>
            <a:ext cx="7704360" cy="1240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Referencias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982080" y="1502280"/>
            <a:ext cx="7704360" cy="4497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[1cronometro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] 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2"/>
              </a:rPr>
              <a:t>http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2"/>
              </a:rPr>
              <a:t>://www.wpf-tutorial.com/misc/dispatchertimer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2"/>
              </a:rPr>
              <a:t>/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[2sliderBar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] 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3"/>
              </a:rPr>
              <a:t>http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3"/>
              </a:rPr>
              <a:t>://www.wpf-tutorial.com/misc-controls/the-slider-control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3"/>
              </a:rPr>
              <a:t>/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[3checkbox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] 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4"/>
              </a:rPr>
              <a:t>http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4"/>
              </a:rPr>
              <a:t>://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4"/>
              </a:rPr>
              <a:t>www.wpf-tutorial.com/basic-controls/the-checkbox-control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4"/>
              </a:rPr>
              <a:t>/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dirty="0"/>
          </a:p>
          <a:p>
            <a:pPr marL="360">
              <a:lnSpc>
                <a:spcPct val="100000"/>
              </a:lnSpc>
              <a:buClr>
                <a:srgbClr val="1287C3"/>
              </a:buClr>
              <a:buSzPct val="145000"/>
            </a:pP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[4github] </a:t>
            </a:r>
            <a:r>
              <a:rPr lang="en-US" sz="1400" u="sng" strike="noStrike" spc="-1" dirty="0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5"/>
              </a:rPr>
              <a:t>https://</a:t>
            </a:r>
            <a:r>
              <a:rPr lang="en-US" sz="1400" u="sng" strike="noStrike" spc="-1" dirty="0" smtClean="0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5"/>
              </a:rPr>
              <a:t>github.com/PacoPollos</a:t>
            </a:r>
            <a:r>
              <a:rPr lang="en-US" sz="1400" u="sng" strike="noStrike" spc="-1" dirty="0" smtClean="0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dirty="0"/>
          </a:p>
          <a:p>
            <a:pPr marL="360">
              <a:lnSpc>
                <a:spcPct val="100000"/>
              </a:lnSpc>
              <a:buClr>
                <a:srgbClr val="1287C3"/>
              </a:buClr>
              <a:buSzPct val="145000"/>
            </a:pP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[5github] </a:t>
            </a:r>
            <a:r>
              <a:rPr lang="en-US" sz="1400" u="sng" strike="noStrike" spc="-1" dirty="0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6"/>
              </a:rPr>
              <a:t>https://</a:t>
            </a:r>
            <a:r>
              <a:rPr lang="en-US" sz="1400" u="sng" strike="noStrike" spc="-1" dirty="0" smtClean="0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6"/>
              </a:rPr>
              <a:t>github.com/Exea</a:t>
            </a:r>
            <a:r>
              <a:rPr lang="en-US" sz="1400" u="sng" strike="noStrike" spc="-1" dirty="0" smtClean="0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dirty="0"/>
          </a:p>
          <a:p>
            <a:pPr marL="360">
              <a:lnSpc>
                <a:spcPct val="100000"/>
              </a:lnSpc>
              <a:buClr>
                <a:srgbClr val="1287C3"/>
              </a:buClr>
              <a:buSzPct val="145000"/>
            </a:pP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[6stackoverflow] </a:t>
            </a:r>
            <a:r>
              <a:rPr lang="en-US" sz="1400" u="sng" strike="noStrike" spc="-1" dirty="0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7"/>
              </a:rPr>
              <a:t>http://</a:t>
            </a:r>
            <a:r>
              <a:rPr lang="en-US" sz="1400" u="sng" strike="noStrike" spc="-1" dirty="0" smtClean="0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7"/>
              </a:rPr>
              <a:t>stackoverflow.com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dirty="0"/>
          </a:p>
          <a:p>
            <a:pPr marL="360">
              <a:lnSpc>
                <a:spcPct val="100000"/>
              </a:lnSpc>
              <a:buClr>
                <a:srgbClr val="1287C3"/>
              </a:buClr>
              <a:buSzPct val="145000"/>
            </a:pP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[7youtube] Video de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presentación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y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muestra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: 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8"/>
              </a:rPr>
              <a:t>https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8"/>
              </a:rPr>
              <a:t>://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8"/>
              </a:rPr>
              <a:t>www.youtube.com/watch?v=29LUjTUVeQM&amp;feature=youtu.be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dirty="0"/>
          </a:p>
          <a:p>
            <a:pPr marL="360">
              <a:lnSpc>
                <a:spcPct val="100000"/>
              </a:lnSpc>
              <a:buClr>
                <a:srgbClr val="1287C3"/>
              </a:buClr>
              <a:buSzPct val="145000"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[8microsoft]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9"/>
              </a:rPr>
              <a:t> https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9"/>
              </a:rPr>
              <a:t>://msdn.microsoft.com/es-es/library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9"/>
              </a:rPr>
              <a:t>/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dirty="0"/>
          </a:p>
          <a:p>
            <a:pPr marL="360">
              <a:lnSpc>
                <a:spcPct val="100000"/>
              </a:lnSpc>
              <a:buClr>
                <a:srgbClr val="1287C3"/>
              </a:buClr>
              <a:buSzPct val="145000"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[9iconos]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10"/>
              </a:rPr>
              <a:t> http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10"/>
              </a:rPr>
              <a:t>://icons.mysitemyway.com/glossy-black-icons-natural-wonders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10"/>
              </a:rPr>
              <a:t>/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dirty="0"/>
          </a:p>
          <a:p>
            <a:pPr marL="360">
              <a:lnSpc>
                <a:spcPct val="100000"/>
              </a:lnSpc>
              <a:buClr>
                <a:srgbClr val="1287C3"/>
              </a:buClr>
              <a:buSzPct val="145000"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[10wiki]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11"/>
              </a:rPr>
              <a:t> http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11"/>
              </a:rPr>
              <a:t>://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11"/>
              </a:rPr>
              <a:t>tales-of-the-hero-wars.wikia.com/wiki/File:Tangled_sun_symbol_huge_by_syntaxerror255-d4fa4bg.png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dirty="0"/>
          </a:p>
          <a:p>
            <a:pPr marL="360">
              <a:lnSpc>
                <a:spcPct val="100000"/>
              </a:lnSpc>
              <a:buClr>
                <a:srgbClr val="1287C3"/>
              </a:buClr>
              <a:buSzPct val="145000"/>
            </a:pPr>
            <a:r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[11metrowiki]</a:t>
            </a:r>
            <a:r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12"/>
              </a:rPr>
              <a:t> 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12"/>
              </a:rPr>
              <a:t>http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12"/>
              </a:rPr>
              <a:t>://metro.windowswiki.info/mi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12"/>
              </a:rPr>
              <a:t>/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200</TotalTime>
  <Words>531</Words>
  <Application>Microsoft Macintosh PowerPoint</Application>
  <PresentationFormat>Presentación en pantalla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Corbel</vt:lpstr>
      <vt:lpstr>DejaVu Sans</vt:lpstr>
      <vt:lpstr>StarSymbol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NPI – Kinect v2</dc:title>
  <dc:creator>Francisco Pérez Hernández</dc:creator>
  <cp:lastModifiedBy>Usuario de Microsoft Office</cp:lastModifiedBy>
  <cp:revision>37</cp:revision>
  <cp:lastPrinted>2015-11-29T19:14:24Z</cp:lastPrinted>
  <dcterms:created xsi:type="dcterms:W3CDTF">2015-10-26T14:55:52Z</dcterms:created>
  <dcterms:modified xsi:type="dcterms:W3CDTF">2015-11-29T19:15:35Z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