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/>
              <a:t>5. Clasificación de Tweets (2)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000"/>
              <a:t> 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00" y="1190297"/>
            <a:ext cx="5574924" cy="19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650" y="4014587"/>
            <a:ext cx="3964962" cy="23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1" y="3183671"/>
            <a:ext cx="4407525" cy="335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/>
              <a:t>6. Usando Shiny 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000"/>
              <a:t>Se ha subido el proyecto a una web, con el código realizado para poder realizar el análisis sobre cualquier hastag. </a:t>
            </a:r>
          </a:p>
          <a:p>
            <a:pPr lvl="0">
              <a:spcBef>
                <a:spcPts val="0"/>
              </a:spcBef>
              <a:buNone/>
            </a:pPr>
            <a:r>
              <a:rPr lang="es" sz="2000"/>
              <a:t>Para ello se crea el proyecto con dos ficheros: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s" sz="2000"/>
              <a:t>Script server.R: código en R para el funcionamiento (back-end)</a:t>
            </a:r>
            <a:br>
              <a:rPr lang="es" sz="2000"/>
            </a:b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s" sz="2000"/>
              <a:t>Script ui.R: código de la interfaz (R y HTML) (front-end)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314500" y="166550"/>
            <a:ext cx="5717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000">
                <a:solidFill>
                  <a:schemeClr val="dk2"/>
                </a:solidFill>
              </a:rPr>
              <a:t>https://masterdatcom2017.shinyapps.io/twitter/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/>
              <a:t>7. Trending Topics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000"/>
              <a:t>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314500" y="166550"/>
            <a:ext cx="5717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000">
                <a:solidFill>
                  <a:schemeClr val="dk2"/>
                </a:solidFill>
              </a:rPr>
              <a:t>https://masterdatcom2017.shinyapps.io/twitter/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147" y="1249063"/>
            <a:ext cx="5717699" cy="536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/>
              <a:t>8. Comparativa iPhone, iPad y Android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000"/>
              <a:t> 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314500" y="166550"/>
            <a:ext cx="5717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000">
                <a:solidFill>
                  <a:schemeClr val="dk2"/>
                </a:solidFill>
              </a:rPr>
              <a:t>https://masterdatcom2017.shinyapps.io/twitter/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356875"/>
            <a:ext cx="4683201" cy="482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399" y="2138324"/>
            <a:ext cx="4067801" cy="36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/>
              <a:t>9. Resultados/Conclusiones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s" sz="2000"/>
              <a:t>Análisis de sentimientos sobre un hastag con clasificación de sentimientos o polaridad o con el uso de diccionarios de palabras</a:t>
            </a:r>
            <a:br>
              <a:rPr lang="es" sz="2000"/>
            </a:b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s" sz="2000"/>
              <a:t>Uso de histogramas, gráficas y nubes de palabras para la comparación de resultados</a:t>
            </a:r>
            <a:br>
              <a:rPr lang="es" sz="2000"/>
            </a:b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s" sz="2000"/>
              <a:t>Mostrar Trending Topics por localización, comparación de palabras relevantes según la plataforma usada, búsqueda por hastag, búsqueda de los hastag usados por un usuario y otras funciones disponibles en la aplicación web</a:t>
            </a:r>
            <a:br>
              <a:rPr lang="es" sz="2000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147" name="Shape 147"/>
          <p:cNvSpPr txBox="1"/>
          <p:nvPr/>
        </p:nvSpPr>
        <p:spPr>
          <a:xfrm>
            <a:off x="3314500" y="166550"/>
            <a:ext cx="5717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000">
                <a:solidFill>
                  <a:schemeClr val="dk2"/>
                </a:solidFill>
              </a:rPr>
              <a:t>https://masterdatcom2017.shinyapps.io/twitter/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Índice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2400"/>
              <a:t>Introducción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2400"/>
              <a:t>Conexión a la API de Twitter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2400"/>
              <a:t>Extracción y limpieza de Tweets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2400"/>
              <a:t>Análisis de sentimientos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2400"/>
              <a:t>Clasificación de Tweets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2400"/>
              <a:t>Usando Shiny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2400"/>
              <a:t>Trending Topics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2400"/>
              <a:t>Comparativa iPhone, iPad y Android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s" sz="2400"/>
              <a:t>Resultados/Conclusiones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1. </a:t>
            </a:r>
            <a:r>
              <a:rPr lang="es" sz="3000"/>
              <a:t>Introducción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s" sz="2000"/>
              <a:t>Recuperamos información de Twitter sobre el hastag #Brexit</a:t>
            </a:r>
            <a:br>
              <a:rPr lang="es" sz="2000"/>
            </a:b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s" sz="2000"/>
              <a:t>Ampliación a cualquier</a:t>
            </a:r>
            <a:r>
              <a:rPr lang="es" sz="2000"/>
              <a:t> </a:t>
            </a:r>
            <a:r>
              <a:rPr lang="es" sz="2000"/>
              <a:t>hastag</a:t>
            </a:r>
            <a:br>
              <a:rPr lang="es" sz="2000"/>
            </a:b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s" sz="2000"/>
              <a:t>R para</a:t>
            </a:r>
            <a:r>
              <a:rPr lang="es" sz="2000"/>
              <a:t> </a:t>
            </a:r>
            <a:r>
              <a:rPr lang="es" sz="2000"/>
              <a:t>extracción y procesamiento de Tweets </a:t>
            </a:r>
            <a:br>
              <a:rPr lang="es" sz="2000"/>
            </a:b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s" sz="2000"/>
              <a:t>HTML para la maquetación de la aplicación shiny</a:t>
            </a:r>
            <a:br>
              <a:rPr lang="es" sz="2000"/>
            </a:br>
          </a:p>
          <a:p>
            <a:pPr indent="-355600" lvl="0" marL="457200">
              <a:spcBef>
                <a:spcPts val="0"/>
              </a:spcBef>
              <a:buSzPct val="100000"/>
              <a:buChar char="-"/>
            </a:pPr>
            <a:r>
              <a:rPr lang="es" sz="2000"/>
              <a:t>Análisis de resultados sobre 5000 tweets extraidos el 26/04/2017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/>
              <a:t>2. Conexión a la API de Twitter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s" sz="2000"/>
              <a:t>Necesitamos tener cuenta de twitter</a:t>
            </a:r>
            <a:br>
              <a:rPr lang="es" sz="2000"/>
            </a:b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s" sz="2000"/>
              <a:t>Registrarnos en la aplicación para obtener las credenciales y tokens: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s" sz="2000"/>
              <a:t>Consumer Key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s" sz="2000"/>
              <a:t>Consumer Secret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s" sz="2000"/>
              <a:t>Access Token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s" sz="2000"/>
              <a:t>Acess Secret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/>
              <a:t>3. Extracción y limpieza de Tweets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000"/>
              <a:t>Con la librería TwitterR se realiza la extracción del número de tweets deseado en el idioma que se elija. Se limpiarán los tweets con:</a:t>
            </a:r>
          </a:p>
          <a:p>
            <a:pPr indent="-355600" lvl="0" marL="457200">
              <a:spcBef>
                <a:spcPts val="0"/>
              </a:spcBef>
              <a:buSzPct val="100000"/>
              <a:buChar char="-"/>
            </a:pPr>
            <a:r>
              <a:rPr lang="es" sz="2000"/>
              <a:t>Eliminación de:</a:t>
            </a:r>
          </a:p>
          <a:p>
            <a:pPr indent="-355600" lvl="0" marL="914400" rtl="0">
              <a:spcBef>
                <a:spcPts val="0"/>
              </a:spcBef>
              <a:buSzPct val="100000"/>
              <a:buChar char="-"/>
            </a:pPr>
            <a:r>
              <a:rPr lang="es" sz="2000"/>
              <a:t>Usuarios</a:t>
            </a:r>
          </a:p>
          <a:p>
            <a:pPr indent="-355600" lvl="0" marL="914400" rtl="0">
              <a:spcBef>
                <a:spcPts val="0"/>
              </a:spcBef>
              <a:buSzPct val="100000"/>
              <a:buChar char="-"/>
            </a:pPr>
            <a:r>
              <a:rPr lang="es" sz="2000"/>
              <a:t>Puntuación</a:t>
            </a:r>
          </a:p>
          <a:p>
            <a:pPr indent="-355600" lvl="0" marL="914400" rtl="0">
              <a:spcBef>
                <a:spcPts val="0"/>
              </a:spcBef>
              <a:buSzPct val="100000"/>
              <a:buChar char="-"/>
            </a:pPr>
            <a:r>
              <a:rPr lang="es" sz="2000"/>
              <a:t>Números</a:t>
            </a:r>
          </a:p>
          <a:p>
            <a:pPr indent="-355600" lvl="0" marL="914400" rtl="0">
              <a:spcBef>
                <a:spcPts val="0"/>
              </a:spcBef>
              <a:buSzPct val="100000"/>
              <a:buChar char="-"/>
            </a:pPr>
            <a:r>
              <a:rPr lang="es" sz="2000"/>
              <a:t>Enlaces web</a:t>
            </a:r>
          </a:p>
          <a:p>
            <a:pPr indent="-355600" lvl="0" marL="914400" rtl="0">
              <a:spcBef>
                <a:spcPts val="0"/>
              </a:spcBef>
              <a:buSzPct val="100000"/>
              <a:buChar char="-"/>
            </a:pPr>
            <a:r>
              <a:rPr lang="es" sz="2000"/>
              <a:t>Espacios innecesarios</a:t>
            </a:r>
          </a:p>
          <a:p>
            <a:pPr indent="-355600" lvl="0" marL="914400" rtl="0">
              <a:spcBef>
                <a:spcPts val="0"/>
              </a:spcBef>
              <a:buSzPct val="100000"/>
              <a:buChar char="-"/>
            </a:pPr>
            <a:r>
              <a:rPr lang="es" sz="2000"/>
              <a:t>Valores perdidos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000"/>
              <a:t>  -    Pasar texto a minúscula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/>
              <a:t>4. Análisis de Sentimientos (1)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82549"/>
            <a:ext cx="8520600" cy="490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000"/>
              <a:t>Con las funciones classify_emotion y classify_polarity sobre los tweets limpios obtenemos: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589" y="1993650"/>
            <a:ext cx="5996825" cy="46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/>
              <a:t>4. Análisis de Sentimientos (2)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82549"/>
            <a:ext cx="8520600" cy="490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000"/>
              <a:t> 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674" y="1356874"/>
            <a:ext cx="6684650" cy="534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/>
              <a:t>4. Análisis de Sentimientos (3)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82549"/>
            <a:ext cx="8520600" cy="490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000"/>
              <a:t> 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384" y="1182550"/>
            <a:ext cx="5158139" cy="554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/>
              <a:t>5. Clasificación de Tweets (1)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000"/>
              <a:t>Mediante la técnica del uso de diccionarios hemos puntuado los tweets: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50" y="2240524"/>
            <a:ext cx="8385501" cy="39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