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embeddedFontLst>
    <p:embeddedFont>
      <p:font typeface="Roboto"/>
      <p:regular r:id="rId13"/>
      <p:bold r:id="rId14"/>
      <p:italic r:id="rId15"/>
      <p:boldItalic r:id="rId16"/>
    </p:embeddedFont>
    <p:embeddedFont>
      <p:font typeface="Syncopate"/>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Syncopate-regular.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Syncopate-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6"/>
            <a:ext cx="3045625" cy="2707359"/>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2366963"/>
            <a:ext cx="8222100" cy="11184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3621217"/>
            <a:ext cx="8222100" cy="5772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6"/>
            <a:ext cx="3045625" cy="2707359"/>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674733"/>
            <a:ext cx="8520600" cy="27075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4492300"/>
            <a:ext cx="8520600" cy="17091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6"/>
            <a:ext cx="3045625" cy="2707359"/>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869796"/>
            <a:ext cx="8222100" cy="11184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5204762"/>
            <a:ext cx="9144000" cy="1653192"/>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546666"/>
            <a:ext cx="8520600" cy="81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639833"/>
            <a:ext cx="8520600" cy="4452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546666"/>
            <a:ext cx="8520600" cy="81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639966"/>
            <a:ext cx="3999900" cy="4452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639966"/>
            <a:ext cx="3999900" cy="4452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546666"/>
            <a:ext cx="8520600" cy="81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954405"/>
            <a:ext cx="2808000" cy="41376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6"/>
            <a:ext cx="3045625" cy="2707359"/>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701800"/>
            <a:ext cx="5618700" cy="54543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233"/>
            <a:ext cx="45720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534800"/>
            <a:ext cx="4045200" cy="20859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3692001"/>
            <a:ext cx="4045200" cy="1692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5640766"/>
            <a:ext cx="5998800" cy="7983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46666"/>
            <a:ext cx="8520600" cy="8103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639833"/>
            <a:ext cx="8520600" cy="4452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6201586"/>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png"/><Relationship Id="rId4" Type="http://schemas.openxmlformats.org/officeDocument/2006/relationships/image" Target="../media/image00.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jpg"/><Relationship Id="rId4" Type="http://schemas.openxmlformats.org/officeDocument/2006/relationships/image" Target="../media/image06.jpg"/><Relationship Id="rId5" Type="http://schemas.openxmlformats.org/officeDocument/2006/relationships/image" Target="../media/image08.png"/><Relationship Id="rId6"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PacoPollos/uCodeByadidas201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2366963"/>
            <a:ext cx="8222100" cy="1118400"/>
          </a:xfrm>
          <a:prstGeom prst="rect">
            <a:avLst/>
          </a:prstGeom>
        </p:spPr>
        <p:txBody>
          <a:bodyPr anchorCtr="0" anchor="b" bIns="91425" lIns="91425" rIns="91425" tIns="91425">
            <a:noAutofit/>
          </a:bodyPr>
          <a:lstStyle/>
          <a:p>
            <a:pPr lvl="0">
              <a:spcBef>
                <a:spcPts val="0"/>
              </a:spcBef>
              <a:buNone/>
            </a:pPr>
            <a:r>
              <a:rPr lang="es"/>
              <a:t>Aerolíneas</a:t>
            </a:r>
          </a:p>
        </p:txBody>
      </p:sp>
      <p:sp>
        <p:nvSpPr>
          <p:cNvPr id="86" name="Shape 86"/>
          <p:cNvSpPr txBox="1"/>
          <p:nvPr>
            <p:ph idx="1" type="subTitle"/>
          </p:nvPr>
        </p:nvSpPr>
        <p:spPr>
          <a:xfrm>
            <a:off x="5419300" y="4634100"/>
            <a:ext cx="3197700" cy="1196400"/>
          </a:xfrm>
          <a:prstGeom prst="rect">
            <a:avLst/>
          </a:prstGeom>
        </p:spPr>
        <p:txBody>
          <a:bodyPr anchorCtr="0" anchor="t" bIns="91425" lIns="91425" rIns="91425" tIns="91425">
            <a:noAutofit/>
          </a:bodyPr>
          <a:lstStyle/>
          <a:p>
            <a:pPr lvl="0">
              <a:spcBef>
                <a:spcPts val="0"/>
              </a:spcBef>
              <a:buNone/>
            </a:pPr>
            <a:r>
              <a:rPr lang="es" sz="1400"/>
              <a:t>Francisco Pérez Hernández</a:t>
            </a:r>
          </a:p>
          <a:p>
            <a:pPr lvl="0">
              <a:spcBef>
                <a:spcPts val="0"/>
              </a:spcBef>
              <a:buNone/>
            </a:pPr>
            <a:r>
              <a:rPr lang="es" sz="1400"/>
              <a:t>Francisco Javier Vílchez Torralba</a:t>
            </a:r>
          </a:p>
          <a:p>
            <a:pPr lvl="0">
              <a:spcBef>
                <a:spcPts val="0"/>
              </a:spcBef>
              <a:buNone/>
            </a:pPr>
            <a:r>
              <a:rPr lang="es" sz="1400"/>
              <a:t>David Jiménez Paredes</a:t>
            </a:r>
          </a:p>
        </p:txBody>
      </p:sp>
      <p:pic>
        <p:nvPicPr>
          <p:cNvPr descr="logo_inycom_2013_preferente2.png" id="87" name="Shape 87"/>
          <p:cNvPicPr preferRelativeResize="0"/>
          <p:nvPr/>
        </p:nvPicPr>
        <p:blipFill>
          <a:blip r:embed="rId3">
            <a:alphaModFix/>
          </a:blip>
          <a:stretch>
            <a:fillRect/>
          </a:stretch>
        </p:blipFill>
        <p:spPr>
          <a:xfrm>
            <a:off x="304800" y="213363"/>
            <a:ext cx="5114497" cy="2841549"/>
          </a:xfrm>
          <a:prstGeom prst="rect">
            <a:avLst/>
          </a:prstGeom>
          <a:noFill/>
          <a:ln>
            <a:noFill/>
          </a:ln>
        </p:spPr>
      </p:pic>
      <p:pic>
        <p:nvPicPr>
          <p:cNvPr id="88" name="Shape 88"/>
          <p:cNvPicPr preferRelativeResize="0"/>
          <p:nvPr/>
        </p:nvPicPr>
        <p:blipFill>
          <a:blip r:embed="rId4">
            <a:alphaModFix/>
          </a:blip>
          <a:stretch>
            <a:fillRect/>
          </a:stretch>
        </p:blipFill>
        <p:spPr>
          <a:xfrm>
            <a:off x="5943275" y="1651025"/>
            <a:ext cx="2071450" cy="2071450"/>
          </a:xfrm>
          <a:prstGeom prst="rect">
            <a:avLst/>
          </a:prstGeom>
          <a:noFill/>
          <a:ln>
            <a:noFill/>
          </a:ln>
        </p:spPr>
      </p:pic>
      <p:sp>
        <p:nvSpPr>
          <p:cNvPr id="89" name="Shape 89"/>
          <p:cNvSpPr txBox="1"/>
          <p:nvPr/>
        </p:nvSpPr>
        <p:spPr>
          <a:xfrm>
            <a:off x="5904100" y="3738187"/>
            <a:ext cx="2149800" cy="880200"/>
          </a:xfrm>
          <a:prstGeom prst="rect">
            <a:avLst/>
          </a:prstGeom>
          <a:noFill/>
          <a:ln>
            <a:noFill/>
          </a:ln>
        </p:spPr>
        <p:txBody>
          <a:bodyPr anchorCtr="0" anchor="t" bIns="91425" lIns="91425" rIns="91425" tIns="91425">
            <a:noAutofit/>
          </a:bodyPr>
          <a:lstStyle/>
          <a:p>
            <a:pPr lvl="0">
              <a:spcBef>
                <a:spcPts val="0"/>
              </a:spcBef>
              <a:buNone/>
            </a:pPr>
            <a:r>
              <a:rPr lang="es" sz="2400">
                <a:latin typeface="Syncopate"/>
                <a:ea typeface="Syncopate"/>
                <a:cs typeface="Syncopate"/>
                <a:sym typeface="Syncopate"/>
              </a:rPr>
              <a:t>WorkingData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s"/>
              <a:t>Índice</a:t>
            </a:r>
          </a:p>
        </p:txBody>
      </p:sp>
      <p:sp>
        <p:nvSpPr>
          <p:cNvPr id="95" name="Shape 95"/>
          <p:cNvSpPr txBox="1"/>
          <p:nvPr>
            <p:ph idx="1" type="body"/>
          </p:nvPr>
        </p:nvSpPr>
        <p:spPr>
          <a:xfrm>
            <a:off x="311700" y="1639833"/>
            <a:ext cx="8520600" cy="4452000"/>
          </a:xfrm>
          <a:prstGeom prst="rect">
            <a:avLst/>
          </a:prstGeom>
        </p:spPr>
        <p:txBody>
          <a:bodyPr anchorCtr="0" anchor="t" bIns="91425" lIns="91425" rIns="91425" tIns="91425">
            <a:noAutofit/>
          </a:bodyPr>
          <a:lstStyle/>
          <a:p>
            <a:pPr lvl="0">
              <a:spcBef>
                <a:spcPts val="0"/>
              </a:spcBef>
              <a:buNone/>
            </a:pPr>
            <a:r>
              <a:rPr lang="es"/>
              <a:t>1 Introducción</a:t>
            </a:r>
          </a:p>
          <a:p>
            <a:pPr lvl="0">
              <a:spcBef>
                <a:spcPts val="0"/>
              </a:spcBef>
              <a:buNone/>
            </a:pPr>
            <a:r>
              <a:rPr lang="es"/>
              <a:t>2 Preprocesamiento</a:t>
            </a:r>
          </a:p>
          <a:p>
            <a:pPr lvl="0">
              <a:spcBef>
                <a:spcPts val="0"/>
              </a:spcBef>
              <a:buNone/>
            </a:pPr>
            <a:r>
              <a:rPr lang="es"/>
              <a:t>3 Análisis del dataset</a:t>
            </a:r>
          </a:p>
          <a:p>
            <a:pPr lvl="0">
              <a:spcBef>
                <a:spcPts val="0"/>
              </a:spcBef>
              <a:buNone/>
            </a:pPr>
            <a:r>
              <a:rPr lang="es"/>
              <a:t>	3.1 Análisis por compañía</a:t>
            </a:r>
          </a:p>
          <a:p>
            <a:pPr lvl="0">
              <a:spcBef>
                <a:spcPts val="0"/>
              </a:spcBef>
              <a:buNone/>
            </a:pPr>
            <a:r>
              <a:rPr lang="es"/>
              <a:t>	3.2 Análisis de retardo</a:t>
            </a:r>
          </a:p>
          <a:p>
            <a:pPr lvl="0">
              <a:spcBef>
                <a:spcPts val="0"/>
              </a:spcBef>
              <a:buNone/>
            </a:pPr>
            <a:r>
              <a:rPr lang="es"/>
              <a:t>	3.3 Análisis visual</a:t>
            </a:r>
          </a:p>
          <a:p>
            <a:pPr lvl="0">
              <a:spcBef>
                <a:spcPts val="0"/>
              </a:spcBef>
              <a:buNone/>
            </a:pPr>
            <a:r>
              <a:rPr lang="es"/>
              <a:t>4 Conclusiones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s"/>
              <a:t>Introducción</a:t>
            </a:r>
          </a:p>
        </p:txBody>
      </p:sp>
      <p:sp>
        <p:nvSpPr>
          <p:cNvPr id="101" name="Shape 101"/>
          <p:cNvSpPr txBox="1"/>
          <p:nvPr>
            <p:ph idx="1" type="body"/>
          </p:nvPr>
        </p:nvSpPr>
        <p:spPr>
          <a:xfrm>
            <a:off x="311700" y="1639818"/>
            <a:ext cx="8520600" cy="3837300"/>
          </a:xfrm>
          <a:prstGeom prst="rect">
            <a:avLst/>
          </a:prstGeom>
        </p:spPr>
        <p:txBody>
          <a:bodyPr anchorCtr="0" anchor="t" bIns="91425" lIns="91425" rIns="91425" tIns="91425">
            <a:noAutofit/>
          </a:bodyPr>
          <a:lstStyle/>
          <a:p>
            <a:pPr lvl="0" rtl="0">
              <a:spcBef>
                <a:spcPts val="0"/>
              </a:spcBef>
              <a:buNone/>
            </a:pPr>
            <a:r>
              <a:rPr lang="es"/>
              <a:t>Partimos de 3 ficheros:</a:t>
            </a:r>
          </a:p>
          <a:p>
            <a:pPr indent="-228600" lvl="0" marL="457200" rtl="0">
              <a:spcBef>
                <a:spcPts val="0"/>
              </a:spcBef>
              <a:buChar char="-"/>
            </a:pPr>
            <a:r>
              <a:rPr lang="es"/>
              <a:t>Vuelos: Fecha, Aeropuertos de Origen y Destino, Retrasos, etc.</a:t>
            </a:r>
          </a:p>
          <a:p>
            <a:pPr indent="-228600" lvl="0" marL="457200" rtl="0">
              <a:spcBef>
                <a:spcPts val="0"/>
              </a:spcBef>
              <a:buChar char="-"/>
            </a:pPr>
            <a:r>
              <a:rPr lang="es"/>
              <a:t>Operadoras: Código de operadora y Operadora.</a:t>
            </a:r>
          </a:p>
          <a:p>
            <a:pPr indent="-228600" lvl="0" marL="457200" rtl="0">
              <a:spcBef>
                <a:spcPts val="0"/>
              </a:spcBef>
              <a:buChar char="-"/>
            </a:pPr>
            <a:r>
              <a:rPr lang="es"/>
              <a:t>Fichero que Indica la latitud y la longitud de cada uno de los aeropuertos.</a:t>
            </a:r>
          </a:p>
        </p:txBody>
      </p:sp>
      <p:sp>
        <p:nvSpPr>
          <p:cNvPr id="102" name="Shape 102"/>
          <p:cNvSpPr txBox="1"/>
          <p:nvPr>
            <p:ph idx="1" type="body"/>
          </p:nvPr>
        </p:nvSpPr>
        <p:spPr>
          <a:xfrm>
            <a:off x="311700" y="3320293"/>
            <a:ext cx="8520600" cy="3837300"/>
          </a:xfrm>
          <a:prstGeom prst="rect">
            <a:avLst/>
          </a:prstGeom>
        </p:spPr>
        <p:txBody>
          <a:bodyPr anchorCtr="0" anchor="t" bIns="91425" lIns="91425" rIns="91425" tIns="91425">
            <a:noAutofit/>
          </a:bodyPr>
          <a:lstStyle/>
          <a:p>
            <a:pPr lvl="0" rtl="0">
              <a:spcBef>
                <a:spcPts val="0"/>
              </a:spcBef>
              <a:buNone/>
            </a:pPr>
            <a:r>
              <a:rPr lang="es"/>
              <a:t>Usando las herramientas:</a:t>
            </a:r>
          </a:p>
          <a:p>
            <a:pPr indent="-228600" lvl="0" marL="457200" rtl="0">
              <a:spcBef>
                <a:spcPts val="0"/>
              </a:spcBef>
              <a:buChar char="-"/>
            </a:pPr>
            <a:r>
              <a:rPr lang="es"/>
              <a:t>RStudio</a:t>
            </a:r>
          </a:p>
          <a:p>
            <a:pPr indent="-228600" lvl="0" marL="457200" rtl="0">
              <a:spcBef>
                <a:spcPts val="0"/>
              </a:spcBef>
              <a:buChar char="-"/>
            </a:pPr>
            <a:r>
              <a:rPr lang="es"/>
              <a:t>CartoDB</a:t>
            </a:r>
          </a:p>
          <a:p>
            <a:pPr lvl="0" rtl="0">
              <a:spcBef>
                <a:spcPts val="0"/>
              </a:spcBef>
              <a:buNone/>
            </a:pPr>
            <a:r>
              <a:t/>
            </a:r>
            <a:endParaRPr/>
          </a:p>
        </p:txBody>
      </p:sp>
      <p:pic>
        <p:nvPicPr>
          <p:cNvPr descr="RStudio-Ball.png" id="103" name="Shape 103"/>
          <p:cNvPicPr preferRelativeResize="0"/>
          <p:nvPr/>
        </p:nvPicPr>
        <p:blipFill>
          <a:blip r:embed="rId3">
            <a:alphaModFix/>
          </a:blip>
          <a:stretch>
            <a:fillRect/>
          </a:stretch>
        </p:blipFill>
        <p:spPr>
          <a:xfrm>
            <a:off x="2338175" y="3800300"/>
            <a:ext cx="2127975" cy="2127975"/>
          </a:xfrm>
          <a:prstGeom prst="rect">
            <a:avLst/>
          </a:prstGeom>
          <a:noFill/>
          <a:ln>
            <a:noFill/>
          </a:ln>
        </p:spPr>
      </p:pic>
      <p:pic>
        <p:nvPicPr>
          <p:cNvPr descr="CARTO-logo.svg.png" id="104" name="Shape 104"/>
          <p:cNvPicPr preferRelativeResize="0"/>
          <p:nvPr/>
        </p:nvPicPr>
        <p:blipFill>
          <a:blip r:embed="rId4">
            <a:alphaModFix/>
          </a:blip>
          <a:stretch>
            <a:fillRect/>
          </a:stretch>
        </p:blipFill>
        <p:spPr>
          <a:xfrm>
            <a:off x="4667125" y="3466243"/>
            <a:ext cx="4476875" cy="175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s"/>
              <a:t>Preprocesamiento</a:t>
            </a:r>
          </a:p>
        </p:txBody>
      </p:sp>
      <p:sp>
        <p:nvSpPr>
          <p:cNvPr id="110" name="Shape 110"/>
          <p:cNvSpPr txBox="1"/>
          <p:nvPr>
            <p:ph idx="1" type="body"/>
          </p:nvPr>
        </p:nvSpPr>
        <p:spPr>
          <a:xfrm>
            <a:off x="311700" y="1639833"/>
            <a:ext cx="8520600" cy="4452000"/>
          </a:xfrm>
          <a:prstGeom prst="rect">
            <a:avLst/>
          </a:prstGeom>
        </p:spPr>
        <p:txBody>
          <a:bodyPr anchorCtr="0" anchor="t" bIns="91425" lIns="91425" rIns="91425" tIns="91425">
            <a:noAutofit/>
          </a:bodyPr>
          <a:lstStyle/>
          <a:p>
            <a:pPr lvl="0">
              <a:spcBef>
                <a:spcPts val="0"/>
              </a:spcBef>
              <a:buNone/>
            </a:pPr>
            <a:r>
              <a:rPr lang="es"/>
              <a:t>División del DataSet:</a:t>
            </a:r>
          </a:p>
          <a:p>
            <a:pPr indent="-228600" lvl="0" marL="457200" rtl="0">
              <a:spcBef>
                <a:spcPts val="0"/>
              </a:spcBef>
              <a:buChar char="-"/>
            </a:pPr>
            <a:r>
              <a:rPr lang="es"/>
              <a:t>Variable “Canceled” y “CancellationCode” para DataSet con vuelos cancelados (3,2%).</a:t>
            </a:r>
          </a:p>
          <a:p>
            <a:pPr indent="-228600" lvl="0" marL="457200" rtl="0">
              <a:spcBef>
                <a:spcPts val="0"/>
              </a:spcBef>
              <a:buChar char="-"/>
            </a:pPr>
            <a:r>
              <a:rPr lang="es"/>
              <a:t>Variable “Diverted” para vuelos (0,25%), consecuencia del cambio de aeropuerto:</a:t>
            </a:r>
          </a:p>
          <a:p>
            <a:pPr indent="-228600" lvl="1" marL="914400" rtl="0">
              <a:spcBef>
                <a:spcPts val="0"/>
              </a:spcBef>
              <a:buChar char="-"/>
            </a:pPr>
            <a:r>
              <a:rPr lang="es"/>
              <a:t>Con escalas, de un punto A -&gt; B -&gt; C (71,4%)</a:t>
            </a:r>
          </a:p>
          <a:p>
            <a:pPr indent="-228600" lvl="1" marL="914400" rtl="0">
              <a:spcBef>
                <a:spcPts val="0"/>
              </a:spcBef>
              <a:buChar char="-"/>
            </a:pPr>
            <a:r>
              <a:rPr lang="es"/>
              <a:t>Vuelta al origen, A -&gt; B -&gt; A (28,6%)</a:t>
            </a:r>
          </a:p>
          <a:p>
            <a:pPr indent="-228600" lvl="0" marL="457200" rtl="0">
              <a:spcBef>
                <a:spcPts val="0"/>
              </a:spcBef>
              <a:buChar char="-"/>
            </a:pPr>
            <a:r>
              <a:rPr lang="es"/>
              <a:t>Vuelos directos (96,55%).</a:t>
            </a:r>
          </a:p>
          <a:p>
            <a:pPr lvl="0">
              <a:spcBef>
                <a:spcPts val="0"/>
              </a:spcBef>
              <a:buNone/>
            </a:pPr>
            <a:r>
              <a:rPr lang="es"/>
              <a:t>Imputación de los valores perdidos en las variables CarrierDelay, WeatherDelay, NASDelay, SecurityDelay y LateAircrafDelay creando una nueva variable OtherDelay, basándose en la variable ArrDelay.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s"/>
              <a:t>Análisis de los Datos - Análisis por compañia</a:t>
            </a:r>
          </a:p>
        </p:txBody>
      </p:sp>
      <p:sp>
        <p:nvSpPr>
          <p:cNvPr id="116" name="Shape 116"/>
          <p:cNvSpPr txBox="1"/>
          <p:nvPr>
            <p:ph idx="1" type="body"/>
          </p:nvPr>
        </p:nvSpPr>
        <p:spPr>
          <a:xfrm>
            <a:off x="311700" y="1639833"/>
            <a:ext cx="8520600" cy="4452000"/>
          </a:xfrm>
          <a:prstGeom prst="rect">
            <a:avLst/>
          </a:prstGeom>
        </p:spPr>
        <p:txBody>
          <a:bodyPr anchorCtr="0" anchor="t" bIns="91425" lIns="91425" rIns="91425" tIns="91425">
            <a:noAutofit/>
          </a:bodyPr>
          <a:lstStyle/>
          <a:p>
            <a:pPr lvl="0">
              <a:spcBef>
                <a:spcPts val="0"/>
              </a:spcBef>
              <a:buNone/>
            </a:pPr>
            <a:r>
              <a:t/>
            </a:r>
            <a:endParaRPr/>
          </a:p>
        </p:txBody>
      </p:sp>
      <p:pic>
        <p:nvPicPr>
          <p:cNvPr id="117" name="Shape 117"/>
          <p:cNvPicPr preferRelativeResize="0"/>
          <p:nvPr/>
        </p:nvPicPr>
        <p:blipFill>
          <a:blip r:embed="rId3">
            <a:alphaModFix/>
          </a:blip>
          <a:stretch>
            <a:fillRect/>
          </a:stretch>
        </p:blipFill>
        <p:spPr>
          <a:xfrm>
            <a:off x="-248575" y="1024625"/>
            <a:ext cx="5139349" cy="3146975"/>
          </a:xfrm>
          <a:prstGeom prst="rect">
            <a:avLst/>
          </a:prstGeom>
          <a:noFill/>
          <a:ln>
            <a:noFill/>
          </a:ln>
        </p:spPr>
      </p:pic>
      <p:pic>
        <p:nvPicPr>
          <p:cNvPr id="118" name="Shape 118"/>
          <p:cNvPicPr preferRelativeResize="0"/>
          <p:nvPr/>
        </p:nvPicPr>
        <p:blipFill>
          <a:blip r:embed="rId4">
            <a:alphaModFix/>
          </a:blip>
          <a:stretch>
            <a:fillRect/>
          </a:stretch>
        </p:blipFill>
        <p:spPr>
          <a:xfrm>
            <a:off x="4631476" y="1748101"/>
            <a:ext cx="4200825" cy="4235458"/>
          </a:xfrm>
          <a:prstGeom prst="rect">
            <a:avLst/>
          </a:prstGeom>
          <a:noFill/>
          <a:ln>
            <a:noFill/>
          </a:ln>
        </p:spPr>
      </p:pic>
      <p:pic>
        <p:nvPicPr>
          <p:cNvPr id="119" name="Shape 119"/>
          <p:cNvPicPr preferRelativeResize="0"/>
          <p:nvPr/>
        </p:nvPicPr>
        <p:blipFill>
          <a:blip r:embed="rId5">
            <a:alphaModFix/>
          </a:blip>
          <a:stretch>
            <a:fillRect/>
          </a:stretch>
        </p:blipFill>
        <p:spPr>
          <a:xfrm>
            <a:off x="136600" y="3842375"/>
            <a:ext cx="4392899" cy="25238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s"/>
              <a:t>Análisis de los Datos - Análisis de retardo</a:t>
            </a:r>
          </a:p>
        </p:txBody>
      </p:sp>
      <p:sp>
        <p:nvSpPr>
          <p:cNvPr id="125" name="Shape 125"/>
          <p:cNvSpPr txBox="1"/>
          <p:nvPr>
            <p:ph idx="1" type="body"/>
          </p:nvPr>
        </p:nvSpPr>
        <p:spPr>
          <a:xfrm>
            <a:off x="311700" y="1639833"/>
            <a:ext cx="8520600" cy="4452000"/>
          </a:xfrm>
          <a:prstGeom prst="rect">
            <a:avLst/>
          </a:prstGeom>
        </p:spPr>
        <p:txBody>
          <a:bodyPr anchorCtr="0" anchor="t" bIns="91425" lIns="91425" rIns="91425" tIns="91425">
            <a:noAutofit/>
          </a:bodyPr>
          <a:lstStyle/>
          <a:p>
            <a:pPr lvl="0">
              <a:spcBef>
                <a:spcPts val="0"/>
              </a:spcBef>
              <a:buNone/>
            </a:pPr>
            <a:r>
              <a:rPr lang="es"/>
              <a:t> </a:t>
            </a:r>
          </a:p>
          <a:p>
            <a:pPr lvl="0">
              <a:spcBef>
                <a:spcPts val="0"/>
              </a:spcBef>
              <a:buNone/>
            </a:pPr>
            <a:r>
              <a:t/>
            </a:r>
            <a:endParaRPr/>
          </a:p>
        </p:txBody>
      </p:sp>
      <p:pic>
        <p:nvPicPr>
          <p:cNvPr id="126" name="Shape 126"/>
          <p:cNvPicPr preferRelativeResize="0"/>
          <p:nvPr/>
        </p:nvPicPr>
        <p:blipFill>
          <a:blip r:embed="rId3">
            <a:alphaModFix/>
          </a:blip>
          <a:stretch>
            <a:fillRect/>
          </a:stretch>
        </p:blipFill>
        <p:spPr>
          <a:xfrm>
            <a:off x="233550" y="3575000"/>
            <a:ext cx="4397624" cy="2692774"/>
          </a:xfrm>
          <a:prstGeom prst="rect">
            <a:avLst/>
          </a:prstGeom>
          <a:noFill/>
          <a:ln>
            <a:noFill/>
          </a:ln>
        </p:spPr>
      </p:pic>
      <p:pic>
        <p:nvPicPr>
          <p:cNvPr id="127" name="Shape 127"/>
          <p:cNvPicPr preferRelativeResize="0"/>
          <p:nvPr/>
        </p:nvPicPr>
        <p:blipFill>
          <a:blip r:embed="rId4">
            <a:alphaModFix/>
          </a:blip>
          <a:stretch>
            <a:fillRect/>
          </a:stretch>
        </p:blipFill>
        <p:spPr>
          <a:xfrm>
            <a:off x="3866175" y="1131150"/>
            <a:ext cx="5077450" cy="3046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s"/>
              <a:t>Análisis de los Datos - Análisis visual  </a:t>
            </a:r>
          </a:p>
        </p:txBody>
      </p:sp>
      <p:sp>
        <p:nvSpPr>
          <p:cNvPr id="133" name="Shape 133"/>
          <p:cNvSpPr txBox="1"/>
          <p:nvPr>
            <p:ph idx="1" type="body"/>
          </p:nvPr>
        </p:nvSpPr>
        <p:spPr>
          <a:xfrm>
            <a:off x="311700" y="1639833"/>
            <a:ext cx="8520600" cy="4452000"/>
          </a:xfrm>
          <a:prstGeom prst="rect">
            <a:avLst/>
          </a:prstGeom>
        </p:spPr>
        <p:txBody>
          <a:bodyPr anchorCtr="0" anchor="t" bIns="91425" lIns="91425" rIns="91425" tIns="91425">
            <a:noAutofit/>
          </a:bodyPr>
          <a:lstStyle/>
          <a:p>
            <a:pPr lvl="0">
              <a:spcBef>
                <a:spcPts val="0"/>
              </a:spcBef>
              <a:buNone/>
            </a:pPr>
            <a:r>
              <a:rPr lang="es"/>
              <a:t> </a:t>
            </a:r>
          </a:p>
        </p:txBody>
      </p:sp>
      <p:sp>
        <p:nvSpPr>
          <p:cNvPr id="134" name="Shape 134" title="video2Denver.mov"/>
          <p:cNvSpPr/>
          <p:nvPr/>
        </p:nvSpPr>
        <p:spPr>
          <a:xfrm>
            <a:off x="4475900" y="3298700"/>
            <a:ext cx="4572000" cy="3429000"/>
          </a:xfrm>
          <a:prstGeom prst="rect">
            <a:avLst/>
          </a:prstGeom>
          <a:blipFill>
            <a:blip r:embed="rId3">
              <a:alphaModFix/>
            </a:blip>
            <a:stretch>
              <a:fillRect/>
            </a:stretch>
          </a:blipFill>
          <a:ln>
            <a:noFill/>
          </a:ln>
        </p:spPr>
      </p:sp>
      <p:sp>
        <p:nvSpPr>
          <p:cNvPr id="135" name="Shape 135" title="video1atlanta.mov"/>
          <p:cNvSpPr/>
          <p:nvPr/>
        </p:nvSpPr>
        <p:spPr>
          <a:xfrm>
            <a:off x="311700" y="1192200"/>
            <a:ext cx="4572000" cy="3429000"/>
          </a:xfrm>
          <a:prstGeom prst="rect">
            <a:avLst/>
          </a:prstGeom>
          <a:blipFill>
            <a:blip r:embed="rId4">
              <a:alphaModFix/>
            </a:blip>
            <a:stretch>
              <a:fillRect/>
            </a:stretch>
          </a:blipFill>
          <a:ln>
            <a:noFill/>
          </a:ln>
        </p:spPr>
      </p:sp>
      <p:sp>
        <p:nvSpPr>
          <p:cNvPr id="136" name="Shape 136"/>
          <p:cNvSpPr txBox="1"/>
          <p:nvPr/>
        </p:nvSpPr>
        <p:spPr>
          <a:xfrm>
            <a:off x="5439800" y="1525950"/>
            <a:ext cx="6709500" cy="782700"/>
          </a:xfrm>
          <a:prstGeom prst="rect">
            <a:avLst/>
          </a:prstGeom>
          <a:noFill/>
          <a:ln>
            <a:noFill/>
          </a:ln>
        </p:spPr>
        <p:txBody>
          <a:bodyPr anchorCtr="0" anchor="t" bIns="91425" lIns="91425" rIns="91425" tIns="91425">
            <a:noAutofit/>
          </a:bodyPr>
          <a:lstStyle/>
          <a:p>
            <a:pPr lvl="0">
              <a:spcBef>
                <a:spcPts val="0"/>
              </a:spcBef>
              <a:buNone/>
            </a:pPr>
            <a:r>
              <a:t/>
            </a:r>
            <a:endParaRPr/>
          </a:p>
          <a:p>
            <a:pPr lvl="0">
              <a:spcBef>
                <a:spcPts val="0"/>
              </a:spcBef>
              <a:buNone/>
            </a:pPr>
            <a:r>
              <a:t/>
            </a:r>
            <a:endParaRPr/>
          </a:p>
        </p:txBody>
      </p:sp>
      <p:pic>
        <p:nvPicPr>
          <p:cNvPr id="137" name="Shape 137"/>
          <p:cNvPicPr preferRelativeResize="0"/>
          <p:nvPr/>
        </p:nvPicPr>
        <p:blipFill>
          <a:blip r:embed="rId5">
            <a:alphaModFix/>
          </a:blip>
          <a:stretch>
            <a:fillRect/>
          </a:stretch>
        </p:blipFill>
        <p:spPr>
          <a:xfrm>
            <a:off x="4986545" y="1192200"/>
            <a:ext cx="1492019" cy="782699"/>
          </a:xfrm>
          <a:prstGeom prst="rect">
            <a:avLst/>
          </a:prstGeom>
          <a:noFill/>
          <a:ln>
            <a:noFill/>
          </a:ln>
        </p:spPr>
      </p:pic>
      <p:pic>
        <p:nvPicPr>
          <p:cNvPr id="138" name="Shape 138"/>
          <p:cNvPicPr preferRelativeResize="0"/>
          <p:nvPr/>
        </p:nvPicPr>
        <p:blipFill>
          <a:blip r:embed="rId6">
            <a:alphaModFix/>
          </a:blip>
          <a:stretch>
            <a:fillRect/>
          </a:stretch>
        </p:blipFill>
        <p:spPr>
          <a:xfrm>
            <a:off x="2882472" y="5828525"/>
            <a:ext cx="1474030" cy="78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s"/>
              <a:t>Conclusiones</a:t>
            </a:r>
          </a:p>
        </p:txBody>
      </p:sp>
      <p:sp>
        <p:nvSpPr>
          <p:cNvPr id="144" name="Shape 144"/>
          <p:cNvSpPr txBox="1"/>
          <p:nvPr>
            <p:ph idx="1" type="body"/>
          </p:nvPr>
        </p:nvSpPr>
        <p:spPr>
          <a:xfrm>
            <a:off x="311700" y="1639833"/>
            <a:ext cx="8520600" cy="4452000"/>
          </a:xfrm>
          <a:prstGeom prst="rect">
            <a:avLst/>
          </a:prstGeom>
        </p:spPr>
        <p:txBody>
          <a:bodyPr anchorCtr="0" anchor="t" bIns="91425" lIns="91425" rIns="91425" tIns="91425">
            <a:noAutofit/>
          </a:bodyPr>
          <a:lstStyle/>
          <a:p>
            <a:pPr lvl="0">
              <a:spcBef>
                <a:spcPts val="0"/>
              </a:spcBef>
              <a:buNone/>
            </a:pPr>
            <a:r>
              <a:rPr lang="es"/>
              <a:t>Para el dataset sobre aerolíneas:</a:t>
            </a:r>
          </a:p>
          <a:p>
            <a:pPr indent="-228600" lvl="0" marL="457200" rtl="0">
              <a:spcBef>
                <a:spcPts val="0"/>
              </a:spcBef>
              <a:buChar char="-"/>
            </a:pPr>
            <a:r>
              <a:rPr lang="es"/>
              <a:t>Se ha preprocesado el dataset, imputando valores perdidos y sacado conclusiones sobre las variables.</a:t>
            </a:r>
          </a:p>
          <a:p>
            <a:pPr indent="-228600" lvl="0" marL="457200" rtl="0">
              <a:spcBef>
                <a:spcPts val="0"/>
              </a:spcBef>
              <a:buChar char="-"/>
            </a:pPr>
            <a:r>
              <a:rPr lang="es"/>
              <a:t>Se ha realizado un análisis por compañías viendo conclusiones como que la tercera con más vuelos, es la que más vuelos cancela, al contrario que la compañía que más vuelos realiza, la cual no tiene tantas cancelaciones.</a:t>
            </a:r>
          </a:p>
          <a:p>
            <a:pPr indent="-228600" lvl="0" marL="457200" rtl="0">
              <a:spcBef>
                <a:spcPts val="0"/>
              </a:spcBef>
              <a:buChar char="-"/>
            </a:pPr>
            <a:r>
              <a:rPr lang="es"/>
              <a:t>Se han analizado los retardos, viendo como el mejor día para viajar sería el sábado, y viendo las franjas horarias por las que hay menos retardos.</a:t>
            </a:r>
          </a:p>
          <a:p>
            <a:pPr indent="-228600" lvl="0" marL="457200" rtl="0">
              <a:spcBef>
                <a:spcPts val="0"/>
              </a:spcBef>
              <a:buChar char="-"/>
            </a:pPr>
            <a:r>
              <a:rPr lang="es"/>
              <a:t>Se ha visualizado, mediante un mapa de calor, las zonas donde más tráfico hay, viendo como por ejemplo, hay vuelos fuera de la zona central de Estados Unidos, como se pensaba de inicio. </a:t>
            </a:r>
          </a:p>
          <a:p>
            <a:pPr lvl="0">
              <a:spcBef>
                <a:spcPts val="0"/>
              </a:spcBef>
              <a:buNone/>
            </a:pPr>
            <a:r>
              <a:rPr lang="es" sz="1200"/>
              <a:t>El repositorio del código es: </a:t>
            </a:r>
            <a:r>
              <a:rPr lang="es" sz="1200" u="sng">
                <a:solidFill>
                  <a:schemeClr val="hlink"/>
                </a:solidFill>
                <a:hlinkClick r:id="rId3"/>
              </a:rPr>
              <a:t>https://github.com/PacoPollos/uCodeByadidas2017</a:t>
            </a:r>
            <a:r>
              <a:rPr lang="es" sz="1200"/>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