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2" r:id="rId8"/>
    <p:sldId id="263" r:id="rId9"/>
    <p:sldId id="264" r:id="rId10"/>
    <p:sldId id="268" r:id="rId11"/>
    <p:sldId id="269" r:id="rId12"/>
    <p:sldId id="270" r:id="rId13"/>
    <p:sldId id="272" r:id="rId14"/>
    <p:sldId id="273"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4" d="100"/>
          <a:sy n="104" d="100"/>
        </p:scale>
        <p:origin x="144"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2/15/2021</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4102508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2/15/2021</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329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2/15/2021</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3246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2/15/2021</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676321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2/15/2021</a:t>
            </a:fld>
            <a:endParaRPr lang="en-US" dirty="0"/>
          </a:p>
        </p:txBody>
      </p:sp>
    </p:spTree>
    <p:extLst>
      <p:ext uri="{BB962C8B-B14F-4D97-AF65-F5344CB8AC3E}">
        <p14:creationId xmlns:p14="http://schemas.microsoft.com/office/powerpoint/2010/main" val="557996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2/15/2021</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366412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2/15/2021</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81932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2/15/2021</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437366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2/15/2021</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612242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2/15/2021</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93411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2/15/2021</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131578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2/15/2021</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9370801"/>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62" r:id="rId4"/>
    <p:sldLayoutId id="2147483663" r:id="rId5"/>
    <p:sldLayoutId id="2147483668" r:id="rId6"/>
    <p:sldLayoutId id="2147483664" r:id="rId7"/>
    <p:sldLayoutId id="2147483665" r:id="rId8"/>
    <p:sldLayoutId id="2147483666" r:id="rId9"/>
    <p:sldLayoutId id="2147483667" r:id="rId10"/>
    <p:sldLayoutId id="2147483669"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4E5B61B2-A50E-46C2-8226-22AE80E7A7A2}"/>
              </a:ext>
            </a:extLst>
          </p:cNvPr>
          <p:cNvSpPr>
            <a:spLocks noGrp="1"/>
          </p:cNvSpPr>
          <p:nvPr>
            <p:ph type="ctrTitle"/>
          </p:nvPr>
        </p:nvSpPr>
        <p:spPr>
          <a:xfrm>
            <a:off x="6096000" y="1393828"/>
            <a:ext cx="5920980" cy="1925638"/>
          </a:xfrm>
        </p:spPr>
        <p:txBody>
          <a:bodyPr anchor="b">
            <a:normAutofit/>
          </a:bodyPr>
          <a:lstStyle/>
          <a:p>
            <a:r>
              <a:rPr lang="en-US" sz="4800" dirty="0"/>
              <a:t>Gamified Market</a:t>
            </a:r>
          </a:p>
        </p:txBody>
      </p:sp>
      <p:sp>
        <p:nvSpPr>
          <p:cNvPr id="3" name="Subtitle 2">
            <a:extLst>
              <a:ext uri="{FF2B5EF4-FFF2-40B4-BE49-F238E27FC236}">
                <a16:creationId xmlns:a16="http://schemas.microsoft.com/office/drawing/2014/main" id="{FFC81B2A-E292-495A-91C1-6A228A67E92F}"/>
              </a:ext>
            </a:extLst>
          </p:cNvPr>
          <p:cNvSpPr>
            <a:spLocks noGrp="1"/>
          </p:cNvSpPr>
          <p:nvPr>
            <p:ph type="subTitle" idx="1"/>
          </p:nvPr>
        </p:nvSpPr>
        <p:spPr>
          <a:xfrm>
            <a:off x="6104043" y="3429000"/>
            <a:ext cx="5617794" cy="1150937"/>
          </a:xfrm>
        </p:spPr>
        <p:txBody>
          <a:bodyPr anchor="t">
            <a:normAutofit fontScale="55000" lnSpcReduction="20000"/>
          </a:bodyPr>
          <a:lstStyle/>
          <a:p>
            <a:r>
              <a:rPr lang="en-US" dirty="0"/>
              <a:t>Data Bases 2</a:t>
            </a:r>
          </a:p>
          <a:p>
            <a:r>
              <a:rPr lang="en-US" dirty="0"/>
              <a:t>Lecturer : Piero Fraternali</a:t>
            </a:r>
          </a:p>
          <a:p>
            <a:r>
              <a:rPr lang="en-US" dirty="0"/>
              <a:t>Students : Puoti Francesco, Elia </a:t>
            </a:r>
            <a:r>
              <a:rPr lang="en-US" dirty="0" err="1"/>
              <a:t>Ravella</a:t>
            </a:r>
            <a:endParaRPr lang="en-US" dirty="0"/>
          </a:p>
        </p:txBody>
      </p:sp>
      <p:sp>
        <p:nvSpPr>
          <p:cNvPr id="22" name="Freeform: Shape 21">
            <a:extLst>
              <a:ext uri="{FF2B5EF4-FFF2-40B4-BE49-F238E27FC236}">
                <a16:creationId xmlns:a16="http://schemas.microsoft.com/office/drawing/2014/main" id="{96CB0275-66F1-4491-93B8-121D0C717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14"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8D32C3D-8F76-4E99-BE56-0836CC38C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493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6" name="Picture 5" descr="A picture containing logo&#10;&#10;Description automatically generated">
            <a:extLst>
              <a:ext uri="{FF2B5EF4-FFF2-40B4-BE49-F238E27FC236}">
                <a16:creationId xmlns:a16="http://schemas.microsoft.com/office/drawing/2014/main" id="{5582AFCE-76B1-48E2-B497-B9A8EB339648}"/>
              </a:ext>
            </a:extLst>
          </p:cNvPr>
          <p:cNvPicPr>
            <a:picLocks noChangeAspect="1"/>
          </p:cNvPicPr>
          <p:nvPr/>
        </p:nvPicPr>
        <p:blipFill rotWithShape="1">
          <a:blip r:embed="rId2">
            <a:extLst>
              <a:ext uri="{28A0092B-C50C-407E-A947-70E740481C1C}">
                <a14:useLocalDpi xmlns:a14="http://schemas.microsoft.com/office/drawing/2010/main" val="0"/>
              </a:ext>
            </a:extLst>
          </a:blip>
          <a:srcRect l="-8443" t="-47239" r="-26060" b="-68781"/>
          <a:stretch/>
        </p:blipFill>
        <p:spPr>
          <a:xfrm>
            <a:off x="153" y="9"/>
            <a:ext cx="5624118" cy="6638915"/>
          </a:xfrm>
          <a:custGeom>
            <a:avLst/>
            <a:gdLst/>
            <a:ahLst/>
            <a:cxnLst/>
            <a:rect l="l" t="t" r="r" b="b"/>
            <a:pathLst>
              <a:path w="4710787" h="6858000">
                <a:moveTo>
                  <a:pt x="0" y="0"/>
                </a:moveTo>
                <a:lnTo>
                  <a:pt x="1214365" y="0"/>
                </a:lnTo>
                <a:lnTo>
                  <a:pt x="1994531" y="0"/>
                </a:lnTo>
                <a:lnTo>
                  <a:pt x="3087764" y="0"/>
                </a:lnTo>
                <a:lnTo>
                  <a:pt x="3109888" y="14997"/>
                </a:lnTo>
                <a:cubicBezTo>
                  <a:pt x="4137051" y="754641"/>
                  <a:pt x="4710787" y="2093192"/>
                  <a:pt x="4710787" y="3621656"/>
                </a:cubicBezTo>
                <a:cubicBezTo>
                  <a:pt x="4710787" y="4969131"/>
                  <a:pt x="3782062" y="5602839"/>
                  <a:pt x="2836437" y="6374814"/>
                </a:cubicBezTo>
                <a:cubicBezTo>
                  <a:pt x="2664234" y="6515397"/>
                  <a:pt x="2493607" y="6653108"/>
                  <a:pt x="2319789" y="6780599"/>
                </a:cubicBezTo>
                <a:lnTo>
                  <a:pt x="2208033" y="6858000"/>
                </a:lnTo>
                <a:lnTo>
                  <a:pt x="1994531" y="6858000"/>
                </a:lnTo>
                <a:lnTo>
                  <a:pt x="1214365" y="6858000"/>
                </a:lnTo>
                <a:lnTo>
                  <a:pt x="0" y="6858000"/>
                </a:lnTo>
                <a:close/>
              </a:path>
            </a:pathLst>
          </a:custGeom>
        </p:spPr>
      </p:pic>
      <p:sp>
        <p:nvSpPr>
          <p:cNvPr id="26" name="Freeform: Shape 25">
            <a:extLst>
              <a:ext uri="{FF2B5EF4-FFF2-40B4-BE49-F238E27FC236}">
                <a16:creationId xmlns:a16="http://schemas.microsoft.com/office/drawing/2014/main" id="{70766076-46F5-42D5-A773-2B3BEF2B8B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25575"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2800579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81C523DF-8F28-4498-AA49-41FC1F8C2C76}"/>
              </a:ext>
            </a:extLst>
          </p:cNvPr>
          <p:cNvSpPr>
            <a:spLocks noGrp="1"/>
          </p:cNvSpPr>
          <p:nvPr>
            <p:ph idx="1"/>
          </p:nvPr>
        </p:nvSpPr>
        <p:spPr>
          <a:xfrm>
            <a:off x="1112470" y="2378951"/>
            <a:ext cx="5193055" cy="3412249"/>
          </a:xfrm>
        </p:spPr>
        <p:txBody>
          <a:bodyPr>
            <a:normAutofit lnSpcReduction="10000"/>
          </a:bodyPr>
          <a:lstStyle/>
          <a:p>
            <a:pPr>
              <a:spcBef>
                <a:spcPts val="0"/>
              </a:spcBef>
            </a:pPr>
            <a:r>
              <a:rPr lang="en-US" sz="1050" dirty="0"/>
              <a:t>create table </a:t>
            </a:r>
            <a:r>
              <a:rPr lang="en-US" sz="1050" dirty="0" err="1"/>
              <a:t>questionnaire_log</a:t>
            </a:r>
            <a:endParaRPr lang="en-US" sz="1050" dirty="0"/>
          </a:p>
          <a:p>
            <a:pPr>
              <a:spcBef>
                <a:spcPts val="0"/>
              </a:spcBef>
            </a:pPr>
            <a:r>
              <a:rPr lang="en-US" sz="1050" dirty="0"/>
              <a:t>(</a:t>
            </a:r>
          </a:p>
          <a:p>
            <a:pPr>
              <a:spcBef>
                <a:spcPts val="0"/>
              </a:spcBef>
            </a:pPr>
            <a:r>
              <a:rPr lang="en-US" sz="1050" dirty="0"/>
              <a:t>    </a:t>
            </a:r>
            <a:r>
              <a:rPr lang="en-US" sz="1050" dirty="0" err="1"/>
              <a:t>id_user</a:t>
            </a:r>
            <a:r>
              <a:rPr lang="en-US" sz="1050" dirty="0"/>
              <a:t>    int         not null,</a:t>
            </a:r>
          </a:p>
          <a:p>
            <a:pPr>
              <a:spcBef>
                <a:spcPts val="0"/>
              </a:spcBef>
            </a:pPr>
            <a:r>
              <a:rPr lang="en-US" sz="1050" dirty="0"/>
              <a:t>    datetime   </a:t>
            </a:r>
            <a:r>
              <a:rPr lang="en-US" sz="1050" dirty="0" err="1"/>
              <a:t>datetime</a:t>
            </a:r>
            <a:r>
              <a:rPr lang="en-US" sz="1050" dirty="0"/>
              <a:t>    not null,</a:t>
            </a:r>
          </a:p>
          <a:p>
            <a:pPr>
              <a:spcBef>
                <a:spcPts val="0"/>
              </a:spcBef>
            </a:pPr>
            <a:r>
              <a:rPr lang="en-US" sz="1050" dirty="0"/>
              <a:t>    action     varchar(64) not null,</a:t>
            </a:r>
          </a:p>
          <a:p>
            <a:pPr>
              <a:spcBef>
                <a:spcPts val="0"/>
              </a:spcBef>
            </a:pPr>
            <a:r>
              <a:rPr lang="en-US" sz="1050" dirty="0"/>
              <a:t>    </a:t>
            </a:r>
            <a:r>
              <a:rPr lang="en-US" sz="1050" dirty="0" err="1"/>
              <a:t>id_product</a:t>
            </a:r>
            <a:r>
              <a:rPr lang="en-US" sz="1050" dirty="0"/>
              <a:t> int         null,</a:t>
            </a:r>
          </a:p>
          <a:p>
            <a:pPr>
              <a:spcBef>
                <a:spcPts val="0"/>
              </a:spcBef>
            </a:pPr>
            <a:r>
              <a:rPr lang="en-US" sz="1050" dirty="0"/>
              <a:t>    primary key (</a:t>
            </a:r>
            <a:r>
              <a:rPr lang="en-US" sz="1050" dirty="0" err="1"/>
              <a:t>id_user</a:t>
            </a:r>
            <a:r>
              <a:rPr lang="en-US" sz="1050" dirty="0"/>
              <a:t>, datetime),</a:t>
            </a:r>
          </a:p>
          <a:p>
            <a:pPr>
              <a:spcBef>
                <a:spcPts val="0"/>
              </a:spcBef>
            </a:pPr>
            <a:r>
              <a:rPr lang="en-US" sz="1050" dirty="0"/>
              <a:t>    constraint </a:t>
            </a:r>
            <a:r>
              <a:rPr lang="en-US" sz="1050" dirty="0" err="1"/>
              <a:t>questionnaire_log_product_id_product_fk</a:t>
            </a:r>
            <a:endParaRPr lang="en-US" sz="1050" dirty="0"/>
          </a:p>
          <a:p>
            <a:pPr>
              <a:spcBef>
                <a:spcPts val="0"/>
              </a:spcBef>
            </a:pPr>
            <a:r>
              <a:rPr lang="en-US" sz="1050" dirty="0"/>
              <a:t>        foreign key (</a:t>
            </a:r>
            <a:r>
              <a:rPr lang="en-US" sz="1050" dirty="0" err="1"/>
              <a:t>id_product</a:t>
            </a:r>
            <a:r>
              <a:rPr lang="en-US" sz="1050" dirty="0"/>
              <a:t>) references product (</a:t>
            </a:r>
            <a:r>
              <a:rPr lang="en-US" sz="1050" dirty="0" err="1"/>
              <a:t>id_product</a:t>
            </a:r>
            <a:r>
              <a:rPr lang="en-US" sz="1050" dirty="0"/>
              <a:t>)</a:t>
            </a:r>
          </a:p>
          <a:p>
            <a:pPr>
              <a:spcBef>
                <a:spcPts val="0"/>
              </a:spcBef>
            </a:pPr>
            <a:r>
              <a:rPr lang="en-US" sz="1050" dirty="0"/>
              <a:t>            on update cascade on delete cascade,</a:t>
            </a:r>
          </a:p>
          <a:p>
            <a:pPr>
              <a:spcBef>
                <a:spcPts val="0"/>
              </a:spcBef>
            </a:pPr>
            <a:r>
              <a:rPr lang="en-US" sz="1050" dirty="0"/>
              <a:t>    constraint </a:t>
            </a:r>
            <a:r>
              <a:rPr lang="en-US" sz="1050" dirty="0" err="1"/>
              <a:t>questionnaire_log_user_id_user_fk</a:t>
            </a:r>
            <a:endParaRPr lang="en-US" sz="1050" dirty="0"/>
          </a:p>
          <a:p>
            <a:pPr>
              <a:spcBef>
                <a:spcPts val="0"/>
              </a:spcBef>
            </a:pPr>
            <a:r>
              <a:rPr lang="en-US" sz="1050" dirty="0"/>
              <a:t>        foreign key (</a:t>
            </a:r>
            <a:r>
              <a:rPr lang="en-US" sz="1050" dirty="0" err="1"/>
              <a:t>id_user</a:t>
            </a:r>
            <a:r>
              <a:rPr lang="en-US" sz="1050" dirty="0"/>
              <a:t>) references user (</a:t>
            </a:r>
            <a:r>
              <a:rPr lang="en-US" sz="1050" dirty="0" err="1"/>
              <a:t>id_user</a:t>
            </a:r>
            <a:r>
              <a:rPr lang="en-US" sz="1050" dirty="0"/>
              <a:t>)</a:t>
            </a:r>
          </a:p>
          <a:p>
            <a:pPr>
              <a:spcBef>
                <a:spcPts val="0"/>
              </a:spcBef>
            </a:pPr>
            <a:r>
              <a:rPr lang="en-US" sz="1050" dirty="0"/>
              <a:t>            on update cascade</a:t>
            </a:r>
          </a:p>
          <a:p>
            <a:pPr>
              <a:spcBef>
                <a:spcPts val="0"/>
              </a:spcBef>
            </a:pPr>
            <a:r>
              <a:rPr lang="en-US" sz="1050" dirty="0"/>
              <a:t>)   </a:t>
            </a:r>
          </a:p>
        </p:txBody>
      </p:sp>
      <p:sp>
        <p:nvSpPr>
          <p:cNvPr id="11" name="Title 10">
            <a:extLst>
              <a:ext uri="{FF2B5EF4-FFF2-40B4-BE49-F238E27FC236}">
                <a16:creationId xmlns:a16="http://schemas.microsoft.com/office/drawing/2014/main" id="{9CAC76C9-87A5-4F81-9454-24A6D2837827}"/>
              </a:ext>
            </a:extLst>
          </p:cNvPr>
          <p:cNvSpPr>
            <a:spLocks noGrp="1"/>
          </p:cNvSpPr>
          <p:nvPr>
            <p:ph type="title"/>
          </p:nvPr>
        </p:nvSpPr>
        <p:spPr/>
        <p:txBody>
          <a:bodyPr/>
          <a:lstStyle/>
          <a:p>
            <a:r>
              <a:rPr lang="en-US" dirty="0"/>
              <a:t>SQL DDL - Tables</a:t>
            </a:r>
          </a:p>
        </p:txBody>
      </p:sp>
      <p:sp>
        <p:nvSpPr>
          <p:cNvPr id="5" name="Content Placeholder 8">
            <a:extLst>
              <a:ext uri="{FF2B5EF4-FFF2-40B4-BE49-F238E27FC236}">
                <a16:creationId xmlns:a16="http://schemas.microsoft.com/office/drawing/2014/main" id="{C2BB6454-F2BD-4EE4-86BF-87F876B48A77}"/>
              </a:ext>
            </a:extLst>
          </p:cNvPr>
          <p:cNvSpPr txBox="1">
            <a:spLocks/>
          </p:cNvSpPr>
          <p:nvPr/>
        </p:nvSpPr>
        <p:spPr>
          <a:xfrm>
            <a:off x="6305525" y="2515457"/>
            <a:ext cx="4650080" cy="2555055"/>
          </a:xfrm>
          <a:prstGeom prst="rect">
            <a:avLst/>
          </a:prstGeom>
        </p:spPr>
        <p:txBody>
          <a:bodyPr vert="horz" lIns="109728" tIns="109728" rIns="109728" bIns="91440" rtlCol="0">
            <a:normAutofit fontScale="92500"/>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spcBef>
                <a:spcPts val="0"/>
              </a:spcBef>
            </a:pPr>
            <a:r>
              <a:rPr lang="en-US" sz="1050" dirty="0"/>
              <a:t>create table </a:t>
            </a:r>
            <a:r>
              <a:rPr lang="en-US" sz="1050" dirty="0" err="1"/>
              <a:t>user_log</a:t>
            </a:r>
            <a:endParaRPr lang="en-US" sz="1050" dirty="0"/>
          </a:p>
          <a:p>
            <a:pPr>
              <a:spcBef>
                <a:spcPts val="0"/>
              </a:spcBef>
            </a:pPr>
            <a:r>
              <a:rPr lang="en-US" sz="1050" dirty="0"/>
              <a:t>(</a:t>
            </a:r>
          </a:p>
          <a:p>
            <a:pPr>
              <a:spcBef>
                <a:spcPts val="0"/>
              </a:spcBef>
            </a:pPr>
            <a:r>
              <a:rPr lang="en-US" sz="1050" dirty="0"/>
              <a:t>    </a:t>
            </a:r>
            <a:r>
              <a:rPr lang="en-US" sz="1050" dirty="0" err="1"/>
              <a:t>id_user</a:t>
            </a:r>
            <a:r>
              <a:rPr lang="en-US" sz="1050" dirty="0"/>
              <a:t>  int         not null,</a:t>
            </a:r>
          </a:p>
          <a:p>
            <a:pPr>
              <a:spcBef>
                <a:spcPts val="0"/>
              </a:spcBef>
            </a:pPr>
            <a:r>
              <a:rPr lang="en-US" sz="1050" dirty="0"/>
              <a:t>    datetime </a:t>
            </a:r>
            <a:r>
              <a:rPr lang="en-US" sz="1050" dirty="0" err="1"/>
              <a:t>datetime</a:t>
            </a:r>
            <a:r>
              <a:rPr lang="en-US" sz="1050" dirty="0"/>
              <a:t>    not null,</a:t>
            </a:r>
          </a:p>
          <a:p>
            <a:pPr>
              <a:spcBef>
                <a:spcPts val="0"/>
              </a:spcBef>
            </a:pPr>
            <a:r>
              <a:rPr lang="en-US" sz="1050" dirty="0"/>
              <a:t>    action   varchar(64) not null,</a:t>
            </a:r>
          </a:p>
          <a:p>
            <a:pPr>
              <a:spcBef>
                <a:spcPts val="0"/>
              </a:spcBef>
            </a:pPr>
            <a:r>
              <a:rPr lang="en-US" sz="1050" dirty="0"/>
              <a:t>    primary key (</a:t>
            </a:r>
            <a:r>
              <a:rPr lang="en-US" sz="1050" dirty="0" err="1"/>
              <a:t>id_user</a:t>
            </a:r>
            <a:r>
              <a:rPr lang="en-US" sz="1050" dirty="0"/>
              <a:t>, datetime),</a:t>
            </a:r>
          </a:p>
          <a:p>
            <a:pPr>
              <a:spcBef>
                <a:spcPts val="0"/>
              </a:spcBef>
            </a:pPr>
            <a:r>
              <a:rPr lang="en-US" sz="1050" dirty="0"/>
              <a:t>    constraint </a:t>
            </a:r>
            <a:r>
              <a:rPr lang="en-US" sz="1050" dirty="0" err="1"/>
              <a:t>user_log_user_id_user_fk</a:t>
            </a:r>
            <a:endParaRPr lang="en-US" sz="1050" dirty="0"/>
          </a:p>
          <a:p>
            <a:pPr>
              <a:spcBef>
                <a:spcPts val="0"/>
              </a:spcBef>
            </a:pPr>
            <a:r>
              <a:rPr lang="en-US" sz="1050" dirty="0"/>
              <a:t>        foreign key (</a:t>
            </a:r>
            <a:r>
              <a:rPr lang="en-US" sz="1050" dirty="0" err="1"/>
              <a:t>id_user</a:t>
            </a:r>
            <a:r>
              <a:rPr lang="en-US" sz="1050" dirty="0"/>
              <a:t>) references user (</a:t>
            </a:r>
            <a:r>
              <a:rPr lang="en-US" sz="1050" dirty="0" err="1"/>
              <a:t>id_user</a:t>
            </a:r>
            <a:r>
              <a:rPr lang="en-US" sz="1050" dirty="0"/>
              <a:t>)</a:t>
            </a:r>
          </a:p>
          <a:p>
            <a:pPr>
              <a:spcBef>
                <a:spcPts val="0"/>
              </a:spcBef>
            </a:pPr>
            <a:r>
              <a:rPr lang="en-US" sz="1050" dirty="0"/>
              <a:t>            on update cascade</a:t>
            </a:r>
          </a:p>
          <a:p>
            <a:pPr>
              <a:spcBef>
                <a:spcPts val="0"/>
              </a:spcBef>
            </a:pPr>
            <a:r>
              <a:rPr lang="en-US" sz="1050" dirty="0"/>
              <a:t>)</a:t>
            </a:r>
          </a:p>
          <a:p>
            <a:pPr>
              <a:spcBef>
                <a:spcPts val="0"/>
              </a:spcBef>
            </a:pPr>
            <a:r>
              <a:rPr lang="en-US" sz="1050" dirty="0"/>
              <a:t>    </a:t>
            </a:r>
          </a:p>
        </p:txBody>
      </p:sp>
      <p:sp>
        <p:nvSpPr>
          <p:cNvPr id="7" name="Content Placeholder 8">
            <a:extLst>
              <a:ext uri="{FF2B5EF4-FFF2-40B4-BE49-F238E27FC236}">
                <a16:creationId xmlns:a16="http://schemas.microsoft.com/office/drawing/2014/main" id="{733D4A01-9537-4686-9BF6-E90BDBFE5F97}"/>
              </a:ext>
            </a:extLst>
          </p:cNvPr>
          <p:cNvSpPr txBox="1">
            <a:spLocks/>
          </p:cNvSpPr>
          <p:nvPr/>
        </p:nvSpPr>
        <p:spPr>
          <a:xfrm>
            <a:off x="3362324" y="5632300"/>
            <a:ext cx="8650631" cy="1059519"/>
          </a:xfrm>
          <a:prstGeom prst="rect">
            <a:avLst/>
          </a:prstGeom>
        </p:spPr>
        <p:txBody>
          <a:bodyPr vert="horz" lIns="109728" tIns="109728" rIns="109728" bIns="91440" rtlCol="0">
            <a:normAutofit fontScale="85000" lnSpcReduction="20000"/>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spcBef>
                <a:spcPts val="0"/>
              </a:spcBef>
            </a:pPr>
            <a:r>
              <a:rPr lang="en-US" sz="1050" dirty="0"/>
              <a:t>comment 'The foreign key ''</a:t>
            </a:r>
            <a:r>
              <a:rPr lang="en-US" sz="1050" dirty="0" err="1"/>
              <a:t>id_user</a:t>
            </a:r>
            <a:r>
              <a:rPr lang="en-US" sz="1050" dirty="0"/>
              <a:t>'' has "on update cascade and on delete no action" because it's needed to be always available to check reliable statistical data. Therefore, also if a user is deleted, the data of the submit questionnaire must be retained. Otherwise, on update, the data has to cascading be updated since all the data is to be retrieved from that user. It's different the case in which a product is deleted from the DB: all the data can be deleted as the product is, probably, not under analysis anymore.';</a:t>
            </a:r>
          </a:p>
        </p:txBody>
      </p:sp>
    </p:spTree>
    <p:extLst>
      <p:ext uri="{BB962C8B-B14F-4D97-AF65-F5344CB8AC3E}">
        <p14:creationId xmlns:p14="http://schemas.microsoft.com/office/powerpoint/2010/main" val="1310095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CAC76C9-87A5-4F81-9454-24A6D2837827}"/>
              </a:ext>
            </a:extLst>
          </p:cNvPr>
          <p:cNvSpPr>
            <a:spLocks noGrp="1"/>
          </p:cNvSpPr>
          <p:nvPr>
            <p:ph type="title"/>
          </p:nvPr>
        </p:nvSpPr>
        <p:spPr/>
        <p:txBody>
          <a:bodyPr/>
          <a:lstStyle/>
          <a:p>
            <a:r>
              <a:rPr lang="en-US" dirty="0"/>
              <a:t>SQL DDL - Tables</a:t>
            </a:r>
          </a:p>
        </p:txBody>
      </p:sp>
      <p:sp>
        <p:nvSpPr>
          <p:cNvPr id="5" name="Content Placeholder 8">
            <a:extLst>
              <a:ext uri="{FF2B5EF4-FFF2-40B4-BE49-F238E27FC236}">
                <a16:creationId xmlns:a16="http://schemas.microsoft.com/office/drawing/2014/main" id="{C2BB6454-F2BD-4EE4-86BF-87F876B48A77}"/>
              </a:ext>
            </a:extLst>
          </p:cNvPr>
          <p:cNvSpPr txBox="1">
            <a:spLocks/>
          </p:cNvSpPr>
          <p:nvPr/>
        </p:nvSpPr>
        <p:spPr>
          <a:xfrm>
            <a:off x="1920240" y="2477357"/>
            <a:ext cx="4636770" cy="4380643"/>
          </a:xfrm>
          <a:prstGeom prst="rect">
            <a:avLst/>
          </a:prstGeom>
        </p:spPr>
        <p:txBody>
          <a:bodyPr vert="horz" lIns="109728" tIns="109728" rIns="109728" bIns="91440" rtlCol="0">
            <a:normAutofit lnSpcReduction="10000"/>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spcBef>
                <a:spcPts val="0"/>
              </a:spcBef>
            </a:pPr>
            <a:r>
              <a:rPr lang="en-US" sz="1050" dirty="0"/>
              <a:t>create table review</a:t>
            </a:r>
          </a:p>
          <a:p>
            <a:pPr>
              <a:spcBef>
                <a:spcPts val="0"/>
              </a:spcBef>
            </a:pPr>
            <a:r>
              <a:rPr lang="en-US" sz="1050" dirty="0"/>
              <a:t>(</a:t>
            </a:r>
          </a:p>
          <a:p>
            <a:pPr>
              <a:spcBef>
                <a:spcPts val="0"/>
              </a:spcBef>
            </a:pPr>
            <a:r>
              <a:rPr lang="en-US" sz="1050" dirty="0"/>
              <a:t>    </a:t>
            </a:r>
            <a:r>
              <a:rPr lang="en-US" sz="1050" dirty="0" err="1"/>
              <a:t>id_user</a:t>
            </a:r>
            <a:r>
              <a:rPr lang="en-US" sz="1050" dirty="0"/>
              <a:t>     int      not null,</a:t>
            </a:r>
          </a:p>
          <a:p>
            <a:pPr>
              <a:spcBef>
                <a:spcPts val="0"/>
              </a:spcBef>
            </a:pPr>
            <a:r>
              <a:rPr lang="en-US" sz="1050" dirty="0"/>
              <a:t>    </a:t>
            </a:r>
            <a:r>
              <a:rPr lang="en-US" sz="1050" dirty="0" err="1"/>
              <a:t>id_product</a:t>
            </a:r>
            <a:r>
              <a:rPr lang="en-US" sz="1050" dirty="0"/>
              <a:t>  int      not null,</a:t>
            </a:r>
          </a:p>
          <a:p>
            <a:pPr>
              <a:spcBef>
                <a:spcPts val="0"/>
              </a:spcBef>
            </a:pPr>
            <a:r>
              <a:rPr lang="en-US" sz="1050" dirty="0"/>
              <a:t>    </a:t>
            </a:r>
            <a:r>
              <a:rPr lang="en-US" sz="1050" dirty="0" err="1"/>
              <a:t>review_text</a:t>
            </a:r>
            <a:r>
              <a:rPr lang="en-US" sz="1050" dirty="0"/>
              <a:t> text     not null,</a:t>
            </a:r>
          </a:p>
          <a:p>
            <a:pPr>
              <a:spcBef>
                <a:spcPts val="0"/>
              </a:spcBef>
            </a:pPr>
            <a:r>
              <a:rPr lang="en-US" sz="1050" dirty="0"/>
              <a:t>    date        datetime not null,</a:t>
            </a:r>
          </a:p>
          <a:p>
            <a:pPr>
              <a:spcBef>
                <a:spcPts val="0"/>
              </a:spcBef>
            </a:pPr>
            <a:r>
              <a:rPr lang="en-US" sz="1050" dirty="0"/>
              <a:t>    primary key (</a:t>
            </a:r>
            <a:r>
              <a:rPr lang="en-US" sz="1050" dirty="0" err="1"/>
              <a:t>id_user</a:t>
            </a:r>
            <a:r>
              <a:rPr lang="en-US" sz="1050" dirty="0"/>
              <a:t>, </a:t>
            </a:r>
            <a:r>
              <a:rPr lang="en-US" sz="1050" dirty="0" err="1"/>
              <a:t>id_product</a:t>
            </a:r>
            <a:r>
              <a:rPr lang="en-US" sz="1050" dirty="0"/>
              <a:t>),</a:t>
            </a:r>
          </a:p>
          <a:p>
            <a:pPr>
              <a:spcBef>
                <a:spcPts val="0"/>
              </a:spcBef>
            </a:pPr>
            <a:r>
              <a:rPr lang="en-US" sz="1050" dirty="0"/>
              <a:t>    constraint </a:t>
            </a:r>
            <a:r>
              <a:rPr lang="en-US" sz="1050" dirty="0" err="1"/>
              <a:t>review_product_id_product_fk</a:t>
            </a:r>
            <a:endParaRPr lang="en-US" sz="1050" dirty="0"/>
          </a:p>
          <a:p>
            <a:pPr>
              <a:spcBef>
                <a:spcPts val="0"/>
              </a:spcBef>
            </a:pPr>
            <a:r>
              <a:rPr lang="en-US" sz="1050" dirty="0"/>
              <a:t>        foreign key (</a:t>
            </a:r>
            <a:r>
              <a:rPr lang="en-US" sz="1050" dirty="0" err="1"/>
              <a:t>id_product</a:t>
            </a:r>
            <a:r>
              <a:rPr lang="en-US" sz="1050" dirty="0"/>
              <a:t>) references product (</a:t>
            </a:r>
            <a:r>
              <a:rPr lang="en-US" sz="1050" dirty="0" err="1"/>
              <a:t>id_product</a:t>
            </a:r>
            <a:r>
              <a:rPr lang="en-US" sz="1050" dirty="0"/>
              <a:t>)</a:t>
            </a:r>
          </a:p>
          <a:p>
            <a:pPr>
              <a:spcBef>
                <a:spcPts val="0"/>
              </a:spcBef>
            </a:pPr>
            <a:r>
              <a:rPr lang="en-US" sz="1050" dirty="0"/>
              <a:t>            on update cascade on delete cascade,</a:t>
            </a:r>
          </a:p>
          <a:p>
            <a:pPr>
              <a:spcBef>
                <a:spcPts val="0"/>
              </a:spcBef>
            </a:pPr>
            <a:r>
              <a:rPr lang="en-US" sz="1050" dirty="0"/>
              <a:t>    constraint </a:t>
            </a:r>
            <a:r>
              <a:rPr lang="en-US" sz="1050" dirty="0" err="1"/>
              <a:t>review_user_id_user_fk</a:t>
            </a:r>
            <a:endParaRPr lang="en-US" sz="1050" dirty="0"/>
          </a:p>
          <a:p>
            <a:pPr>
              <a:spcBef>
                <a:spcPts val="0"/>
              </a:spcBef>
            </a:pPr>
            <a:r>
              <a:rPr lang="en-US" sz="1050" dirty="0"/>
              <a:t>        foreign key (</a:t>
            </a:r>
            <a:r>
              <a:rPr lang="en-US" sz="1050" dirty="0" err="1"/>
              <a:t>id_user</a:t>
            </a:r>
            <a:r>
              <a:rPr lang="en-US" sz="1050" dirty="0"/>
              <a:t>) references user (</a:t>
            </a:r>
            <a:r>
              <a:rPr lang="en-US" sz="1050" dirty="0" err="1"/>
              <a:t>id_user</a:t>
            </a:r>
            <a:r>
              <a:rPr lang="en-US" sz="1050" dirty="0"/>
              <a:t>)</a:t>
            </a:r>
          </a:p>
          <a:p>
            <a:pPr>
              <a:spcBef>
                <a:spcPts val="0"/>
              </a:spcBef>
            </a:pPr>
            <a:r>
              <a:rPr lang="en-US" sz="1050" dirty="0"/>
              <a:t>            on update cascade</a:t>
            </a:r>
          </a:p>
          <a:p>
            <a:pPr>
              <a:spcBef>
                <a:spcPts val="0"/>
              </a:spcBef>
            </a:pPr>
            <a:r>
              <a:rPr lang="en-US" sz="1050" dirty="0"/>
              <a:t>)</a:t>
            </a:r>
          </a:p>
          <a:p>
            <a:pPr>
              <a:spcBef>
                <a:spcPts val="0"/>
              </a:spcBef>
            </a:pPr>
            <a:r>
              <a:rPr lang="en-US" sz="1050" dirty="0"/>
              <a:t>    comment 'the primary key is composed by (</a:t>
            </a:r>
            <a:r>
              <a:rPr lang="en-US" sz="1050" dirty="0" err="1"/>
              <a:t>id_user</a:t>
            </a:r>
            <a:r>
              <a:rPr lang="en-US" sz="1050" dirty="0"/>
              <a:t>, </a:t>
            </a:r>
            <a:r>
              <a:rPr lang="en-US" sz="1050" dirty="0" err="1"/>
              <a:t>id_product</a:t>
            </a:r>
            <a:r>
              <a:rPr lang="en-US" sz="1050" dirty="0"/>
              <a:t>) because we assumed that every user can review each product at most once.';</a:t>
            </a:r>
          </a:p>
        </p:txBody>
      </p:sp>
      <p:sp>
        <p:nvSpPr>
          <p:cNvPr id="8" name="Content Placeholder 8">
            <a:extLst>
              <a:ext uri="{FF2B5EF4-FFF2-40B4-BE49-F238E27FC236}">
                <a16:creationId xmlns:a16="http://schemas.microsoft.com/office/drawing/2014/main" id="{00601352-BA7C-462F-86BB-825F1AF3E39D}"/>
              </a:ext>
            </a:extLst>
          </p:cNvPr>
          <p:cNvSpPr txBox="1">
            <a:spLocks/>
          </p:cNvSpPr>
          <p:nvPr/>
        </p:nvSpPr>
        <p:spPr>
          <a:xfrm>
            <a:off x="6819900" y="2653141"/>
            <a:ext cx="3343275" cy="1551718"/>
          </a:xfrm>
          <a:prstGeom prst="rect">
            <a:avLst/>
          </a:prstGeom>
        </p:spPr>
        <p:txBody>
          <a:bodyPr vert="horz" lIns="109728" tIns="109728" rIns="109728" bIns="91440" rtlCol="0">
            <a:normAutofit/>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spcBef>
                <a:spcPts val="0"/>
              </a:spcBef>
            </a:pPr>
            <a:r>
              <a:rPr lang="en-US" sz="1050" dirty="0"/>
              <a:t>create table swears</a:t>
            </a:r>
          </a:p>
          <a:p>
            <a:pPr>
              <a:spcBef>
                <a:spcPts val="0"/>
              </a:spcBef>
            </a:pPr>
            <a:r>
              <a:rPr lang="en-US" sz="1050" dirty="0"/>
              <a:t>(</a:t>
            </a:r>
          </a:p>
          <a:p>
            <a:pPr>
              <a:spcBef>
                <a:spcPts val="0"/>
              </a:spcBef>
            </a:pPr>
            <a:r>
              <a:rPr lang="en-US" sz="1050" dirty="0"/>
              <a:t>    </a:t>
            </a:r>
            <a:r>
              <a:rPr lang="en-US" sz="1050" dirty="0" err="1"/>
              <a:t>swear_text</a:t>
            </a:r>
            <a:r>
              <a:rPr lang="en-US" sz="1050" dirty="0"/>
              <a:t> varchar(64) not null</a:t>
            </a:r>
          </a:p>
          <a:p>
            <a:pPr>
              <a:spcBef>
                <a:spcPts val="0"/>
              </a:spcBef>
            </a:pPr>
            <a:r>
              <a:rPr lang="en-US" sz="1050" dirty="0"/>
              <a:t>        primary key</a:t>
            </a:r>
          </a:p>
          <a:p>
            <a:pPr>
              <a:spcBef>
                <a:spcPts val="0"/>
              </a:spcBef>
            </a:pPr>
            <a:r>
              <a:rPr lang="en-US" sz="1050" dirty="0"/>
              <a:t>);</a:t>
            </a:r>
          </a:p>
        </p:txBody>
      </p:sp>
    </p:spTree>
    <p:extLst>
      <p:ext uri="{BB962C8B-B14F-4D97-AF65-F5344CB8AC3E}">
        <p14:creationId xmlns:p14="http://schemas.microsoft.com/office/powerpoint/2010/main" val="1049150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CAC76C9-87A5-4F81-9454-24A6D2837827}"/>
              </a:ext>
            </a:extLst>
          </p:cNvPr>
          <p:cNvSpPr>
            <a:spLocks noGrp="1"/>
          </p:cNvSpPr>
          <p:nvPr>
            <p:ph type="title"/>
          </p:nvPr>
        </p:nvSpPr>
        <p:spPr/>
        <p:txBody>
          <a:bodyPr/>
          <a:lstStyle/>
          <a:p>
            <a:r>
              <a:rPr lang="en-US" dirty="0"/>
              <a:t>SQL DDL - Tables</a:t>
            </a:r>
          </a:p>
        </p:txBody>
      </p:sp>
      <p:sp>
        <p:nvSpPr>
          <p:cNvPr id="5" name="Content Placeholder 8">
            <a:extLst>
              <a:ext uri="{FF2B5EF4-FFF2-40B4-BE49-F238E27FC236}">
                <a16:creationId xmlns:a16="http://schemas.microsoft.com/office/drawing/2014/main" id="{C2BB6454-F2BD-4EE4-86BF-87F876B48A77}"/>
              </a:ext>
            </a:extLst>
          </p:cNvPr>
          <p:cNvSpPr txBox="1">
            <a:spLocks/>
          </p:cNvSpPr>
          <p:nvPr/>
        </p:nvSpPr>
        <p:spPr>
          <a:xfrm>
            <a:off x="4015715" y="2429731"/>
            <a:ext cx="5118760" cy="4132993"/>
          </a:xfrm>
          <a:prstGeom prst="rect">
            <a:avLst/>
          </a:prstGeom>
        </p:spPr>
        <p:txBody>
          <a:bodyPr vert="horz" lIns="109728" tIns="109728" rIns="109728" bIns="91440" rtlCol="0">
            <a:normAutofit/>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spcBef>
                <a:spcPts val="0"/>
              </a:spcBef>
            </a:pPr>
            <a:r>
              <a:rPr lang="en-US" sz="1050" dirty="0"/>
              <a:t>create table user</a:t>
            </a:r>
          </a:p>
          <a:p>
            <a:pPr>
              <a:spcBef>
                <a:spcPts val="0"/>
              </a:spcBef>
            </a:pPr>
            <a:r>
              <a:rPr lang="en-US" sz="1050" dirty="0"/>
              <a:t>(</a:t>
            </a:r>
          </a:p>
          <a:p>
            <a:pPr>
              <a:spcBef>
                <a:spcPts val="0"/>
              </a:spcBef>
            </a:pPr>
            <a:r>
              <a:rPr lang="en-US" sz="1050" dirty="0"/>
              <a:t>    </a:t>
            </a:r>
            <a:r>
              <a:rPr lang="en-US" sz="1050" dirty="0" err="1"/>
              <a:t>id_user</a:t>
            </a:r>
            <a:r>
              <a:rPr lang="en-US" sz="1050" dirty="0"/>
              <a:t>    int </a:t>
            </a:r>
            <a:r>
              <a:rPr lang="en-US" sz="1050" dirty="0" err="1"/>
              <a:t>auto_increment</a:t>
            </a:r>
            <a:endParaRPr lang="en-US" sz="1050" dirty="0"/>
          </a:p>
          <a:p>
            <a:pPr>
              <a:spcBef>
                <a:spcPts val="0"/>
              </a:spcBef>
            </a:pPr>
            <a:r>
              <a:rPr lang="en-US" sz="1050" dirty="0"/>
              <a:t>        primary key,</a:t>
            </a:r>
          </a:p>
          <a:p>
            <a:pPr>
              <a:spcBef>
                <a:spcPts val="0"/>
              </a:spcBef>
            </a:pPr>
            <a:r>
              <a:rPr lang="en-US" sz="1050" dirty="0"/>
              <a:t>    username   varchar(64)      not null,</a:t>
            </a:r>
          </a:p>
          <a:p>
            <a:pPr>
              <a:spcBef>
                <a:spcPts val="0"/>
              </a:spcBef>
            </a:pPr>
            <a:r>
              <a:rPr lang="en-US" sz="1050" dirty="0"/>
              <a:t>    email      varchar(64)      not null,</a:t>
            </a:r>
          </a:p>
          <a:p>
            <a:pPr>
              <a:spcBef>
                <a:spcPts val="0"/>
              </a:spcBef>
            </a:pPr>
            <a:r>
              <a:rPr lang="en-US" sz="1050" dirty="0"/>
              <a:t>    password   varchar(255)     not null,</a:t>
            </a:r>
          </a:p>
          <a:p>
            <a:pPr>
              <a:spcBef>
                <a:spcPts val="0"/>
              </a:spcBef>
            </a:pPr>
            <a:r>
              <a:rPr lang="en-US" sz="1050" dirty="0"/>
              <a:t>    authorized bit default b'1' not null,</a:t>
            </a:r>
          </a:p>
          <a:p>
            <a:pPr>
              <a:spcBef>
                <a:spcPts val="0"/>
              </a:spcBef>
            </a:pPr>
            <a:r>
              <a:rPr lang="en-US" sz="1050" dirty="0"/>
              <a:t>    points     int default 0    not null,</a:t>
            </a:r>
          </a:p>
          <a:p>
            <a:pPr>
              <a:spcBef>
                <a:spcPts val="0"/>
              </a:spcBef>
            </a:pPr>
            <a:r>
              <a:rPr lang="en-US" sz="1050" dirty="0"/>
              <a:t>    admin      bit              not null,</a:t>
            </a:r>
          </a:p>
          <a:p>
            <a:pPr>
              <a:spcBef>
                <a:spcPts val="0"/>
              </a:spcBef>
            </a:pPr>
            <a:r>
              <a:rPr lang="en-US" sz="1050" dirty="0"/>
              <a:t>    active     bit default b'1' not null,</a:t>
            </a:r>
          </a:p>
          <a:p>
            <a:pPr>
              <a:spcBef>
                <a:spcPts val="0"/>
              </a:spcBef>
            </a:pPr>
            <a:r>
              <a:rPr lang="en-US" sz="1050" dirty="0"/>
              <a:t>    constraint </a:t>
            </a:r>
            <a:r>
              <a:rPr lang="en-US" sz="1050" dirty="0" err="1"/>
              <a:t>user_email_uindex</a:t>
            </a:r>
            <a:endParaRPr lang="en-US" sz="1050" dirty="0"/>
          </a:p>
          <a:p>
            <a:pPr>
              <a:spcBef>
                <a:spcPts val="0"/>
              </a:spcBef>
            </a:pPr>
            <a:r>
              <a:rPr lang="en-US" sz="1050" dirty="0"/>
              <a:t>        unique (email),</a:t>
            </a:r>
          </a:p>
          <a:p>
            <a:pPr>
              <a:spcBef>
                <a:spcPts val="0"/>
              </a:spcBef>
            </a:pPr>
            <a:r>
              <a:rPr lang="en-US" sz="1050" dirty="0"/>
              <a:t>    constraint </a:t>
            </a:r>
            <a:r>
              <a:rPr lang="en-US" sz="1050" dirty="0" err="1"/>
              <a:t>user_username_uindex</a:t>
            </a:r>
            <a:endParaRPr lang="en-US" sz="1050" dirty="0"/>
          </a:p>
          <a:p>
            <a:pPr>
              <a:spcBef>
                <a:spcPts val="0"/>
              </a:spcBef>
            </a:pPr>
            <a:r>
              <a:rPr lang="en-US" sz="1050" dirty="0"/>
              <a:t>        unique (username)</a:t>
            </a:r>
          </a:p>
          <a:p>
            <a:pPr>
              <a:spcBef>
                <a:spcPts val="0"/>
              </a:spcBef>
            </a:pPr>
            <a:r>
              <a:rPr lang="en-US" sz="1050" dirty="0"/>
              <a:t>);</a:t>
            </a:r>
          </a:p>
        </p:txBody>
      </p:sp>
    </p:spTree>
    <p:extLst>
      <p:ext uri="{BB962C8B-B14F-4D97-AF65-F5344CB8AC3E}">
        <p14:creationId xmlns:p14="http://schemas.microsoft.com/office/powerpoint/2010/main" val="3598118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81C523DF-8F28-4498-AA49-41FC1F8C2C76}"/>
              </a:ext>
            </a:extLst>
          </p:cNvPr>
          <p:cNvSpPr>
            <a:spLocks noGrp="1"/>
          </p:cNvSpPr>
          <p:nvPr>
            <p:ph idx="1"/>
          </p:nvPr>
        </p:nvSpPr>
        <p:spPr>
          <a:xfrm>
            <a:off x="1491615" y="2419679"/>
            <a:ext cx="4604385" cy="3651504"/>
          </a:xfrm>
        </p:spPr>
        <p:txBody>
          <a:bodyPr>
            <a:normAutofit/>
          </a:bodyPr>
          <a:lstStyle/>
          <a:p>
            <a:pPr>
              <a:spcBef>
                <a:spcPts val="0"/>
              </a:spcBef>
            </a:pPr>
            <a:r>
              <a:rPr lang="en-US" sz="1200" dirty="0"/>
              <a:t>create view </a:t>
            </a:r>
            <a:r>
              <a:rPr lang="en-US" sz="1200" dirty="0" err="1"/>
              <a:t>questionnairedetails</a:t>
            </a:r>
            <a:r>
              <a:rPr lang="en-US" sz="1200" dirty="0"/>
              <a:t> as</a:t>
            </a:r>
          </a:p>
          <a:p>
            <a:pPr>
              <a:spcBef>
                <a:spcPts val="0"/>
              </a:spcBef>
            </a:pPr>
            <a:r>
              <a:rPr lang="en-US" sz="1200" dirty="0"/>
              <a:t>select `</a:t>
            </a:r>
            <a:r>
              <a:rPr lang="en-US" sz="1200" dirty="0" err="1"/>
              <a:t>qs</a:t>
            </a:r>
            <a:r>
              <a:rPr lang="en-US" sz="1200" dirty="0"/>
              <a:t>`.`</a:t>
            </a:r>
            <a:r>
              <a:rPr lang="en-US" sz="1200" dirty="0" err="1"/>
              <a:t>id_product</a:t>
            </a:r>
            <a:r>
              <a:rPr lang="en-US" sz="1200" dirty="0"/>
              <a:t>`   AS `</a:t>
            </a:r>
            <a:r>
              <a:rPr lang="en-US" sz="1200" dirty="0" err="1"/>
              <a:t>id_product</a:t>
            </a:r>
            <a:r>
              <a:rPr lang="en-US" sz="1200" dirty="0"/>
              <a:t>`,</a:t>
            </a:r>
          </a:p>
          <a:p>
            <a:pPr>
              <a:spcBef>
                <a:spcPts val="0"/>
              </a:spcBef>
            </a:pPr>
            <a:r>
              <a:rPr lang="en-US" sz="1200" dirty="0"/>
              <a:t>       `</a:t>
            </a:r>
            <a:r>
              <a:rPr lang="en-US" sz="1200" dirty="0" err="1"/>
              <a:t>qs</a:t>
            </a:r>
            <a:r>
              <a:rPr lang="en-US" sz="1200" dirty="0"/>
              <a:t>`.`</a:t>
            </a:r>
            <a:r>
              <a:rPr lang="en-US" sz="1200" dirty="0" err="1"/>
              <a:t>id_question</a:t>
            </a:r>
            <a:r>
              <a:rPr lang="en-US" sz="1200" dirty="0"/>
              <a:t>`  AS `</a:t>
            </a:r>
            <a:r>
              <a:rPr lang="en-US" sz="1200" dirty="0" err="1"/>
              <a:t>id_question</a:t>
            </a:r>
            <a:r>
              <a:rPr lang="en-US" sz="1200" dirty="0"/>
              <a:t>`,</a:t>
            </a:r>
          </a:p>
          <a:p>
            <a:pPr>
              <a:spcBef>
                <a:spcPts val="0"/>
              </a:spcBef>
            </a:pPr>
            <a:r>
              <a:rPr lang="en-US" sz="1200" dirty="0"/>
              <a:t>       `q`.`</a:t>
            </a:r>
            <a:r>
              <a:rPr lang="en-US" sz="1200" dirty="0" err="1"/>
              <a:t>question_text</a:t>
            </a:r>
            <a:r>
              <a:rPr lang="en-US" sz="1200" dirty="0"/>
              <a:t>` AS `</a:t>
            </a:r>
            <a:r>
              <a:rPr lang="en-US" sz="1200" dirty="0" err="1"/>
              <a:t>question_text</a:t>
            </a:r>
            <a:r>
              <a:rPr lang="en-US" sz="1200" dirty="0"/>
              <a:t>`,</a:t>
            </a:r>
          </a:p>
          <a:p>
            <a:pPr>
              <a:spcBef>
                <a:spcPts val="0"/>
              </a:spcBef>
            </a:pPr>
            <a:r>
              <a:rPr lang="en-US" sz="1200" dirty="0"/>
              <a:t>       `</a:t>
            </a:r>
            <a:r>
              <a:rPr lang="en-US" sz="1200" dirty="0" err="1"/>
              <a:t>q`.`points</a:t>
            </a:r>
            <a:r>
              <a:rPr lang="en-US" sz="1200" dirty="0"/>
              <a:t>`        AS `points`</a:t>
            </a:r>
          </a:p>
          <a:p>
            <a:pPr>
              <a:spcBef>
                <a:spcPts val="0"/>
              </a:spcBef>
            </a:pPr>
            <a:r>
              <a:rPr lang="en-US" sz="1200" dirty="0"/>
              <a:t>from (`</a:t>
            </a:r>
            <a:r>
              <a:rPr lang="en-US" sz="1200" dirty="0" err="1"/>
              <a:t>gamified_market`.`question</a:t>
            </a:r>
            <a:r>
              <a:rPr lang="en-US" sz="1200" dirty="0"/>
              <a:t>` `q`</a:t>
            </a:r>
          </a:p>
          <a:p>
            <a:pPr>
              <a:spcBef>
                <a:spcPts val="0"/>
              </a:spcBef>
            </a:pPr>
            <a:r>
              <a:rPr lang="en-US" sz="1200" dirty="0"/>
              <a:t>         join `</a:t>
            </a:r>
            <a:r>
              <a:rPr lang="en-US" sz="1200" dirty="0" err="1"/>
              <a:t>gamified_market`.`questionnaire</a:t>
            </a:r>
            <a:r>
              <a:rPr lang="en-US" sz="1200" dirty="0"/>
              <a:t>` `</a:t>
            </a:r>
            <a:r>
              <a:rPr lang="en-US" sz="1200" dirty="0" err="1"/>
              <a:t>qs`</a:t>
            </a:r>
            <a:r>
              <a:rPr lang="en-US" sz="1200" dirty="0"/>
              <a:t> on ((`q`.`</a:t>
            </a:r>
            <a:r>
              <a:rPr lang="en-US" sz="1200" dirty="0" err="1"/>
              <a:t>id_question</a:t>
            </a:r>
            <a:r>
              <a:rPr lang="en-US" sz="1200" dirty="0"/>
              <a:t>` = `</a:t>
            </a:r>
            <a:r>
              <a:rPr lang="en-US" sz="1200" dirty="0" err="1"/>
              <a:t>qs</a:t>
            </a:r>
            <a:r>
              <a:rPr lang="en-US" sz="1200" dirty="0"/>
              <a:t>`.`</a:t>
            </a:r>
            <a:r>
              <a:rPr lang="en-US" sz="1200" dirty="0" err="1"/>
              <a:t>id_question</a:t>
            </a:r>
            <a:r>
              <a:rPr lang="en-US" sz="1200" dirty="0"/>
              <a:t>`)));</a:t>
            </a:r>
          </a:p>
        </p:txBody>
      </p:sp>
      <p:sp>
        <p:nvSpPr>
          <p:cNvPr id="11" name="Title 10">
            <a:extLst>
              <a:ext uri="{FF2B5EF4-FFF2-40B4-BE49-F238E27FC236}">
                <a16:creationId xmlns:a16="http://schemas.microsoft.com/office/drawing/2014/main" id="{9CAC76C9-87A5-4F81-9454-24A6D2837827}"/>
              </a:ext>
            </a:extLst>
          </p:cNvPr>
          <p:cNvSpPr>
            <a:spLocks noGrp="1"/>
          </p:cNvSpPr>
          <p:nvPr>
            <p:ph type="title"/>
          </p:nvPr>
        </p:nvSpPr>
        <p:spPr/>
        <p:txBody>
          <a:bodyPr/>
          <a:lstStyle/>
          <a:p>
            <a:r>
              <a:rPr lang="en-US" dirty="0"/>
              <a:t>SQL DDL - Views</a:t>
            </a:r>
          </a:p>
        </p:txBody>
      </p:sp>
      <p:sp>
        <p:nvSpPr>
          <p:cNvPr id="5" name="Content Placeholder 8">
            <a:extLst>
              <a:ext uri="{FF2B5EF4-FFF2-40B4-BE49-F238E27FC236}">
                <a16:creationId xmlns:a16="http://schemas.microsoft.com/office/drawing/2014/main" id="{71B2F637-8A4B-4B36-BAB0-18CEB50AB0FE}"/>
              </a:ext>
            </a:extLst>
          </p:cNvPr>
          <p:cNvSpPr txBox="1">
            <a:spLocks/>
          </p:cNvSpPr>
          <p:nvPr/>
        </p:nvSpPr>
        <p:spPr>
          <a:xfrm>
            <a:off x="6305525" y="2419679"/>
            <a:ext cx="5524525" cy="3651504"/>
          </a:xfrm>
          <a:prstGeom prst="rect">
            <a:avLst/>
          </a:prstGeom>
        </p:spPr>
        <p:txBody>
          <a:bodyPr vert="horz" lIns="109728" tIns="109728" rIns="109728" bIns="91440" rtlCol="0">
            <a:normAutofit/>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spcBef>
                <a:spcPts val="0"/>
              </a:spcBef>
            </a:pPr>
            <a:r>
              <a:rPr lang="en-US" sz="1200" dirty="0"/>
              <a:t>create definer = </a:t>
            </a:r>
            <a:r>
              <a:rPr lang="en-US" sz="1200" dirty="0" err="1"/>
              <a:t>root@localhost</a:t>
            </a:r>
            <a:r>
              <a:rPr lang="en-US" sz="1200" dirty="0"/>
              <a:t> view </a:t>
            </a:r>
            <a:r>
              <a:rPr lang="en-US" sz="1200" dirty="0" err="1"/>
              <a:t>userquestionnairepoints</a:t>
            </a:r>
            <a:r>
              <a:rPr lang="en-US" sz="1200" dirty="0"/>
              <a:t> as</a:t>
            </a:r>
          </a:p>
          <a:p>
            <a:pPr>
              <a:spcBef>
                <a:spcPts val="0"/>
              </a:spcBef>
            </a:pPr>
            <a:r>
              <a:rPr lang="en-US" sz="1200" dirty="0"/>
              <a:t>select `aw`.`</a:t>
            </a:r>
            <a:r>
              <a:rPr lang="en-US" sz="1200" dirty="0" err="1"/>
              <a:t>id_user</a:t>
            </a:r>
            <a:r>
              <a:rPr lang="en-US" sz="1200" dirty="0"/>
              <a:t>`                      AS `</a:t>
            </a:r>
            <a:r>
              <a:rPr lang="en-US" sz="1200" dirty="0" err="1"/>
              <a:t>id_user</a:t>
            </a:r>
            <a:r>
              <a:rPr lang="en-US" sz="1200" dirty="0"/>
              <a:t>`,</a:t>
            </a:r>
          </a:p>
          <a:p>
            <a:pPr>
              <a:spcBef>
                <a:spcPts val="0"/>
              </a:spcBef>
            </a:pPr>
            <a:r>
              <a:rPr lang="en-US" sz="1200" dirty="0"/>
              <a:t>       `aw`.`</a:t>
            </a:r>
            <a:r>
              <a:rPr lang="en-US" sz="1200" dirty="0" err="1"/>
              <a:t>id_product</a:t>
            </a:r>
            <a:r>
              <a:rPr lang="en-US" sz="1200" dirty="0"/>
              <a:t>`                   AS `</a:t>
            </a:r>
            <a:r>
              <a:rPr lang="en-US" sz="1200" dirty="0" err="1"/>
              <a:t>id_product</a:t>
            </a:r>
            <a:r>
              <a:rPr lang="en-US" sz="1200" dirty="0"/>
              <a:t>`,</a:t>
            </a:r>
          </a:p>
          <a:p>
            <a:pPr>
              <a:spcBef>
                <a:spcPts val="0"/>
              </a:spcBef>
            </a:pPr>
            <a:r>
              <a:rPr lang="en-US" sz="1200" dirty="0"/>
              <a:t>       sum(`</a:t>
            </a:r>
            <a:r>
              <a:rPr lang="en-US" sz="1200" dirty="0" err="1"/>
              <a:t>gamified_market`.`q`.`points</a:t>
            </a:r>
            <a:r>
              <a:rPr lang="en-US" sz="1200" dirty="0"/>
              <a:t>`) AS `points`</a:t>
            </a:r>
          </a:p>
          <a:p>
            <a:pPr>
              <a:spcBef>
                <a:spcPts val="0"/>
              </a:spcBef>
            </a:pPr>
            <a:r>
              <a:rPr lang="en-US" sz="1200" dirty="0"/>
              <a:t>from (`</a:t>
            </a:r>
            <a:r>
              <a:rPr lang="en-US" sz="1200" dirty="0" err="1"/>
              <a:t>gamified_market`.`answer</a:t>
            </a:r>
            <a:r>
              <a:rPr lang="en-US" sz="1200" dirty="0"/>
              <a:t>` `aw`</a:t>
            </a:r>
          </a:p>
          <a:p>
            <a:pPr>
              <a:spcBef>
                <a:spcPts val="0"/>
              </a:spcBef>
            </a:pPr>
            <a:r>
              <a:rPr lang="en-US" sz="1200" dirty="0"/>
              <a:t>         join `gamified_market`.`</a:t>
            </a:r>
            <a:r>
              <a:rPr lang="en-US" sz="1200" dirty="0" err="1"/>
              <a:t>questionnairedetails</a:t>
            </a:r>
            <a:r>
              <a:rPr lang="en-US" sz="1200" dirty="0"/>
              <a:t>` `q`)</a:t>
            </a:r>
          </a:p>
          <a:p>
            <a:pPr>
              <a:spcBef>
                <a:spcPts val="0"/>
              </a:spcBef>
            </a:pPr>
            <a:r>
              <a:rPr lang="en-US" sz="1200" dirty="0"/>
              <a:t>where ((`gamified_market`.`q`.`</a:t>
            </a:r>
            <a:r>
              <a:rPr lang="en-US" sz="1200" dirty="0" err="1"/>
              <a:t>id_product</a:t>
            </a:r>
            <a:r>
              <a:rPr lang="en-US" sz="1200" dirty="0"/>
              <a:t>` = `aw`.`</a:t>
            </a:r>
            <a:r>
              <a:rPr lang="en-US" sz="1200" dirty="0" err="1"/>
              <a:t>id_product</a:t>
            </a:r>
            <a:r>
              <a:rPr lang="en-US" sz="1200" dirty="0"/>
              <a:t>`) and</a:t>
            </a:r>
          </a:p>
          <a:p>
            <a:pPr>
              <a:spcBef>
                <a:spcPts val="0"/>
              </a:spcBef>
            </a:pPr>
            <a:r>
              <a:rPr lang="en-US" sz="1200" dirty="0"/>
              <a:t>       (`aw`.`</a:t>
            </a:r>
            <a:r>
              <a:rPr lang="en-US" sz="1200" dirty="0" err="1"/>
              <a:t>id_question</a:t>
            </a:r>
            <a:r>
              <a:rPr lang="en-US" sz="1200" dirty="0"/>
              <a:t>` = `gamified_market`.`q`.`</a:t>
            </a:r>
            <a:r>
              <a:rPr lang="en-US" sz="1200" dirty="0" err="1"/>
              <a:t>id_question</a:t>
            </a:r>
            <a:r>
              <a:rPr lang="en-US" sz="1200" dirty="0"/>
              <a:t>`))</a:t>
            </a:r>
          </a:p>
          <a:p>
            <a:pPr>
              <a:spcBef>
                <a:spcPts val="0"/>
              </a:spcBef>
            </a:pPr>
            <a:r>
              <a:rPr lang="en-US" sz="1200" dirty="0"/>
              <a:t>group by `aw`.`</a:t>
            </a:r>
            <a:r>
              <a:rPr lang="en-US" sz="1200" dirty="0" err="1"/>
              <a:t>id_user</a:t>
            </a:r>
            <a:r>
              <a:rPr lang="en-US" sz="1200" dirty="0"/>
              <a:t>`, `aw`.`</a:t>
            </a:r>
            <a:r>
              <a:rPr lang="en-US" sz="1200" dirty="0" err="1"/>
              <a:t>id_product</a:t>
            </a:r>
            <a:r>
              <a:rPr lang="en-US" sz="1200" dirty="0"/>
              <a:t>`;</a:t>
            </a:r>
          </a:p>
        </p:txBody>
      </p:sp>
    </p:spTree>
    <p:extLst>
      <p:ext uri="{BB962C8B-B14F-4D97-AF65-F5344CB8AC3E}">
        <p14:creationId xmlns:p14="http://schemas.microsoft.com/office/powerpoint/2010/main" val="2420874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81C523DF-8F28-4498-AA49-41FC1F8C2C76}"/>
              </a:ext>
            </a:extLst>
          </p:cNvPr>
          <p:cNvSpPr>
            <a:spLocks noGrp="1"/>
          </p:cNvSpPr>
          <p:nvPr>
            <p:ph idx="1"/>
          </p:nvPr>
        </p:nvSpPr>
        <p:spPr>
          <a:xfrm>
            <a:off x="571476" y="2419678"/>
            <a:ext cx="5143526" cy="3996101"/>
          </a:xfrm>
        </p:spPr>
        <p:txBody>
          <a:bodyPr>
            <a:normAutofit fontScale="92500" lnSpcReduction="20000"/>
          </a:bodyPr>
          <a:lstStyle/>
          <a:p>
            <a:pPr>
              <a:spcBef>
                <a:spcPts val="0"/>
              </a:spcBef>
            </a:pPr>
            <a:r>
              <a:rPr lang="en-US" sz="1200" dirty="0"/>
              <a:t>create procedure </a:t>
            </a:r>
            <a:r>
              <a:rPr lang="en-US" sz="1200" dirty="0" err="1"/>
              <a:t>delete_questionnaires_details</a:t>
            </a:r>
            <a:endParaRPr lang="en-US" sz="1200" dirty="0"/>
          </a:p>
          <a:p>
            <a:pPr>
              <a:spcBef>
                <a:spcPts val="0"/>
              </a:spcBef>
            </a:pPr>
            <a:r>
              <a:rPr lang="en-US" sz="1200" dirty="0"/>
              <a:t>(IN </a:t>
            </a:r>
            <a:r>
              <a:rPr lang="en-US" sz="1200" dirty="0" err="1"/>
              <a:t>product_toRemove</a:t>
            </a:r>
            <a:r>
              <a:rPr lang="en-US" sz="1200" dirty="0"/>
              <a:t> int)</a:t>
            </a:r>
          </a:p>
          <a:p>
            <a:pPr>
              <a:spcBef>
                <a:spcPts val="0"/>
              </a:spcBef>
            </a:pPr>
            <a:r>
              <a:rPr lang="en-US" sz="1200" dirty="0"/>
              <a:t>begin</a:t>
            </a:r>
          </a:p>
          <a:p>
            <a:pPr>
              <a:spcBef>
                <a:spcPts val="0"/>
              </a:spcBef>
            </a:pPr>
            <a:r>
              <a:rPr lang="en-US" sz="1200" dirty="0"/>
              <a:t>    IF </a:t>
            </a:r>
            <a:r>
              <a:rPr lang="en-US" sz="1200" dirty="0" err="1"/>
              <a:t>current_date</a:t>
            </a:r>
            <a:r>
              <a:rPr lang="en-US" sz="1200" dirty="0"/>
              <a:t> &gt; (select date from product where </a:t>
            </a:r>
            <a:r>
              <a:rPr lang="en-US" sz="1200" dirty="0" err="1"/>
              <a:t>product.id_product</a:t>
            </a:r>
            <a:r>
              <a:rPr lang="en-US" sz="1200" dirty="0"/>
              <a:t> = </a:t>
            </a:r>
            <a:r>
              <a:rPr lang="en-US" sz="1200" dirty="0" err="1"/>
              <a:t>product_toRemove</a:t>
            </a:r>
            <a:r>
              <a:rPr lang="en-US" sz="1200" dirty="0"/>
              <a:t>)</a:t>
            </a:r>
          </a:p>
          <a:p>
            <a:pPr>
              <a:spcBef>
                <a:spcPts val="0"/>
              </a:spcBef>
            </a:pPr>
            <a:r>
              <a:rPr lang="en-US" sz="1200" dirty="0"/>
              <a:t>        THEN</a:t>
            </a:r>
          </a:p>
          <a:p>
            <a:pPr>
              <a:spcBef>
                <a:spcPts val="0"/>
              </a:spcBef>
            </a:pPr>
            <a:r>
              <a:rPr lang="en-US" sz="1200" dirty="0"/>
              <a:t>            delete from answer</a:t>
            </a:r>
          </a:p>
          <a:p>
            <a:pPr>
              <a:spcBef>
                <a:spcPts val="0"/>
              </a:spcBef>
            </a:pPr>
            <a:r>
              <a:rPr lang="en-US" sz="1200" dirty="0"/>
              <a:t>            where </a:t>
            </a:r>
            <a:r>
              <a:rPr lang="en-US" sz="1200" dirty="0" err="1"/>
              <a:t>id_product</a:t>
            </a:r>
            <a:r>
              <a:rPr lang="en-US" sz="1200" dirty="0"/>
              <a:t> = </a:t>
            </a:r>
            <a:r>
              <a:rPr lang="en-US" sz="1200" dirty="0" err="1"/>
              <a:t>product_toRemove</a:t>
            </a:r>
            <a:r>
              <a:rPr lang="en-US" sz="1200" dirty="0"/>
              <a:t>;</a:t>
            </a:r>
          </a:p>
          <a:p>
            <a:pPr>
              <a:spcBef>
                <a:spcPts val="0"/>
              </a:spcBef>
            </a:pPr>
            <a:endParaRPr lang="en-US" sz="1200" dirty="0"/>
          </a:p>
          <a:p>
            <a:pPr>
              <a:spcBef>
                <a:spcPts val="0"/>
              </a:spcBef>
            </a:pPr>
            <a:r>
              <a:rPr lang="en-US" sz="1200" dirty="0"/>
              <a:t>            delete from questionnaire</a:t>
            </a:r>
          </a:p>
          <a:p>
            <a:pPr>
              <a:spcBef>
                <a:spcPts val="0"/>
              </a:spcBef>
            </a:pPr>
            <a:r>
              <a:rPr lang="en-US" sz="1200" dirty="0"/>
              <a:t>            where </a:t>
            </a:r>
            <a:r>
              <a:rPr lang="en-US" sz="1200" dirty="0" err="1"/>
              <a:t>id_product</a:t>
            </a:r>
            <a:r>
              <a:rPr lang="en-US" sz="1200" dirty="0"/>
              <a:t> = </a:t>
            </a:r>
            <a:r>
              <a:rPr lang="en-US" sz="1200" dirty="0" err="1"/>
              <a:t>product_toRemove</a:t>
            </a:r>
            <a:r>
              <a:rPr lang="en-US" sz="1200" dirty="0"/>
              <a:t>;</a:t>
            </a:r>
          </a:p>
          <a:p>
            <a:pPr>
              <a:spcBef>
                <a:spcPts val="0"/>
              </a:spcBef>
            </a:pPr>
            <a:r>
              <a:rPr lang="en-US" sz="1200" dirty="0"/>
              <a:t>    ELSE</a:t>
            </a:r>
          </a:p>
          <a:p>
            <a:pPr>
              <a:spcBef>
                <a:spcPts val="0"/>
              </a:spcBef>
            </a:pPr>
            <a:r>
              <a:rPr lang="en-US" sz="1200" dirty="0"/>
              <a:t>        SIGNAL SQLSTATE '42000'</a:t>
            </a:r>
          </a:p>
          <a:p>
            <a:pPr>
              <a:spcBef>
                <a:spcPts val="0"/>
              </a:spcBef>
            </a:pPr>
            <a:r>
              <a:rPr lang="en-US" sz="1200" dirty="0"/>
              <a:t>            SET MESSAGE_TEXT = 'You can't delete the questionnaire's data, since the date is not preceding the current one';</a:t>
            </a:r>
          </a:p>
          <a:p>
            <a:pPr>
              <a:spcBef>
                <a:spcPts val="0"/>
              </a:spcBef>
            </a:pPr>
            <a:r>
              <a:rPr lang="en-US" sz="1200" dirty="0"/>
              <a:t>    END IF;</a:t>
            </a:r>
          </a:p>
          <a:p>
            <a:pPr>
              <a:spcBef>
                <a:spcPts val="0"/>
              </a:spcBef>
            </a:pPr>
            <a:r>
              <a:rPr lang="en-US" sz="1200" dirty="0"/>
              <a:t>end;</a:t>
            </a:r>
          </a:p>
        </p:txBody>
      </p:sp>
      <p:sp>
        <p:nvSpPr>
          <p:cNvPr id="11" name="Title 10">
            <a:extLst>
              <a:ext uri="{FF2B5EF4-FFF2-40B4-BE49-F238E27FC236}">
                <a16:creationId xmlns:a16="http://schemas.microsoft.com/office/drawing/2014/main" id="{9CAC76C9-87A5-4F81-9454-24A6D2837827}"/>
              </a:ext>
            </a:extLst>
          </p:cNvPr>
          <p:cNvSpPr>
            <a:spLocks noGrp="1"/>
          </p:cNvSpPr>
          <p:nvPr>
            <p:ph type="title"/>
          </p:nvPr>
        </p:nvSpPr>
        <p:spPr/>
        <p:txBody>
          <a:bodyPr/>
          <a:lstStyle/>
          <a:p>
            <a:r>
              <a:rPr lang="en-US" dirty="0"/>
              <a:t>SQL DDL - Routines</a:t>
            </a:r>
          </a:p>
        </p:txBody>
      </p:sp>
      <p:sp>
        <p:nvSpPr>
          <p:cNvPr id="5" name="Content Placeholder 8">
            <a:extLst>
              <a:ext uri="{FF2B5EF4-FFF2-40B4-BE49-F238E27FC236}">
                <a16:creationId xmlns:a16="http://schemas.microsoft.com/office/drawing/2014/main" id="{71B2F637-8A4B-4B36-BAB0-18CEB50AB0FE}"/>
              </a:ext>
            </a:extLst>
          </p:cNvPr>
          <p:cNvSpPr txBox="1">
            <a:spLocks/>
          </p:cNvSpPr>
          <p:nvPr/>
        </p:nvSpPr>
        <p:spPr>
          <a:xfrm>
            <a:off x="5915026" y="2327155"/>
            <a:ext cx="5905524" cy="4181146"/>
          </a:xfrm>
          <a:prstGeom prst="rect">
            <a:avLst/>
          </a:prstGeom>
        </p:spPr>
        <p:txBody>
          <a:bodyPr vert="horz" lIns="109728" tIns="109728" rIns="109728" bIns="91440" rtlCol="0">
            <a:noAutofit/>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spcBef>
                <a:spcPts val="0"/>
              </a:spcBef>
            </a:pPr>
            <a:r>
              <a:rPr lang="en-US" sz="1000" dirty="0"/>
              <a:t>create function </a:t>
            </a:r>
            <a:r>
              <a:rPr lang="en-US" sz="1000" dirty="0" err="1"/>
              <a:t>insert_answer</a:t>
            </a:r>
            <a:endParaRPr lang="en-US" sz="1000" dirty="0"/>
          </a:p>
          <a:p>
            <a:pPr>
              <a:spcBef>
                <a:spcPts val="0"/>
              </a:spcBef>
            </a:pPr>
            <a:r>
              <a:rPr lang="en-US" sz="1000" dirty="0"/>
              <a:t>(</a:t>
            </a:r>
            <a:r>
              <a:rPr lang="en-US" sz="1000" dirty="0" err="1"/>
              <a:t>in_product</a:t>
            </a:r>
            <a:r>
              <a:rPr lang="en-US" sz="1000" dirty="0"/>
              <a:t> int, </a:t>
            </a:r>
            <a:r>
              <a:rPr lang="en-US" sz="1000" dirty="0" err="1"/>
              <a:t>in_user</a:t>
            </a:r>
            <a:r>
              <a:rPr lang="en-US" sz="1000" dirty="0"/>
              <a:t> int, </a:t>
            </a:r>
            <a:r>
              <a:rPr lang="en-US" sz="1000" dirty="0" err="1"/>
              <a:t>in_question</a:t>
            </a:r>
            <a:r>
              <a:rPr lang="en-US" sz="1000" dirty="0"/>
              <a:t> int, </a:t>
            </a:r>
            <a:r>
              <a:rPr lang="en-US" sz="1000" dirty="0" err="1"/>
              <a:t>in_text</a:t>
            </a:r>
            <a:r>
              <a:rPr lang="en-US" sz="1000" dirty="0"/>
              <a:t> text) returns int</a:t>
            </a:r>
          </a:p>
          <a:p>
            <a:pPr>
              <a:spcBef>
                <a:spcPts val="0"/>
              </a:spcBef>
            </a:pPr>
            <a:r>
              <a:rPr lang="en-US" sz="1000" dirty="0"/>
              <a:t>BEGIN</a:t>
            </a:r>
          </a:p>
          <a:p>
            <a:pPr>
              <a:spcBef>
                <a:spcPts val="0"/>
              </a:spcBef>
            </a:pPr>
            <a:r>
              <a:rPr lang="en-US" sz="1000" dirty="0"/>
              <a:t>    DECLARE </a:t>
            </a:r>
            <a:r>
              <a:rPr lang="en-US" sz="1000" dirty="0" err="1"/>
              <a:t>swear_num</a:t>
            </a:r>
            <a:r>
              <a:rPr lang="en-US" sz="1000" dirty="0"/>
              <a:t> int;</a:t>
            </a:r>
          </a:p>
          <a:p>
            <a:pPr>
              <a:spcBef>
                <a:spcPts val="0"/>
              </a:spcBef>
            </a:pPr>
            <a:r>
              <a:rPr lang="en-US" sz="1000" dirty="0"/>
              <a:t>    select count(*)</a:t>
            </a:r>
          </a:p>
          <a:p>
            <a:pPr>
              <a:spcBef>
                <a:spcPts val="0"/>
              </a:spcBef>
            </a:pPr>
            <a:r>
              <a:rPr lang="en-US" sz="1000" dirty="0"/>
              <a:t>    into </a:t>
            </a:r>
            <a:r>
              <a:rPr lang="en-US" sz="1000" dirty="0" err="1"/>
              <a:t>swear_num</a:t>
            </a:r>
            <a:endParaRPr lang="en-US" sz="1000" dirty="0"/>
          </a:p>
          <a:p>
            <a:pPr>
              <a:spcBef>
                <a:spcPts val="0"/>
              </a:spcBef>
            </a:pPr>
            <a:r>
              <a:rPr lang="en-US" sz="1000" dirty="0"/>
              <a:t>    from swears</a:t>
            </a:r>
          </a:p>
          <a:p>
            <a:pPr>
              <a:spcBef>
                <a:spcPts val="0"/>
              </a:spcBef>
            </a:pPr>
            <a:r>
              <a:rPr lang="en-US" sz="1000" dirty="0"/>
              <a:t>    where </a:t>
            </a:r>
            <a:r>
              <a:rPr lang="en-US" sz="1000" dirty="0" err="1"/>
              <a:t>in_text</a:t>
            </a:r>
            <a:r>
              <a:rPr lang="en-US" sz="1000" dirty="0"/>
              <a:t> LIKE CONCAT('%', </a:t>
            </a:r>
            <a:r>
              <a:rPr lang="en-US" sz="1000" dirty="0" err="1"/>
              <a:t>swear_text</a:t>
            </a:r>
            <a:r>
              <a:rPr lang="en-US" sz="1000" dirty="0"/>
              <a:t>, '%');</a:t>
            </a:r>
          </a:p>
          <a:p>
            <a:pPr>
              <a:spcBef>
                <a:spcPts val="0"/>
              </a:spcBef>
            </a:pPr>
            <a:endParaRPr lang="en-US" sz="1000" dirty="0"/>
          </a:p>
          <a:p>
            <a:pPr>
              <a:spcBef>
                <a:spcPts val="0"/>
              </a:spcBef>
            </a:pPr>
            <a:r>
              <a:rPr lang="en-US" sz="1000" dirty="0"/>
              <a:t>    IF </a:t>
            </a:r>
            <a:r>
              <a:rPr lang="en-US" sz="1000" dirty="0" err="1"/>
              <a:t>swear_num</a:t>
            </a:r>
            <a:r>
              <a:rPr lang="en-US" sz="1000" dirty="0"/>
              <a:t> &gt; 0</a:t>
            </a:r>
          </a:p>
          <a:p>
            <a:pPr>
              <a:spcBef>
                <a:spcPts val="0"/>
              </a:spcBef>
            </a:pPr>
            <a:r>
              <a:rPr lang="en-US" sz="1000" dirty="0"/>
              <a:t>        THEN</a:t>
            </a:r>
          </a:p>
          <a:p>
            <a:pPr>
              <a:spcBef>
                <a:spcPts val="0"/>
              </a:spcBef>
            </a:pPr>
            <a:r>
              <a:rPr lang="en-US" sz="1000" dirty="0"/>
              <a:t>            RETURN -1;</a:t>
            </a:r>
          </a:p>
          <a:p>
            <a:pPr>
              <a:spcBef>
                <a:spcPts val="0"/>
              </a:spcBef>
            </a:pPr>
            <a:r>
              <a:rPr lang="en-US" sz="1000" dirty="0"/>
              <a:t>    ELSE</a:t>
            </a:r>
          </a:p>
          <a:p>
            <a:pPr>
              <a:spcBef>
                <a:spcPts val="0"/>
              </a:spcBef>
            </a:pPr>
            <a:r>
              <a:rPr lang="en-US" sz="1000" dirty="0"/>
              <a:t>        insert into answer</a:t>
            </a:r>
          </a:p>
          <a:p>
            <a:pPr>
              <a:spcBef>
                <a:spcPts val="0"/>
              </a:spcBef>
            </a:pPr>
            <a:r>
              <a:rPr lang="en-US" sz="1000" dirty="0"/>
              <a:t>        (</a:t>
            </a:r>
            <a:r>
              <a:rPr lang="en-US" sz="1000" dirty="0" err="1"/>
              <a:t>id_product</a:t>
            </a:r>
            <a:r>
              <a:rPr lang="en-US" sz="1000" dirty="0"/>
              <a:t>, </a:t>
            </a:r>
            <a:r>
              <a:rPr lang="en-US" sz="1000" dirty="0" err="1"/>
              <a:t>id_user</a:t>
            </a:r>
            <a:r>
              <a:rPr lang="en-US" sz="1000" dirty="0"/>
              <a:t>, </a:t>
            </a:r>
            <a:r>
              <a:rPr lang="en-US" sz="1000" dirty="0" err="1"/>
              <a:t>id_question</a:t>
            </a:r>
            <a:r>
              <a:rPr lang="en-US" sz="1000" dirty="0"/>
              <a:t>, </a:t>
            </a:r>
            <a:r>
              <a:rPr lang="en-US" sz="1000" dirty="0" err="1"/>
              <a:t>answer_text</a:t>
            </a:r>
            <a:r>
              <a:rPr lang="en-US" sz="1000" dirty="0"/>
              <a:t>)</a:t>
            </a:r>
          </a:p>
          <a:p>
            <a:pPr>
              <a:spcBef>
                <a:spcPts val="0"/>
              </a:spcBef>
            </a:pPr>
            <a:r>
              <a:rPr lang="en-US" sz="1000" dirty="0"/>
              <a:t>        values (</a:t>
            </a:r>
            <a:r>
              <a:rPr lang="en-US" sz="1000" dirty="0" err="1"/>
              <a:t>in_product</a:t>
            </a:r>
            <a:r>
              <a:rPr lang="en-US" sz="1000" dirty="0"/>
              <a:t>, </a:t>
            </a:r>
            <a:r>
              <a:rPr lang="en-US" sz="1000" dirty="0" err="1"/>
              <a:t>in_user</a:t>
            </a:r>
            <a:r>
              <a:rPr lang="en-US" sz="1000" dirty="0"/>
              <a:t>, </a:t>
            </a:r>
            <a:r>
              <a:rPr lang="en-US" sz="1000" dirty="0" err="1"/>
              <a:t>in_question</a:t>
            </a:r>
            <a:r>
              <a:rPr lang="en-US" sz="1000" dirty="0"/>
              <a:t>, </a:t>
            </a:r>
            <a:r>
              <a:rPr lang="en-US" sz="1000" dirty="0" err="1"/>
              <a:t>in_text</a:t>
            </a:r>
            <a:r>
              <a:rPr lang="en-US" sz="1000" dirty="0"/>
              <a:t>);</a:t>
            </a:r>
          </a:p>
          <a:p>
            <a:pPr>
              <a:spcBef>
                <a:spcPts val="0"/>
              </a:spcBef>
            </a:pPr>
            <a:r>
              <a:rPr lang="en-US" sz="1000" dirty="0"/>
              <a:t>        RETURN  1;</a:t>
            </a:r>
          </a:p>
          <a:p>
            <a:pPr>
              <a:spcBef>
                <a:spcPts val="0"/>
              </a:spcBef>
            </a:pPr>
            <a:r>
              <a:rPr lang="en-US" sz="1000" dirty="0"/>
              <a:t>    END IF;</a:t>
            </a:r>
          </a:p>
          <a:p>
            <a:pPr>
              <a:spcBef>
                <a:spcPts val="0"/>
              </a:spcBef>
            </a:pPr>
            <a:r>
              <a:rPr lang="en-US" sz="1000" dirty="0"/>
              <a:t>END;</a:t>
            </a:r>
          </a:p>
        </p:txBody>
      </p:sp>
    </p:spTree>
    <p:extLst>
      <p:ext uri="{BB962C8B-B14F-4D97-AF65-F5344CB8AC3E}">
        <p14:creationId xmlns:p14="http://schemas.microsoft.com/office/powerpoint/2010/main" val="367543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C106C-0CF6-470F-AEFF-9578D84BE886}"/>
              </a:ext>
            </a:extLst>
          </p:cNvPr>
          <p:cNvSpPr>
            <a:spLocks noGrp="1"/>
          </p:cNvSpPr>
          <p:nvPr>
            <p:ph type="title"/>
          </p:nvPr>
        </p:nvSpPr>
        <p:spPr/>
        <p:txBody>
          <a:bodyPr/>
          <a:lstStyle/>
          <a:p>
            <a:r>
              <a:rPr lang="en-US" dirty="0"/>
              <a:t>Relationships</a:t>
            </a:r>
          </a:p>
        </p:txBody>
      </p:sp>
      <p:sp>
        <p:nvSpPr>
          <p:cNvPr id="3" name="Content Placeholder 2">
            <a:extLst>
              <a:ext uri="{FF2B5EF4-FFF2-40B4-BE49-F238E27FC236}">
                <a16:creationId xmlns:a16="http://schemas.microsoft.com/office/drawing/2014/main" id="{A6FFC85C-CFB0-48D6-849A-67941F9A7B6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40410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DC37F-4A32-4F33-A250-626A010FD20D}"/>
              </a:ext>
            </a:extLst>
          </p:cNvPr>
          <p:cNvSpPr>
            <a:spLocks noGrp="1"/>
          </p:cNvSpPr>
          <p:nvPr>
            <p:ph type="title"/>
          </p:nvPr>
        </p:nvSpPr>
        <p:spPr/>
        <p:txBody>
          <a:bodyPr>
            <a:normAutofit fontScale="90000"/>
          </a:bodyPr>
          <a:lstStyle/>
          <a:p>
            <a:pPr algn="ctr"/>
            <a:r>
              <a:rPr lang="en-US" dirty="0"/>
              <a:t>Specifications </a:t>
            </a:r>
            <a:br>
              <a:rPr lang="en-US" dirty="0"/>
            </a:br>
            <a:r>
              <a:rPr lang="en-US" b="0" dirty="0">
                <a:solidFill>
                  <a:srgbClr val="000000"/>
                </a:solidFill>
              </a:rPr>
              <a:t>G</a:t>
            </a:r>
            <a:r>
              <a:rPr lang="en-US" sz="3200" b="0" i="0" dirty="0">
                <a:solidFill>
                  <a:srgbClr val="000000"/>
                </a:solidFill>
                <a:effectLst/>
              </a:rPr>
              <a:t>amified consumer data collection</a:t>
            </a:r>
            <a:endParaRPr lang="en-US" dirty="0"/>
          </a:p>
        </p:txBody>
      </p:sp>
      <p:sp>
        <p:nvSpPr>
          <p:cNvPr id="3" name="Content Placeholder 2">
            <a:extLst>
              <a:ext uri="{FF2B5EF4-FFF2-40B4-BE49-F238E27FC236}">
                <a16:creationId xmlns:a16="http://schemas.microsoft.com/office/drawing/2014/main" id="{5089732F-F428-4143-B361-6270F27BA38C}"/>
              </a:ext>
            </a:extLst>
          </p:cNvPr>
          <p:cNvSpPr>
            <a:spLocks noGrp="1"/>
          </p:cNvSpPr>
          <p:nvPr>
            <p:ph idx="1"/>
          </p:nvPr>
        </p:nvSpPr>
        <p:spPr>
          <a:xfrm>
            <a:off x="792784" y="2258533"/>
            <a:ext cx="11025481" cy="4532791"/>
          </a:xfrm>
        </p:spPr>
        <p:txBody>
          <a:bodyPr>
            <a:noAutofit/>
          </a:bodyPr>
          <a:lstStyle/>
          <a:p>
            <a:r>
              <a:rPr lang="en-US" sz="1200" b="0" i="0" dirty="0">
                <a:solidFill>
                  <a:srgbClr val="000000"/>
                </a:solidFill>
                <a:effectLst/>
                <a:latin typeface="Calibri" panose="020F0502020204030204" pitchFamily="34" charset="0"/>
              </a:rPr>
              <a:t>A user registers with a username, a password and an email. A registered user logs in and accesses a HOME PAGE where a “Questionnaire of the day” is published. The HOME PAGE displays the name and the image of the “product of the day” and the product reviews by other users. The HOME PAGE comprises a link to access a QUESTIONNAIRE PAGE with a questionnaire divided in two sections: a section with a variable number of marketing questions about the product of the day and a section with fixed inputs for collecting statistical data about the user. The user fills in the marketing section, then accesses (with a </a:t>
            </a:r>
            <a:r>
              <a:rPr lang="en-US" sz="1200" b="0" i="1" dirty="0">
                <a:solidFill>
                  <a:srgbClr val="000000"/>
                </a:solidFill>
                <a:effectLst/>
                <a:latin typeface="Calibri" panose="020F0502020204030204" pitchFamily="34" charset="0"/>
              </a:rPr>
              <a:t>next </a:t>
            </a:r>
            <a:r>
              <a:rPr lang="en-US" sz="1200" b="0" i="0" dirty="0">
                <a:solidFill>
                  <a:srgbClr val="000000"/>
                </a:solidFill>
                <a:effectLst/>
                <a:latin typeface="Calibri" panose="020F0502020204030204" pitchFamily="34" charset="0"/>
              </a:rPr>
              <a:t>button) the statistical section where s/he can complete the questionnaire and submit it (with a </a:t>
            </a:r>
            <a:r>
              <a:rPr lang="en-US" sz="1200" b="0" i="1" dirty="0">
                <a:solidFill>
                  <a:srgbClr val="000000"/>
                </a:solidFill>
                <a:effectLst/>
                <a:latin typeface="Calibri" panose="020F0502020204030204" pitchFamily="34" charset="0"/>
              </a:rPr>
              <a:t>submit </a:t>
            </a:r>
            <a:r>
              <a:rPr lang="en-US" sz="1200" b="0" i="0" dirty="0">
                <a:solidFill>
                  <a:srgbClr val="000000"/>
                </a:solidFill>
                <a:effectLst/>
                <a:latin typeface="Calibri" panose="020F0502020204030204" pitchFamily="34" charset="0"/>
              </a:rPr>
              <a:t>button), cancel it (with a </a:t>
            </a:r>
            <a:r>
              <a:rPr lang="en-US" sz="1200" b="0" i="1" dirty="0">
                <a:solidFill>
                  <a:srgbClr val="000000"/>
                </a:solidFill>
                <a:effectLst/>
                <a:latin typeface="Calibri" panose="020F0502020204030204" pitchFamily="34" charset="0"/>
              </a:rPr>
              <a:t>cancel </a:t>
            </a:r>
            <a:r>
              <a:rPr lang="en-US" sz="1200" b="0" i="0" dirty="0">
                <a:solidFill>
                  <a:srgbClr val="000000"/>
                </a:solidFill>
                <a:effectLst/>
                <a:latin typeface="Calibri" panose="020F0502020204030204" pitchFamily="34" charset="0"/>
              </a:rPr>
              <a:t>button), or go back to the previous section and change the answers (with a </a:t>
            </a:r>
            <a:r>
              <a:rPr lang="en-US" sz="1200" b="0" i="1" dirty="0">
                <a:solidFill>
                  <a:srgbClr val="000000"/>
                </a:solidFill>
                <a:effectLst/>
                <a:latin typeface="Calibri" panose="020F0502020204030204" pitchFamily="34" charset="0"/>
              </a:rPr>
              <a:t>previous </a:t>
            </a:r>
            <a:r>
              <a:rPr lang="en-US" sz="1200" b="0" i="0" dirty="0">
                <a:solidFill>
                  <a:srgbClr val="000000"/>
                </a:solidFill>
                <a:effectLst/>
                <a:latin typeface="Calibri" panose="020F0502020204030204" pitchFamily="34" charset="0"/>
              </a:rPr>
              <a:t>button). All inputs of the marketing section are mandatory. All inputs of the statistical section are optional. After successfully submitting the questionnaire, the user is routed to a page with a thanks and greetings message. The database contains a table of offensive words. If any response of the user contains a word listed in the table, the transaction is rolled back, no data are recorded in the database, and the user’s account is blocked so that no questionnaires can be filled in by such account in the future. When the user submits the questionnaire one or more trigger compute the gamification points to assign to the user for the specific questionnaire, according to the following rule: </a:t>
            </a:r>
            <a:br>
              <a:rPr lang="en-US" sz="1200" b="0" i="0" dirty="0">
                <a:solidFill>
                  <a:srgbClr val="000000"/>
                </a:solidFill>
                <a:effectLst/>
                <a:latin typeface="Calibri" panose="020F0502020204030204" pitchFamily="34" charset="0"/>
              </a:rPr>
            </a:br>
            <a:r>
              <a:rPr lang="en-US" sz="1200" b="0" i="0" dirty="0">
                <a:solidFill>
                  <a:srgbClr val="000000"/>
                </a:solidFill>
                <a:effectLst/>
                <a:latin typeface="Calibri" panose="020F0502020204030204" pitchFamily="34" charset="0"/>
              </a:rPr>
              <a:t>1. One point is assigned for every answered question of section 1</a:t>
            </a:r>
            <a:br>
              <a:rPr lang="en-US" sz="1200" b="0" i="0" dirty="0">
                <a:solidFill>
                  <a:srgbClr val="000000"/>
                </a:solidFill>
                <a:effectLst/>
                <a:latin typeface="Calibri" panose="020F0502020204030204" pitchFamily="34" charset="0"/>
              </a:rPr>
            </a:br>
            <a:r>
              <a:rPr lang="en-US" sz="1200" b="0" i="0" dirty="0">
                <a:solidFill>
                  <a:srgbClr val="000000"/>
                </a:solidFill>
                <a:effectLst/>
                <a:latin typeface="Calibri" panose="020F0502020204030204" pitchFamily="34" charset="0"/>
              </a:rPr>
              <a:t>2. Two points are assigned for every answered optional question of section 2.</a:t>
            </a:r>
            <a:br>
              <a:rPr lang="en-US" sz="1200" b="0" i="0" dirty="0">
                <a:solidFill>
                  <a:srgbClr val="000000"/>
                </a:solidFill>
                <a:effectLst/>
                <a:latin typeface="Calibri" panose="020F0502020204030204" pitchFamily="34" charset="0"/>
              </a:rPr>
            </a:br>
            <a:r>
              <a:rPr lang="en-US" sz="1200" b="0" i="0" dirty="0">
                <a:solidFill>
                  <a:srgbClr val="000000"/>
                </a:solidFill>
                <a:effectLst/>
                <a:latin typeface="Calibri" panose="020F0502020204030204" pitchFamily="34" charset="0"/>
              </a:rPr>
              <a:t>When the user cancels the questionnaire, no responses are stored in the database. However, the database retains the information that the user X has logged in at a given date and time. The user can access a LEADERBOARD page, which shows a list of the usernames and points of all the users who filled in the questionnaire of the day, ordered by the number of points (descending).</a:t>
            </a:r>
            <a:br>
              <a:rPr lang="en-US" sz="1200" b="0" i="0" dirty="0">
                <a:solidFill>
                  <a:srgbClr val="000000"/>
                </a:solidFill>
                <a:effectLst/>
                <a:latin typeface="Calibri" panose="020F0502020204030204" pitchFamily="34" charset="0"/>
              </a:rPr>
            </a:br>
            <a:endParaRPr lang="en-US" sz="1200" dirty="0"/>
          </a:p>
        </p:txBody>
      </p:sp>
    </p:spTree>
    <p:extLst>
      <p:ext uri="{BB962C8B-B14F-4D97-AF65-F5344CB8AC3E}">
        <p14:creationId xmlns:p14="http://schemas.microsoft.com/office/powerpoint/2010/main" val="59647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3241D-FC0C-44DA-BA6E-B051B0A2D739}"/>
              </a:ext>
            </a:extLst>
          </p:cNvPr>
          <p:cNvSpPr>
            <a:spLocks noGrp="1"/>
          </p:cNvSpPr>
          <p:nvPr>
            <p:ph type="title"/>
          </p:nvPr>
        </p:nvSpPr>
        <p:spPr/>
        <p:txBody>
          <a:bodyPr>
            <a:normAutofit fontScale="90000"/>
          </a:bodyPr>
          <a:lstStyle/>
          <a:p>
            <a:pPr algn="ctr"/>
            <a:r>
              <a:rPr lang="en-US" dirty="0"/>
              <a:t>Specifications </a:t>
            </a:r>
            <a:br>
              <a:rPr lang="en-US" dirty="0"/>
            </a:br>
            <a:r>
              <a:rPr lang="en-US" b="0" dirty="0">
                <a:solidFill>
                  <a:srgbClr val="000000"/>
                </a:solidFill>
              </a:rPr>
              <a:t>G</a:t>
            </a:r>
            <a:r>
              <a:rPr lang="en-US" sz="3200" b="0" i="0" dirty="0">
                <a:solidFill>
                  <a:srgbClr val="000000"/>
                </a:solidFill>
                <a:effectLst/>
              </a:rPr>
              <a:t>amified consumer data collection</a:t>
            </a:r>
            <a:endParaRPr lang="en-US" dirty="0"/>
          </a:p>
        </p:txBody>
      </p:sp>
      <p:sp>
        <p:nvSpPr>
          <p:cNvPr id="3" name="Content Placeholder 2">
            <a:extLst>
              <a:ext uri="{FF2B5EF4-FFF2-40B4-BE49-F238E27FC236}">
                <a16:creationId xmlns:a16="http://schemas.microsoft.com/office/drawing/2014/main" id="{A3DA6478-F239-43CA-9A1C-42D3FD3311BE}"/>
              </a:ext>
            </a:extLst>
          </p:cNvPr>
          <p:cNvSpPr>
            <a:spLocks noGrp="1"/>
          </p:cNvSpPr>
          <p:nvPr>
            <p:ph idx="1"/>
          </p:nvPr>
        </p:nvSpPr>
        <p:spPr>
          <a:xfrm>
            <a:off x="1920240" y="2270331"/>
            <a:ext cx="8770572" cy="3669075"/>
          </a:xfrm>
        </p:spPr>
        <p:txBody>
          <a:bodyPr>
            <a:noAutofit/>
          </a:bodyPr>
          <a:lstStyle/>
          <a:p>
            <a:br>
              <a:rPr lang="en-US" sz="1200" b="0" i="0" dirty="0">
                <a:solidFill>
                  <a:srgbClr val="000000"/>
                </a:solidFill>
                <a:effectLst/>
                <a:latin typeface="Calibri" panose="020F0502020204030204" pitchFamily="34" charset="0"/>
              </a:rPr>
            </a:br>
            <a:r>
              <a:rPr lang="en-US" sz="1200" b="0" i="0" dirty="0">
                <a:solidFill>
                  <a:srgbClr val="000000"/>
                </a:solidFill>
                <a:effectLst/>
                <a:latin typeface="Calibri" panose="020F0502020204030204" pitchFamily="34" charset="0"/>
              </a:rPr>
              <a:t>The administrator can access a dedicated application on the same database, which features the</a:t>
            </a:r>
            <a:br>
              <a:rPr lang="en-US" sz="1200" b="0" i="0" dirty="0">
                <a:solidFill>
                  <a:srgbClr val="000000"/>
                </a:solidFill>
                <a:effectLst/>
                <a:latin typeface="Calibri" panose="020F0502020204030204" pitchFamily="34" charset="0"/>
              </a:rPr>
            </a:br>
            <a:r>
              <a:rPr lang="en-US" sz="1200" b="0" i="0" dirty="0">
                <a:solidFill>
                  <a:srgbClr val="000000"/>
                </a:solidFill>
                <a:effectLst/>
                <a:latin typeface="Calibri" panose="020F0502020204030204" pitchFamily="34" charset="0"/>
              </a:rPr>
              <a:t>following pages :</a:t>
            </a:r>
            <a:br>
              <a:rPr lang="en-US" sz="1200" b="0" i="0" dirty="0">
                <a:solidFill>
                  <a:srgbClr val="000000"/>
                </a:solidFill>
                <a:effectLst/>
                <a:latin typeface="Calibri" panose="020F0502020204030204" pitchFamily="34" charset="0"/>
              </a:rPr>
            </a:br>
            <a:r>
              <a:rPr lang="en-US" sz="1200" b="0" i="0" dirty="0">
                <a:solidFill>
                  <a:srgbClr val="000000"/>
                </a:solidFill>
                <a:effectLst/>
                <a:latin typeface="Symbol" panose="05050102010706020507" pitchFamily="18" charset="2"/>
              </a:rPr>
              <a:t> </a:t>
            </a:r>
            <a:r>
              <a:rPr lang="en-US" sz="1200" b="0" i="0" dirty="0">
                <a:solidFill>
                  <a:srgbClr val="000000"/>
                </a:solidFill>
                <a:effectLst/>
                <a:latin typeface="Calibri" panose="020F0502020204030204" pitchFamily="34" charset="0"/>
              </a:rPr>
              <a:t>A CREATION page for inserting the product of the day for the current date or for a posterior date and for creating a variable number of marketing questions about such product.</a:t>
            </a:r>
            <a:br>
              <a:rPr lang="en-US" sz="1200" b="0" i="0" dirty="0">
                <a:solidFill>
                  <a:srgbClr val="000000"/>
                </a:solidFill>
                <a:effectLst/>
                <a:latin typeface="Calibri" panose="020F0502020204030204" pitchFamily="34" charset="0"/>
              </a:rPr>
            </a:br>
            <a:r>
              <a:rPr lang="en-US" sz="1200" b="0" i="0" dirty="0">
                <a:solidFill>
                  <a:srgbClr val="000000"/>
                </a:solidFill>
                <a:effectLst/>
                <a:latin typeface="Symbol" panose="05050102010706020507" pitchFamily="18" charset="2"/>
              </a:rPr>
              <a:t> </a:t>
            </a:r>
            <a:r>
              <a:rPr lang="en-US" sz="1200" b="0" i="0" dirty="0">
                <a:solidFill>
                  <a:srgbClr val="000000"/>
                </a:solidFill>
                <a:effectLst/>
                <a:latin typeface="Calibri" panose="020F0502020204030204" pitchFamily="34" charset="0"/>
              </a:rPr>
              <a:t>An INSPECTION page for accessing the data of a past questionnaire. The visualized data for a</a:t>
            </a:r>
            <a:br>
              <a:rPr lang="en-US" sz="1200" b="0" i="0" dirty="0">
                <a:solidFill>
                  <a:srgbClr val="000000"/>
                </a:solidFill>
                <a:effectLst/>
                <a:latin typeface="Calibri" panose="020F0502020204030204" pitchFamily="34" charset="0"/>
              </a:rPr>
            </a:br>
            <a:r>
              <a:rPr lang="en-US" sz="1200" b="0" i="0" dirty="0">
                <a:solidFill>
                  <a:srgbClr val="000000"/>
                </a:solidFill>
                <a:effectLst/>
                <a:latin typeface="Calibri" panose="020F0502020204030204" pitchFamily="34" charset="0"/>
              </a:rPr>
              <a:t>given questionnaire includes :</a:t>
            </a:r>
            <a:br>
              <a:rPr lang="en-US" sz="1200" b="0" i="0" dirty="0">
                <a:solidFill>
                  <a:srgbClr val="000000"/>
                </a:solidFill>
                <a:effectLst/>
                <a:latin typeface="Calibri" panose="020F0502020204030204" pitchFamily="34" charset="0"/>
              </a:rPr>
            </a:br>
            <a:r>
              <a:rPr lang="en-US" sz="1200" b="0" i="0" dirty="0">
                <a:solidFill>
                  <a:srgbClr val="000000"/>
                </a:solidFill>
                <a:effectLst/>
                <a:latin typeface="Courier New" panose="02070309020205020404" pitchFamily="49" charset="0"/>
              </a:rPr>
              <a:t>o </a:t>
            </a:r>
            <a:r>
              <a:rPr lang="en-US" sz="1200" b="0" i="0" dirty="0">
                <a:solidFill>
                  <a:srgbClr val="000000"/>
                </a:solidFill>
                <a:effectLst/>
                <a:latin typeface="Calibri" panose="020F0502020204030204" pitchFamily="34" charset="0"/>
              </a:rPr>
              <a:t>List of users who submitted the questionnaire.</a:t>
            </a:r>
            <a:br>
              <a:rPr lang="en-US" sz="1200" b="0" i="0" dirty="0">
                <a:solidFill>
                  <a:srgbClr val="000000"/>
                </a:solidFill>
                <a:effectLst/>
                <a:latin typeface="Calibri" panose="020F0502020204030204" pitchFamily="34" charset="0"/>
              </a:rPr>
            </a:br>
            <a:r>
              <a:rPr lang="en-US" sz="1200" b="0" i="0" dirty="0">
                <a:solidFill>
                  <a:srgbClr val="000000"/>
                </a:solidFill>
                <a:effectLst/>
                <a:latin typeface="Courier New" panose="02070309020205020404" pitchFamily="49" charset="0"/>
              </a:rPr>
              <a:t>o </a:t>
            </a:r>
            <a:r>
              <a:rPr lang="en-US" sz="1200" b="0" i="0" dirty="0">
                <a:solidFill>
                  <a:srgbClr val="000000"/>
                </a:solidFill>
                <a:effectLst/>
                <a:latin typeface="Calibri" panose="020F0502020204030204" pitchFamily="34" charset="0"/>
              </a:rPr>
              <a:t>List of users who cancelled the questionnaire.</a:t>
            </a:r>
            <a:br>
              <a:rPr lang="en-US" sz="1200" b="0" i="0" dirty="0">
                <a:solidFill>
                  <a:srgbClr val="000000"/>
                </a:solidFill>
                <a:effectLst/>
                <a:latin typeface="Calibri" panose="020F0502020204030204" pitchFamily="34" charset="0"/>
              </a:rPr>
            </a:br>
            <a:r>
              <a:rPr lang="en-US" sz="1200" b="0" i="0" dirty="0">
                <a:solidFill>
                  <a:srgbClr val="000000"/>
                </a:solidFill>
                <a:effectLst/>
                <a:latin typeface="Courier New" panose="02070309020205020404" pitchFamily="49" charset="0"/>
              </a:rPr>
              <a:t>o </a:t>
            </a:r>
            <a:r>
              <a:rPr lang="en-US" sz="1200" b="0" i="0" dirty="0">
                <a:solidFill>
                  <a:srgbClr val="000000"/>
                </a:solidFill>
                <a:effectLst/>
                <a:latin typeface="Calibri" panose="020F0502020204030204" pitchFamily="34" charset="0"/>
              </a:rPr>
              <a:t>Questionnaire answers of each user.</a:t>
            </a:r>
          </a:p>
          <a:p>
            <a:r>
              <a:rPr lang="en-US" sz="1200" b="0" i="0" dirty="0">
                <a:solidFill>
                  <a:srgbClr val="000000"/>
                </a:solidFill>
                <a:effectLst/>
                <a:latin typeface="Symbol" panose="05050102010706020507" pitchFamily="18" charset="2"/>
              </a:rPr>
              <a:t> </a:t>
            </a:r>
            <a:r>
              <a:rPr lang="en-US" sz="1200" b="0" i="0" dirty="0">
                <a:solidFill>
                  <a:srgbClr val="000000"/>
                </a:solidFill>
                <a:effectLst/>
                <a:latin typeface="Calibri" panose="020F0502020204030204" pitchFamily="34" charset="0"/>
              </a:rPr>
              <a:t>A DELETION page for ERASING the questionnaire data and the related responses and points</a:t>
            </a:r>
            <a:br>
              <a:rPr lang="en-US" sz="1200" b="0" i="0" dirty="0">
                <a:solidFill>
                  <a:srgbClr val="000000"/>
                </a:solidFill>
                <a:effectLst/>
                <a:latin typeface="Calibri" panose="020F0502020204030204" pitchFamily="34" charset="0"/>
              </a:rPr>
            </a:br>
            <a:r>
              <a:rPr lang="en-US" sz="1200" b="0" i="0" dirty="0">
                <a:solidFill>
                  <a:srgbClr val="000000"/>
                </a:solidFill>
                <a:effectLst/>
                <a:latin typeface="Calibri" panose="020F0502020204030204" pitchFamily="34" charset="0"/>
              </a:rPr>
              <a:t>of all users who filled in the questionnaire. Deletion should be possible only for a date</a:t>
            </a:r>
            <a:br>
              <a:rPr lang="en-US" sz="1200" b="0" i="0" dirty="0">
                <a:solidFill>
                  <a:srgbClr val="000000"/>
                </a:solidFill>
                <a:effectLst/>
                <a:latin typeface="Calibri" panose="020F0502020204030204" pitchFamily="34" charset="0"/>
              </a:rPr>
            </a:br>
            <a:r>
              <a:rPr lang="en-US" sz="1200" b="0" i="0" dirty="0">
                <a:solidFill>
                  <a:srgbClr val="000000"/>
                </a:solidFill>
                <a:effectLst/>
                <a:latin typeface="Calibri" panose="020F0502020204030204" pitchFamily="34" charset="0"/>
              </a:rPr>
              <a:t>preceding the current date.</a:t>
            </a:r>
            <a:r>
              <a:rPr lang="en-US" sz="1200" dirty="0"/>
              <a:t> </a:t>
            </a:r>
            <a:br>
              <a:rPr lang="en-US" sz="1200" dirty="0"/>
            </a:br>
            <a:endParaRPr lang="en-US" sz="1200" dirty="0"/>
          </a:p>
        </p:txBody>
      </p:sp>
    </p:spTree>
    <p:extLst>
      <p:ext uri="{BB962C8B-B14F-4D97-AF65-F5344CB8AC3E}">
        <p14:creationId xmlns:p14="http://schemas.microsoft.com/office/powerpoint/2010/main" val="697342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1F4AE-2BB8-40B0-8D33-261DC288CE6D}"/>
              </a:ext>
            </a:extLst>
          </p:cNvPr>
          <p:cNvSpPr>
            <a:spLocks noGrp="1"/>
          </p:cNvSpPr>
          <p:nvPr>
            <p:ph type="title"/>
          </p:nvPr>
        </p:nvSpPr>
        <p:spPr/>
        <p:txBody>
          <a:bodyPr>
            <a:normAutofit/>
          </a:bodyPr>
          <a:lstStyle/>
          <a:p>
            <a:r>
              <a:rPr lang="en-US" dirty="0"/>
              <a:t>Additional specifications </a:t>
            </a:r>
          </a:p>
        </p:txBody>
      </p:sp>
      <p:sp>
        <p:nvSpPr>
          <p:cNvPr id="3" name="Content Placeholder 2">
            <a:extLst>
              <a:ext uri="{FF2B5EF4-FFF2-40B4-BE49-F238E27FC236}">
                <a16:creationId xmlns:a16="http://schemas.microsoft.com/office/drawing/2014/main" id="{AC0E77E6-B238-472E-A673-7F1CC3F17D50}"/>
              </a:ext>
            </a:extLst>
          </p:cNvPr>
          <p:cNvSpPr>
            <a:spLocks noGrp="1"/>
          </p:cNvSpPr>
          <p:nvPr>
            <p:ph idx="1"/>
          </p:nvPr>
        </p:nvSpPr>
        <p:spPr/>
        <p:txBody>
          <a:bodyPr/>
          <a:lstStyle/>
          <a:p>
            <a:pPr marL="285750" indent="-285750">
              <a:buFont typeface="Arial" panose="020B0604020202020204" pitchFamily="34" charset="0"/>
              <a:buChar char="•"/>
            </a:pPr>
            <a:r>
              <a:rPr lang="en-US" dirty="0"/>
              <a:t>The marketing section of a questionnaire cannot be null</a:t>
            </a:r>
          </a:p>
          <a:p>
            <a:pPr marL="285750" indent="-285750">
              <a:buFont typeface="Arial" panose="020B0604020202020204" pitchFamily="34" charset="0"/>
              <a:buChar char="•"/>
            </a:pPr>
            <a:r>
              <a:rPr lang="en-US" dirty="0"/>
              <a:t>A trigger that links the statistical questions to each newly inserted product</a:t>
            </a:r>
          </a:p>
        </p:txBody>
      </p:sp>
    </p:spTree>
    <p:extLst>
      <p:ext uri="{BB962C8B-B14F-4D97-AF65-F5344CB8AC3E}">
        <p14:creationId xmlns:p14="http://schemas.microsoft.com/office/powerpoint/2010/main" val="3846057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5AA00-1A38-4F6A-8FF8-D001267ACFEC}"/>
              </a:ext>
            </a:extLst>
          </p:cNvPr>
          <p:cNvSpPr>
            <a:spLocks noGrp="1"/>
          </p:cNvSpPr>
          <p:nvPr>
            <p:ph type="title"/>
          </p:nvPr>
        </p:nvSpPr>
        <p:spPr/>
        <p:txBody>
          <a:bodyPr/>
          <a:lstStyle/>
          <a:p>
            <a:r>
              <a:rPr lang="en-US" dirty="0"/>
              <a:t>Entity Relationship</a:t>
            </a:r>
          </a:p>
        </p:txBody>
      </p:sp>
      <p:pic>
        <p:nvPicPr>
          <p:cNvPr id="5" name="Picture 4" descr="Diagram&#10;&#10;Description automatically generated">
            <a:extLst>
              <a:ext uri="{FF2B5EF4-FFF2-40B4-BE49-F238E27FC236}">
                <a16:creationId xmlns:a16="http://schemas.microsoft.com/office/drawing/2014/main" id="{90316923-5C48-41DE-98CA-A48CC5180F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0893" y="2378444"/>
            <a:ext cx="5510213" cy="4190679"/>
          </a:xfrm>
          <a:prstGeom prst="rect">
            <a:avLst/>
          </a:prstGeom>
        </p:spPr>
      </p:pic>
    </p:spTree>
    <p:extLst>
      <p:ext uri="{BB962C8B-B14F-4D97-AF65-F5344CB8AC3E}">
        <p14:creationId xmlns:p14="http://schemas.microsoft.com/office/powerpoint/2010/main" val="2941556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CCA89-4734-4AFA-87F4-AFF5A0C034AE}"/>
              </a:ext>
            </a:extLst>
          </p:cNvPr>
          <p:cNvSpPr>
            <a:spLocks noGrp="1"/>
          </p:cNvSpPr>
          <p:nvPr>
            <p:ph type="title"/>
          </p:nvPr>
        </p:nvSpPr>
        <p:spPr/>
        <p:txBody>
          <a:bodyPr/>
          <a:lstStyle/>
          <a:p>
            <a:r>
              <a:rPr lang="en-US" dirty="0"/>
              <a:t>Relational Model</a:t>
            </a:r>
          </a:p>
        </p:txBody>
      </p:sp>
      <p:sp>
        <p:nvSpPr>
          <p:cNvPr id="3" name="Content Placeholder 2">
            <a:extLst>
              <a:ext uri="{FF2B5EF4-FFF2-40B4-BE49-F238E27FC236}">
                <a16:creationId xmlns:a16="http://schemas.microsoft.com/office/drawing/2014/main" id="{A4AEBA5A-AADB-40AD-B4EC-6A91048F5D79}"/>
              </a:ext>
            </a:extLst>
          </p:cNvPr>
          <p:cNvSpPr>
            <a:spLocks noGrp="1"/>
          </p:cNvSpPr>
          <p:nvPr>
            <p:ph idx="1"/>
          </p:nvPr>
        </p:nvSpPr>
        <p:spPr/>
        <p:txBody>
          <a:bodyPr>
            <a:normAutofit fontScale="77500" lnSpcReduction="20000"/>
          </a:bodyPr>
          <a:lstStyle/>
          <a:p>
            <a:pPr marL="285750" indent="-285750">
              <a:buFont typeface="Arial" panose="020B0604020202020204" pitchFamily="34" charset="0"/>
              <a:buChar char="•"/>
            </a:pPr>
            <a:r>
              <a:rPr lang="en-US" dirty="0"/>
              <a:t>Answer (</a:t>
            </a:r>
            <a:r>
              <a:rPr lang="en-US" u="sng" dirty="0" err="1"/>
              <a:t>id_product</a:t>
            </a:r>
            <a:r>
              <a:rPr lang="en-US" u="sng" dirty="0"/>
              <a:t>, </a:t>
            </a:r>
            <a:r>
              <a:rPr lang="en-US" u="sng" dirty="0" err="1"/>
              <a:t>id_user</a:t>
            </a:r>
            <a:r>
              <a:rPr lang="en-US" u="sng" dirty="0"/>
              <a:t>, </a:t>
            </a:r>
            <a:r>
              <a:rPr lang="en-US" u="sng" dirty="0" err="1"/>
              <a:t>id_question</a:t>
            </a:r>
            <a:r>
              <a:rPr lang="en-US" dirty="0"/>
              <a:t>, </a:t>
            </a:r>
            <a:r>
              <a:rPr lang="en-US" dirty="0" err="1"/>
              <a:t>answer_text</a:t>
            </a:r>
            <a:r>
              <a:rPr lang="en-US" dirty="0"/>
              <a:t>);</a:t>
            </a:r>
          </a:p>
          <a:p>
            <a:pPr marL="285750" indent="-285750">
              <a:buFont typeface="Arial" panose="020B0604020202020204" pitchFamily="34" charset="0"/>
              <a:buChar char="•"/>
            </a:pPr>
            <a:r>
              <a:rPr lang="en-US" dirty="0"/>
              <a:t>Product(</a:t>
            </a:r>
            <a:r>
              <a:rPr lang="en-US" u="sng" dirty="0" err="1"/>
              <a:t>id_product</a:t>
            </a:r>
            <a:r>
              <a:rPr lang="en-US" dirty="0"/>
              <a:t>, name, </a:t>
            </a:r>
            <a:r>
              <a:rPr lang="en-US" dirty="0" err="1"/>
              <a:t>product_image</a:t>
            </a:r>
            <a:r>
              <a:rPr lang="en-US" dirty="0"/>
              <a:t>, date);</a:t>
            </a:r>
          </a:p>
          <a:p>
            <a:pPr marL="285750" indent="-285750">
              <a:buFont typeface="Arial" panose="020B0604020202020204" pitchFamily="34" charset="0"/>
              <a:buChar char="•"/>
            </a:pPr>
            <a:r>
              <a:rPr lang="en-US" dirty="0"/>
              <a:t>Question</a:t>
            </a:r>
            <a:r>
              <a:rPr lang="en-US" u="sng" dirty="0"/>
              <a:t>(</a:t>
            </a:r>
            <a:r>
              <a:rPr lang="en-US" u="sng" dirty="0" err="1"/>
              <a:t>id_question</a:t>
            </a:r>
            <a:r>
              <a:rPr lang="en-US" dirty="0" err="1"/>
              <a:t>,question_text_points</a:t>
            </a:r>
            <a:r>
              <a:rPr lang="en-US" dirty="0"/>
              <a:t>);</a:t>
            </a:r>
          </a:p>
          <a:p>
            <a:pPr marL="285750" indent="-285750">
              <a:buFont typeface="Arial" panose="020B0604020202020204" pitchFamily="34" charset="0"/>
              <a:buChar char="•"/>
            </a:pPr>
            <a:r>
              <a:rPr lang="en-US" dirty="0"/>
              <a:t>Questionnaire(</a:t>
            </a:r>
            <a:r>
              <a:rPr lang="en-US" u="sng" dirty="0" err="1"/>
              <a:t>id_product</a:t>
            </a:r>
            <a:r>
              <a:rPr lang="en-US" u="sng" dirty="0"/>
              <a:t>, </a:t>
            </a:r>
            <a:r>
              <a:rPr lang="en-US" u="sng" dirty="0" err="1"/>
              <a:t>id_question</a:t>
            </a:r>
            <a:r>
              <a:rPr lang="en-US" dirty="0"/>
              <a:t>);</a:t>
            </a:r>
          </a:p>
          <a:p>
            <a:pPr marL="285750" indent="-285750">
              <a:buFont typeface="Arial" panose="020B0604020202020204" pitchFamily="34" charset="0"/>
              <a:buChar char="•"/>
            </a:pPr>
            <a:r>
              <a:rPr lang="en-US" dirty="0" err="1"/>
              <a:t>Questionnaire_log</a:t>
            </a:r>
            <a:r>
              <a:rPr lang="en-US" dirty="0"/>
              <a:t> (</a:t>
            </a:r>
            <a:r>
              <a:rPr lang="en-US" u="sng" dirty="0" err="1"/>
              <a:t>id_user</a:t>
            </a:r>
            <a:r>
              <a:rPr lang="en-US" u="sng" dirty="0"/>
              <a:t>, datetime</a:t>
            </a:r>
            <a:r>
              <a:rPr lang="en-US" dirty="0"/>
              <a:t>, action, </a:t>
            </a:r>
            <a:r>
              <a:rPr lang="en-US" dirty="0" err="1"/>
              <a:t>id_product</a:t>
            </a:r>
            <a:r>
              <a:rPr lang="en-US" dirty="0"/>
              <a:t>);</a:t>
            </a:r>
          </a:p>
          <a:p>
            <a:pPr marL="285750" indent="-285750">
              <a:buFont typeface="Arial" panose="020B0604020202020204" pitchFamily="34" charset="0"/>
              <a:buChar char="•"/>
            </a:pPr>
            <a:r>
              <a:rPr lang="en-US" dirty="0"/>
              <a:t>Review(</a:t>
            </a:r>
            <a:r>
              <a:rPr lang="en-US" u="sng" dirty="0" err="1"/>
              <a:t>id_user</a:t>
            </a:r>
            <a:r>
              <a:rPr lang="en-US" u="sng" dirty="0"/>
              <a:t>, </a:t>
            </a:r>
            <a:r>
              <a:rPr lang="en-US" u="sng" dirty="0" err="1"/>
              <a:t>id_product</a:t>
            </a:r>
            <a:r>
              <a:rPr lang="en-US" dirty="0"/>
              <a:t>, </a:t>
            </a:r>
            <a:r>
              <a:rPr lang="en-US" dirty="0" err="1"/>
              <a:t>review_text</a:t>
            </a:r>
            <a:r>
              <a:rPr lang="en-US" dirty="0"/>
              <a:t>, date);</a:t>
            </a:r>
          </a:p>
          <a:p>
            <a:pPr marL="285750" indent="-285750">
              <a:buFont typeface="Arial" panose="020B0604020202020204" pitchFamily="34" charset="0"/>
              <a:buChar char="•"/>
            </a:pPr>
            <a:r>
              <a:rPr lang="en-US" dirty="0"/>
              <a:t>Swears(</a:t>
            </a:r>
            <a:r>
              <a:rPr lang="en-US" u="sng" dirty="0" err="1"/>
              <a:t>swear_text</a:t>
            </a:r>
            <a:r>
              <a:rPr lang="en-US" dirty="0"/>
              <a:t>) ;</a:t>
            </a:r>
          </a:p>
          <a:p>
            <a:pPr marL="285750" indent="-285750">
              <a:buFont typeface="Arial" panose="020B0604020202020204" pitchFamily="34" charset="0"/>
              <a:buChar char="•"/>
            </a:pPr>
            <a:r>
              <a:rPr lang="en-US" dirty="0"/>
              <a:t>User(</a:t>
            </a:r>
            <a:r>
              <a:rPr lang="en-US" u="sng" dirty="0" err="1"/>
              <a:t>id_user</a:t>
            </a:r>
            <a:r>
              <a:rPr lang="en-US" dirty="0"/>
              <a:t>, username, email, password, authorized, points, admin, active);</a:t>
            </a:r>
          </a:p>
          <a:p>
            <a:pPr marL="285750" indent="-285750">
              <a:buFont typeface="Arial" panose="020B0604020202020204" pitchFamily="34" charset="0"/>
              <a:buChar char="•"/>
            </a:pPr>
            <a:r>
              <a:rPr lang="en-US" dirty="0" err="1"/>
              <a:t>User_log</a:t>
            </a:r>
            <a:r>
              <a:rPr lang="en-US" dirty="0"/>
              <a:t> (</a:t>
            </a:r>
            <a:r>
              <a:rPr lang="en-US" u="sng" dirty="0" err="1"/>
              <a:t>id_user</a:t>
            </a:r>
            <a:r>
              <a:rPr lang="en-US" u="sng" dirty="0"/>
              <a:t>, datetime</a:t>
            </a:r>
            <a:r>
              <a:rPr lang="en-US" dirty="0"/>
              <a:t>, action);</a:t>
            </a:r>
          </a:p>
        </p:txBody>
      </p:sp>
      <p:sp>
        <p:nvSpPr>
          <p:cNvPr id="4" name="TextBox 3">
            <a:extLst>
              <a:ext uri="{FF2B5EF4-FFF2-40B4-BE49-F238E27FC236}">
                <a16:creationId xmlns:a16="http://schemas.microsoft.com/office/drawing/2014/main" id="{28B2BA33-C079-4B8D-A1FC-8079B2FFF937}"/>
              </a:ext>
            </a:extLst>
          </p:cNvPr>
          <p:cNvSpPr txBox="1"/>
          <p:nvPr/>
        </p:nvSpPr>
        <p:spPr>
          <a:xfrm>
            <a:off x="0" y="6488567"/>
            <a:ext cx="9979743" cy="230832"/>
          </a:xfrm>
          <a:prstGeom prst="rect">
            <a:avLst/>
          </a:prstGeom>
          <a:noFill/>
        </p:spPr>
        <p:txBody>
          <a:bodyPr wrap="square" rtlCol="0">
            <a:spAutoFit/>
          </a:bodyPr>
          <a:lstStyle/>
          <a:p>
            <a:r>
              <a:rPr lang="en-US" sz="900" dirty="0"/>
              <a:t>We preferred to add also the relational model to show all the attributes without making the ER diagram heavier</a:t>
            </a:r>
          </a:p>
        </p:txBody>
      </p:sp>
    </p:spTree>
    <p:extLst>
      <p:ext uri="{BB962C8B-B14F-4D97-AF65-F5344CB8AC3E}">
        <p14:creationId xmlns:p14="http://schemas.microsoft.com/office/powerpoint/2010/main" val="1680203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81C523DF-8F28-4498-AA49-41FC1F8C2C76}"/>
              </a:ext>
            </a:extLst>
          </p:cNvPr>
          <p:cNvSpPr>
            <a:spLocks noGrp="1"/>
          </p:cNvSpPr>
          <p:nvPr>
            <p:ph idx="1"/>
          </p:nvPr>
        </p:nvSpPr>
        <p:spPr>
          <a:xfrm>
            <a:off x="967740" y="2312276"/>
            <a:ext cx="5537835" cy="4317123"/>
          </a:xfrm>
        </p:spPr>
        <p:txBody>
          <a:bodyPr>
            <a:noAutofit/>
          </a:bodyPr>
          <a:lstStyle/>
          <a:p>
            <a:pPr>
              <a:spcBef>
                <a:spcPts val="0"/>
              </a:spcBef>
            </a:pPr>
            <a:r>
              <a:rPr lang="en-US" sz="1050" dirty="0"/>
              <a:t>create table answer</a:t>
            </a:r>
          </a:p>
          <a:p>
            <a:pPr>
              <a:spcBef>
                <a:spcPts val="0"/>
              </a:spcBef>
            </a:pPr>
            <a:r>
              <a:rPr lang="en-US" sz="1050" dirty="0"/>
              <a:t>(</a:t>
            </a:r>
          </a:p>
          <a:p>
            <a:pPr>
              <a:spcBef>
                <a:spcPts val="0"/>
              </a:spcBef>
            </a:pPr>
            <a:r>
              <a:rPr lang="en-US" sz="1050" dirty="0"/>
              <a:t>    </a:t>
            </a:r>
            <a:r>
              <a:rPr lang="en-US" sz="1050" dirty="0" err="1"/>
              <a:t>id_product</a:t>
            </a:r>
            <a:r>
              <a:rPr lang="en-US" sz="1050" dirty="0"/>
              <a:t>  int  not null,</a:t>
            </a:r>
          </a:p>
          <a:p>
            <a:pPr>
              <a:spcBef>
                <a:spcPts val="0"/>
              </a:spcBef>
            </a:pPr>
            <a:r>
              <a:rPr lang="en-US" sz="1050" dirty="0"/>
              <a:t>    </a:t>
            </a:r>
            <a:r>
              <a:rPr lang="en-US" sz="1050" dirty="0" err="1"/>
              <a:t>id_user</a:t>
            </a:r>
            <a:r>
              <a:rPr lang="en-US" sz="1050" dirty="0"/>
              <a:t>     int  not null,</a:t>
            </a:r>
          </a:p>
          <a:p>
            <a:pPr>
              <a:spcBef>
                <a:spcPts val="0"/>
              </a:spcBef>
            </a:pPr>
            <a:r>
              <a:rPr lang="en-US" sz="1050" dirty="0"/>
              <a:t>    </a:t>
            </a:r>
            <a:r>
              <a:rPr lang="en-US" sz="1050" dirty="0" err="1"/>
              <a:t>id_question</a:t>
            </a:r>
            <a:r>
              <a:rPr lang="en-US" sz="1050" dirty="0"/>
              <a:t> int  not null,</a:t>
            </a:r>
          </a:p>
          <a:p>
            <a:pPr>
              <a:spcBef>
                <a:spcPts val="0"/>
              </a:spcBef>
            </a:pPr>
            <a:r>
              <a:rPr lang="en-US" sz="1050" dirty="0"/>
              <a:t>    </a:t>
            </a:r>
            <a:r>
              <a:rPr lang="en-US" sz="1050" dirty="0" err="1"/>
              <a:t>answer_text</a:t>
            </a:r>
            <a:r>
              <a:rPr lang="en-US" sz="1050" dirty="0"/>
              <a:t> text not null,</a:t>
            </a:r>
          </a:p>
          <a:p>
            <a:pPr>
              <a:spcBef>
                <a:spcPts val="0"/>
              </a:spcBef>
            </a:pPr>
            <a:r>
              <a:rPr lang="en-US" sz="1050" dirty="0"/>
              <a:t>    constraint </a:t>
            </a:r>
            <a:r>
              <a:rPr lang="en-US" sz="1050" dirty="0" err="1"/>
              <a:t>answer_pk</a:t>
            </a:r>
            <a:endParaRPr lang="en-US" sz="1050" dirty="0"/>
          </a:p>
          <a:p>
            <a:pPr>
              <a:spcBef>
                <a:spcPts val="0"/>
              </a:spcBef>
            </a:pPr>
            <a:r>
              <a:rPr lang="en-US" sz="1050" dirty="0"/>
              <a:t>        unique (</a:t>
            </a:r>
            <a:r>
              <a:rPr lang="en-US" sz="1050" dirty="0" err="1"/>
              <a:t>id_product</a:t>
            </a:r>
            <a:r>
              <a:rPr lang="en-US" sz="1050" dirty="0"/>
              <a:t>, </a:t>
            </a:r>
            <a:r>
              <a:rPr lang="en-US" sz="1050" dirty="0" err="1"/>
              <a:t>id_user</a:t>
            </a:r>
            <a:r>
              <a:rPr lang="en-US" sz="1050" dirty="0"/>
              <a:t>, </a:t>
            </a:r>
            <a:r>
              <a:rPr lang="en-US" sz="1050" dirty="0" err="1"/>
              <a:t>id_question</a:t>
            </a:r>
            <a:r>
              <a:rPr lang="en-US" sz="1050" dirty="0"/>
              <a:t>),</a:t>
            </a:r>
          </a:p>
          <a:p>
            <a:pPr>
              <a:spcBef>
                <a:spcPts val="0"/>
              </a:spcBef>
            </a:pPr>
            <a:r>
              <a:rPr lang="en-US" sz="1050" dirty="0"/>
              <a:t>    constraint </a:t>
            </a:r>
            <a:r>
              <a:rPr lang="en-US" sz="1050" dirty="0" err="1"/>
              <a:t>answer_product_id_product_fk</a:t>
            </a:r>
            <a:endParaRPr lang="en-US" sz="1050" dirty="0"/>
          </a:p>
          <a:p>
            <a:pPr>
              <a:spcBef>
                <a:spcPts val="0"/>
              </a:spcBef>
            </a:pPr>
            <a:r>
              <a:rPr lang="en-US" sz="1050" dirty="0"/>
              <a:t>        foreign key (</a:t>
            </a:r>
            <a:r>
              <a:rPr lang="en-US" sz="1050" dirty="0" err="1"/>
              <a:t>id_product</a:t>
            </a:r>
            <a:r>
              <a:rPr lang="en-US" sz="1050" dirty="0"/>
              <a:t>) references product (</a:t>
            </a:r>
            <a:r>
              <a:rPr lang="en-US" sz="1050" dirty="0" err="1"/>
              <a:t>id_product</a:t>
            </a:r>
            <a:r>
              <a:rPr lang="en-US" sz="1050" dirty="0"/>
              <a:t>)</a:t>
            </a:r>
          </a:p>
          <a:p>
            <a:pPr>
              <a:spcBef>
                <a:spcPts val="0"/>
              </a:spcBef>
            </a:pPr>
            <a:r>
              <a:rPr lang="en-US" sz="1050" dirty="0"/>
              <a:t>            on update cascade on delete cascade,</a:t>
            </a:r>
          </a:p>
          <a:p>
            <a:pPr>
              <a:spcBef>
                <a:spcPts val="0"/>
              </a:spcBef>
            </a:pPr>
            <a:r>
              <a:rPr lang="en-US" sz="1050" dirty="0"/>
              <a:t>    constraint </a:t>
            </a:r>
            <a:r>
              <a:rPr lang="en-US" sz="1050" dirty="0" err="1"/>
              <a:t>answer_question_id_question_fk</a:t>
            </a:r>
            <a:endParaRPr lang="en-US" sz="1050" dirty="0"/>
          </a:p>
          <a:p>
            <a:pPr>
              <a:spcBef>
                <a:spcPts val="0"/>
              </a:spcBef>
            </a:pPr>
            <a:r>
              <a:rPr lang="en-US" sz="1050" dirty="0"/>
              <a:t>        foreign key (</a:t>
            </a:r>
            <a:r>
              <a:rPr lang="en-US" sz="1050" dirty="0" err="1"/>
              <a:t>id_question</a:t>
            </a:r>
            <a:r>
              <a:rPr lang="en-US" sz="1050" dirty="0"/>
              <a:t>) references question (</a:t>
            </a:r>
            <a:r>
              <a:rPr lang="en-US" sz="1050" dirty="0" err="1"/>
              <a:t>id_question</a:t>
            </a:r>
            <a:r>
              <a:rPr lang="en-US" sz="1050" dirty="0"/>
              <a:t>)</a:t>
            </a:r>
          </a:p>
          <a:p>
            <a:pPr>
              <a:spcBef>
                <a:spcPts val="0"/>
              </a:spcBef>
            </a:pPr>
            <a:r>
              <a:rPr lang="en-US" sz="1050" dirty="0"/>
              <a:t>            on update cascade on delete cascade,</a:t>
            </a:r>
          </a:p>
          <a:p>
            <a:pPr>
              <a:spcBef>
                <a:spcPts val="0"/>
              </a:spcBef>
            </a:pPr>
            <a:r>
              <a:rPr lang="en-US" sz="1050" dirty="0"/>
              <a:t>    constraint </a:t>
            </a:r>
            <a:r>
              <a:rPr lang="en-US" sz="1050" dirty="0" err="1"/>
              <a:t>answer_user_id_user_fk</a:t>
            </a:r>
            <a:endParaRPr lang="en-US" sz="1050" dirty="0"/>
          </a:p>
          <a:p>
            <a:pPr>
              <a:spcBef>
                <a:spcPts val="0"/>
              </a:spcBef>
            </a:pPr>
            <a:r>
              <a:rPr lang="en-US" sz="1050" dirty="0"/>
              <a:t>        foreign key (</a:t>
            </a:r>
            <a:r>
              <a:rPr lang="en-US" sz="1050" dirty="0" err="1"/>
              <a:t>id_user</a:t>
            </a:r>
            <a:r>
              <a:rPr lang="en-US" sz="1050" dirty="0"/>
              <a:t>) references user (</a:t>
            </a:r>
            <a:r>
              <a:rPr lang="en-US" sz="1050" dirty="0" err="1"/>
              <a:t>id_user</a:t>
            </a:r>
            <a:r>
              <a:rPr lang="en-US" sz="1050" dirty="0"/>
              <a:t>)</a:t>
            </a:r>
          </a:p>
          <a:p>
            <a:pPr>
              <a:spcBef>
                <a:spcPts val="0"/>
              </a:spcBef>
            </a:pPr>
            <a:r>
              <a:rPr lang="en-US" sz="1050" dirty="0"/>
              <a:t>            on update cascade</a:t>
            </a:r>
          </a:p>
          <a:p>
            <a:r>
              <a:rPr lang="en-US" sz="1050" dirty="0"/>
              <a:t>);</a:t>
            </a:r>
          </a:p>
        </p:txBody>
      </p:sp>
      <p:sp>
        <p:nvSpPr>
          <p:cNvPr id="11" name="Title 10">
            <a:extLst>
              <a:ext uri="{FF2B5EF4-FFF2-40B4-BE49-F238E27FC236}">
                <a16:creationId xmlns:a16="http://schemas.microsoft.com/office/drawing/2014/main" id="{9CAC76C9-87A5-4F81-9454-24A6D2837827}"/>
              </a:ext>
            </a:extLst>
          </p:cNvPr>
          <p:cNvSpPr>
            <a:spLocks noGrp="1"/>
          </p:cNvSpPr>
          <p:nvPr>
            <p:ph type="title"/>
          </p:nvPr>
        </p:nvSpPr>
        <p:spPr/>
        <p:txBody>
          <a:bodyPr/>
          <a:lstStyle/>
          <a:p>
            <a:r>
              <a:rPr lang="en-US" dirty="0"/>
              <a:t>SQL DDL - Tables</a:t>
            </a:r>
          </a:p>
        </p:txBody>
      </p:sp>
      <p:sp>
        <p:nvSpPr>
          <p:cNvPr id="14" name="Content Placeholder 8">
            <a:extLst>
              <a:ext uri="{FF2B5EF4-FFF2-40B4-BE49-F238E27FC236}">
                <a16:creationId xmlns:a16="http://schemas.microsoft.com/office/drawing/2014/main" id="{8B50B277-F60C-4E92-96E4-AB9A129FF760}"/>
              </a:ext>
            </a:extLst>
          </p:cNvPr>
          <p:cNvSpPr txBox="1">
            <a:spLocks/>
          </p:cNvSpPr>
          <p:nvPr/>
        </p:nvSpPr>
        <p:spPr>
          <a:xfrm>
            <a:off x="6810350" y="2178926"/>
            <a:ext cx="5033010" cy="4583824"/>
          </a:xfrm>
          <a:prstGeom prst="rect">
            <a:avLst/>
          </a:prstGeom>
        </p:spPr>
        <p:txBody>
          <a:bodyPr vert="horz" lIns="109728" tIns="109728" rIns="109728" bIns="91440" rtlCol="0">
            <a:noAutofit/>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spcBef>
                <a:spcPts val="0"/>
              </a:spcBef>
            </a:pPr>
            <a:r>
              <a:rPr lang="en-US" sz="1000" dirty="0"/>
              <a:t>create trigger </a:t>
            </a:r>
            <a:r>
              <a:rPr lang="en-US" sz="1000" dirty="0" err="1"/>
              <a:t>add_points</a:t>
            </a:r>
            <a:endParaRPr lang="en-US" sz="1000" dirty="0"/>
          </a:p>
          <a:p>
            <a:pPr>
              <a:spcBef>
                <a:spcPts val="0"/>
              </a:spcBef>
            </a:pPr>
            <a:r>
              <a:rPr lang="en-US" sz="1000" dirty="0"/>
              <a:t>    after insert</a:t>
            </a:r>
          </a:p>
          <a:p>
            <a:pPr>
              <a:spcBef>
                <a:spcPts val="0"/>
              </a:spcBef>
            </a:pPr>
            <a:r>
              <a:rPr lang="en-US" sz="1000" dirty="0"/>
              <a:t>    on answer</a:t>
            </a:r>
          </a:p>
          <a:p>
            <a:pPr>
              <a:spcBef>
                <a:spcPts val="0"/>
              </a:spcBef>
            </a:pPr>
            <a:r>
              <a:rPr lang="en-US" sz="1000" dirty="0"/>
              <a:t>    for each row</a:t>
            </a:r>
          </a:p>
          <a:p>
            <a:pPr>
              <a:spcBef>
                <a:spcPts val="0"/>
              </a:spcBef>
            </a:pPr>
            <a:r>
              <a:rPr lang="en-US" sz="1000" dirty="0"/>
              <a:t>begin</a:t>
            </a:r>
          </a:p>
          <a:p>
            <a:pPr>
              <a:spcBef>
                <a:spcPts val="0"/>
              </a:spcBef>
            </a:pPr>
            <a:r>
              <a:rPr lang="en-US" sz="1000" dirty="0"/>
              <a:t>        update user</a:t>
            </a:r>
          </a:p>
          <a:p>
            <a:pPr>
              <a:spcBef>
                <a:spcPts val="0"/>
              </a:spcBef>
            </a:pPr>
            <a:r>
              <a:rPr lang="en-US" sz="1000" dirty="0"/>
              <a:t>        set </a:t>
            </a:r>
            <a:r>
              <a:rPr lang="en-US" sz="1000" dirty="0" err="1"/>
              <a:t>user.points</a:t>
            </a:r>
            <a:r>
              <a:rPr lang="en-US" sz="1000" dirty="0"/>
              <a:t> = </a:t>
            </a:r>
            <a:r>
              <a:rPr lang="en-US" sz="1000" dirty="0" err="1"/>
              <a:t>user.points</a:t>
            </a:r>
            <a:r>
              <a:rPr lang="en-US" sz="1000" dirty="0"/>
              <a:t> + (select </a:t>
            </a:r>
            <a:r>
              <a:rPr lang="en-US" sz="1000" dirty="0" err="1"/>
              <a:t>q.points</a:t>
            </a:r>
            <a:r>
              <a:rPr lang="en-US" sz="1000" dirty="0"/>
              <a:t> from question as q where </a:t>
            </a:r>
            <a:r>
              <a:rPr lang="en-US" sz="1000" dirty="0" err="1"/>
              <a:t>q.id_question</a:t>
            </a:r>
            <a:r>
              <a:rPr lang="en-US" sz="1000" dirty="0"/>
              <a:t> = </a:t>
            </a:r>
            <a:r>
              <a:rPr lang="en-US" sz="1000" dirty="0" err="1"/>
              <a:t>new.id_question</a:t>
            </a:r>
            <a:r>
              <a:rPr lang="en-US" sz="1000" dirty="0"/>
              <a:t>)</a:t>
            </a:r>
          </a:p>
          <a:p>
            <a:pPr>
              <a:spcBef>
                <a:spcPts val="0"/>
              </a:spcBef>
            </a:pPr>
            <a:r>
              <a:rPr lang="en-US" sz="1000" dirty="0"/>
              <a:t>        where </a:t>
            </a:r>
            <a:r>
              <a:rPr lang="en-US" sz="1000" dirty="0" err="1"/>
              <a:t>user.id_user</a:t>
            </a:r>
            <a:r>
              <a:rPr lang="en-US" sz="1000" dirty="0"/>
              <a:t> = </a:t>
            </a:r>
            <a:r>
              <a:rPr lang="en-US" sz="1000" dirty="0" err="1"/>
              <a:t>new.id_user</a:t>
            </a:r>
            <a:r>
              <a:rPr lang="en-US" sz="1000" dirty="0"/>
              <a:t>;</a:t>
            </a:r>
          </a:p>
          <a:p>
            <a:pPr>
              <a:spcBef>
                <a:spcPts val="0"/>
              </a:spcBef>
            </a:pPr>
            <a:r>
              <a:rPr lang="en-US" sz="1000" dirty="0"/>
              <a:t>    end;</a:t>
            </a:r>
          </a:p>
          <a:p>
            <a:pPr>
              <a:spcBef>
                <a:spcPts val="0"/>
              </a:spcBef>
            </a:pPr>
            <a:endParaRPr lang="en-US" sz="1000" dirty="0"/>
          </a:p>
          <a:p>
            <a:pPr>
              <a:spcBef>
                <a:spcPts val="0"/>
              </a:spcBef>
            </a:pPr>
            <a:r>
              <a:rPr lang="en-US" sz="1000" dirty="0"/>
              <a:t>create trigger </a:t>
            </a:r>
            <a:r>
              <a:rPr lang="en-US" sz="1000" dirty="0" err="1"/>
              <a:t>rm_points</a:t>
            </a:r>
            <a:endParaRPr lang="en-US" sz="1000" dirty="0"/>
          </a:p>
          <a:p>
            <a:pPr>
              <a:spcBef>
                <a:spcPts val="0"/>
              </a:spcBef>
            </a:pPr>
            <a:r>
              <a:rPr lang="en-US" sz="1000" dirty="0"/>
              <a:t>    after delete</a:t>
            </a:r>
          </a:p>
          <a:p>
            <a:pPr>
              <a:spcBef>
                <a:spcPts val="0"/>
              </a:spcBef>
            </a:pPr>
            <a:r>
              <a:rPr lang="en-US" sz="1000" dirty="0"/>
              <a:t>    on answer</a:t>
            </a:r>
          </a:p>
          <a:p>
            <a:pPr>
              <a:spcBef>
                <a:spcPts val="0"/>
              </a:spcBef>
            </a:pPr>
            <a:r>
              <a:rPr lang="en-US" sz="1000" dirty="0"/>
              <a:t>    for each row</a:t>
            </a:r>
          </a:p>
          <a:p>
            <a:pPr>
              <a:spcBef>
                <a:spcPts val="0"/>
              </a:spcBef>
            </a:pPr>
            <a:r>
              <a:rPr lang="en-US" sz="1000" dirty="0"/>
              <a:t>begin</a:t>
            </a:r>
          </a:p>
          <a:p>
            <a:pPr>
              <a:spcBef>
                <a:spcPts val="0"/>
              </a:spcBef>
            </a:pPr>
            <a:r>
              <a:rPr lang="en-US" sz="1000" dirty="0"/>
              <a:t>        update user</a:t>
            </a:r>
          </a:p>
          <a:p>
            <a:pPr>
              <a:spcBef>
                <a:spcPts val="0"/>
              </a:spcBef>
            </a:pPr>
            <a:r>
              <a:rPr lang="en-US" sz="1000" dirty="0"/>
              <a:t>        set </a:t>
            </a:r>
            <a:r>
              <a:rPr lang="en-US" sz="1000" dirty="0" err="1"/>
              <a:t>user.points</a:t>
            </a:r>
            <a:r>
              <a:rPr lang="en-US" sz="1000" dirty="0"/>
              <a:t> = </a:t>
            </a:r>
            <a:r>
              <a:rPr lang="en-US" sz="1000" dirty="0" err="1"/>
              <a:t>user.points</a:t>
            </a:r>
            <a:r>
              <a:rPr lang="en-US" sz="1000" dirty="0"/>
              <a:t> - (select </a:t>
            </a:r>
            <a:r>
              <a:rPr lang="en-US" sz="1000" dirty="0" err="1"/>
              <a:t>q.points</a:t>
            </a:r>
            <a:r>
              <a:rPr lang="en-US" sz="1000" dirty="0"/>
              <a:t> from question as q where </a:t>
            </a:r>
            <a:r>
              <a:rPr lang="en-US" sz="1000" dirty="0" err="1"/>
              <a:t>q.id_question</a:t>
            </a:r>
            <a:r>
              <a:rPr lang="en-US" sz="1000" dirty="0"/>
              <a:t> = </a:t>
            </a:r>
            <a:r>
              <a:rPr lang="en-US" sz="1000" dirty="0" err="1"/>
              <a:t>old.id_question</a:t>
            </a:r>
            <a:r>
              <a:rPr lang="en-US" sz="1000" dirty="0"/>
              <a:t>)</a:t>
            </a:r>
          </a:p>
          <a:p>
            <a:pPr>
              <a:spcBef>
                <a:spcPts val="0"/>
              </a:spcBef>
            </a:pPr>
            <a:r>
              <a:rPr lang="en-US" sz="1000" dirty="0"/>
              <a:t>        where </a:t>
            </a:r>
            <a:r>
              <a:rPr lang="en-US" sz="1000" dirty="0" err="1"/>
              <a:t>user.id_user</a:t>
            </a:r>
            <a:r>
              <a:rPr lang="en-US" sz="1000" dirty="0"/>
              <a:t> = </a:t>
            </a:r>
            <a:r>
              <a:rPr lang="en-US" sz="1000" dirty="0" err="1"/>
              <a:t>old.id_user</a:t>
            </a:r>
            <a:r>
              <a:rPr lang="en-US" sz="1000" dirty="0"/>
              <a:t>;</a:t>
            </a:r>
          </a:p>
          <a:p>
            <a:pPr>
              <a:spcBef>
                <a:spcPts val="0"/>
              </a:spcBef>
            </a:pPr>
            <a:r>
              <a:rPr lang="en-US" sz="1000" dirty="0"/>
              <a:t>    end;</a:t>
            </a:r>
          </a:p>
        </p:txBody>
      </p:sp>
    </p:spTree>
    <p:extLst>
      <p:ext uri="{BB962C8B-B14F-4D97-AF65-F5344CB8AC3E}">
        <p14:creationId xmlns:p14="http://schemas.microsoft.com/office/powerpoint/2010/main" val="518151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81C523DF-8F28-4498-AA49-41FC1F8C2C76}"/>
              </a:ext>
            </a:extLst>
          </p:cNvPr>
          <p:cNvSpPr>
            <a:spLocks noGrp="1"/>
          </p:cNvSpPr>
          <p:nvPr>
            <p:ph idx="1"/>
          </p:nvPr>
        </p:nvSpPr>
        <p:spPr>
          <a:xfrm>
            <a:off x="1920240" y="2550401"/>
            <a:ext cx="3880485" cy="3651504"/>
          </a:xfrm>
        </p:spPr>
        <p:txBody>
          <a:bodyPr>
            <a:normAutofit/>
          </a:bodyPr>
          <a:lstStyle/>
          <a:p>
            <a:pPr>
              <a:spcBef>
                <a:spcPts val="0"/>
              </a:spcBef>
            </a:pPr>
            <a:r>
              <a:rPr lang="en-US" sz="1200" dirty="0"/>
              <a:t>create table product</a:t>
            </a:r>
          </a:p>
          <a:p>
            <a:pPr>
              <a:spcBef>
                <a:spcPts val="0"/>
              </a:spcBef>
            </a:pPr>
            <a:r>
              <a:rPr lang="en-US" sz="1200" dirty="0"/>
              <a:t>(</a:t>
            </a:r>
          </a:p>
          <a:p>
            <a:pPr>
              <a:spcBef>
                <a:spcPts val="0"/>
              </a:spcBef>
            </a:pPr>
            <a:r>
              <a:rPr lang="en-US" sz="1200" dirty="0"/>
              <a:t>    </a:t>
            </a:r>
            <a:r>
              <a:rPr lang="en-US" sz="1200" dirty="0" err="1"/>
              <a:t>id_product</a:t>
            </a:r>
            <a:r>
              <a:rPr lang="en-US" sz="1200" dirty="0"/>
              <a:t>    int </a:t>
            </a:r>
            <a:r>
              <a:rPr lang="en-US" sz="1200" dirty="0" err="1"/>
              <a:t>auto_increment</a:t>
            </a:r>
            <a:endParaRPr lang="en-US" sz="1200" dirty="0"/>
          </a:p>
          <a:p>
            <a:pPr>
              <a:spcBef>
                <a:spcPts val="0"/>
              </a:spcBef>
            </a:pPr>
            <a:r>
              <a:rPr lang="en-US" sz="1200" dirty="0"/>
              <a:t>        primary key,</a:t>
            </a:r>
          </a:p>
          <a:p>
            <a:pPr>
              <a:spcBef>
                <a:spcPts val="0"/>
              </a:spcBef>
            </a:pPr>
            <a:r>
              <a:rPr lang="en-US" sz="1200" dirty="0"/>
              <a:t>    name          varchar(64) not null,</a:t>
            </a:r>
          </a:p>
          <a:p>
            <a:pPr>
              <a:spcBef>
                <a:spcPts val="0"/>
              </a:spcBef>
            </a:pPr>
            <a:r>
              <a:rPr lang="en-US" sz="1200" dirty="0"/>
              <a:t>    </a:t>
            </a:r>
            <a:r>
              <a:rPr lang="en-US" sz="1200" dirty="0" err="1"/>
              <a:t>product_image</a:t>
            </a:r>
            <a:r>
              <a:rPr lang="en-US" sz="1200" dirty="0"/>
              <a:t> </a:t>
            </a:r>
            <a:r>
              <a:rPr lang="en-US" sz="1200" dirty="0" err="1"/>
              <a:t>longblob</a:t>
            </a:r>
            <a:r>
              <a:rPr lang="en-US" sz="1200" dirty="0"/>
              <a:t>    not null,</a:t>
            </a:r>
          </a:p>
          <a:p>
            <a:pPr>
              <a:spcBef>
                <a:spcPts val="0"/>
              </a:spcBef>
            </a:pPr>
            <a:r>
              <a:rPr lang="en-US" sz="1200" dirty="0"/>
              <a:t>    date          </a:t>
            </a:r>
            <a:r>
              <a:rPr lang="en-US" sz="1200" dirty="0" err="1"/>
              <a:t>date</a:t>
            </a:r>
            <a:r>
              <a:rPr lang="en-US" sz="1200" dirty="0"/>
              <a:t>        not null,</a:t>
            </a:r>
          </a:p>
          <a:p>
            <a:pPr>
              <a:spcBef>
                <a:spcPts val="0"/>
              </a:spcBef>
            </a:pPr>
            <a:r>
              <a:rPr lang="en-US" sz="1200" dirty="0"/>
              <a:t>    constraint </a:t>
            </a:r>
            <a:r>
              <a:rPr lang="en-US" sz="1200" dirty="0" err="1"/>
              <a:t>product_date_uindex</a:t>
            </a:r>
            <a:endParaRPr lang="en-US" sz="1200" dirty="0"/>
          </a:p>
          <a:p>
            <a:pPr>
              <a:spcBef>
                <a:spcPts val="0"/>
              </a:spcBef>
            </a:pPr>
            <a:r>
              <a:rPr lang="en-US" sz="1200" dirty="0"/>
              <a:t>        unique (date)</a:t>
            </a:r>
          </a:p>
          <a:p>
            <a:pPr>
              <a:spcBef>
                <a:spcPts val="0"/>
              </a:spcBef>
            </a:pPr>
            <a:r>
              <a:rPr lang="en-US" sz="1200" dirty="0"/>
              <a:t>);</a:t>
            </a:r>
          </a:p>
        </p:txBody>
      </p:sp>
      <p:sp>
        <p:nvSpPr>
          <p:cNvPr id="11" name="Title 10">
            <a:extLst>
              <a:ext uri="{FF2B5EF4-FFF2-40B4-BE49-F238E27FC236}">
                <a16:creationId xmlns:a16="http://schemas.microsoft.com/office/drawing/2014/main" id="{9CAC76C9-87A5-4F81-9454-24A6D2837827}"/>
              </a:ext>
            </a:extLst>
          </p:cNvPr>
          <p:cNvSpPr>
            <a:spLocks noGrp="1"/>
          </p:cNvSpPr>
          <p:nvPr>
            <p:ph type="title"/>
          </p:nvPr>
        </p:nvSpPr>
        <p:spPr/>
        <p:txBody>
          <a:bodyPr/>
          <a:lstStyle/>
          <a:p>
            <a:r>
              <a:rPr lang="en-US" dirty="0"/>
              <a:t>SQL DDL - Tables</a:t>
            </a:r>
          </a:p>
        </p:txBody>
      </p:sp>
      <p:sp>
        <p:nvSpPr>
          <p:cNvPr id="14" name="Content Placeholder 8">
            <a:extLst>
              <a:ext uri="{FF2B5EF4-FFF2-40B4-BE49-F238E27FC236}">
                <a16:creationId xmlns:a16="http://schemas.microsoft.com/office/drawing/2014/main" id="{8B50B277-F60C-4E92-96E4-AB9A129FF760}"/>
              </a:ext>
            </a:extLst>
          </p:cNvPr>
          <p:cNvSpPr txBox="1">
            <a:spLocks/>
          </p:cNvSpPr>
          <p:nvPr/>
        </p:nvSpPr>
        <p:spPr>
          <a:xfrm>
            <a:off x="6096000" y="2645651"/>
            <a:ext cx="5943599" cy="2926474"/>
          </a:xfrm>
          <a:prstGeom prst="rect">
            <a:avLst/>
          </a:prstGeom>
        </p:spPr>
        <p:txBody>
          <a:bodyPr vert="horz" lIns="109728" tIns="109728" rIns="109728" bIns="91440" rtlCol="0">
            <a:normAutofit/>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spcBef>
                <a:spcPts val="0"/>
              </a:spcBef>
            </a:pPr>
            <a:r>
              <a:rPr lang="en-US" sz="1100" dirty="0"/>
              <a:t>create trigger </a:t>
            </a:r>
            <a:r>
              <a:rPr lang="en-US" sz="1100" dirty="0" err="1"/>
              <a:t>statistical_questions</a:t>
            </a:r>
            <a:endParaRPr lang="en-US" sz="1100" dirty="0"/>
          </a:p>
          <a:p>
            <a:pPr>
              <a:spcBef>
                <a:spcPts val="0"/>
              </a:spcBef>
            </a:pPr>
            <a:r>
              <a:rPr lang="en-US" sz="1100" dirty="0"/>
              <a:t>    after insert</a:t>
            </a:r>
          </a:p>
          <a:p>
            <a:pPr>
              <a:spcBef>
                <a:spcPts val="0"/>
              </a:spcBef>
            </a:pPr>
            <a:r>
              <a:rPr lang="en-US" sz="1100" dirty="0"/>
              <a:t>    on product</a:t>
            </a:r>
          </a:p>
          <a:p>
            <a:pPr>
              <a:spcBef>
                <a:spcPts val="0"/>
              </a:spcBef>
            </a:pPr>
            <a:r>
              <a:rPr lang="en-US" sz="1100" dirty="0"/>
              <a:t>    for each row</a:t>
            </a:r>
          </a:p>
          <a:p>
            <a:pPr>
              <a:spcBef>
                <a:spcPts val="0"/>
              </a:spcBef>
            </a:pPr>
            <a:r>
              <a:rPr lang="en-US" sz="1100" dirty="0"/>
              <a:t>begin</a:t>
            </a:r>
          </a:p>
          <a:p>
            <a:pPr>
              <a:spcBef>
                <a:spcPts val="0"/>
              </a:spcBef>
            </a:pPr>
            <a:r>
              <a:rPr lang="en-US" sz="1100" dirty="0"/>
              <a:t>    insert into questionnaire</a:t>
            </a:r>
          </a:p>
          <a:p>
            <a:pPr>
              <a:spcBef>
                <a:spcPts val="0"/>
              </a:spcBef>
            </a:pPr>
            <a:r>
              <a:rPr lang="en-US" sz="1100" dirty="0"/>
              <a:t>    select </a:t>
            </a:r>
            <a:r>
              <a:rPr lang="en-US" sz="1100" dirty="0" err="1"/>
              <a:t>NEW.id_product</a:t>
            </a:r>
            <a:r>
              <a:rPr lang="en-US" sz="1100" dirty="0"/>
              <a:t>, </a:t>
            </a:r>
            <a:r>
              <a:rPr lang="en-US" sz="1100" dirty="0" err="1"/>
              <a:t>id_question</a:t>
            </a:r>
            <a:endParaRPr lang="en-US" sz="1100" dirty="0"/>
          </a:p>
          <a:p>
            <a:pPr>
              <a:spcBef>
                <a:spcPts val="0"/>
              </a:spcBef>
            </a:pPr>
            <a:r>
              <a:rPr lang="en-US" sz="1100" dirty="0"/>
              <a:t>    from question where points = 2;</a:t>
            </a:r>
          </a:p>
          <a:p>
            <a:pPr>
              <a:spcBef>
                <a:spcPts val="0"/>
              </a:spcBef>
            </a:pPr>
            <a:r>
              <a:rPr lang="en-US" sz="1100" dirty="0"/>
              <a:t>end;</a:t>
            </a:r>
          </a:p>
        </p:txBody>
      </p:sp>
    </p:spTree>
    <p:extLst>
      <p:ext uri="{BB962C8B-B14F-4D97-AF65-F5344CB8AC3E}">
        <p14:creationId xmlns:p14="http://schemas.microsoft.com/office/powerpoint/2010/main" val="3415009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81C523DF-8F28-4498-AA49-41FC1F8C2C76}"/>
              </a:ext>
            </a:extLst>
          </p:cNvPr>
          <p:cNvSpPr>
            <a:spLocks noGrp="1"/>
          </p:cNvSpPr>
          <p:nvPr>
            <p:ph idx="1"/>
          </p:nvPr>
        </p:nvSpPr>
        <p:spPr>
          <a:xfrm>
            <a:off x="1663040" y="2557627"/>
            <a:ext cx="4432960" cy="3651504"/>
          </a:xfrm>
        </p:spPr>
        <p:txBody>
          <a:bodyPr>
            <a:normAutofit/>
          </a:bodyPr>
          <a:lstStyle/>
          <a:p>
            <a:pPr>
              <a:spcBef>
                <a:spcPts val="0"/>
              </a:spcBef>
            </a:pPr>
            <a:r>
              <a:rPr lang="en-US" sz="1200" dirty="0"/>
              <a:t>create table question</a:t>
            </a:r>
          </a:p>
          <a:p>
            <a:pPr>
              <a:spcBef>
                <a:spcPts val="0"/>
              </a:spcBef>
            </a:pPr>
            <a:r>
              <a:rPr lang="en-US" sz="1200" dirty="0"/>
              <a:t>(</a:t>
            </a:r>
          </a:p>
          <a:p>
            <a:pPr>
              <a:spcBef>
                <a:spcPts val="0"/>
              </a:spcBef>
            </a:pPr>
            <a:r>
              <a:rPr lang="en-US" sz="1200" dirty="0"/>
              <a:t>    </a:t>
            </a:r>
            <a:r>
              <a:rPr lang="en-US" sz="1200" dirty="0" err="1"/>
              <a:t>id_question</a:t>
            </a:r>
            <a:r>
              <a:rPr lang="en-US" sz="1200" dirty="0"/>
              <a:t>   int </a:t>
            </a:r>
            <a:r>
              <a:rPr lang="en-US" sz="1200" dirty="0" err="1"/>
              <a:t>auto_increment</a:t>
            </a:r>
            <a:endParaRPr lang="en-US" sz="1200" dirty="0"/>
          </a:p>
          <a:p>
            <a:pPr>
              <a:spcBef>
                <a:spcPts val="0"/>
              </a:spcBef>
            </a:pPr>
            <a:r>
              <a:rPr lang="en-US" sz="1200" dirty="0"/>
              <a:t>        primary key,</a:t>
            </a:r>
          </a:p>
          <a:p>
            <a:pPr>
              <a:spcBef>
                <a:spcPts val="0"/>
              </a:spcBef>
            </a:pPr>
            <a:r>
              <a:rPr lang="en-US" sz="1200" dirty="0"/>
              <a:t>    </a:t>
            </a:r>
            <a:r>
              <a:rPr lang="en-US" sz="1200" dirty="0" err="1"/>
              <a:t>question_text</a:t>
            </a:r>
            <a:r>
              <a:rPr lang="en-US" sz="1200" dirty="0"/>
              <a:t> varchar(255) not null,</a:t>
            </a:r>
          </a:p>
          <a:p>
            <a:pPr>
              <a:spcBef>
                <a:spcPts val="0"/>
              </a:spcBef>
            </a:pPr>
            <a:r>
              <a:rPr lang="en-US" sz="1200" dirty="0"/>
              <a:t>    points        int          not null,</a:t>
            </a:r>
          </a:p>
          <a:p>
            <a:pPr>
              <a:spcBef>
                <a:spcPts val="0"/>
              </a:spcBef>
            </a:pPr>
            <a:r>
              <a:rPr lang="en-US" sz="1200" dirty="0"/>
              <a:t>    constraint </a:t>
            </a:r>
            <a:r>
              <a:rPr lang="en-US" sz="1200" dirty="0" err="1"/>
              <a:t>question_question_text_uindex</a:t>
            </a:r>
            <a:endParaRPr lang="en-US" sz="1200" dirty="0"/>
          </a:p>
          <a:p>
            <a:pPr>
              <a:spcBef>
                <a:spcPts val="0"/>
              </a:spcBef>
            </a:pPr>
            <a:r>
              <a:rPr lang="en-US" sz="1200" dirty="0"/>
              <a:t>        unique (</a:t>
            </a:r>
            <a:r>
              <a:rPr lang="en-US" sz="1200" dirty="0" err="1"/>
              <a:t>question_text</a:t>
            </a:r>
            <a:r>
              <a:rPr lang="en-US" sz="1200" dirty="0"/>
              <a:t>)</a:t>
            </a:r>
          </a:p>
          <a:p>
            <a:pPr>
              <a:spcBef>
                <a:spcPts val="0"/>
              </a:spcBef>
            </a:pPr>
            <a:r>
              <a:rPr lang="en-US" sz="1200" dirty="0"/>
              <a:t>);</a:t>
            </a:r>
          </a:p>
        </p:txBody>
      </p:sp>
      <p:sp>
        <p:nvSpPr>
          <p:cNvPr id="11" name="Title 10">
            <a:extLst>
              <a:ext uri="{FF2B5EF4-FFF2-40B4-BE49-F238E27FC236}">
                <a16:creationId xmlns:a16="http://schemas.microsoft.com/office/drawing/2014/main" id="{9CAC76C9-87A5-4F81-9454-24A6D2837827}"/>
              </a:ext>
            </a:extLst>
          </p:cNvPr>
          <p:cNvSpPr>
            <a:spLocks noGrp="1"/>
          </p:cNvSpPr>
          <p:nvPr>
            <p:ph type="title"/>
          </p:nvPr>
        </p:nvSpPr>
        <p:spPr/>
        <p:txBody>
          <a:bodyPr/>
          <a:lstStyle/>
          <a:p>
            <a:r>
              <a:rPr lang="en-US" dirty="0"/>
              <a:t>SQL DDL - Tables</a:t>
            </a:r>
          </a:p>
        </p:txBody>
      </p:sp>
      <p:sp>
        <p:nvSpPr>
          <p:cNvPr id="5" name="Content Placeholder 8">
            <a:extLst>
              <a:ext uri="{FF2B5EF4-FFF2-40B4-BE49-F238E27FC236}">
                <a16:creationId xmlns:a16="http://schemas.microsoft.com/office/drawing/2014/main" id="{71B2F637-8A4B-4B36-BAB0-18CEB50AB0FE}"/>
              </a:ext>
            </a:extLst>
          </p:cNvPr>
          <p:cNvSpPr txBox="1">
            <a:spLocks/>
          </p:cNvSpPr>
          <p:nvPr/>
        </p:nvSpPr>
        <p:spPr>
          <a:xfrm>
            <a:off x="6305525" y="2557627"/>
            <a:ext cx="5172100" cy="3651504"/>
          </a:xfrm>
          <a:prstGeom prst="rect">
            <a:avLst/>
          </a:prstGeom>
        </p:spPr>
        <p:txBody>
          <a:bodyPr vert="horz" lIns="109728" tIns="109728" rIns="109728" bIns="91440" rtlCol="0">
            <a:normAutofit lnSpcReduction="10000"/>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spcBef>
                <a:spcPts val="0"/>
              </a:spcBef>
            </a:pPr>
            <a:r>
              <a:rPr lang="en-US" sz="1200" dirty="0"/>
              <a:t>create table questionnaire</a:t>
            </a:r>
          </a:p>
          <a:p>
            <a:pPr>
              <a:spcBef>
                <a:spcPts val="0"/>
              </a:spcBef>
            </a:pPr>
            <a:r>
              <a:rPr lang="en-US" sz="1200" dirty="0"/>
              <a:t>(</a:t>
            </a:r>
          </a:p>
          <a:p>
            <a:pPr>
              <a:spcBef>
                <a:spcPts val="0"/>
              </a:spcBef>
            </a:pPr>
            <a:r>
              <a:rPr lang="en-US" sz="1200" dirty="0"/>
              <a:t>    </a:t>
            </a:r>
            <a:r>
              <a:rPr lang="en-US" sz="1200" dirty="0" err="1"/>
              <a:t>id_product</a:t>
            </a:r>
            <a:r>
              <a:rPr lang="en-US" sz="1200" dirty="0"/>
              <a:t>  int not null,</a:t>
            </a:r>
          </a:p>
          <a:p>
            <a:pPr>
              <a:spcBef>
                <a:spcPts val="0"/>
              </a:spcBef>
            </a:pPr>
            <a:r>
              <a:rPr lang="en-US" sz="1200" dirty="0"/>
              <a:t>    </a:t>
            </a:r>
            <a:r>
              <a:rPr lang="en-US" sz="1200" dirty="0" err="1"/>
              <a:t>id_question</a:t>
            </a:r>
            <a:r>
              <a:rPr lang="en-US" sz="1200" dirty="0"/>
              <a:t> int not null,</a:t>
            </a:r>
          </a:p>
          <a:p>
            <a:pPr>
              <a:spcBef>
                <a:spcPts val="0"/>
              </a:spcBef>
            </a:pPr>
            <a:r>
              <a:rPr lang="en-US" sz="1200" dirty="0"/>
              <a:t>    primary key (</a:t>
            </a:r>
            <a:r>
              <a:rPr lang="en-US" sz="1200" dirty="0" err="1"/>
              <a:t>id_product</a:t>
            </a:r>
            <a:r>
              <a:rPr lang="en-US" sz="1200" dirty="0"/>
              <a:t>, </a:t>
            </a:r>
            <a:r>
              <a:rPr lang="en-US" sz="1200" dirty="0" err="1"/>
              <a:t>id_question</a:t>
            </a:r>
            <a:r>
              <a:rPr lang="en-US" sz="1200" dirty="0"/>
              <a:t>),</a:t>
            </a:r>
          </a:p>
          <a:p>
            <a:pPr>
              <a:spcBef>
                <a:spcPts val="0"/>
              </a:spcBef>
            </a:pPr>
            <a:r>
              <a:rPr lang="en-US" sz="1200" dirty="0"/>
              <a:t>    constraint </a:t>
            </a:r>
            <a:r>
              <a:rPr lang="en-US" sz="1200" dirty="0" err="1"/>
              <a:t>questionnaire_product_id_product_fk</a:t>
            </a:r>
            <a:endParaRPr lang="en-US" sz="1200" dirty="0"/>
          </a:p>
          <a:p>
            <a:pPr>
              <a:spcBef>
                <a:spcPts val="0"/>
              </a:spcBef>
            </a:pPr>
            <a:r>
              <a:rPr lang="en-US" sz="1200" dirty="0"/>
              <a:t>        foreign key (</a:t>
            </a:r>
            <a:r>
              <a:rPr lang="en-US" sz="1200" dirty="0" err="1"/>
              <a:t>id_product</a:t>
            </a:r>
            <a:r>
              <a:rPr lang="en-US" sz="1200" dirty="0"/>
              <a:t>) references product (</a:t>
            </a:r>
            <a:r>
              <a:rPr lang="en-US" sz="1200" dirty="0" err="1"/>
              <a:t>id_product</a:t>
            </a:r>
            <a:r>
              <a:rPr lang="en-US" sz="1200" dirty="0"/>
              <a:t>)</a:t>
            </a:r>
          </a:p>
          <a:p>
            <a:pPr>
              <a:spcBef>
                <a:spcPts val="0"/>
              </a:spcBef>
            </a:pPr>
            <a:r>
              <a:rPr lang="en-US" sz="1200" dirty="0"/>
              <a:t>            on update cascade on delete cascade,</a:t>
            </a:r>
          </a:p>
          <a:p>
            <a:pPr>
              <a:spcBef>
                <a:spcPts val="0"/>
              </a:spcBef>
            </a:pPr>
            <a:r>
              <a:rPr lang="en-US" sz="1200" dirty="0"/>
              <a:t>    constraint </a:t>
            </a:r>
            <a:r>
              <a:rPr lang="en-US" sz="1200" dirty="0" err="1"/>
              <a:t>questionnaire_question_id_question_fk</a:t>
            </a:r>
            <a:endParaRPr lang="en-US" sz="1200" dirty="0"/>
          </a:p>
          <a:p>
            <a:pPr>
              <a:spcBef>
                <a:spcPts val="0"/>
              </a:spcBef>
            </a:pPr>
            <a:r>
              <a:rPr lang="en-US" sz="1200" dirty="0"/>
              <a:t>        foreign key (</a:t>
            </a:r>
            <a:r>
              <a:rPr lang="en-US" sz="1200" dirty="0" err="1"/>
              <a:t>id_question</a:t>
            </a:r>
            <a:r>
              <a:rPr lang="en-US" sz="1200" dirty="0"/>
              <a:t>) references question (</a:t>
            </a:r>
            <a:r>
              <a:rPr lang="en-US" sz="1200" dirty="0" err="1"/>
              <a:t>id_question</a:t>
            </a:r>
            <a:r>
              <a:rPr lang="en-US" sz="1200" dirty="0"/>
              <a:t>)</a:t>
            </a:r>
          </a:p>
          <a:p>
            <a:pPr>
              <a:spcBef>
                <a:spcPts val="0"/>
              </a:spcBef>
            </a:pPr>
            <a:r>
              <a:rPr lang="en-US" sz="1200" dirty="0"/>
              <a:t>            on update cascade on delete cascade</a:t>
            </a:r>
          </a:p>
          <a:p>
            <a:pPr>
              <a:spcBef>
                <a:spcPts val="0"/>
              </a:spcBef>
            </a:pPr>
            <a:r>
              <a:rPr lang="en-US" sz="1200" dirty="0"/>
              <a:t>);</a:t>
            </a:r>
          </a:p>
        </p:txBody>
      </p:sp>
    </p:spTree>
    <p:extLst>
      <p:ext uri="{BB962C8B-B14F-4D97-AF65-F5344CB8AC3E}">
        <p14:creationId xmlns:p14="http://schemas.microsoft.com/office/powerpoint/2010/main" val="1389112326"/>
      </p:ext>
    </p:extLst>
  </p:cSld>
  <p:clrMapOvr>
    <a:masterClrMapping/>
  </p:clrMapOvr>
</p:sld>
</file>

<file path=ppt/theme/theme1.xml><?xml version="1.0" encoding="utf-8"?>
<a:theme xmlns:a="http://schemas.openxmlformats.org/drawingml/2006/main" name="SketchLinesVTI">
  <a:themeElements>
    <a:clrScheme name="AnalogousFromDarkSeedLeftStep">
      <a:dk1>
        <a:srgbClr val="000000"/>
      </a:dk1>
      <a:lt1>
        <a:srgbClr val="FFFFFF"/>
      </a:lt1>
      <a:dk2>
        <a:srgbClr val="3C2230"/>
      </a:dk2>
      <a:lt2>
        <a:srgbClr val="E2E3E8"/>
      </a:lt2>
      <a:accent1>
        <a:srgbClr val="BF9D22"/>
      </a:accent1>
      <a:accent2>
        <a:srgbClr val="D55D17"/>
      </a:accent2>
      <a:accent3>
        <a:srgbClr val="E72932"/>
      </a:accent3>
      <a:accent4>
        <a:srgbClr val="D51770"/>
      </a:accent4>
      <a:accent5>
        <a:srgbClr val="E729D0"/>
      </a:accent5>
      <a:accent6>
        <a:srgbClr val="9C17D5"/>
      </a:accent6>
      <a:hlink>
        <a:srgbClr val="BF3F9B"/>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217</TotalTime>
  <Words>2327</Words>
  <Application>Microsoft Office PowerPoint</Application>
  <PresentationFormat>Widescreen</PresentationFormat>
  <Paragraphs>222</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Meiryo</vt:lpstr>
      <vt:lpstr>Arial</vt:lpstr>
      <vt:lpstr>Calibri</vt:lpstr>
      <vt:lpstr>Corbel</vt:lpstr>
      <vt:lpstr>Courier New</vt:lpstr>
      <vt:lpstr>Symbol</vt:lpstr>
      <vt:lpstr>SketchLinesVTI</vt:lpstr>
      <vt:lpstr>Gamified Market</vt:lpstr>
      <vt:lpstr>Specifications  Gamified consumer data collection</vt:lpstr>
      <vt:lpstr>Specifications  Gamified consumer data collection</vt:lpstr>
      <vt:lpstr>Additional specifications </vt:lpstr>
      <vt:lpstr>Entity Relationship</vt:lpstr>
      <vt:lpstr>Relational Model</vt:lpstr>
      <vt:lpstr>SQL DDL - Tables</vt:lpstr>
      <vt:lpstr>SQL DDL - Tables</vt:lpstr>
      <vt:lpstr>SQL DDL - Tables</vt:lpstr>
      <vt:lpstr>SQL DDL - Tables</vt:lpstr>
      <vt:lpstr>SQL DDL - Tables</vt:lpstr>
      <vt:lpstr>SQL DDL - Tables</vt:lpstr>
      <vt:lpstr>SQL DDL - Views</vt:lpstr>
      <vt:lpstr>SQL DDL - Routines</vt:lpstr>
      <vt:lpstr>Relationships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Gamified Market</dc:title>
  <dc:creator>Francesco Puoti</dc:creator>
  <cp:lastModifiedBy>Francesco Puoti</cp:lastModifiedBy>
  <cp:revision>10</cp:revision>
  <dcterms:created xsi:type="dcterms:W3CDTF">2021-02-15T09:43:30Z</dcterms:created>
  <dcterms:modified xsi:type="dcterms:W3CDTF">2021-02-15T13:20:53Z</dcterms:modified>
</cp:coreProperties>
</file>