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2/15/2021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0250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2/15/2021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2/15/2021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24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2/15/2021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63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2/15/2021</a:t>
            </a:fld>
            <a:endParaRPr lang="en-US" dirty="0"/>
          </a:p>
        </p:txBody>
      </p:sp>
    </p:spTree>
    <p:extLst>
      <p:ext uri="{BB962C8B-B14F-4D97-AF65-F5344CB8AC3E}">
        <p14:creationId xmlns:p14="http://schemas.microsoft.com/office/powerpoint/2010/main" val="55799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2/15/2021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664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2/15/2021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19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2/15/2021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3736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2/15/2021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224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2/15/2021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41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2/15/2021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157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2/15/2021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3708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E5B61B2-A50E-46C2-8226-22AE80E7A7A2}"/>
              </a:ext>
            </a:extLst>
          </p:cNvPr>
          <p:cNvSpPr>
            <a:spLocks noGrp="1"/>
          </p:cNvSpPr>
          <p:nvPr>
            <p:ph type="ctrTitle"/>
          </p:nvPr>
        </p:nvSpPr>
        <p:spPr>
          <a:xfrm>
            <a:off x="6096000" y="1393828"/>
            <a:ext cx="5920980" cy="1925638"/>
          </a:xfrm>
        </p:spPr>
        <p:txBody>
          <a:bodyPr anchor="b">
            <a:normAutofit/>
          </a:bodyPr>
          <a:lstStyle/>
          <a:p>
            <a:r>
              <a:rPr lang="en-US" sz="4800" dirty="0"/>
              <a:t>Gamified Market</a:t>
            </a:r>
          </a:p>
        </p:txBody>
      </p:sp>
      <p:sp>
        <p:nvSpPr>
          <p:cNvPr id="3" name="Subtitle 2">
            <a:extLst>
              <a:ext uri="{FF2B5EF4-FFF2-40B4-BE49-F238E27FC236}">
                <a16:creationId xmlns:a16="http://schemas.microsoft.com/office/drawing/2014/main" id="{FFC81B2A-E292-495A-91C1-6A228A67E92F}"/>
              </a:ext>
            </a:extLst>
          </p:cNvPr>
          <p:cNvSpPr>
            <a:spLocks noGrp="1"/>
          </p:cNvSpPr>
          <p:nvPr>
            <p:ph type="subTitle" idx="1"/>
          </p:nvPr>
        </p:nvSpPr>
        <p:spPr>
          <a:xfrm>
            <a:off x="6104043" y="3429000"/>
            <a:ext cx="5617794" cy="1150937"/>
          </a:xfrm>
        </p:spPr>
        <p:txBody>
          <a:bodyPr anchor="t">
            <a:normAutofit fontScale="55000" lnSpcReduction="20000"/>
          </a:bodyPr>
          <a:lstStyle/>
          <a:p>
            <a:r>
              <a:rPr lang="en-US" dirty="0"/>
              <a:t>Data Bases 2</a:t>
            </a:r>
          </a:p>
          <a:p>
            <a:r>
              <a:rPr lang="en-US" dirty="0"/>
              <a:t>Lecturer : Piero Fraternali</a:t>
            </a:r>
          </a:p>
          <a:p>
            <a:r>
              <a:rPr lang="en-US" dirty="0"/>
              <a:t>Students : Puoti Francesco, Elia </a:t>
            </a:r>
            <a:r>
              <a:rPr lang="en-US" dirty="0" err="1"/>
              <a:t>Ravella</a:t>
            </a:r>
            <a:endParaRPr lang="en-US" dirty="0"/>
          </a:p>
        </p:txBody>
      </p:sp>
      <p:sp>
        <p:nvSpPr>
          <p:cNvPr id="22" name="Freeform: Shape 21">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picture containing logo&#10;&#10;Description automatically generated">
            <a:extLst>
              <a:ext uri="{FF2B5EF4-FFF2-40B4-BE49-F238E27FC236}">
                <a16:creationId xmlns:a16="http://schemas.microsoft.com/office/drawing/2014/main" id="{5582AFCE-76B1-48E2-B497-B9A8EB339648}"/>
              </a:ext>
            </a:extLst>
          </p:cNvPr>
          <p:cNvPicPr>
            <a:picLocks noChangeAspect="1"/>
          </p:cNvPicPr>
          <p:nvPr/>
        </p:nvPicPr>
        <p:blipFill rotWithShape="1">
          <a:blip r:embed="rId2">
            <a:extLst>
              <a:ext uri="{28A0092B-C50C-407E-A947-70E740481C1C}">
                <a14:useLocalDpi xmlns:a14="http://schemas.microsoft.com/office/drawing/2010/main" val="0"/>
              </a:ext>
            </a:extLst>
          </a:blip>
          <a:srcRect l="-8443" t="-47239" r="-26060" b="-68781"/>
          <a:stretch/>
        </p:blipFill>
        <p:spPr>
          <a:xfrm>
            <a:off x="153" y="9"/>
            <a:ext cx="5624118" cy="6638915"/>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6" name="Freeform: Shape 25">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80057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112470" y="2378951"/>
            <a:ext cx="5193055" cy="3412249"/>
          </a:xfrm>
        </p:spPr>
        <p:txBody>
          <a:bodyPr>
            <a:normAutofit lnSpcReduction="10000"/>
          </a:bodyPr>
          <a:lstStyle/>
          <a:p>
            <a:pPr>
              <a:spcBef>
                <a:spcPts val="0"/>
              </a:spcBef>
            </a:pPr>
            <a:r>
              <a:rPr lang="en-US" sz="1050" dirty="0"/>
              <a:t>create table </a:t>
            </a:r>
            <a:r>
              <a:rPr lang="en-US" sz="1050" dirty="0" err="1"/>
              <a:t>questionnaire_log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a:t>
            </a:r>
            <a:r>
              <a:rPr lang="en-US" sz="1050" dirty="0" err="1"/>
              <a:t>id_product</a:t>
            </a:r>
            <a:r>
              <a:rPr lang="en-US" sz="1050" dirty="0"/>
              <a:t> int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questionnaire_log_product_id_product_fk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questionnaire_log_user_id_user_fk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   </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6305525" y="2515457"/>
            <a:ext cx="4650080" cy="2555055"/>
          </a:xfrm>
          <a:prstGeom prst="rect">
            <a:avLst/>
          </a:prstGeom>
        </p:spPr>
        <p:txBody>
          <a:bodyPr vert="horz" lIns="109728" tIns="109728" rIns="109728" bIns="91440" rtlCol="0">
            <a:normAutofit fontScale="925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a:t>
            </a:r>
            <a:r>
              <a:rPr lang="en-US" sz="1050" dirty="0" err="1"/>
              <a:t>user_log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user_log_user_id_user_fk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a:t>
            </a:r>
          </a:p>
        </p:txBody>
      </p:sp>
      <p:sp>
        <p:nvSpPr>
          <p:cNvPr id="7" name="Content Placeholder 8">
            <a:extLst>
              <a:ext uri="{FF2B5EF4-FFF2-40B4-BE49-F238E27FC236}">
                <a16:creationId xmlns:a16="http://schemas.microsoft.com/office/drawing/2014/main" id="{733D4A01-9537-4686-9BF6-E90BDBFE5F97}"/>
              </a:ext>
            </a:extLst>
          </p:cNvPr>
          <p:cNvSpPr txBox="1">
            <a:spLocks/>
          </p:cNvSpPr>
          <p:nvPr/>
        </p:nvSpPr>
        <p:spPr>
          <a:xfrm>
            <a:off x="3362324" y="5632300"/>
            <a:ext cx="8650631" cy="1059519"/>
          </a:xfrm>
          <a:prstGeom prst="rect">
            <a:avLst/>
          </a:prstGeom>
        </p:spPr>
        <p:txBody>
          <a:bodyPr vert="horz" lIns="109728" tIns="109728" rIns="109728" bIns="91440" rtlCol="0">
            <a:normAutofit fontScale="8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comment 'The foreign key ''</a:t>
            </a:r>
            <a:r>
              <a:rPr lang="en-US" sz="1050" dirty="0" err="1"/>
              <a:t>id_user</a:t>
            </a:r>
            <a:r>
              <a:rPr lang="en-US" sz="1050" dirty="0"/>
              <a:t>'' has "on update cascade and on delete no action" because it's needed to be always available to check reliable statistical data. Therefore, also if a user is deleted, the data of the submit questionnaire must be retained. Otherwise, on update, the data has to cascading be updated since all the data is to be retrieved from that user. It's different the case in which a product is deleted from the DB: all the data can be deleted as the product is, probably, not under analysis anymore.';</a:t>
            </a:r>
          </a:p>
        </p:txBody>
      </p:sp>
    </p:spTree>
    <p:extLst>
      <p:ext uri="{BB962C8B-B14F-4D97-AF65-F5344CB8AC3E}">
        <p14:creationId xmlns:p14="http://schemas.microsoft.com/office/powerpoint/2010/main" val="131009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1920240" y="2477357"/>
            <a:ext cx="4636770" cy="4380643"/>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review</a:t>
            </a:r>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review_text</a:t>
            </a:r>
            <a:r>
              <a:rPr lang="en-US" sz="1050" dirty="0"/>
              <a:t> text     not null,</a:t>
            </a:r>
          </a:p>
          <a:p>
            <a:pPr>
              <a:spcBef>
                <a:spcPts val="0"/>
              </a:spcBef>
            </a:pPr>
            <a:r>
              <a:rPr lang="en-US" sz="1050" dirty="0"/>
              <a:t>    date        datetime not null,</a:t>
            </a:r>
          </a:p>
          <a:p>
            <a:pPr>
              <a:spcBef>
                <a:spcPts val="0"/>
              </a:spcBef>
            </a:pPr>
            <a:r>
              <a:rPr lang="en-US" sz="1050" dirty="0"/>
              <a:t>    primary key (</a:t>
            </a:r>
            <a:r>
              <a:rPr lang="en-US" sz="1050" dirty="0" err="1"/>
              <a:t>id_user</a:t>
            </a:r>
            <a:r>
              <a:rPr lang="en-US" sz="1050" dirty="0"/>
              <a:t>, </a:t>
            </a:r>
            <a:r>
              <a:rPr lang="en-US" sz="1050" dirty="0" err="1"/>
              <a:t>id_product</a:t>
            </a:r>
            <a:r>
              <a:rPr lang="en-US" sz="1050" dirty="0"/>
              <a:t>),</a:t>
            </a:r>
          </a:p>
          <a:p>
            <a:pPr>
              <a:spcBef>
                <a:spcPts val="0"/>
              </a:spcBef>
            </a:pPr>
            <a:r>
              <a:rPr lang="en-US" sz="1050" dirty="0"/>
              <a:t>    constraint </a:t>
            </a:r>
            <a:r>
              <a:rPr lang="en-US" sz="1050" dirty="0" err="1"/>
              <a:t>review_product_id_product_fk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review_user_id_user_fk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comment 'the primary key is composed by (</a:t>
            </a:r>
            <a:r>
              <a:rPr lang="en-US" sz="1050" dirty="0" err="1"/>
              <a:t>id_user</a:t>
            </a:r>
            <a:r>
              <a:rPr lang="en-US" sz="1050" dirty="0"/>
              <a:t>, </a:t>
            </a:r>
            <a:r>
              <a:rPr lang="en-US" sz="1050" dirty="0" err="1"/>
              <a:t>id_product</a:t>
            </a:r>
            <a:r>
              <a:rPr lang="en-US" sz="1050" dirty="0"/>
              <a:t>) because we assumed that every user can review each product at most once.';</a:t>
            </a:r>
          </a:p>
        </p:txBody>
      </p:sp>
      <p:sp>
        <p:nvSpPr>
          <p:cNvPr id="8" name="Content Placeholder 8">
            <a:extLst>
              <a:ext uri="{FF2B5EF4-FFF2-40B4-BE49-F238E27FC236}">
                <a16:creationId xmlns:a16="http://schemas.microsoft.com/office/drawing/2014/main" id="{00601352-BA7C-462F-86BB-825F1AF3E39D}"/>
              </a:ext>
            </a:extLst>
          </p:cNvPr>
          <p:cNvSpPr txBox="1">
            <a:spLocks/>
          </p:cNvSpPr>
          <p:nvPr/>
        </p:nvSpPr>
        <p:spPr>
          <a:xfrm>
            <a:off x="6819900" y="2653141"/>
            <a:ext cx="3343275" cy="155171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swears</a:t>
            </a:r>
          </a:p>
          <a:p>
            <a:pPr>
              <a:spcBef>
                <a:spcPts val="0"/>
              </a:spcBef>
            </a:pPr>
            <a:r>
              <a:rPr lang="en-US" sz="1050" dirty="0"/>
              <a:t>(</a:t>
            </a:r>
          </a:p>
          <a:p>
            <a:pPr>
              <a:spcBef>
                <a:spcPts val="0"/>
              </a:spcBef>
            </a:pPr>
            <a:r>
              <a:rPr lang="en-US" sz="1050" dirty="0"/>
              <a:t>    </a:t>
            </a:r>
            <a:r>
              <a:rPr lang="en-US" sz="1050" dirty="0" err="1"/>
              <a:t>swear_text</a:t>
            </a:r>
            <a:r>
              <a:rPr lang="en-US" sz="1050" dirty="0"/>
              <a:t> varchar(64) not null</a:t>
            </a:r>
          </a:p>
          <a:p>
            <a:pPr>
              <a:spcBef>
                <a:spcPts val="0"/>
              </a:spcBef>
            </a:pPr>
            <a:r>
              <a:rPr lang="en-US" sz="1050" dirty="0"/>
              <a:t>        primary key</a:t>
            </a:r>
          </a:p>
          <a:p>
            <a:pPr>
              <a:spcBef>
                <a:spcPts val="0"/>
              </a:spcBef>
            </a:pPr>
            <a:r>
              <a:rPr lang="en-US" sz="1050" dirty="0"/>
              <a:t>);</a:t>
            </a:r>
          </a:p>
        </p:txBody>
      </p:sp>
    </p:spTree>
    <p:extLst>
      <p:ext uri="{BB962C8B-B14F-4D97-AF65-F5344CB8AC3E}">
        <p14:creationId xmlns:p14="http://schemas.microsoft.com/office/powerpoint/2010/main" val="104915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4015715" y="2429731"/>
            <a:ext cx="5118760" cy="413299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user</a:t>
            </a:r>
          </a:p>
          <a:p>
            <a:pPr>
              <a:spcBef>
                <a:spcPts val="0"/>
              </a:spcBef>
            </a:pPr>
            <a:r>
              <a:rPr lang="en-US" sz="1050" dirty="0"/>
              <a:t>(</a:t>
            </a:r>
          </a:p>
          <a:p>
            <a:pPr>
              <a:spcBef>
                <a:spcPts val="0"/>
              </a:spcBef>
            </a:pPr>
            <a:r>
              <a:rPr lang="en-US" sz="1050" dirty="0"/>
              <a:t>    </a:t>
            </a:r>
            <a:r>
              <a:rPr lang="en-US" sz="1050" dirty="0" err="1"/>
              <a:t>id_user</a:t>
            </a:r>
            <a:r>
              <a:rPr lang="en-US" sz="1050" dirty="0"/>
              <a:t>    int </a:t>
            </a:r>
            <a:r>
              <a:rPr lang="en-US" sz="1050" dirty="0" err="1"/>
              <a:t>auto_increment</a:t>
            </a:r>
            <a:endParaRPr lang="en-US" sz="1050" dirty="0"/>
          </a:p>
          <a:p>
            <a:pPr>
              <a:spcBef>
                <a:spcPts val="0"/>
              </a:spcBef>
            </a:pPr>
            <a:r>
              <a:rPr lang="en-US" sz="1050" dirty="0"/>
              <a:t>        primary key,</a:t>
            </a:r>
          </a:p>
          <a:p>
            <a:pPr>
              <a:spcBef>
                <a:spcPts val="0"/>
              </a:spcBef>
            </a:pPr>
            <a:r>
              <a:rPr lang="en-US" sz="1050" dirty="0"/>
              <a:t>    username   varchar(64)      not null,</a:t>
            </a:r>
          </a:p>
          <a:p>
            <a:pPr>
              <a:spcBef>
                <a:spcPts val="0"/>
              </a:spcBef>
            </a:pPr>
            <a:r>
              <a:rPr lang="en-US" sz="1050" dirty="0"/>
              <a:t>    email      varchar(64)      not null,</a:t>
            </a:r>
          </a:p>
          <a:p>
            <a:pPr>
              <a:spcBef>
                <a:spcPts val="0"/>
              </a:spcBef>
            </a:pPr>
            <a:r>
              <a:rPr lang="en-US" sz="1050" dirty="0"/>
              <a:t>    password   varchar(255)     not null,</a:t>
            </a:r>
          </a:p>
          <a:p>
            <a:pPr>
              <a:spcBef>
                <a:spcPts val="0"/>
              </a:spcBef>
            </a:pPr>
            <a:r>
              <a:rPr lang="en-US" sz="1050" dirty="0"/>
              <a:t>    authorized bit default b'1' not null,</a:t>
            </a:r>
          </a:p>
          <a:p>
            <a:pPr>
              <a:spcBef>
                <a:spcPts val="0"/>
              </a:spcBef>
            </a:pPr>
            <a:r>
              <a:rPr lang="en-US" sz="1050" dirty="0"/>
              <a:t>    points     int default 0    not null,</a:t>
            </a:r>
          </a:p>
          <a:p>
            <a:pPr>
              <a:spcBef>
                <a:spcPts val="0"/>
              </a:spcBef>
            </a:pPr>
            <a:r>
              <a:rPr lang="en-US" sz="1050" dirty="0"/>
              <a:t>    admin      bit              not null,</a:t>
            </a:r>
          </a:p>
          <a:p>
            <a:pPr>
              <a:spcBef>
                <a:spcPts val="0"/>
              </a:spcBef>
            </a:pPr>
            <a:r>
              <a:rPr lang="en-US" sz="1050" dirty="0"/>
              <a:t>    active     bit default b'1' not null,</a:t>
            </a:r>
          </a:p>
          <a:p>
            <a:pPr>
              <a:spcBef>
                <a:spcPts val="0"/>
              </a:spcBef>
            </a:pPr>
            <a:r>
              <a:rPr lang="en-US" sz="1050" dirty="0"/>
              <a:t>    constraint </a:t>
            </a:r>
            <a:r>
              <a:rPr lang="en-US" sz="1050" dirty="0" err="1"/>
              <a:t>user_email_uindex</a:t>
            </a:r>
            <a:endParaRPr lang="en-US" sz="1050" dirty="0"/>
          </a:p>
          <a:p>
            <a:pPr>
              <a:spcBef>
                <a:spcPts val="0"/>
              </a:spcBef>
            </a:pPr>
            <a:r>
              <a:rPr lang="en-US" sz="1050" dirty="0"/>
              <a:t>        unique (email),</a:t>
            </a:r>
          </a:p>
          <a:p>
            <a:pPr>
              <a:spcBef>
                <a:spcPts val="0"/>
              </a:spcBef>
            </a:pPr>
            <a:r>
              <a:rPr lang="en-US" sz="1050" dirty="0"/>
              <a:t>    constraint </a:t>
            </a:r>
            <a:r>
              <a:rPr lang="en-US" sz="1050" dirty="0" err="1"/>
              <a:t>user_username_uindex</a:t>
            </a:r>
            <a:endParaRPr lang="en-US" sz="1050" dirty="0"/>
          </a:p>
          <a:p>
            <a:pPr>
              <a:spcBef>
                <a:spcPts val="0"/>
              </a:spcBef>
            </a:pPr>
            <a:r>
              <a:rPr lang="en-US" sz="1050" dirty="0"/>
              <a:t>        unique (username)</a:t>
            </a:r>
          </a:p>
          <a:p>
            <a:pPr>
              <a:spcBef>
                <a:spcPts val="0"/>
              </a:spcBef>
            </a:pPr>
            <a:r>
              <a:rPr lang="en-US" sz="1050" dirty="0"/>
              <a:t>);</a:t>
            </a:r>
          </a:p>
        </p:txBody>
      </p:sp>
    </p:spTree>
    <p:extLst>
      <p:ext uri="{BB962C8B-B14F-4D97-AF65-F5344CB8AC3E}">
        <p14:creationId xmlns:p14="http://schemas.microsoft.com/office/powerpoint/2010/main" val="359811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491615" y="2419679"/>
            <a:ext cx="4604385" cy="3651504"/>
          </a:xfrm>
        </p:spPr>
        <p:txBody>
          <a:bodyPr>
            <a:normAutofit/>
          </a:bodyPr>
          <a:lstStyle/>
          <a:p>
            <a:pPr>
              <a:spcBef>
                <a:spcPts val="0"/>
              </a:spcBef>
            </a:pPr>
            <a:r>
              <a:rPr lang="en-US" sz="1200" dirty="0"/>
              <a:t>create view </a:t>
            </a:r>
            <a:r>
              <a:rPr lang="en-US" sz="1200" dirty="0" err="1"/>
              <a:t>questionnairedetails</a:t>
            </a:r>
            <a:r>
              <a:rPr lang="en-US" sz="1200" dirty="0"/>
              <a:t> as</a:t>
            </a:r>
          </a:p>
          <a:p>
            <a:pPr>
              <a:spcBef>
                <a:spcPts val="0"/>
              </a:spcBef>
            </a:pPr>
            <a:r>
              <a:rPr lang="en-US" sz="1200" dirty="0"/>
              <a:t>select `</a:t>
            </a:r>
            <a:r>
              <a:rPr lang="en-US" sz="1200" dirty="0" err="1"/>
              <a:t>qs</a:t>
            </a:r>
            <a:r>
              <a:rPr lang="en-US" sz="1200" dirty="0"/>
              <a:t>`.`</a:t>
            </a:r>
            <a:r>
              <a:rPr lang="en-US" sz="1200" dirty="0" err="1"/>
              <a:t>id_product</a:t>
            </a:r>
            <a:r>
              <a:rPr lang="en-US" sz="1200" dirty="0"/>
              <a:t>`   AS `</a:t>
            </a:r>
            <a:r>
              <a:rPr lang="en-US" sz="1200" dirty="0" err="1"/>
              <a:t>id_product</a:t>
            </a:r>
            <a:r>
              <a:rPr lang="en-US" sz="1200" dirty="0"/>
              <a:t>`,</a:t>
            </a:r>
          </a:p>
          <a:p>
            <a:pPr>
              <a:spcBef>
                <a:spcPts val="0"/>
              </a:spcBef>
            </a:pPr>
            <a:r>
              <a:rPr lang="en-US" sz="1200" dirty="0"/>
              <a:t>       `</a:t>
            </a:r>
            <a:r>
              <a:rPr lang="en-US" sz="1200" dirty="0" err="1"/>
              <a:t>qs</a:t>
            </a:r>
            <a:r>
              <a:rPr lang="en-US" sz="1200" dirty="0"/>
              <a:t>`.`</a:t>
            </a:r>
            <a:r>
              <a:rPr lang="en-US" sz="1200" dirty="0" err="1"/>
              <a:t>id_question</a:t>
            </a:r>
            <a:r>
              <a:rPr lang="en-US" sz="1200" dirty="0"/>
              <a:t>`  AS `</a:t>
            </a:r>
            <a:r>
              <a:rPr lang="en-US" sz="1200" dirty="0" err="1"/>
              <a:t>id_question</a:t>
            </a:r>
            <a:r>
              <a:rPr lang="en-US" sz="1200" dirty="0"/>
              <a:t>`,</a:t>
            </a:r>
          </a:p>
          <a:p>
            <a:pPr>
              <a:spcBef>
                <a:spcPts val="0"/>
              </a:spcBef>
            </a:pPr>
            <a:r>
              <a:rPr lang="en-US" sz="1200" dirty="0"/>
              <a:t>       `q`.`</a:t>
            </a:r>
            <a:r>
              <a:rPr lang="en-US" sz="1200" dirty="0" err="1"/>
              <a:t>question_text</a:t>
            </a:r>
            <a:r>
              <a:rPr lang="en-US" sz="1200" dirty="0"/>
              <a:t>` AS `</a:t>
            </a:r>
            <a:r>
              <a:rPr lang="en-US" sz="1200" dirty="0" err="1"/>
              <a:t>question_text</a:t>
            </a:r>
            <a:r>
              <a:rPr lang="en-US" sz="1200" dirty="0"/>
              <a:t>`,</a:t>
            </a:r>
          </a:p>
          <a:p>
            <a:pPr>
              <a:spcBef>
                <a:spcPts val="0"/>
              </a:spcBef>
            </a:pPr>
            <a:r>
              <a:rPr lang="en-US" sz="1200" dirty="0"/>
              <a:t>       `</a:t>
            </a:r>
            <a:r>
              <a:rPr lang="en-US" sz="1200" dirty="0" err="1"/>
              <a:t>q`.`points</a:t>
            </a:r>
            <a:r>
              <a:rPr lang="en-US" sz="1200" dirty="0"/>
              <a:t>`        AS `points`</a:t>
            </a:r>
          </a:p>
          <a:p>
            <a:pPr>
              <a:spcBef>
                <a:spcPts val="0"/>
              </a:spcBef>
            </a:pPr>
            <a:r>
              <a:rPr lang="en-US" sz="1200" dirty="0"/>
              <a:t>from (`</a:t>
            </a:r>
            <a:r>
              <a:rPr lang="en-US" sz="1200" dirty="0" err="1"/>
              <a:t>gamified_market`.`question</a:t>
            </a:r>
            <a:r>
              <a:rPr lang="en-US" sz="1200" dirty="0"/>
              <a:t>` `q`</a:t>
            </a:r>
          </a:p>
          <a:p>
            <a:pPr>
              <a:spcBef>
                <a:spcPts val="0"/>
              </a:spcBef>
            </a:pPr>
            <a:r>
              <a:rPr lang="en-US" sz="1200" dirty="0"/>
              <a:t>         join `</a:t>
            </a:r>
            <a:r>
              <a:rPr lang="en-US" sz="1200" dirty="0" err="1"/>
              <a:t>gamified_market`.`questionnaire</a:t>
            </a:r>
            <a:r>
              <a:rPr lang="en-US" sz="1200" dirty="0"/>
              <a:t>` `</a:t>
            </a:r>
            <a:r>
              <a:rPr lang="en-US" sz="1200" dirty="0" err="1"/>
              <a:t>qs`</a:t>
            </a:r>
            <a:r>
              <a:rPr lang="en-US" sz="1200" dirty="0"/>
              <a:t> on ((`q`.`</a:t>
            </a:r>
            <a:r>
              <a:rPr lang="en-US" sz="1200" dirty="0" err="1"/>
              <a:t>id_question</a:t>
            </a:r>
            <a:r>
              <a:rPr lang="en-US" sz="1200" dirty="0"/>
              <a:t>` = `</a:t>
            </a:r>
            <a:r>
              <a:rPr lang="en-US" sz="1200" dirty="0" err="1"/>
              <a:t>qs</a:t>
            </a:r>
            <a:r>
              <a:rPr lang="en-US" sz="1200" dirty="0"/>
              <a:t>`.`</a:t>
            </a:r>
            <a:r>
              <a:rPr lang="en-US" sz="1200" dirty="0" err="1"/>
              <a:t>id_question</a:t>
            </a: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Views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419679"/>
            <a:ext cx="5524525" cy="365150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definer = </a:t>
            </a:r>
            <a:r>
              <a:rPr lang="en-US" sz="1200" dirty="0" err="1"/>
              <a:t>root@localhost</a:t>
            </a:r>
            <a:r>
              <a:rPr lang="en-US" sz="1200" dirty="0"/>
              <a:t> view </a:t>
            </a:r>
            <a:r>
              <a:rPr lang="en-US" sz="1200" dirty="0" err="1"/>
              <a:t>userquestionnairepoints</a:t>
            </a:r>
            <a:r>
              <a:rPr lang="en-US" sz="1200" dirty="0"/>
              <a:t> as</a:t>
            </a:r>
          </a:p>
          <a:p>
            <a:pPr>
              <a:spcBef>
                <a:spcPts val="0"/>
              </a:spcBef>
            </a:pPr>
            <a:r>
              <a:rPr lang="en-US" sz="1200" dirty="0"/>
              <a:t>select `aw`.`</a:t>
            </a:r>
            <a:r>
              <a:rPr lang="en-US" sz="1200" dirty="0" err="1"/>
              <a:t>id_user</a:t>
            </a:r>
            <a:r>
              <a:rPr lang="en-US" sz="1200" dirty="0"/>
              <a:t>`                      AS `</a:t>
            </a:r>
            <a:r>
              <a:rPr lang="en-US" sz="1200" dirty="0" err="1"/>
              <a:t>id_user</a:t>
            </a:r>
            <a:r>
              <a:rPr lang="en-US" sz="1200" dirty="0"/>
              <a:t>`,</a:t>
            </a:r>
          </a:p>
          <a:p>
            <a:pPr>
              <a:spcBef>
                <a:spcPts val="0"/>
              </a:spcBef>
            </a:pPr>
            <a:r>
              <a:rPr lang="en-US" sz="1200" dirty="0"/>
              <a:t>       `aw`.`</a:t>
            </a:r>
            <a:r>
              <a:rPr lang="en-US" sz="1200" dirty="0" err="1"/>
              <a:t>id_product</a:t>
            </a:r>
            <a:r>
              <a:rPr lang="en-US" sz="1200" dirty="0"/>
              <a:t>`                   AS `</a:t>
            </a:r>
            <a:r>
              <a:rPr lang="en-US" sz="1200" dirty="0" err="1"/>
              <a:t>id_product</a:t>
            </a:r>
            <a:r>
              <a:rPr lang="en-US" sz="1200" dirty="0"/>
              <a:t>`,</a:t>
            </a:r>
          </a:p>
          <a:p>
            <a:pPr>
              <a:spcBef>
                <a:spcPts val="0"/>
              </a:spcBef>
            </a:pPr>
            <a:r>
              <a:rPr lang="en-US" sz="1200" dirty="0"/>
              <a:t>       sum(`</a:t>
            </a:r>
            <a:r>
              <a:rPr lang="en-US" sz="1200" dirty="0" err="1"/>
              <a:t>gamified_market`.`q`.`points</a:t>
            </a:r>
            <a:r>
              <a:rPr lang="en-US" sz="1200" dirty="0"/>
              <a:t>`) AS `points`</a:t>
            </a:r>
          </a:p>
          <a:p>
            <a:pPr>
              <a:spcBef>
                <a:spcPts val="0"/>
              </a:spcBef>
            </a:pPr>
            <a:r>
              <a:rPr lang="en-US" sz="1200" dirty="0"/>
              <a:t>from (`</a:t>
            </a:r>
            <a:r>
              <a:rPr lang="en-US" sz="1200" dirty="0" err="1"/>
              <a:t>gamified_market`.`answer</a:t>
            </a:r>
            <a:r>
              <a:rPr lang="en-US" sz="1200" dirty="0"/>
              <a:t>` `aw`</a:t>
            </a:r>
          </a:p>
          <a:p>
            <a:pPr>
              <a:spcBef>
                <a:spcPts val="0"/>
              </a:spcBef>
            </a:pPr>
            <a:r>
              <a:rPr lang="en-US" sz="1200" dirty="0"/>
              <a:t>         join `gamified_market`.`</a:t>
            </a:r>
            <a:r>
              <a:rPr lang="en-US" sz="1200" dirty="0" err="1"/>
              <a:t>questionnairedetails</a:t>
            </a:r>
            <a:r>
              <a:rPr lang="en-US" sz="1200" dirty="0"/>
              <a:t>` `q`)</a:t>
            </a:r>
          </a:p>
          <a:p>
            <a:pPr>
              <a:spcBef>
                <a:spcPts val="0"/>
              </a:spcBef>
            </a:pPr>
            <a:r>
              <a:rPr lang="en-US" sz="1200" dirty="0"/>
              <a:t>where ((`gamified_market`.`q`.`</a:t>
            </a:r>
            <a:r>
              <a:rPr lang="en-US" sz="1200" dirty="0" err="1"/>
              <a:t>id_product</a:t>
            </a:r>
            <a:r>
              <a:rPr lang="en-US" sz="1200" dirty="0"/>
              <a:t>` = `aw`.`</a:t>
            </a:r>
            <a:r>
              <a:rPr lang="en-US" sz="1200" dirty="0" err="1"/>
              <a:t>id_product</a:t>
            </a:r>
            <a:r>
              <a:rPr lang="en-US" sz="1200" dirty="0"/>
              <a:t>`) and</a:t>
            </a:r>
          </a:p>
          <a:p>
            <a:pPr>
              <a:spcBef>
                <a:spcPts val="0"/>
              </a:spcBef>
            </a:pPr>
            <a:r>
              <a:rPr lang="en-US" sz="1200" dirty="0"/>
              <a:t>       (`aw`.`</a:t>
            </a:r>
            <a:r>
              <a:rPr lang="en-US" sz="1200" dirty="0" err="1"/>
              <a:t>id_question</a:t>
            </a:r>
            <a:r>
              <a:rPr lang="en-US" sz="1200" dirty="0"/>
              <a:t>` = `gamified_market`.`q`.`</a:t>
            </a:r>
            <a:r>
              <a:rPr lang="en-US" sz="1200" dirty="0" err="1"/>
              <a:t>id_question</a:t>
            </a:r>
            <a:r>
              <a:rPr lang="en-US" sz="1200" dirty="0"/>
              <a:t>`))</a:t>
            </a:r>
          </a:p>
          <a:p>
            <a:pPr>
              <a:spcBef>
                <a:spcPts val="0"/>
              </a:spcBef>
            </a:pPr>
            <a:r>
              <a:rPr lang="en-US" sz="1200" dirty="0"/>
              <a:t>group by `aw`.`</a:t>
            </a:r>
            <a:r>
              <a:rPr lang="en-US" sz="1200" dirty="0" err="1"/>
              <a:t>id_user</a:t>
            </a:r>
            <a:r>
              <a:rPr lang="en-US" sz="1200" dirty="0"/>
              <a:t>`, `aw`.`</a:t>
            </a:r>
            <a:r>
              <a:rPr lang="en-US" sz="1200" dirty="0" err="1"/>
              <a:t>id_product</a:t>
            </a:r>
            <a:r>
              <a:rPr lang="en-US" sz="1200" dirty="0"/>
              <a:t>`;</a:t>
            </a:r>
          </a:p>
        </p:txBody>
      </p:sp>
    </p:spTree>
    <p:extLst>
      <p:ext uri="{BB962C8B-B14F-4D97-AF65-F5344CB8AC3E}">
        <p14:creationId xmlns:p14="http://schemas.microsoft.com/office/powerpoint/2010/main" val="242087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571476" y="2419678"/>
            <a:ext cx="5143526" cy="3996101"/>
          </a:xfrm>
        </p:spPr>
        <p:txBody>
          <a:bodyPr>
            <a:normAutofit fontScale="92500" lnSpcReduction="20000"/>
          </a:bodyPr>
          <a:lstStyle/>
          <a:p>
            <a:pPr>
              <a:spcBef>
                <a:spcPts val="0"/>
              </a:spcBef>
            </a:pPr>
            <a:r>
              <a:rPr lang="en-US" sz="1200" dirty="0"/>
              <a:t>create procedure </a:t>
            </a:r>
            <a:r>
              <a:rPr lang="en-US" sz="1200" dirty="0" err="1"/>
              <a:t>delete_questionnaires_details</a:t>
            </a:r>
            <a:endParaRPr lang="en-US" sz="1200" dirty="0"/>
          </a:p>
          <a:p>
            <a:pPr>
              <a:spcBef>
                <a:spcPts val="0"/>
              </a:spcBef>
            </a:pPr>
            <a:r>
              <a:rPr lang="en-US" sz="1200" dirty="0"/>
              <a:t>(IN </a:t>
            </a:r>
            <a:r>
              <a:rPr lang="en-US" sz="1200" dirty="0" err="1"/>
              <a:t>product_toRemove</a:t>
            </a:r>
            <a:r>
              <a:rPr lang="en-US" sz="1200" dirty="0"/>
              <a:t> int)</a:t>
            </a:r>
          </a:p>
          <a:p>
            <a:pPr>
              <a:spcBef>
                <a:spcPts val="0"/>
              </a:spcBef>
            </a:pPr>
            <a:r>
              <a:rPr lang="en-US" sz="1200" dirty="0"/>
              <a:t>begin</a:t>
            </a:r>
          </a:p>
          <a:p>
            <a:pPr>
              <a:spcBef>
                <a:spcPts val="0"/>
              </a:spcBef>
            </a:pPr>
            <a:r>
              <a:rPr lang="en-US" sz="1200" dirty="0"/>
              <a:t>    IF </a:t>
            </a:r>
            <a:r>
              <a:rPr lang="en-US" sz="1200" dirty="0" err="1"/>
              <a:t>current_date</a:t>
            </a:r>
            <a:r>
              <a:rPr lang="en-US" sz="1200" dirty="0"/>
              <a:t> &gt; (select date from product where </a:t>
            </a:r>
            <a:r>
              <a:rPr lang="en-US" sz="1200" dirty="0" err="1"/>
              <a:t>product.id_product</a:t>
            </a:r>
            <a:r>
              <a:rPr lang="en-US" sz="1200" dirty="0"/>
              <a:t> = </a:t>
            </a:r>
            <a:r>
              <a:rPr lang="en-US" sz="1200" dirty="0" err="1"/>
              <a:t>product_toRemove</a:t>
            </a:r>
            <a:r>
              <a:rPr lang="en-US" sz="1200" dirty="0"/>
              <a:t>)</a:t>
            </a:r>
          </a:p>
          <a:p>
            <a:pPr>
              <a:spcBef>
                <a:spcPts val="0"/>
              </a:spcBef>
            </a:pPr>
            <a:r>
              <a:rPr lang="en-US" sz="1200" dirty="0"/>
              <a:t>        THEN</a:t>
            </a:r>
          </a:p>
          <a:p>
            <a:pPr>
              <a:spcBef>
                <a:spcPts val="0"/>
              </a:spcBef>
            </a:pPr>
            <a:r>
              <a:rPr lang="en-US" sz="1200" dirty="0"/>
              <a:t>            delete from answer</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endParaRPr lang="en-US" sz="1200" dirty="0"/>
          </a:p>
          <a:p>
            <a:pPr>
              <a:spcBef>
                <a:spcPts val="0"/>
              </a:spcBef>
            </a:pPr>
            <a:r>
              <a:rPr lang="en-US" sz="1200" dirty="0"/>
              <a:t>            delete from questionnaire</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r>
              <a:rPr lang="en-US" sz="1200" dirty="0"/>
              <a:t>    ELSE</a:t>
            </a:r>
          </a:p>
          <a:p>
            <a:pPr>
              <a:spcBef>
                <a:spcPts val="0"/>
              </a:spcBef>
            </a:pPr>
            <a:r>
              <a:rPr lang="en-US" sz="1200" dirty="0"/>
              <a:t>        SIGNAL SQLSTATE '42000'</a:t>
            </a:r>
          </a:p>
          <a:p>
            <a:pPr>
              <a:spcBef>
                <a:spcPts val="0"/>
              </a:spcBef>
            </a:pPr>
            <a:r>
              <a:rPr lang="en-US" sz="1200" dirty="0"/>
              <a:t>            SET MESSAGE_TEXT = 'You can't delete the questionnaire's data, since the date is not preceding the current one';</a:t>
            </a:r>
          </a:p>
          <a:p>
            <a:pPr>
              <a:spcBef>
                <a:spcPts val="0"/>
              </a:spcBef>
            </a:pPr>
            <a:r>
              <a:rPr lang="en-US" sz="1200" dirty="0"/>
              <a:t>    END IF;</a:t>
            </a:r>
          </a:p>
          <a:p>
            <a:pPr>
              <a:spcBef>
                <a:spcPts val="0"/>
              </a:spcBef>
            </a:pPr>
            <a:r>
              <a:rPr lang="en-US" sz="1200" dirty="0"/>
              <a:t>end;</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Routines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5915026" y="2327155"/>
            <a:ext cx="5905524" cy="4181146"/>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function </a:t>
            </a:r>
            <a:r>
              <a:rPr lang="en-US" sz="1000" dirty="0" err="1"/>
              <a:t>insert_answer</a:t>
            </a:r>
            <a:endParaRPr lang="en-US" sz="1000" dirty="0"/>
          </a:p>
          <a:p>
            <a:pPr>
              <a:spcBef>
                <a:spcPts val="0"/>
              </a:spcBef>
            </a:pPr>
            <a:r>
              <a:rPr lang="en-US" sz="1000" dirty="0"/>
              <a:t>(</a:t>
            </a:r>
            <a:r>
              <a:rPr lang="en-US" sz="1000" dirty="0" err="1"/>
              <a:t>in_product</a:t>
            </a:r>
            <a:r>
              <a:rPr lang="en-US" sz="1000" dirty="0"/>
              <a:t> int, </a:t>
            </a:r>
            <a:r>
              <a:rPr lang="en-US" sz="1000" dirty="0" err="1"/>
              <a:t>in_user</a:t>
            </a:r>
            <a:r>
              <a:rPr lang="en-US" sz="1000" dirty="0"/>
              <a:t> int, </a:t>
            </a:r>
            <a:r>
              <a:rPr lang="en-US" sz="1000" dirty="0" err="1"/>
              <a:t>in_question</a:t>
            </a:r>
            <a:r>
              <a:rPr lang="en-US" sz="1000" dirty="0"/>
              <a:t> int, </a:t>
            </a:r>
            <a:r>
              <a:rPr lang="en-US" sz="1000" dirty="0" err="1"/>
              <a:t>in_text</a:t>
            </a:r>
            <a:r>
              <a:rPr lang="en-US" sz="1000" dirty="0"/>
              <a:t> text) returns int</a:t>
            </a:r>
          </a:p>
          <a:p>
            <a:pPr>
              <a:spcBef>
                <a:spcPts val="0"/>
              </a:spcBef>
            </a:pPr>
            <a:r>
              <a:rPr lang="en-US" sz="1000" dirty="0"/>
              <a:t>BEGIN</a:t>
            </a:r>
          </a:p>
          <a:p>
            <a:pPr>
              <a:spcBef>
                <a:spcPts val="0"/>
              </a:spcBef>
            </a:pPr>
            <a:r>
              <a:rPr lang="en-US" sz="1000" dirty="0"/>
              <a:t>    DECLARE </a:t>
            </a:r>
            <a:r>
              <a:rPr lang="en-US" sz="1000" dirty="0" err="1"/>
              <a:t>swear_num</a:t>
            </a:r>
            <a:r>
              <a:rPr lang="en-US" sz="1000" dirty="0"/>
              <a:t> int;</a:t>
            </a:r>
          </a:p>
          <a:p>
            <a:pPr>
              <a:spcBef>
                <a:spcPts val="0"/>
              </a:spcBef>
            </a:pPr>
            <a:r>
              <a:rPr lang="en-US" sz="1000" dirty="0"/>
              <a:t>    select count(*)</a:t>
            </a:r>
          </a:p>
          <a:p>
            <a:pPr>
              <a:spcBef>
                <a:spcPts val="0"/>
              </a:spcBef>
            </a:pPr>
            <a:r>
              <a:rPr lang="en-US" sz="1000" dirty="0"/>
              <a:t>    into </a:t>
            </a:r>
            <a:r>
              <a:rPr lang="en-US" sz="1000" dirty="0" err="1"/>
              <a:t>swear_num</a:t>
            </a:r>
            <a:endParaRPr lang="en-US" sz="1000" dirty="0"/>
          </a:p>
          <a:p>
            <a:pPr>
              <a:spcBef>
                <a:spcPts val="0"/>
              </a:spcBef>
            </a:pPr>
            <a:r>
              <a:rPr lang="en-US" sz="1000" dirty="0"/>
              <a:t>    from swears</a:t>
            </a:r>
          </a:p>
          <a:p>
            <a:pPr>
              <a:spcBef>
                <a:spcPts val="0"/>
              </a:spcBef>
            </a:pPr>
            <a:r>
              <a:rPr lang="en-US" sz="1000" dirty="0"/>
              <a:t>    where </a:t>
            </a:r>
            <a:r>
              <a:rPr lang="en-US" sz="1000" dirty="0" err="1"/>
              <a:t>in_text</a:t>
            </a:r>
            <a:r>
              <a:rPr lang="en-US" sz="1000" dirty="0"/>
              <a:t> LIKE CONCAT('%', </a:t>
            </a:r>
            <a:r>
              <a:rPr lang="en-US" sz="1000" dirty="0" err="1"/>
              <a:t>swear_text</a:t>
            </a:r>
            <a:r>
              <a:rPr lang="en-US" sz="1000" dirty="0"/>
              <a:t>, '%');</a:t>
            </a:r>
          </a:p>
          <a:p>
            <a:pPr>
              <a:spcBef>
                <a:spcPts val="0"/>
              </a:spcBef>
            </a:pPr>
            <a:endParaRPr lang="en-US" sz="1000" dirty="0"/>
          </a:p>
          <a:p>
            <a:pPr>
              <a:spcBef>
                <a:spcPts val="0"/>
              </a:spcBef>
            </a:pPr>
            <a:r>
              <a:rPr lang="en-US" sz="1000" dirty="0"/>
              <a:t>    IF </a:t>
            </a:r>
            <a:r>
              <a:rPr lang="en-US" sz="1000" dirty="0" err="1"/>
              <a:t>swear_num</a:t>
            </a:r>
            <a:r>
              <a:rPr lang="en-US" sz="1000" dirty="0"/>
              <a:t> &gt; 0</a:t>
            </a:r>
          </a:p>
          <a:p>
            <a:pPr>
              <a:spcBef>
                <a:spcPts val="0"/>
              </a:spcBef>
            </a:pPr>
            <a:r>
              <a:rPr lang="en-US" sz="1000" dirty="0"/>
              <a:t>        THEN</a:t>
            </a:r>
          </a:p>
          <a:p>
            <a:pPr>
              <a:spcBef>
                <a:spcPts val="0"/>
              </a:spcBef>
            </a:pPr>
            <a:r>
              <a:rPr lang="en-US" sz="1000" dirty="0"/>
              <a:t>            RETURN -1;</a:t>
            </a:r>
          </a:p>
          <a:p>
            <a:pPr>
              <a:spcBef>
                <a:spcPts val="0"/>
              </a:spcBef>
            </a:pPr>
            <a:r>
              <a:rPr lang="en-US" sz="1000" dirty="0"/>
              <a:t>    ELSE</a:t>
            </a:r>
          </a:p>
          <a:p>
            <a:pPr>
              <a:spcBef>
                <a:spcPts val="0"/>
              </a:spcBef>
            </a:pPr>
            <a:r>
              <a:rPr lang="en-US" sz="1000" dirty="0"/>
              <a:t>        insert into answer</a:t>
            </a:r>
          </a:p>
          <a:p>
            <a:pPr>
              <a:spcBef>
                <a:spcPts val="0"/>
              </a:spcBef>
            </a:pPr>
            <a:r>
              <a:rPr lang="en-US" sz="1000" dirty="0"/>
              <a:t>        (</a:t>
            </a:r>
            <a:r>
              <a:rPr lang="en-US" sz="1000" dirty="0" err="1"/>
              <a:t>id_product</a:t>
            </a:r>
            <a:r>
              <a:rPr lang="en-US" sz="1000" dirty="0"/>
              <a:t>, </a:t>
            </a:r>
            <a:r>
              <a:rPr lang="en-US" sz="1000" dirty="0" err="1"/>
              <a:t>id_user</a:t>
            </a:r>
            <a:r>
              <a:rPr lang="en-US" sz="1000" dirty="0"/>
              <a:t>, </a:t>
            </a:r>
            <a:r>
              <a:rPr lang="en-US" sz="1000" dirty="0" err="1"/>
              <a:t>id_question</a:t>
            </a:r>
            <a:r>
              <a:rPr lang="en-US" sz="1000" dirty="0"/>
              <a:t>, </a:t>
            </a:r>
            <a:r>
              <a:rPr lang="en-US" sz="1000" dirty="0" err="1"/>
              <a:t>answer_text</a:t>
            </a:r>
            <a:r>
              <a:rPr lang="en-US" sz="1000" dirty="0"/>
              <a:t>)</a:t>
            </a:r>
          </a:p>
          <a:p>
            <a:pPr>
              <a:spcBef>
                <a:spcPts val="0"/>
              </a:spcBef>
            </a:pPr>
            <a:r>
              <a:rPr lang="en-US" sz="1000" dirty="0"/>
              <a:t>        values (</a:t>
            </a:r>
            <a:r>
              <a:rPr lang="en-US" sz="1000" dirty="0" err="1"/>
              <a:t>in_product</a:t>
            </a:r>
            <a:r>
              <a:rPr lang="en-US" sz="1000" dirty="0"/>
              <a:t>, </a:t>
            </a:r>
            <a:r>
              <a:rPr lang="en-US" sz="1000" dirty="0" err="1"/>
              <a:t>in_user</a:t>
            </a:r>
            <a:r>
              <a:rPr lang="en-US" sz="1000" dirty="0"/>
              <a:t>, </a:t>
            </a:r>
            <a:r>
              <a:rPr lang="en-US" sz="1000" dirty="0" err="1"/>
              <a:t>in_question</a:t>
            </a:r>
            <a:r>
              <a:rPr lang="en-US" sz="1000" dirty="0"/>
              <a:t>, </a:t>
            </a:r>
            <a:r>
              <a:rPr lang="en-US" sz="1000" dirty="0" err="1"/>
              <a:t>in_text</a:t>
            </a:r>
            <a:r>
              <a:rPr lang="en-US" sz="1000" dirty="0"/>
              <a:t>);</a:t>
            </a:r>
          </a:p>
          <a:p>
            <a:pPr>
              <a:spcBef>
                <a:spcPts val="0"/>
              </a:spcBef>
            </a:pPr>
            <a:r>
              <a:rPr lang="en-US" sz="1000" dirty="0"/>
              <a:t>        RETURN  1;</a:t>
            </a:r>
          </a:p>
          <a:p>
            <a:pPr>
              <a:spcBef>
                <a:spcPts val="0"/>
              </a:spcBef>
            </a:pPr>
            <a:r>
              <a:rPr lang="en-US" sz="1000" dirty="0"/>
              <a:t>    END IF;</a:t>
            </a:r>
          </a:p>
          <a:p>
            <a:pPr>
              <a:spcBef>
                <a:spcPts val="0"/>
              </a:spcBef>
            </a:pPr>
            <a:r>
              <a:rPr lang="en-US" sz="1000" dirty="0"/>
              <a:t>END;</a:t>
            </a:r>
          </a:p>
        </p:txBody>
      </p:sp>
    </p:spTree>
    <p:extLst>
      <p:ext uri="{BB962C8B-B14F-4D97-AF65-F5344CB8AC3E}">
        <p14:creationId xmlns:p14="http://schemas.microsoft.com/office/powerpoint/2010/main" val="36754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A6FFC85C-CFB0-48D6-849A-67941F9A7B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041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37F-4A32-4F33-A250-626A010FD20D}"/>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5089732F-F428-4143-B361-6270F27BA38C}"/>
              </a:ext>
            </a:extLst>
          </p:cNvPr>
          <p:cNvSpPr>
            <a:spLocks noGrp="1"/>
          </p:cNvSpPr>
          <p:nvPr>
            <p:ph idx="1"/>
          </p:nvPr>
        </p:nvSpPr>
        <p:spPr>
          <a:xfrm>
            <a:off x="792784" y="2258533"/>
            <a:ext cx="11025481" cy="4532791"/>
          </a:xfrm>
        </p:spPr>
        <p:txBody>
          <a:bodyPr>
            <a:noAutofit/>
          </a:bodyPr>
          <a:lstStyle/>
          <a:p>
            <a:r>
              <a:rPr lang="en-US" sz="1200" b="0" i="0" dirty="0">
                <a:solidFill>
                  <a:srgbClr val="000000"/>
                </a:solidFill>
                <a:effectLst/>
                <a:latin typeface="Calibri" panose="020F0502020204030204" pitchFamily="34" charset="0"/>
              </a:rPr>
              <a:t>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and a section with fixed inputs for collecting statistical data about the user. The user fills in the marketing section, then accesses (with a </a:t>
            </a:r>
            <a:r>
              <a:rPr lang="en-US" sz="1200" b="0" i="1" dirty="0">
                <a:solidFill>
                  <a:srgbClr val="000000"/>
                </a:solidFill>
                <a:effectLst/>
                <a:latin typeface="Calibri" panose="020F0502020204030204" pitchFamily="34" charset="0"/>
              </a:rPr>
              <a:t>next </a:t>
            </a:r>
            <a:r>
              <a:rPr lang="en-US" sz="1200" b="0" i="0" dirty="0">
                <a:solidFill>
                  <a:srgbClr val="000000"/>
                </a:solidFill>
                <a:effectLst/>
                <a:latin typeface="Calibri" panose="020F0502020204030204" pitchFamily="34" charset="0"/>
              </a:rPr>
              <a:t>button) the statistical section where s/he can complete the questionnaire and submit it (with a </a:t>
            </a:r>
            <a:r>
              <a:rPr lang="en-US" sz="1200" b="0" i="1" dirty="0">
                <a:solidFill>
                  <a:srgbClr val="000000"/>
                </a:solidFill>
                <a:effectLst/>
                <a:latin typeface="Calibri" panose="020F0502020204030204" pitchFamily="34" charset="0"/>
              </a:rPr>
              <a:t>submit </a:t>
            </a:r>
            <a:r>
              <a:rPr lang="en-US" sz="1200" b="0" i="0" dirty="0">
                <a:solidFill>
                  <a:srgbClr val="000000"/>
                </a:solidFill>
                <a:effectLst/>
                <a:latin typeface="Calibri" panose="020F0502020204030204" pitchFamily="34" charset="0"/>
              </a:rPr>
              <a:t>button), cancel it (with a </a:t>
            </a:r>
            <a:r>
              <a:rPr lang="en-US" sz="1200" b="0" i="1" dirty="0">
                <a:solidFill>
                  <a:srgbClr val="000000"/>
                </a:solidFill>
                <a:effectLst/>
                <a:latin typeface="Calibri" panose="020F0502020204030204" pitchFamily="34" charset="0"/>
              </a:rPr>
              <a:t>cancel </a:t>
            </a:r>
            <a:r>
              <a:rPr lang="en-US" sz="1200" b="0" i="0" dirty="0">
                <a:solidFill>
                  <a:srgbClr val="000000"/>
                </a:solidFill>
                <a:effectLst/>
                <a:latin typeface="Calibri" panose="020F0502020204030204" pitchFamily="34" charset="0"/>
              </a:rPr>
              <a:t>button), or go back to the previous section and change the answers (with a </a:t>
            </a:r>
            <a:r>
              <a:rPr lang="en-US" sz="1200" b="0" i="1" dirty="0">
                <a:solidFill>
                  <a:srgbClr val="000000"/>
                </a:solidFill>
                <a:effectLst/>
                <a:latin typeface="Calibri" panose="020F0502020204030204" pitchFamily="34" charset="0"/>
              </a:rPr>
              <a:t>previous </a:t>
            </a:r>
            <a:r>
              <a:rPr lang="en-US" sz="1200" b="0" i="0" dirty="0">
                <a:solidFill>
                  <a:srgbClr val="000000"/>
                </a:solidFill>
                <a:effectLst/>
                <a:latin typeface="Calibri" panose="020F0502020204030204" pitchFamily="34" charset="0"/>
              </a:rPr>
              <a:t>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When the user submits the questionnaire one or more trigger compute the gamification points to assign to the user for the specific questionnaire, according to the following rule: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1. One point is assigned for every answered question of section 1</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2. Two points are assigned for every answered optional question of section 2.</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a:t>
            </a:r>
            <a:br>
              <a:rPr lang="en-US" sz="1200" b="0" i="0" dirty="0">
                <a:solidFill>
                  <a:srgbClr val="000000"/>
                </a:solidFill>
                <a:effectLst/>
                <a:latin typeface="Calibri" panose="020F0502020204030204" pitchFamily="34" charset="0"/>
              </a:rPr>
            </a:br>
            <a:endParaRPr lang="en-US" sz="1200" dirty="0"/>
          </a:p>
        </p:txBody>
      </p:sp>
    </p:spTree>
    <p:extLst>
      <p:ext uri="{BB962C8B-B14F-4D97-AF65-F5344CB8AC3E}">
        <p14:creationId xmlns:p14="http://schemas.microsoft.com/office/powerpoint/2010/main" val="5964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241D-FC0C-44DA-BA6E-B051B0A2D739}"/>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A3DA6478-F239-43CA-9A1C-42D3FD3311BE}"/>
              </a:ext>
            </a:extLst>
          </p:cNvPr>
          <p:cNvSpPr>
            <a:spLocks noGrp="1"/>
          </p:cNvSpPr>
          <p:nvPr>
            <p:ph idx="1"/>
          </p:nvPr>
        </p:nvSpPr>
        <p:spPr>
          <a:xfrm>
            <a:off x="1920240" y="2270331"/>
            <a:ext cx="8770572" cy="3669075"/>
          </a:xfrm>
        </p:spPr>
        <p:txBody>
          <a:bodyPr>
            <a:noAutofit/>
          </a:bodyPr>
          <a:lstStyle/>
          <a:p>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The administrator can access a dedicated application on the same database, which features the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following pages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CREATION page for inserting the product of the day for the current date or for a posterior date and for creating a variable number of marketing questions about such product.</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An INSPECTION page for accessing the data of a past questionnaire. The visualized data for a</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given questionnaire includes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submitted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cancelled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Questionnaire answers of each user.</a:t>
            </a:r>
          </a:p>
          <a:p>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DELETION page for ERASING the questionnaire data and the related responses and points</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of all users who filled in the questionnaire. Deletion should be possible only for a date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preceding the current date.</a:t>
            </a:r>
            <a:r>
              <a:rPr lang="en-US" sz="1200" dirty="0"/>
              <a:t> </a:t>
            </a:r>
            <a:br>
              <a:rPr lang="en-US" sz="1200" dirty="0"/>
            </a:br>
            <a:endParaRPr lang="en-US" sz="1200" dirty="0"/>
          </a:p>
        </p:txBody>
      </p:sp>
    </p:spTree>
    <p:extLst>
      <p:ext uri="{BB962C8B-B14F-4D97-AF65-F5344CB8AC3E}">
        <p14:creationId xmlns:p14="http://schemas.microsoft.com/office/powerpoint/2010/main" val="69734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F4AE-2BB8-40B0-8D33-261DC288CE6D}"/>
              </a:ext>
            </a:extLst>
          </p:cNvPr>
          <p:cNvSpPr>
            <a:spLocks noGrp="1"/>
          </p:cNvSpPr>
          <p:nvPr>
            <p:ph type="title"/>
          </p:nvPr>
        </p:nvSpPr>
        <p:spPr/>
        <p:txBody>
          <a:bodyPr>
            <a:normAutofit/>
          </a:bodyPr>
          <a:lstStyle/>
          <a:p>
            <a:r>
              <a:rPr lang="en-US" dirty="0"/>
              <a:t>Additional specifications </a:t>
            </a:r>
          </a:p>
        </p:txBody>
      </p:sp>
      <p:sp>
        <p:nvSpPr>
          <p:cNvPr id="3" name="Content Placeholder 2">
            <a:extLst>
              <a:ext uri="{FF2B5EF4-FFF2-40B4-BE49-F238E27FC236}">
                <a16:creationId xmlns:a16="http://schemas.microsoft.com/office/drawing/2014/main" id="{AC0E77E6-B238-472E-A673-7F1CC3F17D50}"/>
              </a:ext>
            </a:extLst>
          </p:cNvPr>
          <p:cNvSpPr>
            <a:spLocks noGrp="1"/>
          </p:cNvSpPr>
          <p:nvPr>
            <p:ph idx="1"/>
          </p:nvPr>
        </p:nvSpPr>
        <p:spPr/>
        <p:txBody>
          <a:bodyPr/>
          <a:lstStyle/>
          <a:p>
            <a:pPr marL="285750" indent="-285750">
              <a:buFont typeface="Arial" panose="020B0604020202020204" pitchFamily="34" charset="0"/>
              <a:buChar char="•"/>
            </a:pPr>
            <a:r>
              <a:rPr lang="en-US" dirty="0"/>
              <a:t>The marketing section of a questionnaire cannot be null</a:t>
            </a:r>
          </a:p>
          <a:p>
            <a:pPr marL="285750" indent="-285750">
              <a:buFont typeface="Arial" panose="020B0604020202020204" pitchFamily="34" charset="0"/>
              <a:buChar char="•"/>
            </a:pPr>
            <a:r>
              <a:rPr lang="en-US" dirty="0"/>
              <a:t>A trigger that links the statistical questions to each newly inserted product</a:t>
            </a:r>
          </a:p>
        </p:txBody>
      </p:sp>
    </p:spTree>
    <p:extLst>
      <p:ext uri="{BB962C8B-B14F-4D97-AF65-F5344CB8AC3E}">
        <p14:creationId xmlns:p14="http://schemas.microsoft.com/office/powerpoint/2010/main" val="384605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A00-1A38-4F6A-8FF8-D001267ACFEC}"/>
              </a:ext>
            </a:extLst>
          </p:cNvPr>
          <p:cNvSpPr>
            <a:spLocks noGrp="1"/>
          </p:cNvSpPr>
          <p:nvPr>
            <p:ph type="title"/>
          </p:nvPr>
        </p:nvSpPr>
        <p:spPr/>
        <p:txBody>
          <a:bodyPr/>
          <a:lstStyle/>
          <a:p>
            <a:r>
              <a:rPr lang="en-US" dirty="0"/>
              <a:t>Entity Relationship</a:t>
            </a:r>
          </a:p>
        </p:txBody>
      </p:sp>
      <p:pic>
        <p:nvPicPr>
          <p:cNvPr id="5" name="Picture 4" descr="Diagram&#10;&#10;Description automatically generated">
            <a:extLst>
              <a:ext uri="{FF2B5EF4-FFF2-40B4-BE49-F238E27FC236}">
                <a16:creationId xmlns:a16="http://schemas.microsoft.com/office/drawing/2014/main" id="{90316923-5C48-41DE-98CA-A48CC5180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893" y="2378444"/>
            <a:ext cx="5510213" cy="4190679"/>
          </a:xfrm>
          <a:prstGeom prst="rect">
            <a:avLst/>
          </a:prstGeom>
        </p:spPr>
      </p:pic>
    </p:spTree>
    <p:extLst>
      <p:ext uri="{BB962C8B-B14F-4D97-AF65-F5344CB8AC3E}">
        <p14:creationId xmlns:p14="http://schemas.microsoft.com/office/powerpoint/2010/main" val="294155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Answer (</a:t>
            </a:r>
            <a:r>
              <a:rPr lang="en-US" u="sng" dirty="0" err="1"/>
              <a:t>id_product</a:t>
            </a:r>
            <a:r>
              <a:rPr lang="en-US" u="sng" dirty="0"/>
              <a:t>, </a:t>
            </a:r>
            <a:r>
              <a:rPr lang="en-US" u="sng" dirty="0" err="1"/>
              <a:t>id_user</a:t>
            </a:r>
            <a:r>
              <a:rPr lang="en-US" u="sng" dirty="0"/>
              <a:t>, </a:t>
            </a:r>
            <a:r>
              <a:rPr lang="en-US" u="sng" dirty="0" err="1"/>
              <a:t>id_question</a:t>
            </a:r>
            <a:r>
              <a:rPr lang="en-US" dirty="0"/>
              <a:t>, </a:t>
            </a:r>
            <a:r>
              <a:rPr lang="en-US" dirty="0" err="1"/>
              <a:t>answer_text</a:t>
            </a:r>
            <a:r>
              <a:rPr lang="en-US" dirty="0"/>
              <a:t>);</a:t>
            </a:r>
          </a:p>
          <a:p>
            <a:pPr marL="285750" indent="-285750">
              <a:buFont typeface="Arial" panose="020B0604020202020204" pitchFamily="34" charset="0"/>
              <a:buChar char="•"/>
            </a:pPr>
            <a:r>
              <a:rPr lang="en-US" dirty="0"/>
              <a:t>Product(</a:t>
            </a:r>
            <a:r>
              <a:rPr lang="en-US" u="sng" dirty="0" err="1"/>
              <a:t>id_product</a:t>
            </a:r>
            <a:r>
              <a:rPr lang="en-US" dirty="0"/>
              <a:t>, name, </a:t>
            </a:r>
            <a:r>
              <a:rPr lang="en-US" dirty="0" err="1"/>
              <a:t>product_image</a:t>
            </a:r>
            <a:r>
              <a:rPr lang="en-US" dirty="0"/>
              <a:t>, date);</a:t>
            </a:r>
          </a:p>
          <a:p>
            <a:pPr marL="285750" indent="-285750">
              <a:buFont typeface="Arial" panose="020B0604020202020204" pitchFamily="34" charset="0"/>
              <a:buChar char="•"/>
            </a:pPr>
            <a:r>
              <a:rPr lang="en-US" dirty="0"/>
              <a:t>Question</a:t>
            </a:r>
            <a:r>
              <a:rPr lang="en-US" u="sng" dirty="0"/>
              <a:t>(</a:t>
            </a:r>
            <a:r>
              <a:rPr lang="en-US" u="sng" dirty="0" err="1"/>
              <a:t>id_question</a:t>
            </a:r>
            <a:r>
              <a:rPr lang="en-US" dirty="0" err="1"/>
              <a:t>,question_text_points</a:t>
            </a:r>
            <a:r>
              <a:rPr lang="en-US" dirty="0"/>
              <a:t>);</a:t>
            </a:r>
          </a:p>
          <a:p>
            <a:pPr marL="285750" indent="-285750">
              <a:buFont typeface="Arial" panose="020B0604020202020204" pitchFamily="34" charset="0"/>
              <a:buChar char="•"/>
            </a:pPr>
            <a:r>
              <a:rPr lang="en-US" dirty="0"/>
              <a:t>Questionnaire(</a:t>
            </a:r>
            <a:r>
              <a:rPr lang="en-US" u="sng" dirty="0" err="1"/>
              <a:t>id_product</a:t>
            </a:r>
            <a:r>
              <a:rPr lang="en-US" u="sng" dirty="0"/>
              <a:t>, </a:t>
            </a:r>
            <a:r>
              <a:rPr lang="en-US" u="sng" dirty="0" err="1"/>
              <a:t>id_question</a:t>
            </a:r>
            <a:r>
              <a:rPr lang="en-US" dirty="0"/>
              <a:t>);</a:t>
            </a:r>
          </a:p>
          <a:p>
            <a:pPr marL="285750" indent="-285750">
              <a:buFont typeface="Arial" panose="020B0604020202020204" pitchFamily="34" charset="0"/>
              <a:buChar char="•"/>
            </a:pPr>
            <a:r>
              <a:rPr lang="en-US" dirty="0" err="1"/>
              <a:t>Questionnaire_log</a:t>
            </a:r>
            <a:r>
              <a:rPr lang="en-US" dirty="0"/>
              <a:t> (</a:t>
            </a:r>
            <a:r>
              <a:rPr lang="en-US" u="sng" dirty="0" err="1"/>
              <a:t>id_user</a:t>
            </a:r>
            <a:r>
              <a:rPr lang="en-US" u="sng" dirty="0"/>
              <a:t>, datetime</a:t>
            </a:r>
            <a:r>
              <a:rPr lang="en-US" dirty="0"/>
              <a:t>, action, </a:t>
            </a:r>
            <a:r>
              <a:rPr lang="en-US" dirty="0" err="1"/>
              <a:t>id_product</a:t>
            </a:r>
            <a:r>
              <a:rPr lang="en-US" dirty="0"/>
              <a:t>);</a:t>
            </a:r>
          </a:p>
          <a:p>
            <a:pPr marL="285750" indent="-285750">
              <a:buFont typeface="Arial" panose="020B0604020202020204" pitchFamily="34" charset="0"/>
              <a:buChar char="•"/>
            </a:pPr>
            <a:r>
              <a:rPr lang="en-US" dirty="0"/>
              <a:t>Review(</a:t>
            </a:r>
            <a:r>
              <a:rPr lang="en-US" u="sng" dirty="0" err="1"/>
              <a:t>id_user</a:t>
            </a:r>
            <a:r>
              <a:rPr lang="en-US" u="sng" dirty="0"/>
              <a:t>, </a:t>
            </a:r>
            <a:r>
              <a:rPr lang="en-US" u="sng" dirty="0" err="1"/>
              <a:t>id_product</a:t>
            </a:r>
            <a:r>
              <a:rPr lang="en-US" dirty="0"/>
              <a:t>, </a:t>
            </a:r>
            <a:r>
              <a:rPr lang="en-US" dirty="0" err="1"/>
              <a:t>review_text</a:t>
            </a:r>
            <a:r>
              <a:rPr lang="en-US" dirty="0"/>
              <a:t>, date);</a:t>
            </a:r>
          </a:p>
          <a:p>
            <a:pPr marL="285750" indent="-285750">
              <a:buFont typeface="Arial" panose="020B0604020202020204" pitchFamily="34" charset="0"/>
              <a:buChar char="•"/>
            </a:pPr>
            <a:r>
              <a:rPr lang="en-US" dirty="0"/>
              <a:t>Swears(</a:t>
            </a:r>
            <a:r>
              <a:rPr lang="en-US" u="sng" dirty="0" err="1"/>
              <a:t>swear_text</a:t>
            </a:r>
            <a:r>
              <a:rPr lang="en-US" dirty="0"/>
              <a:t>) ;</a:t>
            </a:r>
          </a:p>
          <a:p>
            <a:pPr marL="285750" indent="-285750">
              <a:buFont typeface="Arial" panose="020B0604020202020204" pitchFamily="34" charset="0"/>
              <a:buChar char="•"/>
            </a:pPr>
            <a:r>
              <a:rPr lang="en-US" dirty="0"/>
              <a:t>User(</a:t>
            </a:r>
            <a:r>
              <a:rPr lang="en-US" u="sng" dirty="0" err="1"/>
              <a:t>id_user</a:t>
            </a:r>
            <a:r>
              <a:rPr lang="en-US" dirty="0"/>
              <a:t>, username, email, password, authorized, points, admin, active);</a:t>
            </a:r>
          </a:p>
          <a:p>
            <a:pPr marL="285750" indent="-285750">
              <a:buFont typeface="Arial" panose="020B0604020202020204" pitchFamily="34" charset="0"/>
              <a:buChar char="•"/>
            </a:pPr>
            <a:r>
              <a:rPr lang="en-US" dirty="0" err="1"/>
              <a:t>User_log</a:t>
            </a:r>
            <a:r>
              <a:rPr lang="en-US" dirty="0"/>
              <a:t> (</a:t>
            </a:r>
            <a:r>
              <a:rPr lang="en-US" u="sng" dirty="0" err="1"/>
              <a:t>id_user</a:t>
            </a:r>
            <a:r>
              <a:rPr lang="en-US" u="sng" dirty="0"/>
              <a:t>, datetime</a:t>
            </a:r>
            <a:r>
              <a:rPr lang="en-US" dirty="0"/>
              <a:t>, action);</a:t>
            </a:r>
          </a:p>
        </p:txBody>
      </p:sp>
      <p:sp>
        <p:nvSpPr>
          <p:cNvPr id="4" name="TextBox 3">
            <a:extLst>
              <a:ext uri="{FF2B5EF4-FFF2-40B4-BE49-F238E27FC236}">
                <a16:creationId xmlns:a16="http://schemas.microsoft.com/office/drawing/2014/main" id="{28B2BA33-C079-4B8D-A1FC-8079B2FFF937}"/>
              </a:ext>
            </a:extLst>
          </p:cNvPr>
          <p:cNvSpPr txBox="1"/>
          <p:nvPr/>
        </p:nvSpPr>
        <p:spPr>
          <a:xfrm>
            <a:off x="0" y="6488567"/>
            <a:ext cx="9979743" cy="230832"/>
          </a:xfrm>
          <a:prstGeom prst="rect">
            <a:avLst/>
          </a:prstGeom>
          <a:noFill/>
        </p:spPr>
        <p:txBody>
          <a:bodyPr wrap="square" rtlCol="0">
            <a:spAutoFit/>
          </a:bodyPr>
          <a:lstStyle/>
          <a:p>
            <a:r>
              <a:rPr lang="en-US" sz="900" dirty="0"/>
              <a:t>We preferred to add also the relational model to show all the attributes without making the ER diagram heavier</a:t>
            </a:r>
          </a:p>
        </p:txBody>
      </p:sp>
    </p:spTree>
    <p:extLst>
      <p:ext uri="{BB962C8B-B14F-4D97-AF65-F5344CB8AC3E}">
        <p14:creationId xmlns:p14="http://schemas.microsoft.com/office/powerpoint/2010/main" val="168020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967740" y="2312276"/>
            <a:ext cx="5537835" cy="4317123"/>
          </a:xfrm>
        </p:spPr>
        <p:txBody>
          <a:bodyPr>
            <a:noAutofit/>
          </a:bodyPr>
          <a:lstStyle/>
          <a:p>
            <a:pPr>
              <a:spcBef>
                <a:spcPts val="0"/>
              </a:spcBef>
            </a:pPr>
            <a:r>
              <a:rPr lang="en-US" sz="1050" dirty="0"/>
              <a:t>create table answer</a:t>
            </a:r>
          </a:p>
          <a:p>
            <a:pPr>
              <a:spcBef>
                <a:spcPts val="0"/>
              </a:spcBef>
            </a:pPr>
            <a:r>
              <a:rPr lang="en-US" sz="1050" dirty="0"/>
              <a:t>(</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id_question</a:t>
            </a:r>
            <a:r>
              <a:rPr lang="en-US" sz="1050" dirty="0"/>
              <a:t> int  not null,</a:t>
            </a:r>
          </a:p>
          <a:p>
            <a:pPr>
              <a:spcBef>
                <a:spcPts val="0"/>
              </a:spcBef>
            </a:pPr>
            <a:r>
              <a:rPr lang="en-US" sz="1050" dirty="0"/>
              <a:t>    </a:t>
            </a:r>
            <a:r>
              <a:rPr lang="en-US" sz="1050" dirty="0" err="1"/>
              <a:t>answer_text</a:t>
            </a:r>
            <a:r>
              <a:rPr lang="en-US" sz="1050" dirty="0"/>
              <a:t> text not null,</a:t>
            </a:r>
          </a:p>
          <a:p>
            <a:pPr>
              <a:spcBef>
                <a:spcPts val="0"/>
              </a:spcBef>
            </a:pPr>
            <a:r>
              <a:rPr lang="en-US" sz="1050" dirty="0"/>
              <a:t>    constraint </a:t>
            </a:r>
            <a:r>
              <a:rPr lang="en-US" sz="1050" dirty="0" err="1"/>
              <a:t>answer_pk</a:t>
            </a:r>
            <a:endParaRPr lang="en-US" sz="1050" dirty="0"/>
          </a:p>
          <a:p>
            <a:pPr>
              <a:spcBef>
                <a:spcPts val="0"/>
              </a:spcBef>
            </a:pPr>
            <a:r>
              <a:rPr lang="en-US" sz="1050" dirty="0"/>
              <a:t>        unique (</a:t>
            </a:r>
            <a:r>
              <a:rPr lang="en-US" sz="1050" dirty="0" err="1"/>
              <a:t>id_product</a:t>
            </a:r>
            <a:r>
              <a:rPr lang="en-US" sz="1050" dirty="0"/>
              <a:t>, </a:t>
            </a:r>
            <a:r>
              <a:rPr lang="en-US" sz="1050" dirty="0" err="1"/>
              <a:t>id_user</a:t>
            </a:r>
            <a:r>
              <a:rPr lang="en-US" sz="1050" dirty="0"/>
              <a:t>, </a:t>
            </a:r>
            <a:r>
              <a:rPr lang="en-US" sz="1050" dirty="0" err="1"/>
              <a:t>id_question</a:t>
            </a:r>
            <a:r>
              <a:rPr lang="en-US" sz="1050" dirty="0"/>
              <a:t>),</a:t>
            </a:r>
          </a:p>
          <a:p>
            <a:pPr>
              <a:spcBef>
                <a:spcPts val="0"/>
              </a:spcBef>
            </a:pPr>
            <a:r>
              <a:rPr lang="en-US" sz="1050" dirty="0"/>
              <a:t>    constraint </a:t>
            </a:r>
            <a:r>
              <a:rPr lang="en-US" sz="1050" dirty="0" err="1"/>
              <a:t>answer_product_id_product_fk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answer_question_id_question_fk</a:t>
            </a:r>
            <a:endParaRPr lang="en-US" sz="1050" dirty="0"/>
          </a:p>
          <a:p>
            <a:pPr>
              <a:spcBef>
                <a:spcPts val="0"/>
              </a:spcBef>
            </a:pPr>
            <a:r>
              <a:rPr lang="en-US" sz="1050" dirty="0"/>
              <a:t>        foreign key (</a:t>
            </a:r>
            <a:r>
              <a:rPr lang="en-US" sz="1050" dirty="0" err="1"/>
              <a:t>id_question</a:t>
            </a:r>
            <a:r>
              <a:rPr lang="en-US" sz="1050" dirty="0"/>
              <a:t>) references question (</a:t>
            </a:r>
            <a:r>
              <a:rPr lang="en-US" sz="1050" dirty="0" err="1"/>
              <a:t>id_question</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r>
              <a:rPr lang="en-US" sz="105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810350" y="2178926"/>
            <a:ext cx="5033010" cy="4583824"/>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trigger </a:t>
            </a:r>
            <a:r>
              <a:rPr lang="en-US" sz="1000" dirty="0" err="1"/>
              <a:t>add_points</a:t>
            </a:r>
            <a:endParaRPr lang="en-US" sz="1000" dirty="0"/>
          </a:p>
          <a:p>
            <a:pPr>
              <a:spcBef>
                <a:spcPts val="0"/>
              </a:spcBef>
            </a:pPr>
            <a:r>
              <a:rPr lang="en-US" sz="1000" dirty="0"/>
              <a:t>    after insert</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new.id_question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new.id_user</a:t>
            </a:r>
            <a:r>
              <a:rPr lang="en-US" sz="1000" dirty="0"/>
              <a:t>;</a:t>
            </a:r>
          </a:p>
          <a:p>
            <a:pPr>
              <a:spcBef>
                <a:spcPts val="0"/>
              </a:spcBef>
            </a:pPr>
            <a:r>
              <a:rPr lang="en-US" sz="1000" dirty="0"/>
              <a:t>    end;</a:t>
            </a:r>
          </a:p>
          <a:p>
            <a:pPr>
              <a:spcBef>
                <a:spcPts val="0"/>
              </a:spcBef>
            </a:pPr>
            <a:endParaRPr lang="en-US" sz="1000" dirty="0"/>
          </a:p>
          <a:p>
            <a:pPr>
              <a:spcBef>
                <a:spcPts val="0"/>
              </a:spcBef>
            </a:pPr>
            <a:r>
              <a:rPr lang="en-US" sz="1000" dirty="0"/>
              <a:t>create trigger </a:t>
            </a:r>
            <a:r>
              <a:rPr lang="en-US" sz="1000" dirty="0" err="1"/>
              <a:t>rm_points</a:t>
            </a:r>
            <a:endParaRPr lang="en-US" sz="1000" dirty="0"/>
          </a:p>
          <a:p>
            <a:pPr>
              <a:spcBef>
                <a:spcPts val="0"/>
              </a:spcBef>
            </a:pPr>
            <a:r>
              <a:rPr lang="en-US" sz="1000" dirty="0"/>
              <a:t>    after delete</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old.id_question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old.id_user</a:t>
            </a:r>
            <a:r>
              <a:rPr lang="en-US" sz="1000" dirty="0"/>
              <a:t>;</a:t>
            </a:r>
          </a:p>
          <a:p>
            <a:pPr>
              <a:spcBef>
                <a:spcPts val="0"/>
              </a:spcBef>
            </a:pPr>
            <a:r>
              <a:rPr lang="en-US" sz="1000" dirty="0"/>
              <a:t>    end;</a:t>
            </a:r>
          </a:p>
        </p:txBody>
      </p:sp>
    </p:spTree>
    <p:extLst>
      <p:ext uri="{BB962C8B-B14F-4D97-AF65-F5344CB8AC3E}">
        <p14:creationId xmlns:p14="http://schemas.microsoft.com/office/powerpoint/2010/main" val="51815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920240" y="2550401"/>
            <a:ext cx="3880485" cy="3651504"/>
          </a:xfrm>
        </p:spPr>
        <p:txBody>
          <a:bodyPr>
            <a:normAutofit/>
          </a:bodyPr>
          <a:lstStyle/>
          <a:p>
            <a:pPr>
              <a:spcBef>
                <a:spcPts val="0"/>
              </a:spcBef>
            </a:pPr>
            <a:r>
              <a:rPr lang="en-US" sz="1200" dirty="0"/>
              <a:t>create table product</a:t>
            </a:r>
          </a:p>
          <a:p>
            <a:pPr>
              <a:spcBef>
                <a:spcPts val="0"/>
              </a:spcBef>
            </a:pPr>
            <a:r>
              <a:rPr lang="en-US" sz="1200" dirty="0"/>
              <a:t>(</a:t>
            </a:r>
          </a:p>
          <a:p>
            <a:pPr>
              <a:spcBef>
                <a:spcPts val="0"/>
              </a:spcBef>
            </a:pPr>
            <a:r>
              <a:rPr lang="en-US" sz="1200" dirty="0"/>
              <a:t>    </a:t>
            </a:r>
            <a:r>
              <a:rPr lang="en-US" sz="1200" dirty="0" err="1"/>
              <a:t>id_product</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name          varchar(64) not null,</a:t>
            </a:r>
          </a:p>
          <a:p>
            <a:pPr>
              <a:spcBef>
                <a:spcPts val="0"/>
              </a:spcBef>
            </a:pPr>
            <a:r>
              <a:rPr lang="en-US" sz="1200" dirty="0"/>
              <a:t>    </a:t>
            </a:r>
            <a:r>
              <a:rPr lang="en-US" sz="1200" dirty="0" err="1"/>
              <a:t>product_image</a:t>
            </a:r>
            <a:r>
              <a:rPr lang="en-US" sz="1200" dirty="0"/>
              <a:t> </a:t>
            </a:r>
            <a:r>
              <a:rPr lang="en-US" sz="1200" dirty="0" err="1"/>
              <a:t>longblob</a:t>
            </a:r>
            <a:r>
              <a:rPr lang="en-US" sz="1200" dirty="0"/>
              <a:t>    not null,</a:t>
            </a:r>
          </a:p>
          <a:p>
            <a:pPr>
              <a:spcBef>
                <a:spcPts val="0"/>
              </a:spcBef>
            </a:pPr>
            <a:r>
              <a:rPr lang="en-US" sz="1200" dirty="0"/>
              <a:t>    date          </a:t>
            </a:r>
            <a:r>
              <a:rPr lang="en-US" sz="1200" dirty="0" err="1"/>
              <a:t>date</a:t>
            </a:r>
            <a:r>
              <a:rPr lang="en-US" sz="1200" dirty="0"/>
              <a:t>        not null,</a:t>
            </a:r>
          </a:p>
          <a:p>
            <a:pPr>
              <a:spcBef>
                <a:spcPts val="0"/>
              </a:spcBef>
            </a:pPr>
            <a:r>
              <a:rPr lang="en-US" sz="1200" dirty="0"/>
              <a:t>    constraint </a:t>
            </a:r>
            <a:r>
              <a:rPr lang="en-US" sz="1200" dirty="0" err="1"/>
              <a:t>product_date_uindex</a:t>
            </a:r>
            <a:endParaRPr lang="en-US" sz="1200" dirty="0"/>
          </a:p>
          <a:p>
            <a:pPr>
              <a:spcBef>
                <a:spcPts val="0"/>
              </a:spcBef>
            </a:pPr>
            <a:r>
              <a:rPr lang="en-US" sz="1200" dirty="0"/>
              <a:t>        unique (date)</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096000" y="2645651"/>
            <a:ext cx="5943599" cy="292647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100" dirty="0"/>
              <a:t>create trigger </a:t>
            </a:r>
            <a:r>
              <a:rPr lang="en-US" sz="1100" dirty="0" err="1"/>
              <a:t>statistical_questions</a:t>
            </a:r>
            <a:endParaRPr lang="en-US" sz="1100" dirty="0"/>
          </a:p>
          <a:p>
            <a:pPr>
              <a:spcBef>
                <a:spcPts val="0"/>
              </a:spcBef>
            </a:pPr>
            <a:r>
              <a:rPr lang="en-US" sz="1100" dirty="0"/>
              <a:t>    after insert</a:t>
            </a:r>
          </a:p>
          <a:p>
            <a:pPr>
              <a:spcBef>
                <a:spcPts val="0"/>
              </a:spcBef>
            </a:pPr>
            <a:r>
              <a:rPr lang="en-US" sz="1100" dirty="0"/>
              <a:t>    on product</a:t>
            </a:r>
          </a:p>
          <a:p>
            <a:pPr>
              <a:spcBef>
                <a:spcPts val="0"/>
              </a:spcBef>
            </a:pPr>
            <a:r>
              <a:rPr lang="en-US" sz="1100" dirty="0"/>
              <a:t>    for each row</a:t>
            </a:r>
          </a:p>
          <a:p>
            <a:pPr>
              <a:spcBef>
                <a:spcPts val="0"/>
              </a:spcBef>
            </a:pPr>
            <a:r>
              <a:rPr lang="en-US" sz="1100" dirty="0"/>
              <a:t>begin</a:t>
            </a:r>
          </a:p>
          <a:p>
            <a:pPr>
              <a:spcBef>
                <a:spcPts val="0"/>
              </a:spcBef>
            </a:pPr>
            <a:r>
              <a:rPr lang="en-US" sz="1100" dirty="0"/>
              <a:t>    insert into questionnaire</a:t>
            </a:r>
          </a:p>
          <a:p>
            <a:pPr>
              <a:spcBef>
                <a:spcPts val="0"/>
              </a:spcBef>
            </a:pPr>
            <a:r>
              <a:rPr lang="en-US" sz="1100" dirty="0"/>
              <a:t>    select </a:t>
            </a:r>
            <a:r>
              <a:rPr lang="en-US" sz="1100" dirty="0" err="1"/>
              <a:t>NEW.id_product</a:t>
            </a:r>
            <a:r>
              <a:rPr lang="en-US" sz="1100" dirty="0"/>
              <a:t>, </a:t>
            </a:r>
            <a:r>
              <a:rPr lang="en-US" sz="1100" dirty="0" err="1"/>
              <a:t>id_question</a:t>
            </a:r>
            <a:endParaRPr lang="en-US" sz="1100" dirty="0"/>
          </a:p>
          <a:p>
            <a:pPr>
              <a:spcBef>
                <a:spcPts val="0"/>
              </a:spcBef>
            </a:pPr>
            <a:r>
              <a:rPr lang="en-US" sz="1100" dirty="0"/>
              <a:t>    from question where points = 2;</a:t>
            </a:r>
          </a:p>
          <a:p>
            <a:pPr>
              <a:spcBef>
                <a:spcPts val="0"/>
              </a:spcBef>
            </a:pPr>
            <a:r>
              <a:rPr lang="en-US" sz="1100" dirty="0"/>
              <a:t>end;</a:t>
            </a:r>
          </a:p>
        </p:txBody>
      </p:sp>
    </p:spTree>
    <p:extLst>
      <p:ext uri="{BB962C8B-B14F-4D97-AF65-F5344CB8AC3E}">
        <p14:creationId xmlns:p14="http://schemas.microsoft.com/office/powerpoint/2010/main" val="341500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663040" y="2557627"/>
            <a:ext cx="4432960" cy="3651504"/>
          </a:xfrm>
        </p:spPr>
        <p:txBody>
          <a:bodyPr>
            <a:normAutofit/>
          </a:bodyPr>
          <a:lstStyle/>
          <a:p>
            <a:pPr>
              <a:spcBef>
                <a:spcPts val="0"/>
              </a:spcBef>
            </a:pPr>
            <a:r>
              <a:rPr lang="en-US" sz="1200" dirty="0"/>
              <a:t>create table question</a:t>
            </a:r>
          </a:p>
          <a:p>
            <a:pPr>
              <a:spcBef>
                <a:spcPts val="0"/>
              </a:spcBef>
            </a:pPr>
            <a:r>
              <a:rPr lang="en-US" sz="1200" dirty="0"/>
              <a:t>(</a:t>
            </a:r>
          </a:p>
          <a:p>
            <a:pPr>
              <a:spcBef>
                <a:spcPts val="0"/>
              </a:spcBef>
            </a:pPr>
            <a:r>
              <a:rPr lang="en-US" sz="1200" dirty="0"/>
              <a:t>    </a:t>
            </a:r>
            <a:r>
              <a:rPr lang="en-US" sz="1200" dirty="0" err="1"/>
              <a:t>id_question</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a:t>
            </a:r>
            <a:r>
              <a:rPr lang="en-US" sz="1200" dirty="0" err="1"/>
              <a:t>question_text</a:t>
            </a:r>
            <a:r>
              <a:rPr lang="en-US" sz="1200" dirty="0"/>
              <a:t> varchar(255) not null,</a:t>
            </a:r>
          </a:p>
          <a:p>
            <a:pPr>
              <a:spcBef>
                <a:spcPts val="0"/>
              </a:spcBef>
            </a:pPr>
            <a:r>
              <a:rPr lang="en-US" sz="1200" dirty="0"/>
              <a:t>    points        int          not null,</a:t>
            </a:r>
          </a:p>
          <a:p>
            <a:pPr>
              <a:spcBef>
                <a:spcPts val="0"/>
              </a:spcBef>
            </a:pPr>
            <a:r>
              <a:rPr lang="en-US" sz="1200" dirty="0"/>
              <a:t>    constraint </a:t>
            </a:r>
            <a:r>
              <a:rPr lang="en-US" sz="1200" dirty="0" err="1"/>
              <a:t>question_question_text_uindex</a:t>
            </a:r>
            <a:endParaRPr lang="en-US" sz="1200" dirty="0"/>
          </a:p>
          <a:p>
            <a:pPr>
              <a:spcBef>
                <a:spcPts val="0"/>
              </a:spcBef>
            </a:pPr>
            <a:r>
              <a:rPr lang="en-US" sz="1200" dirty="0"/>
              <a:t>        unique (</a:t>
            </a:r>
            <a:r>
              <a:rPr lang="en-US" sz="1200" dirty="0" err="1"/>
              <a:t>question_text</a:t>
            </a:r>
            <a:r>
              <a:rPr lang="en-US" sz="1200" dirty="0"/>
              <a:t>)</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557627"/>
            <a:ext cx="5172100" cy="3651504"/>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table questionnaire</a:t>
            </a:r>
          </a:p>
          <a:p>
            <a:pPr>
              <a:spcBef>
                <a:spcPts val="0"/>
              </a:spcBef>
            </a:pPr>
            <a:r>
              <a:rPr lang="en-US" sz="1200" dirty="0"/>
              <a:t>(</a:t>
            </a:r>
          </a:p>
          <a:p>
            <a:pPr>
              <a:spcBef>
                <a:spcPts val="0"/>
              </a:spcBef>
            </a:pPr>
            <a:r>
              <a:rPr lang="en-US" sz="1200" dirty="0"/>
              <a:t>    </a:t>
            </a:r>
            <a:r>
              <a:rPr lang="en-US" sz="1200" dirty="0" err="1"/>
              <a:t>id_product</a:t>
            </a:r>
            <a:r>
              <a:rPr lang="en-US" sz="1200" dirty="0"/>
              <a:t>  int not null,</a:t>
            </a:r>
          </a:p>
          <a:p>
            <a:pPr>
              <a:spcBef>
                <a:spcPts val="0"/>
              </a:spcBef>
            </a:pPr>
            <a:r>
              <a:rPr lang="en-US" sz="1200" dirty="0"/>
              <a:t>    </a:t>
            </a:r>
            <a:r>
              <a:rPr lang="en-US" sz="1200" dirty="0" err="1"/>
              <a:t>id_question</a:t>
            </a:r>
            <a:r>
              <a:rPr lang="en-US" sz="1200" dirty="0"/>
              <a:t> int not null,</a:t>
            </a:r>
          </a:p>
          <a:p>
            <a:pPr>
              <a:spcBef>
                <a:spcPts val="0"/>
              </a:spcBef>
            </a:pPr>
            <a:r>
              <a:rPr lang="en-US" sz="1200" dirty="0"/>
              <a:t>    primary key (</a:t>
            </a:r>
            <a:r>
              <a:rPr lang="en-US" sz="1200" dirty="0" err="1"/>
              <a:t>id_product</a:t>
            </a:r>
            <a:r>
              <a:rPr lang="en-US" sz="1200" dirty="0"/>
              <a:t>, </a:t>
            </a:r>
            <a:r>
              <a:rPr lang="en-US" sz="1200" dirty="0" err="1"/>
              <a:t>id_question</a:t>
            </a:r>
            <a:r>
              <a:rPr lang="en-US" sz="1200" dirty="0"/>
              <a:t>),</a:t>
            </a:r>
          </a:p>
          <a:p>
            <a:pPr>
              <a:spcBef>
                <a:spcPts val="0"/>
              </a:spcBef>
            </a:pPr>
            <a:r>
              <a:rPr lang="en-US" sz="1200" dirty="0"/>
              <a:t>    constraint </a:t>
            </a:r>
            <a:r>
              <a:rPr lang="en-US" sz="1200" dirty="0" err="1"/>
              <a:t>questionnaire_product_id_product_fk</a:t>
            </a:r>
            <a:endParaRPr lang="en-US" sz="1200" dirty="0"/>
          </a:p>
          <a:p>
            <a:pPr>
              <a:spcBef>
                <a:spcPts val="0"/>
              </a:spcBef>
            </a:pPr>
            <a:r>
              <a:rPr lang="en-US" sz="1200" dirty="0"/>
              <a:t>        foreign key (</a:t>
            </a:r>
            <a:r>
              <a:rPr lang="en-US" sz="1200" dirty="0" err="1"/>
              <a:t>id_product</a:t>
            </a:r>
            <a:r>
              <a:rPr lang="en-US" sz="1200" dirty="0"/>
              <a:t>) references product (</a:t>
            </a:r>
            <a:r>
              <a:rPr lang="en-US" sz="1200" dirty="0" err="1"/>
              <a:t>id_product</a:t>
            </a:r>
            <a:r>
              <a:rPr lang="en-US" sz="1200" dirty="0"/>
              <a:t>)</a:t>
            </a:r>
          </a:p>
          <a:p>
            <a:pPr>
              <a:spcBef>
                <a:spcPts val="0"/>
              </a:spcBef>
            </a:pPr>
            <a:r>
              <a:rPr lang="en-US" sz="1200" dirty="0"/>
              <a:t>            on update cascade on delete cascade,</a:t>
            </a:r>
          </a:p>
          <a:p>
            <a:pPr>
              <a:spcBef>
                <a:spcPts val="0"/>
              </a:spcBef>
            </a:pPr>
            <a:r>
              <a:rPr lang="en-US" sz="1200" dirty="0"/>
              <a:t>    constraint </a:t>
            </a:r>
            <a:r>
              <a:rPr lang="en-US" sz="1200" dirty="0" err="1"/>
              <a:t>questionnaire_question_id_question_fk</a:t>
            </a:r>
            <a:endParaRPr lang="en-US" sz="1200" dirty="0"/>
          </a:p>
          <a:p>
            <a:pPr>
              <a:spcBef>
                <a:spcPts val="0"/>
              </a:spcBef>
            </a:pPr>
            <a:r>
              <a:rPr lang="en-US" sz="1200" dirty="0"/>
              <a:t>        foreign key (</a:t>
            </a:r>
            <a:r>
              <a:rPr lang="en-US" sz="1200" dirty="0" err="1"/>
              <a:t>id_question</a:t>
            </a:r>
            <a:r>
              <a:rPr lang="en-US" sz="1200" dirty="0"/>
              <a:t>) references question (</a:t>
            </a:r>
            <a:r>
              <a:rPr lang="en-US" sz="1200" dirty="0" err="1"/>
              <a:t>id_question</a:t>
            </a:r>
            <a:r>
              <a:rPr lang="en-US" sz="1200" dirty="0"/>
              <a:t>)</a:t>
            </a:r>
          </a:p>
          <a:p>
            <a:pPr>
              <a:spcBef>
                <a:spcPts val="0"/>
              </a:spcBef>
            </a:pPr>
            <a:r>
              <a:rPr lang="en-US" sz="1200" dirty="0"/>
              <a:t>            on update cascade on delete cascade</a:t>
            </a:r>
          </a:p>
          <a:p>
            <a:pPr>
              <a:spcBef>
                <a:spcPts val="0"/>
              </a:spcBef>
            </a:pPr>
            <a:r>
              <a:rPr lang="en-US" sz="1200" dirty="0"/>
              <a:t>);</a:t>
            </a:r>
          </a:p>
        </p:txBody>
      </p:sp>
    </p:spTree>
    <p:extLst>
      <p:ext uri="{BB962C8B-B14F-4D97-AF65-F5344CB8AC3E}">
        <p14:creationId xmlns:p14="http://schemas.microsoft.com/office/powerpoint/2010/main" val="1389112326"/>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218</TotalTime>
  <Words>2327</Words>
  <Application>Microsoft Office PowerPoint</Application>
  <PresentationFormat>Widescreen</PresentationFormat>
  <Paragraphs>222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Meiryo</vt:lpstr>
      <vt:lpstr>Arial</vt:lpstr>
      <vt:lpstr>Calibri</vt:lpstr>
      <vt:lpstr>Corbel</vt:lpstr>
      <vt:lpstr>Courier New</vt:lpstr>
      <vt:lpstr>Symbol</vt:lpstr>
      <vt:lpstr>SketchLinesVTI</vt:lpstr>
      <vt:lpstr>Gamified Market</vt:lpstr>
      <vt:lpstr>Specifications  Gamified consumer data collection</vt:lpstr>
      <vt:lpstr>Specifications  Gamified consumer data collection</vt:lpstr>
      <vt:lpstr>Additional specifications </vt:lpstr>
      <vt:lpstr>Entity Relationship</vt:lpstr>
      <vt:lpstr>Relational Model</vt:lpstr>
      <vt:lpstr>SQL DDL - Tables</vt:lpstr>
      <vt:lpstr>SQL DDL - Tables</vt:lpstr>
      <vt:lpstr>SQL DDL - Tables</vt:lpstr>
      <vt:lpstr>SQL DDL - Tables</vt:lpstr>
      <vt:lpstr>SQL DDL - Tables</vt:lpstr>
      <vt:lpstr>SQL DDL - Tables</vt:lpstr>
      <vt:lpstr>SQL DDL - Views</vt:lpstr>
      <vt:lpstr>SQL DDL - Routines</vt:lpstr>
      <vt:lpstr>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Gamified Market</dc:title>
  <dc:creator>Francesco Puoti</dc:creator>
  <cp:lastModifiedBy>Francesco Puoti</cp:lastModifiedBy>
  <cp:revision>10</cp:revision>
  <dcterms:created xsi:type="dcterms:W3CDTF">2021-02-15T09:43:30Z</dcterms:created>
  <dcterms:modified xsi:type="dcterms:W3CDTF">2021-02-15T13:21:44Z</dcterms:modified>
</cp:coreProperties>
</file>