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75" r:id="rId8"/>
    <p:sldId id="276" r:id="rId9"/>
    <p:sldId id="262" r:id="rId10"/>
    <p:sldId id="263" r:id="rId11"/>
    <p:sldId id="264" r:id="rId12"/>
    <p:sldId id="268" r:id="rId13"/>
    <p:sldId id="269" r:id="rId14"/>
    <p:sldId id="270" r:id="rId15"/>
    <p:sldId id="272" r:id="rId16"/>
    <p:sldId id="273" r:id="rId17"/>
    <p:sldId id="274" r:id="rId18"/>
    <p:sldId id="277" r:id="rId19"/>
    <p:sldId id="278" r:id="rId20"/>
    <p:sldId id="279" r:id="rId21"/>
    <p:sldId id="280" r:id="rId22"/>
    <p:sldId id="284" r:id="rId23"/>
    <p:sldId id="285" r:id="rId24"/>
    <p:sldId id="281" r:id="rId25"/>
    <p:sldId id="282" r:id="rId26"/>
    <p:sldId id="283" r:id="rId27"/>
    <p:sldId id="301" r:id="rId28"/>
    <p:sldId id="286" r:id="rId29"/>
    <p:sldId id="287" r:id="rId30"/>
    <p:sldId id="289" r:id="rId31"/>
    <p:sldId id="290" r:id="rId32"/>
    <p:sldId id="291" r:id="rId33"/>
    <p:sldId id="292" r:id="rId34"/>
    <p:sldId id="294" r:id="rId35"/>
    <p:sldId id="295" r:id="rId36"/>
    <p:sldId id="296" r:id="rId37"/>
    <p:sldId id="297" r:id="rId38"/>
    <p:sldId id="298" r:id="rId39"/>
    <p:sldId id="299" r:id="rId40"/>
    <p:sldId id="300" r:id="rId41"/>
    <p:sldId id="30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2/15/2021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102508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2/15/2021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2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2/15/2021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24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2/15/2021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7632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2/15/2021</a:t>
            </a:fld>
            <a:endParaRPr lang="en-US" dirty="0"/>
          </a:p>
        </p:txBody>
      </p:sp>
    </p:spTree>
    <p:extLst>
      <p:ext uri="{BB962C8B-B14F-4D97-AF65-F5344CB8AC3E}">
        <p14:creationId xmlns:p14="http://schemas.microsoft.com/office/powerpoint/2010/main" val="55799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2/15/2021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6641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2/15/2021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193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2/15/2021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3736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2/15/2021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1224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2/15/2021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341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2/15/2021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3157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2/15/2021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37080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E5B61B2-A50E-46C2-8226-22AE80E7A7A2}"/>
              </a:ext>
            </a:extLst>
          </p:cNvPr>
          <p:cNvSpPr>
            <a:spLocks noGrp="1"/>
          </p:cNvSpPr>
          <p:nvPr>
            <p:ph type="ctrTitle"/>
          </p:nvPr>
        </p:nvSpPr>
        <p:spPr>
          <a:xfrm>
            <a:off x="6096000" y="1393828"/>
            <a:ext cx="5920980" cy="1925638"/>
          </a:xfrm>
        </p:spPr>
        <p:txBody>
          <a:bodyPr anchor="b">
            <a:normAutofit/>
          </a:bodyPr>
          <a:lstStyle/>
          <a:p>
            <a:r>
              <a:rPr lang="en-US" sz="4800" dirty="0"/>
              <a:t>Gamified Market</a:t>
            </a:r>
          </a:p>
        </p:txBody>
      </p:sp>
      <p:sp>
        <p:nvSpPr>
          <p:cNvPr id="3" name="Subtitle 2">
            <a:extLst>
              <a:ext uri="{FF2B5EF4-FFF2-40B4-BE49-F238E27FC236}">
                <a16:creationId xmlns:a16="http://schemas.microsoft.com/office/drawing/2014/main" id="{FFC81B2A-E292-495A-91C1-6A228A67E92F}"/>
              </a:ext>
            </a:extLst>
          </p:cNvPr>
          <p:cNvSpPr>
            <a:spLocks noGrp="1"/>
          </p:cNvSpPr>
          <p:nvPr>
            <p:ph type="subTitle" idx="1"/>
          </p:nvPr>
        </p:nvSpPr>
        <p:spPr>
          <a:xfrm>
            <a:off x="6104043" y="3429000"/>
            <a:ext cx="5617794" cy="1150937"/>
          </a:xfrm>
        </p:spPr>
        <p:txBody>
          <a:bodyPr anchor="t">
            <a:normAutofit fontScale="55000" lnSpcReduction="20000"/>
          </a:bodyPr>
          <a:lstStyle/>
          <a:p>
            <a:r>
              <a:rPr lang="en-US" dirty="0"/>
              <a:t>Data Bases 2</a:t>
            </a:r>
          </a:p>
          <a:p>
            <a:r>
              <a:rPr lang="en-US" dirty="0"/>
              <a:t>Lecturer : Piero Fraternali</a:t>
            </a:r>
          </a:p>
          <a:p>
            <a:r>
              <a:rPr lang="en-US" dirty="0"/>
              <a:t>Students : Puoti Francesco, </a:t>
            </a:r>
            <a:r>
              <a:rPr lang="en-US" dirty="0" err="1"/>
              <a:t>Ravella</a:t>
            </a:r>
            <a:r>
              <a:rPr lang="en-US" dirty="0"/>
              <a:t> Elia</a:t>
            </a:r>
          </a:p>
        </p:txBody>
      </p:sp>
      <p:sp>
        <p:nvSpPr>
          <p:cNvPr id="22" name="Freeform: Shape 21">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descr="A picture containing logo&#10;&#10;Description automatically generated">
            <a:extLst>
              <a:ext uri="{FF2B5EF4-FFF2-40B4-BE49-F238E27FC236}">
                <a16:creationId xmlns:a16="http://schemas.microsoft.com/office/drawing/2014/main" id="{5582AFCE-76B1-48E2-B497-B9A8EB339648}"/>
              </a:ext>
            </a:extLst>
          </p:cNvPr>
          <p:cNvPicPr>
            <a:picLocks noChangeAspect="1"/>
          </p:cNvPicPr>
          <p:nvPr/>
        </p:nvPicPr>
        <p:blipFill rotWithShape="1">
          <a:blip r:embed="rId2">
            <a:extLst>
              <a:ext uri="{28A0092B-C50C-407E-A947-70E740481C1C}">
                <a14:useLocalDpi xmlns:a14="http://schemas.microsoft.com/office/drawing/2010/main" val="0"/>
              </a:ext>
            </a:extLst>
          </a:blip>
          <a:srcRect l="-8443" t="-47239" r="-26060" b="-68781"/>
          <a:stretch/>
        </p:blipFill>
        <p:spPr>
          <a:xfrm>
            <a:off x="153" y="9"/>
            <a:ext cx="5624118" cy="6638915"/>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26" name="Freeform: Shape 25">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800579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920240" y="2550401"/>
            <a:ext cx="3880485" cy="3651504"/>
          </a:xfrm>
        </p:spPr>
        <p:txBody>
          <a:bodyPr>
            <a:normAutofit/>
          </a:bodyPr>
          <a:lstStyle/>
          <a:p>
            <a:pPr>
              <a:spcBef>
                <a:spcPts val="0"/>
              </a:spcBef>
            </a:pPr>
            <a:r>
              <a:rPr lang="en-US" sz="1200" dirty="0"/>
              <a:t>create table product</a:t>
            </a:r>
          </a:p>
          <a:p>
            <a:pPr>
              <a:spcBef>
                <a:spcPts val="0"/>
              </a:spcBef>
            </a:pPr>
            <a:r>
              <a:rPr lang="en-US" sz="1200" dirty="0"/>
              <a:t>(</a:t>
            </a:r>
          </a:p>
          <a:p>
            <a:pPr>
              <a:spcBef>
                <a:spcPts val="0"/>
              </a:spcBef>
            </a:pPr>
            <a:r>
              <a:rPr lang="en-US" sz="1200" dirty="0"/>
              <a:t>    </a:t>
            </a:r>
            <a:r>
              <a:rPr lang="en-US" sz="1200" dirty="0" err="1"/>
              <a:t>id_product</a:t>
            </a:r>
            <a:r>
              <a:rPr lang="en-US" sz="1200" dirty="0"/>
              <a:t>    int </a:t>
            </a:r>
            <a:r>
              <a:rPr lang="en-US" sz="1200" dirty="0" err="1"/>
              <a:t>auto_increment</a:t>
            </a:r>
            <a:endParaRPr lang="en-US" sz="1200" dirty="0"/>
          </a:p>
          <a:p>
            <a:pPr>
              <a:spcBef>
                <a:spcPts val="0"/>
              </a:spcBef>
            </a:pPr>
            <a:r>
              <a:rPr lang="en-US" sz="1200" dirty="0"/>
              <a:t>        primary key,</a:t>
            </a:r>
          </a:p>
          <a:p>
            <a:pPr>
              <a:spcBef>
                <a:spcPts val="0"/>
              </a:spcBef>
            </a:pPr>
            <a:r>
              <a:rPr lang="en-US" sz="1200" dirty="0"/>
              <a:t>    name          varchar(64) not null,</a:t>
            </a:r>
          </a:p>
          <a:p>
            <a:pPr>
              <a:spcBef>
                <a:spcPts val="0"/>
              </a:spcBef>
            </a:pPr>
            <a:r>
              <a:rPr lang="en-US" sz="1200" dirty="0"/>
              <a:t>    </a:t>
            </a:r>
            <a:r>
              <a:rPr lang="en-US" sz="1200" dirty="0" err="1"/>
              <a:t>product_image</a:t>
            </a:r>
            <a:r>
              <a:rPr lang="en-US" sz="1200" dirty="0"/>
              <a:t> </a:t>
            </a:r>
            <a:r>
              <a:rPr lang="en-US" sz="1200" dirty="0" err="1"/>
              <a:t>longblob</a:t>
            </a:r>
            <a:r>
              <a:rPr lang="en-US" sz="1200" dirty="0"/>
              <a:t>    not null,</a:t>
            </a:r>
          </a:p>
          <a:p>
            <a:pPr>
              <a:spcBef>
                <a:spcPts val="0"/>
              </a:spcBef>
            </a:pPr>
            <a:r>
              <a:rPr lang="en-US" sz="1200" dirty="0"/>
              <a:t>    date          </a:t>
            </a:r>
            <a:r>
              <a:rPr lang="en-US" sz="1200" dirty="0" err="1"/>
              <a:t>date</a:t>
            </a:r>
            <a:r>
              <a:rPr lang="en-US" sz="1200" dirty="0"/>
              <a:t>        not null,</a:t>
            </a:r>
          </a:p>
          <a:p>
            <a:pPr>
              <a:spcBef>
                <a:spcPts val="0"/>
              </a:spcBef>
            </a:pPr>
            <a:r>
              <a:rPr lang="en-US" sz="1200" dirty="0"/>
              <a:t>    constraint </a:t>
            </a:r>
            <a:r>
              <a:rPr lang="en-US" sz="1200" dirty="0" err="1"/>
              <a:t>product_date_uindex</a:t>
            </a:r>
            <a:endParaRPr lang="en-US" sz="1200" dirty="0"/>
          </a:p>
          <a:p>
            <a:pPr>
              <a:spcBef>
                <a:spcPts val="0"/>
              </a:spcBef>
            </a:pPr>
            <a:r>
              <a:rPr lang="en-US" sz="1200" dirty="0"/>
              <a:t>        unique (date)</a:t>
            </a:r>
          </a:p>
          <a:p>
            <a:pPr>
              <a:spcBef>
                <a:spcPts val="0"/>
              </a:spcBef>
            </a:pPr>
            <a:r>
              <a:rPr lang="en-US" sz="120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14" name="Content Placeholder 8">
            <a:extLst>
              <a:ext uri="{FF2B5EF4-FFF2-40B4-BE49-F238E27FC236}">
                <a16:creationId xmlns:a16="http://schemas.microsoft.com/office/drawing/2014/main" id="{8B50B277-F60C-4E92-96E4-AB9A129FF760}"/>
              </a:ext>
            </a:extLst>
          </p:cNvPr>
          <p:cNvSpPr txBox="1">
            <a:spLocks/>
          </p:cNvSpPr>
          <p:nvPr/>
        </p:nvSpPr>
        <p:spPr>
          <a:xfrm>
            <a:off x="6096000" y="2645651"/>
            <a:ext cx="5943599" cy="2926474"/>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100" dirty="0"/>
              <a:t>create trigger </a:t>
            </a:r>
            <a:r>
              <a:rPr lang="en-US" sz="1100" dirty="0" err="1"/>
              <a:t>statistical_questions</a:t>
            </a:r>
            <a:endParaRPr lang="en-US" sz="1100" dirty="0"/>
          </a:p>
          <a:p>
            <a:pPr>
              <a:spcBef>
                <a:spcPts val="0"/>
              </a:spcBef>
            </a:pPr>
            <a:r>
              <a:rPr lang="en-US" sz="1100" dirty="0"/>
              <a:t>    after insert</a:t>
            </a:r>
          </a:p>
          <a:p>
            <a:pPr>
              <a:spcBef>
                <a:spcPts val="0"/>
              </a:spcBef>
            </a:pPr>
            <a:r>
              <a:rPr lang="en-US" sz="1100" dirty="0"/>
              <a:t>    on product</a:t>
            </a:r>
          </a:p>
          <a:p>
            <a:pPr>
              <a:spcBef>
                <a:spcPts val="0"/>
              </a:spcBef>
            </a:pPr>
            <a:r>
              <a:rPr lang="en-US" sz="1100" dirty="0"/>
              <a:t>    for each row</a:t>
            </a:r>
          </a:p>
          <a:p>
            <a:pPr>
              <a:spcBef>
                <a:spcPts val="0"/>
              </a:spcBef>
            </a:pPr>
            <a:r>
              <a:rPr lang="en-US" sz="1100" dirty="0"/>
              <a:t>begin</a:t>
            </a:r>
          </a:p>
          <a:p>
            <a:pPr>
              <a:spcBef>
                <a:spcPts val="0"/>
              </a:spcBef>
            </a:pPr>
            <a:r>
              <a:rPr lang="en-US" sz="1100" dirty="0"/>
              <a:t>    insert into questionnaire</a:t>
            </a:r>
          </a:p>
          <a:p>
            <a:pPr>
              <a:spcBef>
                <a:spcPts val="0"/>
              </a:spcBef>
            </a:pPr>
            <a:r>
              <a:rPr lang="en-US" sz="1100" dirty="0"/>
              <a:t>    select </a:t>
            </a:r>
            <a:r>
              <a:rPr lang="en-US" sz="1100" dirty="0" err="1"/>
              <a:t>NEW.id_product</a:t>
            </a:r>
            <a:r>
              <a:rPr lang="en-US" sz="1100" dirty="0"/>
              <a:t>, </a:t>
            </a:r>
            <a:r>
              <a:rPr lang="en-US" sz="1100" dirty="0" err="1"/>
              <a:t>id_question</a:t>
            </a:r>
            <a:endParaRPr lang="en-US" sz="1100" dirty="0"/>
          </a:p>
          <a:p>
            <a:pPr>
              <a:spcBef>
                <a:spcPts val="0"/>
              </a:spcBef>
            </a:pPr>
            <a:r>
              <a:rPr lang="en-US" sz="1100" dirty="0"/>
              <a:t>    from question where points = 2;</a:t>
            </a:r>
          </a:p>
          <a:p>
            <a:pPr>
              <a:spcBef>
                <a:spcPts val="0"/>
              </a:spcBef>
            </a:pPr>
            <a:r>
              <a:rPr lang="en-US" sz="1100" dirty="0"/>
              <a:t>end;</a:t>
            </a:r>
          </a:p>
        </p:txBody>
      </p:sp>
    </p:spTree>
    <p:extLst>
      <p:ext uri="{BB962C8B-B14F-4D97-AF65-F5344CB8AC3E}">
        <p14:creationId xmlns:p14="http://schemas.microsoft.com/office/powerpoint/2010/main" val="341500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663040" y="2557627"/>
            <a:ext cx="4432960" cy="3651504"/>
          </a:xfrm>
        </p:spPr>
        <p:txBody>
          <a:bodyPr>
            <a:normAutofit/>
          </a:bodyPr>
          <a:lstStyle/>
          <a:p>
            <a:pPr>
              <a:spcBef>
                <a:spcPts val="0"/>
              </a:spcBef>
            </a:pPr>
            <a:r>
              <a:rPr lang="en-US" sz="1200" dirty="0"/>
              <a:t>create table question</a:t>
            </a:r>
          </a:p>
          <a:p>
            <a:pPr>
              <a:spcBef>
                <a:spcPts val="0"/>
              </a:spcBef>
            </a:pPr>
            <a:r>
              <a:rPr lang="en-US" sz="1200" dirty="0"/>
              <a:t>(</a:t>
            </a:r>
          </a:p>
          <a:p>
            <a:pPr>
              <a:spcBef>
                <a:spcPts val="0"/>
              </a:spcBef>
            </a:pPr>
            <a:r>
              <a:rPr lang="en-US" sz="1200" dirty="0"/>
              <a:t>    </a:t>
            </a:r>
            <a:r>
              <a:rPr lang="en-US" sz="1200" dirty="0" err="1"/>
              <a:t>id_question</a:t>
            </a:r>
            <a:r>
              <a:rPr lang="en-US" sz="1200" dirty="0"/>
              <a:t>   int </a:t>
            </a:r>
            <a:r>
              <a:rPr lang="en-US" sz="1200" dirty="0" err="1"/>
              <a:t>auto_increment</a:t>
            </a:r>
            <a:endParaRPr lang="en-US" sz="1200" dirty="0"/>
          </a:p>
          <a:p>
            <a:pPr>
              <a:spcBef>
                <a:spcPts val="0"/>
              </a:spcBef>
            </a:pPr>
            <a:r>
              <a:rPr lang="en-US" sz="1200" dirty="0"/>
              <a:t>        primary key,</a:t>
            </a:r>
          </a:p>
          <a:p>
            <a:pPr>
              <a:spcBef>
                <a:spcPts val="0"/>
              </a:spcBef>
            </a:pPr>
            <a:r>
              <a:rPr lang="en-US" sz="1200" dirty="0"/>
              <a:t>    </a:t>
            </a:r>
            <a:r>
              <a:rPr lang="en-US" sz="1200" dirty="0" err="1"/>
              <a:t>question_text</a:t>
            </a:r>
            <a:r>
              <a:rPr lang="en-US" sz="1200" dirty="0"/>
              <a:t> varchar(255) not null,</a:t>
            </a:r>
          </a:p>
          <a:p>
            <a:pPr>
              <a:spcBef>
                <a:spcPts val="0"/>
              </a:spcBef>
            </a:pPr>
            <a:r>
              <a:rPr lang="en-US" sz="1200" dirty="0"/>
              <a:t>    points        int          not null,</a:t>
            </a:r>
          </a:p>
          <a:p>
            <a:pPr>
              <a:spcBef>
                <a:spcPts val="0"/>
              </a:spcBef>
            </a:pPr>
            <a:r>
              <a:rPr lang="en-US" sz="1200" dirty="0"/>
              <a:t>    constraint </a:t>
            </a:r>
            <a:r>
              <a:rPr lang="en-US" sz="1200" dirty="0" err="1"/>
              <a:t>question_question_text_uindex</a:t>
            </a:r>
            <a:endParaRPr lang="en-US" sz="1200" dirty="0"/>
          </a:p>
          <a:p>
            <a:pPr>
              <a:spcBef>
                <a:spcPts val="0"/>
              </a:spcBef>
            </a:pPr>
            <a:r>
              <a:rPr lang="en-US" sz="1200" dirty="0"/>
              <a:t>        unique (</a:t>
            </a:r>
            <a:r>
              <a:rPr lang="en-US" sz="1200" dirty="0" err="1"/>
              <a:t>question_text</a:t>
            </a:r>
            <a:r>
              <a:rPr lang="en-US" sz="1200" dirty="0"/>
              <a:t>)</a:t>
            </a:r>
          </a:p>
          <a:p>
            <a:pPr>
              <a:spcBef>
                <a:spcPts val="0"/>
              </a:spcBef>
            </a:pPr>
            <a:r>
              <a:rPr lang="en-US" sz="120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71B2F637-8A4B-4B36-BAB0-18CEB50AB0FE}"/>
              </a:ext>
            </a:extLst>
          </p:cNvPr>
          <p:cNvSpPr txBox="1">
            <a:spLocks/>
          </p:cNvSpPr>
          <p:nvPr/>
        </p:nvSpPr>
        <p:spPr>
          <a:xfrm>
            <a:off x="6305525" y="2557627"/>
            <a:ext cx="5172100" cy="3651504"/>
          </a:xfrm>
          <a:prstGeom prst="rect">
            <a:avLst/>
          </a:prstGeom>
        </p:spPr>
        <p:txBody>
          <a:bodyPr vert="horz" lIns="109728" tIns="109728" rIns="109728" bIns="91440" rtlCol="0">
            <a:normAutofit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200" dirty="0"/>
              <a:t>create table questionnaire</a:t>
            </a:r>
          </a:p>
          <a:p>
            <a:pPr>
              <a:spcBef>
                <a:spcPts val="0"/>
              </a:spcBef>
            </a:pPr>
            <a:r>
              <a:rPr lang="en-US" sz="1200" dirty="0"/>
              <a:t>(</a:t>
            </a:r>
          </a:p>
          <a:p>
            <a:pPr>
              <a:spcBef>
                <a:spcPts val="0"/>
              </a:spcBef>
            </a:pPr>
            <a:r>
              <a:rPr lang="en-US" sz="1200" dirty="0"/>
              <a:t>    </a:t>
            </a:r>
            <a:r>
              <a:rPr lang="en-US" sz="1200" dirty="0" err="1"/>
              <a:t>id_product</a:t>
            </a:r>
            <a:r>
              <a:rPr lang="en-US" sz="1200" dirty="0"/>
              <a:t>  int not null,</a:t>
            </a:r>
          </a:p>
          <a:p>
            <a:pPr>
              <a:spcBef>
                <a:spcPts val="0"/>
              </a:spcBef>
            </a:pPr>
            <a:r>
              <a:rPr lang="en-US" sz="1200" dirty="0"/>
              <a:t>    </a:t>
            </a:r>
            <a:r>
              <a:rPr lang="en-US" sz="1200" dirty="0" err="1"/>
              <a:t>id_question</a:t>
            </a:r>
            <a:r>
              <a:rPr lang="en-US" sz="1200" dirty="0"/>
              <a:t> int not null,</a:t>
            </a:r>
          </a:p>
          <a:p>
            <a:pPr>
              <a:spcBef>
                <a:spcPts val="0"/>
              </a:spcBef>
            </a:pPr>
            <a:r>
              <a:rPr lang="en-US" sz="1200" dirty="0"/>
              <a:t>    primary key (</a:t>
            </a:r>
            <a:r>
              <a:rPr lang="en-US" sz="1200" dirty="0" err="1"/>
              <a:t>id_product</a:t>
            </a:r>
            <a:r>
              <a:rPr lang="en-US" sz="1200" dirty="0"/>
              <a:t>, </a:t>
            </a:r>
            <a:r>
              <a:rPr lang="en-US" sz="1200" dirty="0" err="1"/>
              <a:t>id_question</a:t>
            </a:r>
            <a:r>
              <a:rPr lang="en-US" sz="1200" dirty="0"/>
              <a:t>),</a:t>
            </a:r>
          </a:p>
          <a:p>
            <a:pPr>
              <a:spcBef>
                <a:spcPts val="0"/>
              </a:spcBef>
            </a:pPr>
            <a:r>
              <a:rPr lang="en-US" sz="1200" dirty="0"/>
              <a:t>    constraint </a:t>
            </a:r>
            <a:r>
              <a:rPr lang="en-US" sz="1200" dirty="0" err="1"/>
              <a:t>questionnaire_product_id_product_fk</a:t>
            </a:r>
            <a:endParaRPr lang="en-US" sz="1200" dirty="0"/>
          </a:p>
          <a:p>
            <a:pPr>
              <a:spcBef>
                <a:spcPts val="0"/>
              </a:spcBef>
            </a:pPr>
            <a:r>
              <a:rPr lang="en-US" sz="1200" dirty="0"/>
              <a:t>        foreign key (</a:t>
            </a:r>
            <a:r>
              <a:rPr lang="en-US" sz="1200" dirty="0" err="1"/>
              <a:t>id_product</a:t>
            </a:r>
            <a:r>
              <a:rPr lang="en-US" sz="1200" dirty="0"/>
              <a:t>) references product (</a:t>
            </a:r>
            <a:r>
              <a:rPr lang="en-US" sz="1200" dirty="0" err="1"/>
              <a:t>id_product</a:t>
            </a:r>
            <a:r>
              <a:rPr lang="en-US" sz="1200" dirty="0"/>
              <a:t>)</a:t>
            </a:r>
          </a:p>
          <a:p>
            <a:pPr>
              <a:spcBef>
                <a:spcPts val="0"/>
              </a:spcBef>
            </a:pPr>
            <a:r>
              <a:rPr lang="en-US" sz="1200" dirty="0"/>
              <a:t>            on update cascade on delete cascade,</a:t>
            </a:r>
          </a:p>
          <a:p>
            <a:pPr>
              <a:spcBef>
                <a:spcPts val="0"/>
              </a:spcBef>
            </a:pPr>
            <a:r>
              <a:rPr lang="en-US" sz="1200" dirty="0"/>
              <a:t>    constraint </a:t>
            </a:r>
            <a:r>
              <a:rPr lang="en-US" sz="1200" dirty="0" err="1"/>
              <a:t>questionnaire_question_id_question_fk</a:t>
            </a:r>
            <a:endParaRPr lang="en-US" sz="1200" dirty="0"/>
          </a:p>
          <a:p>
            <a:pPr>
              <a:spcBef>
                <a:spcPts val="0"/>
              </a:spcBef>
            </a:pPr>
            <a:r>
              <a:rPr lang="en-US" sz="1200" dirty="0"/>
              <a:t>        foreign key (</a:t>
            </a:r>
            <a:r>
              <a:rPr lang="en-US" sz="1200" dirty="0" err="1"/>
              <a:t>id_question</a:t>
            </a:r>
            <a:r>
              <a:rPr lang="en-US" sz="1200" dirty="0"/>
              <a:t>) references question (</a:t>
            </a:r>
            <a:r>
              <a:rPr lang="en-US" sz="1200" dirty="0" err="1"/>
              <a:t>id_question</a:t>
            </a:r>
            <a:r>
              <a:rPr lang="en-US" sz="1200" dirty="0"/>
              <a:t>)</a:t>
            </a:r>
          </a:p>
          <a:p>
            <a:pPr>
              <a:spcBef>
                <a:spcPts val="0"/>
              </a:spcBef>
            </a:pPr>
            <a:r>
              <a:rPr lang="en-US" sz="1200" dirty="0"/>
              <a:t>            on update cascade on delete cascade</a:t>
            </a:r>
          </a:p>
          <a:p>
            <a:pPr>
              <a:spcBef>
                <a:spcPts val="0"/>
              </a:spcBef>
            </a:pPr>
            <a:r>
              <a:rPr lang="en-US" sz="1200" dirty="0"/>
              <a:t>);</a:t>
            </a:r>
          </a:p>
        </p:txBody>
      </p:sp>
    </p:spTree>
    <p:extLst>
      <p:ext uri="{BB962C8B-B14F-4D97-AF65-F5344CB8AC3E}">
        <p14:creationId xmlns:p14="http://schemas.microsoft.com/office/powerpoint/2010/main" val="1389112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1112470" y="2378951"/>
            <a:ext cx="5193055" cy="3412249"/>
          </a:xfrm>
        </p:spPr>
        <p:txBody>
          <a:bodyPr>
            <a:normAutofit lnSpcReduction="10000"/>
          </a:bodyPr>
          <a:lstStyle/>
          <a:p>
            <a:pPr>
              <a:spcBef>
                <a:spcPts val="0"/>
              </a:spcBef>
            </a:pPr>
            <a:r>
              <a:rPr lang="en-US" sz="1050" dirty="0"/>
              <a:t>create table </a:t>
            </a:r>
            <a:r>
              <a:rPr lang="en-US" sz="1050" dirty="0" err="1"/>
              <a:t>questionnaire_log</a:t>
            </a:r>
            <a:endParaRPr lang="en-US" sz="1050" dirty="0"/>
          </a:p>
          <a:p>
            <a:pPr>
              <a:spcBef>
                <a:spcPts val="0"/>
              </a:spcBef>
            </a:pPr>
            <a:r>
              <a:rPr lang="en-US" sz="1050" dirty="0"/>
              <a:t>(</a:t>
            </a:r>
          </a:p>
          <a:p>
            <a:pPr>
              <a:spcBef>
                <a:spcPts val="0"/>
              </a:spcBef>
            </a:pPr>
            <a:r>
              <a:rPr lang="en-US" sz="1050" dirty="0"/>
              <a:t>    </a:t>
            </a:r>
            <a:r>
              <a:rPr lang="en-US" sz="1050" dirty="0" err="1"/>
              <a:t>id_user</a:t>
            </a:r>
            <a:r>
              <a:rPr lang="en-US" sz="1050" dirty="0"/>
              <a:t>    int         not null,</a:t>
            </a:r>
          </a:p>
          <a:p>
            <a:pPr>
              <a:spcBef>
                <a:spcPts val="0"/>
              </a:spcBef>
            </a:pPr>
            <a:r>
              <a:rPr lang="en-US" sz="1050" dirty="0"/>
              <a:t>    datetime   </a:t>
            </a:r>
            <a:r>
              <a:rPr lang="en-US" sz="1050" dirty="0" err="1"/>
              <a:t>datetime</a:t>
            </a:r>
            <a:r>
              <a:rPr lang="en-US" sz="1050" dirty="0"/>
              <a:t>    not null,</a:t>
            </a:r>
          </a:p>
          <a:p>
            <a:pPr>
              <a:spcBef>
                <a:spcPts val="0"/>
              </a:spcBef>
            </a:pPr>
            <a:r>
              <a:rPr lang="en-US" sz="1050" dirty="0"/>
              <a:t>    action     varchar(64) not null,</a:t>
            </a:r>
          </a:p>
          <a:p>
            <a:pPr>
              <a:spcBef>
                <a:spcPts val="0"/>
              </a:spcBef>
            </a:pPr>
            <a:r>
              <a:rPr lang="en-US" sz="1050" dirty="0"/>
              <a:t>    </a:t>
            </a:r>
            <a:r>
              <a:rPr lang="en-US" sz="1050" dirty="0" err="1"/>
              <a:t>id_product</a:t>
            </a:r>
            <a:r>
              <a:rPr lang="en-US" sz="1050" dirty="0"/>
              <a:t> int         null,</a:t>
            </a:r>
          </a:p>
          <a:p>
            <a:pPr>
              <a:spcBef>
                <a:spcPts val="0"/>
              </a:spcBef>
            </a:pPr>
            <a:r>
              <a:rPr lang="en-US" sz="1050" dirty="0"/>
              <a:t>    primary key (</a:t>
            </a:r>
            <a:r>
              <a:rPr lang="en-US" sz="1050" dirty="0" err="1"/>
              <a:t>id_user</a:t>
            </a:r>
            <a:r>
              <a:rPr lang="en-US" sz="1050" dirty="0"/>
              <a:t>, datetime),</a:t>
            </a:r>
          </a:p>
          <a:p>
            <a:pPr>
              <a:spcBef>
                <a:spcPts val="0"/>
              </a:spcBef>
            </a:pPr>
            <a:r>
              <a:rPr lang="en-US" sz="1050" dirty="0"/>
              <a:t>    constraint </a:t>
            </a:r>
            <a:r>
              <a:rPr lang="en-US" sz="1050" dirty="0" err="1"/>
              <a:t>questionnaire_log_product_id_product_fk</a:t>
            </a:r>
            <a:endParaRPr lang="en-US" sz="1050" dirty="0"/>
          </a:p>
          <a:p>
            <a:pPr>
              <a:spcBef>
                <a:spcPts val="0"/>
              </a:spcBef>
            </a:pPr>
            <a:r>
              <a:rPr lang="en-US" sz="1050" dirty="0"/>
              <a:t>        foreign key (</a:t>
            </a:r>
            <a:r>
              <a:rPr lang="en-US" sz="1050" dirty="0" err="1"/>
              <a:t>id_product</a:t>
            </a:r>
            <a:r>
              <a:rPr lang="en-US" sz="1050" dirty="0"/>
              <a:t>) references product (</a:t>
            </a:r>
            <a:r>
              <a:rPr lang="en-US" sz="1050" dirty="0" err="1"/>
              <a:t>id_product</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questionnaire_log_user_id_user_fk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pPr>
              <a:spcBef>
                <a:spcPts val="0"/>
              </a:spcBef>
            </a:pPr>
            <a:r>
              <a:rPr lang="en-US" sz="1050" dirty="0"/>
              <a:t>)   </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C2BB6454-F2BD-4EE4-86BF-87F876B48A77}"/>
              </a:ext>
            </a:extLst>
          </p:cNvPr>
          <p:cNvSpPr txBox="1">
            <a:spLocks/>
          </p:cNvSpPr>
          <p:nvPr/>
        </p:nvSpPr>
        <p:spPr>
          <a:xfrm>
            <a:off x="6305525" y="2515457"/>
            <a:ext cx="4650080" cy="2555055"/>
          </a:xfrm>
          <a:prstGeom prst="rect">
            <a:avLst/>
          </a:prstGeom>
        </p:spPr>
        <p:txBody>
          <a:bodyPr vert="horz" lIns="109728" tIns="109728" rIns="109728" bIns="91440" rtlCol="0">
            <a:normAutofit fontScale="925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a:t>
            </a:r>
            <a:r>
              <a:rPr lang="en-US" sz="1050" dirty="0" err="1"/>
              <a:t>user_log</a:t>
            </a:r>
            <a:endParaRPr lang="en-US" sz="1050" dirty="0"/>
          </a:p>
          <a:p>
            <a:pPr>
              <a:spcBef>
                <a:spcPts val="0"/>
              </a:spcBef>
            </a:pPr>
            <a:r>
              <a:rPr lang="en-US" sz="1050" dirty="0"/>
              <a:t>(</a:t>
            </a:r>
          </a:p>
          <a:p>
            <a:pPr>
              <a:spcBef>
                <a:spcPts val="0"/>
              </a:spcBef>
            </a:pPr>
            <a:r>
              <a:rPr lang="en-US" sz="1050" dirty="0"/>
              <a:t>    </a:t>
            </a:r>
            <a:r>
              <a:rPr lang="en-US" sz="1050" dirty="0" err="1"/>
              <a:t>id_user</a:t>
            </a:r>
            <a:r>
              <a:rPr lang="en-US" sz="1050" dirty="0"/>
              <a:t>  int         not null,</a:t>
            </a:r>
          </a:p>
          <a:p>
            <a:pPr>
              <a:spcBef>
                <a:spcPts val="0"/>
              </a:spcBef>
            </a:pPr>
            <a:r>
              <a:rPr lang="en-US" sz="1050" dirty="0"/>
              <a:t>    datetime </a:t>
            </a:r>
            <a:r>
              <a:rPr lang="en-US" sz="1050" dirty="0" err="1"/>
              <a:t>datetime</a:t>
            </a:r>
            <a:r>
              <a:rPr lang="en-US" sz="1050" dirty="0"/>
              <a:t>    not null,</a:t>
            </a:r>
          </a:p>
          <a:p>
            <a:pPr>
              <a:spcBef>
                <a:spcPts val="0"/>
              </a:spcBef>
            </a:pPr>
            <a:r>
              <a:rPr lang="en-US" sz="1050" dirty="0"/>
              <a:t>    action   varchar(64) not null,</a:t>
            </a:r>
          </a:p>
          <a:p>
            <a:pPr>
              <a:spcBef>
                <a:spcPts val="0"/>
              </a:spcBef>
            </a:pPr>
            <a:r>
              <a:rPr lang="en-US" sz="1050" dirty="0"/>
              <a:t>    primary key (</a:t>
            </a:r>
            <a:r>
              <a:rPr lang="en-US" sz="1050" dirty="0" err="1"/>
              <a:t>id_user</a:t>
            </a:r>
            <a:r>
              <a:rPr lang="en-US" sz="1050" dirty="0"/>
              <a:t>, datetime),</a:t>
            </a:r>
          </a:p>
          <a:p>
            <a:pPr>
              <a:spcBef>
                <a:spcPts val="0"/>
              </a:spcBef>
            </a:pPr>
            <a:r>
              <a:rPr lang="en-US" sz="1050" dirty="0"/>
              <a:t>    constraint </a:t>
            </a:r>
            <a:r>
              <a:rPr lang="en-US" sz="1050" dirty="0" err="1"/>
              <a:t>user_log_user_id_user_fk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pPr>
              <a:spcBef>
                <a:spcPts val="0"/>
              </a:spcBef>
            </a:pPr>
            <a:r>
              <a:rPr lang="en-US" sz="1050" dirty="0"/>
              <a:t>)</a:t>
            </a:r>
          </a:p>
          <a:p>
            <a:pPr>
              <a:spcBef>
                <a:spcPts val="0"/>
              </a:spcBef>
            </a:pPr>
            <a:r>
              <a:rPr lang="en-US" sz="1050" dirty="0"/>
              <a:t>    </a:t>
            </a:r>
          </a:p>
        </p:txBody>
      </p:sp>
      <p:sp>
        <p:nvSpPr>
          <p:cNvPr id="7" name="Content Placeholder 8">
            <a:extLst>
              <a:ext uri="{FF2B5EF4-FFF2-40B4-BE49-F238E27FC236}">
                <a16:creationId xmlns:a16="http://schemas.microsoft.com/office/drawing/2014/main" id="{733D4A01-9537-4686-9BF6-E90BDBFE5F97}"/>
              </a:ext>
            </a:extLst>
          </p:cNvPr>
          <p:cNvSpPr txBox="1">
            <a:spLocks/>
          </p:cNvSpPr>
          <p:nvPr/>
        </p:nvSpPr>
        <p:spPr>
          <a:xfrm>
            <a:off x="3362324" y="5632300"/>
            <a:ext cx="8650631" cy="1059519"/>
          </a:xfrm>
          <a:prstGeom prst="rect">
            <a:avLst/>
          </a:prstGeom>
        </p:spPr>
        <p:txBody>
          <a:bodyPr vert="horz" lIns="109728" tIns="109728" rIns="109728" bIns="91440" rtlCol="0">
            <a:normAutofit fontScale="850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comment 'The foreign key ''</a:t>
            </a:r>
            <a:r>
              <a:rPr lang="en-US" sz="1050" dirty="0" err="1"/>
              <a:t>id_user</a:t>
            </a:r>
            <a:r>
              <a:rPr lang="en-US" sz="1050" dirty="0"/>
              <a:t>'' has "on update cascade and on delete no action" because it's needed to be always available to check reliable statistical data. Therefore, also if a user is deleted, the data of the submit questionnaire must be retained. Otherwise, on update, the data has to cascading be updated since all the data is to be retrieved from that user. It's different the case in which a product is deleted from the DB: all the data can be deleted as the product is, probably, not under analysis anymore.';</a:t>
            </a:r>
          </a:p>
        </p:txBody>
      </p:sp>
    </p:spTree>
    <p:extLst>
      <p:ext uri="{BB962C8B-B14F-4D97-AF65-F5344CB8AC3E}">
        <p14:creationId xmlns:p14="http://schemas.microsoft.com/office/powerpoint/2010/main" val="131009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C2BB6454-F2BD-4EE4-86BF-87F876B48A77}"/>
              </a:ext>
            </a:extLst>
          </p:cNvPr>
          <p:cNvSpPr txBox="1">
            <a:spLocks/>
          </p:cNvSpPr>
          <p:nvPr/>
        </p:nvSpPr>
        <p:spPr>
          <a:xfrm>
            <a:off x="1920240" y="2477357"/>
            <a:ext cx="4636770" cy="4380643"/>
          </a:xfrm>
          <a:prstGeom prst="rect">
            <a:avLst/>
          </a:prstGeom>
        </p:spPr>
        <p:txBody>
          <a:bodyPr vert="horz" lIns="109728" tIns="109728" rIns="109728" bIns="91440" rtlCol="0">
            <a:normAutofit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review</a:t>
            </a:r>
          </a:p>
          <a:p>
            <a:pPr>
              <a:spcBef>
                <a:spcPts val="0"/>
              </a:spcBef>
            </a:pPr>
            <a:r>
              <a:rPr lang="en-US" sz="1050" dirty="0"/>
              <a:t>(</a:t>
            </a:r>
          </a:p>
          <a:p>
            <a:pPr>
              <a:spcBef>
                <a:spcPts val="0"/>
              </a:spcBef>
            </a:pPr>
            <a:r>
              <a:rPr lang="en-US" sz="1050" dirty="0"/>
              <a:t>    </a:t>
            </a:r>
            <a:r>
              <a:rPr lang="en-US" sz="1050" dirty="0" err="1"/>
              <a:t>id_user</a:t>
            </a:r>
            <a:r>
              <a:rPr lang="en-US" sz="1050" dirty="0"/>
              <a:t>     int      not null,</a:t>
            </a:r>
          </a:p>
          <a:p>
            <a:pPr>
              <a:spcBef>
                <a:spcPts val="0"/>
              </a:spcBef>
            </a:pPr>
            <a:r>
              <a:rPr lang="en-US" sz="1050" dirty="0"/>
              <a:t>    </a:t>
            </a:r>
            <a:r>
              <a:rPr lang="en-US" sz="1050" dirty="0" err="1"/>
              <a:t>id_product</a:t>
            </a:r>
            <a:r>
              <a:rPr lang="en-US" sz="1050" dirty="0"/>
              <a:t>  int      not null,</a:t>
            </a:r>
          </a:p>
          <a:p>
            <a:pPr>
              <a:spcBef>
                <a:spcPts val="0"/>
              </a:spcBef>
            </a:pPr>
            <a:r>
              <a:rPr lang="en-US" sz="1050" dirty="0"/>
              <a:t>    </a:t>
            </a:r>
            <a:r>
              <a:rPr lang="en-US" sz="1050" dirty="0" err="1"/>
              <a:t>review_text</a:t>
            </a:r>
            <a:r>
              <a:rPr lang="en-US" sz="1050" dirty="0"/>
              <a:t> text     not null,</a:t>
            </a:r>
          </a:p>
          <a:p>
            <a:pPr>
              <a:spcBef>
                <a:spcPts val="0"/>
              </a:spcBef>
            </a:pPr>
            <a:r>
              <a:rPr lang="en-US" sz="1050" dirty="0"/>
              <a:t>    date        datetime not null,</a:t>
            </a:r>
          </a:p>
          <a:p>
            <a:pPr>
              <a:spcBef>
                <a:spcPts val="0"/>
              </a:spcBef>
            </a:pPr>
            <a:r>
              <a:rPr lang="en-US" sz="1050" dirty="0"/>
              <a:t>    primary key (</a:t>
            </a:r>
            <a:r>
              <a:rPr lang="en-US" sz="1050" dirty="0" err="1"/>
              <a:t>id_user</a:t>
            </a:r>
            <a:r>
              <a:rPr lang="en-US" sz="1050" dirty="0"/>
              <a:t>, </a:t>
            </a:r>
            <a:r>
              <a:rPr lang="en-US" sz="1050" dirty="0" err="1"/>
              <a:t>id_product</a:t>
            </a:r>
            <a:r>
              <a:rPr lang="en-US" sz="1050" dirty="0"/>
              <a:t>),</a:t>
            </a:r>
          </a:p>
          <a:p>
            <a:pPr>
              <a:spcBef>
                <a:spcPts val="0"/>
              </a:spcBef>
            </a:pPr>
            <a:r>
              <a:rPr lang="en-US" sz="1050" dirty="0"/>
              <a:t>    constraint </a:t>
            </a:r>
            <a:r>
              <a:rPr lang="en-US" sz="1050" dirty="0" err="1"/>
              <a:t>review_product_id_product_fk</a:t>
            </a:r>
            <a:endParaRPr lang="en-US" sz="1050" dirty="0"/>
          </a:p>
          <a:p>
            <a:pPr>
              <a:spcBef>
                <a:spcPts val="0"/>
              </a:spcBef>
            </a:pPr>
            <a:r>
              <a:rPr lang="en-US" sz="1050" dirty="0"/>
              <a:t>        foreign key (</a:t>
            </a:r>
            <a:r>
              <a:rPr lang="en-US" sz="1050" dirty="0" err="1"/>
              <a:t>id_product</a:t>
            </a:r>
            <a:r>
              <a:rPr lang="en-US" sz="1050" dirty="0"/>
              <a:t>) references product (</a:t>
            </a:r>
            <a:r>
              <a:rPr lang="en-US" sz="1050" dirty="0" err="1"/>
              <a:t>id_product</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review_user_id_user_fk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pPr>
              <a:spcBef>
                <a:spcPts val="0"/>
              </a:spcBef>
            </a:pPr>
            <a:r>
              <a:rPr lang="en-US" sz="1050" dirty="0"/>
              <a:t>)</a:t>
            </a:r>
          </a:p>
          <a:p>
            <a:pPr>
              <a:spcBef>
                <a:spcPts val="0"/>
              </a:spcBef>
            </a:pPr>
            <a:r>
              <a:rPr lang="en-US" sz="1050" dirty="0"/>
              <a:t>    comment 'the primary key is composed by (</a:t>
            </a:r>
            <a:r>
              <a:rPr lang="en-US" sz="1050" dirty="0" err="1"/>
              <a:t>id_user</a:t>
            </a:r>
            <a:r>
              <a:rPr lang="en-US" sz="1050" dirty="0"/>
              <a:t>, </a:t>
            </a:r>
            <a:r>
              <a:rPr lang="en-US" sz="1050" dirty="0" err="1"/>
              <a:t>id_product</a:t>
            </a:r>
            <a:r>
              <a:rPr lang="en-US" sz="1050" dirty="0"/>
              <a:t>) because we assumed that every user can review each product at most once.';</a:t>
            </a:r>
          </a:p>
        </p:txBody>
      </p:sp>
      <p:sp>
        <p:nvSpPr>
          <p:cNvPr id="8" name="Content Placeholder 8">
            <a:extLst>
              <a:ext uri="{FF2B5EF4-FFF2-40B4-BE49-F238E27FC236}">
                <a16:creationId xmlns:a16="http://schemas.microsoft.com/office/drawing/2014/main" id="{00601352-BA7C-462F-86BB-825F1AF3E39D}"/>
              </a:ext>
            </a:extLst>
          </p:cNvPr>
          <p:cNvSpPr txBox="1">
            <a:spLocks/>
          </p:cNvSpPr>
          <p:nvPr/>
        </p:nvSpPr>
        <p:spPr>
          <a:xfrm>
            <a:off x="6819900" y="2653141"/>
            <a:ext cx="3343275" cy="1551718"/>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swears</a:t>
            </a:r>
          </a:p>
          <a:p>
            <a:pPr>
              <a:spcBef>
                <a:spcPts val="0"/>
              </a:spcBef>
            </a:pPr>
            <a:r>
              <a:rPr lang="en-US" sz="1050" dirty="0"/>
              <a:t>(</a:t>
            </a:r>
          </a:p>
          <a:p>
            <a:pPr>
              <a:spcBef>
                <a:spcPts val="0"/>
              </a:spcBef>
            </a:pPr>
            <a:r>
              <a:rPr lang="en-US" sz="1050" dirty="0"/>
              <a:t>    </a:t>
            </a:r>
            <a:r>
              <a:rPr lang="en-US" sz="1050" dirty="0" err="1"/>
              <a:t>swear_text</a:t>
            </a:r>
            <a:r>
              <a:rPr lang="en-US" sz="1050" dirty="0"/>
              <a:t> varchar(64) not null</a:t>
            </a:r>
          </a:p>
          <a:p>
            <a:pPr>
              <a:spcBef>
                <a:spcPts val="0"/>
              </a:spcBef>
            </a:pPr>
            <a:r>
              <a:rPr lang="en-US" sz="1050" dirty="0"/>
              <a:t>        primary key</a:t>
            </a:r>
          </a:p>
          <a:p>
            <a:pPr>
              <a:spcBef>
                <a:spcPts val="0"/>
              </a:spcBef>
            </a:pPr>
            <a:r>
              <a:rPr lang="en-US" sz="1050" dirty="0"/>
              <a:t>);</a:t>
            </a:r>
          </a:p>
        </p:txBody>
      </p:sp>
    </p:spTree>
    <p:extLst>
      <p:ext uri="{BB962C8B-B14F-4D97-AF65-F5344CB8AC3E}">
        <p14:creationId xmlns:p14="http://schemas.microsoft.com/office/powerpoint/2010/main" val="104915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5" name="Content Placeholder 8">
            <a:extLst>
              <a:ext uri="{FF2B5EF4-FFF2-40B4-BE49-F238E27FC236}">
                <a16:creationId xmlns:a16="http://schemas.microsoft.com/office/drawing/2014/main" id="{C2BB6454-F2BD-4EE4-86BF-87F876B48A77}"/>
              </a:ext>
            </a:extLst>
          </p:cNvPr>
          <p:cNvSpPr txBox="1">
            <a:spLocks/>
          </p:cNvSpPr>
          <p:nvPr/>
        </p:nvSpPr>
        <p:spPr>
          <a:xfrm>
            <a:off x="4015715" y="2429731"/>
            <a:ext cx="5118760" cy="4132993"/>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50" dirty="0"/>
              <a:t>create table user</a:t>
            </a:r>
          </a:p>
          <a:p>
            <a:pPr>
              <a:spcBef>
                <a:spcPts val="0"/>
              </a:spcBef>
            </a:pPr>
            <a:r>
              <a:rPr lang="en-US" sz="1050" dirty="0"/>
              <a:t>(</a:t>
            </a:r>
          </a:p>
          <a:p>
            <a:pPr>
              <a:spcBef>
                <a:spcPts val="0"/>
              </a:spcBef>
            </a:pPr>
            <a:r>
              <a:rPr lang="en-US" sz="1050" dirty="0"/>
              <a:t>    </a:t>
            </a:r>
            <a:r>
              <a:rPr lang="en-US" sz="1050" dirty="0" err="1"/>
              <a:t>id_user</a:t>
            </a:r>
            <a:r>
              <a:rPr lang="en-US" sz="1050" dirty="0"/>
              <a:t>    int </a:t>
            </a:r>
            <a:r>
              <a:rPr lang="en-US" sz="1050" dirty="0" err="1"/>
              <a:t>auto_increment</a:t>
            </a:r>
            <a:endParaRPr lang="en-US" sz="1050" dirty="0"/>
          </a:p>
          <a:p>
            <a:pPr>
              <a:spcBef>
                <a:spcPts val="0"/>
              </a:spcBef>
            </a:pPr>
            <a:r>
              <a:rPr lang="en-US" sz="1050" dirty="0"/>
              <a:t>        primary key,</a:t>
            </a:r>
          </a:p>
          <a:p>
            <a:pPr>
              <a:spcBef>
                <a:spcPts val="0"/>
              </a:spcBef>
            </a:pPr>
            <a:r>
              <a:rPr lang="en-US" sz="1050" dirty="0"/>
              <a:t>    username   varchar(64)      not null,</a:t>
            </a:r>
          </a:p>
          <a:p>
            <a:pPr>
              <a:spcBef>
                <a:spcPts val="0"/>
              </a:spcBef>
            </a:pPr>
            <a:r>
              <a:rPr lang="en-US" sz="1050" dirty="0"/>
              <a:t>    email      varchar(64)      not null,</a:t>
            </a:r>
          </a:p>
          <a:p>
            <a:pPr>
              <a:spcBef>
                <a:spcPts val="0"/>
              </a:spcBef>
            </a:pPr>
            <a:r>
              <a:rPr lang="en-US" sz="1050" dirty="0"/>
              <a:t>    password   varchar(255)     not null,</a:t>
            </a:r>
          </a:p>
          <a:p>
            <a:pPr>
              <a:spcBef>
                <a:spcPts val="0"/>
              </a:spcBef>
            </a:pPr>
            <a:r>
              <a:rPr lang="en-US" sz="1050" dirty="0"/>
              <a:t>    authorized bit default b'1' not null,</a:t>
            </a:r>
          </a:p>
          <a:p>
            <a:pPr>
              <a:spcBef>
                <a:spcPts val="0"/>
              </a:spcBef>
            </a:pPr>
            <a:r>
              <a:rPr lang="en-US" sz="1050" dirty="0"/>
              <a:t>    points     int default 0    not null,</a:t>
            </a:r>
          </a:p>
          <a:p>
            <a:pPr>
              <a:spcBef>
                <a:spcPts val="0"/>
              </a:spcBef>
            </a:pPr>
            <a:r>
              <a:rPr lang="en-US" sz="1050" dirty="0"/>
              <a:t>    admin      bit              not null,</a:t>
            </a:r>
          </a:p>
          <a:p>
            <a:pPr>
              <a:spcBef>
                <a:spcPts val="0"/>
              </a:spcBef>
            </a:pPr>
            <a:r>
              <a:rPr lang="en-US" sz="1050" dirty="0"/>
              <a:t>    active     bit default b'1' not null,</a:t>
            </a:r>
          </a:p>
          <a:p>
            <a:pPr>
              <a:spcBef>
                <a:spcPts val="0"/>
              </a:spcBef>
            </a:pPr>
            <a:r>
              <a:rPr lang="en-US" sz="1050" dirty="0"/>
              <a:t>    constraint </a:t>
            </a:r>
            <a:r>
              <a:rPr lang="en-US" sz="1050" dirty="0" err="1"/>
              <a:t>user_email_uindex</a:t>
            </a:r>
            <a:endParaRPr lang="en-US" sz="1050" dirty="0"/>
          </a:p>
          <a:p>
            <a:pPr>
              <a:spcBef>
                <a:spcPts val="0"/>
              </a:spcBef>
            </a:pPr>
            <a:r>
              <a:rPr lang="en-US" sz="1050" dirty="0"/>
              <a:t>        unique (email),</a:t>
            </a:r>
          </a:p>
          <a:p>
            <a:pPr>
              <a:spcBef>
                <a:spcPts val="0"/>
              </a:spcBef>
            </a:pPr>
            <a:r>
              <a:rPr lang="en-US" sz="1050" dirty="0"/>
              <a:t>    constraint </a:t>
            </a:r>
            <a:r>
              <a:rPr lang="en-US" sz="1050" dirty="0" err="1"/>
              <a:t>user_username_uindex</a:t>
            </a:r>
            <a:endParaRPr lang="en-US" sz="1050" dirty="0"/>
          </a:p>
          <a:p>
            <a:pPr>
              <a:spcBef>
                <a:spcPts val="0"/>
              </a:spcBef>
            </a:pPr>
            <a:r>
              <a:rPr lang="en-US" sz="1050" dirty="0"/>
              <a:t>        unique (username)</a:t>
            </a:r>
          </a:p>
          <a:p>
            <a:pPr>
              <a:spcBef>
                <a:spcPts val="0"/>
              </a:spcBef>
            </a:pPr>
            <a:r>
              <a:rPr lang="en-US" sz="1050" dirty="0"/>
              <a:t>);</a:t>
            </a:r>
          </a:p>
        </p:txBody>
      </p:sp>
    </p:spTree>
    <p:extLst>
      <p:ext uri="{BB962C8B-B14F-4D97-AF65-F5344CB8AC3E}">
        <p14:creationId xmlns:p14="http://schemas.microsoft.com/office/powerpoint/2010/main" val="3598118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View</a:t>
            </a:r>
          </a:p>
        </p:txBody>
      </p:sp>
      <p:sp>
        <p:nvSpPr>
          <p:cNvPr id="5" name="Content Placeholder 8">
            <a:extLst>
              <a:ext uri="{FF2B5EF4-FFF2-40B4-BE49-F238E27FC236}">
                <a16:creationId xmlns:a16="http://schemas.microsoft.com/office/drawing/2014/main" id="{71B2F637-8A4B-4B36-BAB0-18CEB50AB0FE}"/>
              </a:ext>
            </a:extLst>
          </p:cNvPr>
          <p:cNvSpPr txBox="1">
            <a:spLocks/>
          </p:cNvSpPr>
          <p:nvPr/>
        </p:nvSpPr>
        <p:spPr>
          <a:xfrm>
            <a:off x="6305525" y="2419679"/>
            <a:ext cx="5524525" cy="3651504"/>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endParaRPr lang="en-US" sz="1200" dirty="0"/>
          </a:p>
        </p:txBody>
      </p:sp>
      <p:sp>
        <p:nvSpPr>
          <p:cNvPr id="3" name="Content Placeholder 2">
            <a:extLst>
              <a:ext uri="{FF2B5EF4-FFF2-40B4-BE49-F238E27FC236}">
                <a16:creationId xmlns:a16="http://schemas.microsoft.com/office/drawing/2014/main" id="{27EA5053-32BA-4AC5-AA06-F381E9EA7365}"/>
              </a:ext>
            </a:extLst>
          </p:cNvPr>
          <p:cNvSpPr>
            <a:spLocks noGrp="1"/>
          </p:cNvSpPr>
          <p:nvPr>
            <p:ph idx="1"/>
          </p:nvPr>
        </p:nvSpPr>
        <p:spPr>
          <a:xfrm>
            <a:off x="3265754" y="2419679"/>
            <a:ext cx="6079541" cy="3551629"/>
          </a:xfrm>
        </p:spPr>
        <p:txBody>
          <a:bodyPr>
            <a:normAutofit fontScale="85000" lnSpcReduction="10000"/>
          </a:bodyPr>
          <a:lstStyle/>
          <a:p>
            <a:pPr>
              <a:spcBef>
                <a:spcPts val="0"/>
              </a:spcBef>
            </a:pPr>
            <a:r>
              <a:rPr lang="en-US" sz="1500" dirty="0"/>
              <a:t>create definer = </a:t>
            </a:r>
            <a:r>
              <a:rPr lang="en-US" sz="1500" dirty="0" err="1"/>
              <a:t>root@localhost</a:t>
            </a:r>
            <a:r>
              <a:rPr lang="en-US" sz="1500" dirty="0"/>
              <a:t> view </a:t>
            </a:r>
            <a:r>
              <a:rPr lang="en-US" sz="1500" dirty="0" err="1"/>
              <a:t>userquestionnairepoints</a:t>
            </a:r>
            <a:r>
              <a:rPr lang="en-US" sz="1500" dirty="0"/>
              <a:t> as</a:t>
            </a:r>
          </a:p>
          <a:p>
            <a:pPr>
              <a:spcBef>
                <a:spcPts val="0"/>
              </a:spcBef>
            </a:pPr>
            <a:r>
              <a:rPr lang="en-US" sz="1500" dirty="0"/>
              <a:t>select `aw`.`</a:t>
            </a:r>
            <a:r>
              <a:rPr lang="en-US" sz="1500" dirty="0" err="1"/>
              <a:t>id_user</a:t>
            </a:r>
            <a:r>
              <a:rPr lang="en-US" sz="1500" dirty="0"/>
              <a:t>`                      AS `</a:t>
            </a:r>
            <a:r>
              <a:rPr lang="en-US" sz="1500" dirty="0" err="1"/>
              <a:t>id_user</a:t>
            </a:r>
            <a:r>
              <a:rPr lang="en-US" sz="1500" dirty="0"/>
              <a:t>`,</a:t>
            </a:r>
          </a:p>
          <a:p>
            <a:pPr>
              <a:spcBef>
                <a:spcPts val="0"/>
              </a:spcBef>
            </a:pPr>
            <a:r>
              <a:rPr lang="en-US" sz="1500" dirty="0"/>
              <a:t>       `aw`.`</a:t>
            </a:r>
            <a:r>
              <a:rPr lang="en-US" sz="1500" dirty="0" err="1"/>
              <a:t>id_product</a:t>
            </a:r>
            <a:r>
              <a:rPr lang="en-US" sz="1500" dirty="0"/>
              <a:t>`                   AS `</a:t>
            </a:r>
            <a:r>
              <a:rPr lang="en-US" sz="1500" dirty="0" err="1"/>
              <a:t>id_product</a:t>
            </a:r>
            <a:r>
              <a:rPr lang="en-US" sz="1500" dirty="0"/>
              <a:t>`,</a:t>
            </a:r>
          </a:p>
          <a:p>
            <a:pPr>
              <a:spcBef>
                <a:spcPts val="0"/>
              </a:spcBef>
            </a:pPr>
            <a:r>
              <a:rPr lang="en-US" sz="1500" dirty="0"/>
              <a:t>       sum(`</a:t>
            </a:r>
            <a:r>
              <a:rPr lang="en-US" sz="1500" dirty="0" err="1"/>
              <a:t>gamified_market`.`q`.`points</a:t>
            </a:r>
            <a:r>
              <a:rPr lang="en-US" sz="1500" dirty="0"/>
              <a:t>`) AS `points`</a:t>
            </a:r>
          </a:p>
          <a:p>
            <a:pPr>
              <a:spcBef>
                <a:spcPts val="0"/>
              </a:spcBef>
            </a:pPr>
            <a:r>
              <a:rPr lang="en-US" sz="1500" dirty="0"/>
              <a:t>from (`</a:t>
            </a:r>
            <a:r>
              <a:rPr lang="en-US" sz="1500" dirty="0" err="1"/>
              <a:t>gamified_market`.`answer</a:t>
            </a:r>
            <a:r>
              <a:rPr lang="en-US" sz="1500" dirty="0"/>
              <a:t>` `aw`</a:t>
            </a:r>
          </a:p>
          <a:p>
            <a:pPr>
              <a:spcBef>
                <a:spcPts val="0"/>
              </a:spcBef>
            </a:pPr>
            <a:r>
              <a:rPr lang="en-US" sz="1500" dirty="0"/>
              <a:t>         join `gamified_market`.`</a:t>
            </a:r>
            <a:r>
              <a:rPr lang="en-US" sz="1500" dirty="0" err="1"/>
              <a:t>questionnairedetails</a:t>
            </a:r>
            <a:r>
              <a:rPr lang="en-US" sz="1500" dirty="0"/>
              <a:t>` `q`)</a:t>
            </a:r>
          </a:p>
          <a:p>
            <a:pPr>
              <a:spcBef>
                <a:spcPts val="0"/>
              </a:spcBef>
            </a:pPr>
            <a:r>
              <a:rPr lang="en-US" sz="1500" dirty="0"/>
              <a:t>where ((`gamified_market`.`q`.`</a:t>
            </a:r>
            <a:r>
              <a:rPr lang="en-US" sz="1500" dirty="0" err="1"/>
              <a:t>id_product</a:t>
            </a:r>
            <a:r>
              <a:rPr lang="en-US" sz="1500" dirty="0"/>
              <a:t>` = `aw`.`</a:t>
            </a:r>
            <a:r>
              <a:rPr lang="en-US" sz="1500" dirty="0" err="1"/>
              <a:t>id_product</a:t>
            </a:r>
            <a:r>
              <a:rPr lang="en-US" sz="1500" dirty="0"/>
              <a:t>`) and</a:t>
            </a:r>
          </a:p>
          <a:p>
            <a:pPr>
              <a:spcBef>
                <a:spcPts val="0"/>
              </a:spcBef>
            </a:pPr>
            <a:r>
              <a:rPr lang="en-US" sz="1500" dirty="0"/>
              <a:t>       (`aw`.`</a:t>
            </a:r>
            <a:r>
              <a:rPr lang="en-US" sz="1500" dirty="0" err="1"/>
              <a:t>id_question</a:t>
            </a:r>
            <a:r>
              <a:rPr lang="en-US" sz="1500" dirty="0"/>
              <a:t>` = `gamified_market`.`q`.`</a:t>
            </a:r>
            <a:r>
              <a:rPr lang="en-US" sz="1500" dirty="0" err="1"/>
              <a:t>id_question</a:t>
            </a:r>
            <a:r>
              <a:rPr lang="en-US" sz="1500" dirty="0"/>
              <a:t>`))</a:t>
            </a:r>
          </a:p>
          <a:p>
            <a:pPr>
              <a:spcBef>
                <a:spcPts val="0"/>
              </a:spcBef>
            </a:pPr>
            <a:r>
              <a:rPr lang="en-US" sz="1500" dirty="0"/>
              <a:t>group by `aw`.`</a:t>
            </a:r>
            <a:r>
              <a:rPr lang="en-US" sz="1500" dirty="0" err="1"/>
              <a:t>id_user</a:t>
            </a:r>
            <a:r>
              <a:rPr lang="en-US" sz="1500" dirty="0"/>
              <a:t>`, `aw`.`</a:t>
            </a:r>
            <a:r>
              <a:rPr lang="en-US" sz="1500" dirty="0" err="1"/>
              <a:t>id_product</a:t>
            </a:r>
            <a:r>
              <a:rPr lang="en-US" sz="1500" dirty="0"/>
              <a:t>`;</a:t>
            </a:r>
          </a:p>
          <a:p>
            <a:endParaRPr lang="en-US" dirty="0"/>
          </a:p>
        </p:txBody>
      </p:sp>
    </p:spTree>
    <p:extLst>
      <p:ext uri="{BB962C8B-B14F-4D97-AF65-F5344CB8AC3E}">
        <p14:creationId xmlns:p14="http://schemas.microsoft.com/office/powerpoint/2010/main" val="2420874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571476" y="2419678"/>
            <a:ext cx="5143526" cy="3996101"/>
          </a:xfrm>
        </p:spPr>
        <p:txBody>
          <a:bodyPr>
            <a:normAutofit fontScale="92500" lnSpcReduction="20000"/>
          </a:bodyPr>
          <a:lstStyle/>
          <a:p>
            <a:pPr>
              <a:spcBef>
                <a:spcPts val="0"/>
              </a:spcBef>
            </a:pPr>
            <a:r>
              <a:rPr lang="en-US" sz="1200" dirty="0"/>
              <a:t>create procedure </a:t>
            </a:r>
            <a:r>
              <a:rPr lang="en-US" sz="1200" dirty="0" err="1"/>
              <a:t>delete_questionnaires_details</a:t>
            </a:r>
            <a:endParaRPr lang="en-US" sz="1200" dirty="0"/>
          </a:p>
          <a:p>
            <a:pPr>
              <a:spcBef>
                <a:spcPts val="0"/>
              </a:spcBef>
            </a:pPr>
            <a:r>
              <a:rPr lang="en-US" sz="1200" dirty="0"/>
              <a:t>(IN </a:t>
            </a:r>
            <a:r>
              <a:rPr lang="en-US" sz="1200" dirty="0" err="1"/>
              <a:t>product_toRemove</a:t>
            </a:r>
            <a:r>
              <a:rPr lang="en-US" sz="1200" dirty="0"/>
              <a:t> int)</a:t>
            </a:r>
          </a:p>
          <a:p>
            <a:pPr>
              <a:spcBef>
                <a:spcPts val="0"/>
              </a:spcBef>
            </a:pPr>
            <a:r>
              <a:rPr lang="en-US" sz="1200" dirty="0"/>
              <a:t>begin</a:t>
            </a:r>
          </a:p>
          <a:p>
            <a:pPr>
              <a:spcBef>
                <a:spcPts val="0"/>
              </a:spcBef>
            </a:pPr>
            <a:r>
              <a:rPr lang="en-US" sz="1200" dirty="0"/>
              <a:t>    IF </a:t>
            </a:r>
            <a:r>
              <a:rPr lang="en-US" sz="1200" dirty="0" err="1"/>
              <a:t>current_date</a:t>
            </a:r>
            <a:r>
              <a:rPr lang="en-US" sz="1200" dirty="0"/>
              <a:t> &gt; (select date from product where </a:t>
            </a:r>
            <a:r>
              <a:rPr lang="en-US" sz="1200" dirty="0" err="1"/>
              <a:t>product.id_product</a:t>
            </a:r>
            <a:r>
              <a:rPr lang="en-US" sz="1200" dirty="0"/>
              <a:t> = </a:t>
            </a:r>
            <a:r>
              <a:rPr lang="en-US" sz="1200" dirty="0" err="1"/>
              <a:t>product_toRemove</a:t>
            </a:r>
            <a:r>
              <a:rPr lang="en-US" sz="1200" dirty="0"/>
              <a:t>)</a:t>
            </a:r>
          </a:p>
          <a:p>
            <a:pPr>
              <a:spcBef>
                <a:spcPts val="0"/>
              </a:spcBef>
            </a:pPr>
            <a:r>
              <a:rPr lang="en-US" sz="1200" dirty="0"/>
              <a:t>        THEN</a:t>
            </a:r>
          </a:p>
          <a:p>
            <a:pPr>
              <a:spcBef>
                <a:spcPts val="0"/>
              </a:spcBef>
            </a:pPr>
            <a:r>
              <a:rPr lang="en-US" sz="1200" dirty="0"/>
              <a:t>            delete from answer</a:t>
            </a:r>
          </a:p>
          <a:p>
            <a:pPr>
              <a:spcBef>
                <a:spcPts val="0"/>
              </a:spcBef>
            </a:pPr>
            <a:r>
              <a:rPr lang="en-US" sz="1200" dirty="0"/>
              <a:t>            where </a:t>
            </a:r>
            <a:r>
              <a:rPr lang="en-US" sz="1200" dirty="0" err="1"/>
              <a:t>id_product</a:t>
            </a:r>
            <a:r>
              <a:rPr lang="en-US" sz="1200" dirty="0"/>
              <a:t> = </a:t>
            </a:r>
            <a:r>
              <a:rPr lang="en-US" sz="1200" dirty="0" err="1"/>
              <a:t>product_toRemove</a:t>
            </a:r>
            <a:r>
              <a:rPr lang="en-US" sz="1200" dirty="0"/>
              <a:t>;</a:t>
            </a:r>
          </a:p>
          <a:p>
            <a:pPr>
              <a:spcBef>
                <a:spcPts val="0"/>
              </a:spcBef>
            </a:pPr>
            <a:endParaRPr lang="en-US" sz="1200" dirty="0"/>
          </a:p>
          <a:p>
            <a:pPr>
              <a:spcBef>
                <a:spcPts val="0"/>
              </a:spcBef>
            </a:pPr>
            <a:r>
              <a:rPr lang="en-US" sz="1200" dirty="0"/>
              <a:t>            delete from questionnaire</a:t>
            </a:r>
          </a:p>
          <a:p>
            <a:pPr>
              <a:spcBef>
                <a:spcPts val="0"/>
              </a:spcBef>
            </a:pPr>
            <a:r>
              <a:rPr lang="en-US" sz="1200" dirty="0"/>
              <a:t>            where </a:t>
            </a:r>
            <a:r>
              <a:rPr lang="en-US" sz="1200" dirty="0" err="1"/>
              <a:t>id_product</a:t>
            </a:r>
            <a:r>
              <a:rPr lang="en-US" sz="1200" dirty="0"/>
              <a:t> = </a:t>
            </a:r>
            <a:r>
              <a:rPr lang="en-US" sz="1200" dirty="0" err="1"/>
              <a:t>product_toRemove</a:t>
            </a:r>
            <a:r>
              <a:rPr lang="en-US" sz="1200" dirty="0"/>
              <a:t>;</a:t>
            </a:r>
          </a:p>
          <a:p>
            <a:pPr>
              <a:spcBef>
                <a:spcPts val="0"/>
              </a:spcBef>
            </a:pPr>
            <a:r>
              <a:rPr lang="en-US" sz="1200" dirty="0"/>
              <a:t>    ELSE</a:t>
            </a:r>
          </a:p>
          <a:p>
            <a:pPr>
              <a:spcBef>
                <a:spcPts val="0"/>
              </a:spcBef>
            </a:pPr>
            <a:r>
              <a:rPr lang="en-US" sz="1200" dirty="0"/>
              <a:t>        SIGNAL SQLSTATE '42000'</a:t>
            </a:r>
          </a:p>
          <a:p>
            <a:pPr>
              <a:spcBef>
                <a:spcPts val="0"/>
              </a:spcBef>
            </a:pPr>
            <a:r>
              <a:rPr lang="en-US" sz="1200" dirty="0"/>
              <a:t>            SET MESSAGE_TEXT = 'You can't delete the questionnaire's data, since the date is not preceding the current one';</a:t>
            </a:r>
          </a:p>
          <a:p>
            <a:pPr>
              <a:spcBef>
                <a:spcPts val="0"/>
              </a:spcBef>
            </a:pPr>
            <a:r>
              <a:rPr lang="en-US" sz="1200" dirty="0"/>
              <a:t>    END IF;</a:t>
            </a:r>
          </a:p>
          <a:p>
            <a:pPr>
              <a:spcBef>
                <a:spcPts val="0"/>
              </a:spcBef>
            </a:pPr>
            <a:r>
              <a:rPr lang="en-US" sz="1200" dirty="0"/>
              <a:t>end;</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Routines</a:t>
            </a:r>
          </a:p>
        </p:txBody>
      </p:sp>
      <p:sp>
        <p:nvSpPr>
          <p:cNvPr id="5" name="Content Placeholder 8">
            <a:extLst>
              <a:ext uri="{FF2B5EF4-FFF2-40B4-BE49-F238E27FC236}">
                <a16:creationId xmlns:a16="http://schemas.microsoft.com/office/drawing/2014/main" id="{71B2F637-8A4B-4B36-BAB0-18CEB50AB0FE}"/>
              </a:ext>
            </a:extLst>
          </p:cNvPr>
          <p:cNvSpPr txBox="1">
            <a:spLocks/>
          </p:cNvSpPr>
          <p:nvPr/>
        </p:nvSpPr>
        <p:spPr>
          <a:xfrm>
            <a:off x="5915026" y="2327155"/>
            <a:ext cx="5905524" cy="4181146"/>
          </a:xfrm>
          <a:prstGeom prst="rect">
            <a:avLst/>
          </a:prstGeom>
        </p:spPr>
        <p:txBody>
          <a:bodyPr vert="horz" lIns="109728" tIns="109728" rIns="109728" bIns="91440" rtlCol="0">
            <a:no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00" dirty="0"/>
              <a:t>create function </a:t>
            </a:r>
            <a:r>
              <a:rPr lang="en-US" sz="1000" dirty="0" err="1"/>
              <a:t>insert_answer</a:t>
            </a:r>
            <a:endParaRPr lang="en-US" sz="1000" dirty="0"/>
          </a:p>
          <a:p>
            <a:pPr>
              <a:spcBef>
                <a:spcPts val="0"/>
              </a:spcBef>
            </a:pPr>
            <a:r>
              <a:rPr lang="en-US" sz="1000" dirty="0"/>
              <a:t>(</a:t>
            </a:r>
            <a:r>
              <a:rPr lang="en-US" sz="1000" dirty="0" err="1"/>
              <a:t>in_product</a:t>
            </a:r>
            <a:r>
              <a:rPr lang="en-US" sz="1000" dirty="0"/>
              <a:t> int, </a:t>
            </a:r>
            <a:r>
              <a:rPr lang="en-US" sz="1000" dirty="0" err="1"/>
              <a:t>in_user</a:t>
            </a:r>
            <a:r>
              <a:rPr lang="en-US" sz="1000" dirty="0"/>
              <a:t> int, </a:t>
            </a:r>
            <a:r>
              <a:rPr lang="en-US" sz="1000" dirty="0" err="1"/>
              <a:t>in_question</a:t>
            </a:r>
            <a:r>
              <a:rPr lang="en-US" sz="1000" dirty="0"/>
              <a:t> int, </a:t>
            </a:r>
            <a:r>
              <a:rPr lang="en-US" sz="1000" dirty="0" err="1"/>
              <a:t>in_text</a:t>
            </a:r>
            <a:r>
              <a:rPr lang="en-US" sz="1000" dirty="0"/>
              <a:t> text) returns int</a:t>
            </a:r>
          </a:p>
          <a:p>
            <a:pPr>
              <a:spcBef>
                <a:spcPts val="0"/>
              </a:spcBef>
            </a:pPr>
            <a:r>
              <a:rPr lang="en-US" sz="1000" dirty="0"/>
              <a:t>BEGIN</a:t>
            </a:r>
          </a:p>
          <a:p>
            <a:pPr>
              <a:spcBef>
                <a:spcPts val="0"/>
              </a:spcBef>
            </a:pPr>
            <a:r>
              <a:rPr lang="en-US" sz="1000" dirty="0"/>
              <a:t>    DECLARE </a:t>
            </a:r>
            <a:r>
              <a:rPr lang="en-US" sz="1000" dirty="0" err="1"/>
              <a:t>swear_num</a:t>
            </a:r>
            <a:r>
              <a:rPr lang="en-US" sz="1000" dirty="0"/>
              <a:t> int;</a:t>
            </a:r>
          </a:p>
          <a:p>
            <a:pPr>
              <a:spcBef>
                <a:spcPts val="0"/>
              </a:spcBef>
            </a:pPr>
            <a:r>
              <a:rPr lang="en-US" sz="1000" dirty="0"/>
              <a:t>    select count(*)</a:t>
            </a:r>
          </a:p>
          <a:p>
            <a:pPr>
              <a:spcBef>
                <a:spcPts val="0"/>
              </a:spcBef>
            </a:pPr>
            <a:r>
              <a:rPr lang="en-US" sz="1000" dirty="0"/>
              <a:t>    into </a:t>
            </a:r>
            <a:r>
              <a:rPr lang="en-US" sz="1000" dirty="0" err="1"/>
              <a:t>swear_num</a:t>
            </a:r>
            <a:endParaRPr lang="en-US" sz="1000" dirty="0"/>
          </a:p>
          <a:p>
            <a:pPr>
              <a:spcBef>
                <a:spcPts val="0"/>
              </a:spcBef>
            </a:pPr>
            <a:r>
              <a:rPr lang="en-US" sz="1000" dirty="0"/>
              <a:t>    from swears</a:t>
            </a:r>
          </a:p>
          <a:p>
            <a:pPr>
              <a:spcBef>
                <a:spcPts val="0"/>
              </a:spcBef>
            </a:pPr>
            <a:r>
              <a:rPr lang="en-US" sz="1000" dirty="0"/>
              <a:t>    where </a:t>
            </a:r>
            <a:r>
              <a:rPr lang="en-US" sz="1000" dirty="0" err="1"/>
              <a:t>in_text</a:t>
            </a:r>
            <a:r>
              <a:rPr lang="en-US" sz="1000" dirty="0"/>
              <a:t> LIKE CONCAT('%', </a:t>
            </a:r>
            <a:r>
              <a:rPr lang="en-US" sz="1000" dirty="0" err="1"/>
              <a:t>swear_text</a:t>
            </a:r>
            <a:r>
              <a:rPr lang="en-US" sz="1000" dirty="0"/>
              <a:t>, '%');</a:t>
            </a:r>
          </a:p>
          <a:p>
            <a:pPr>
              <a:spcBef>
                <a:spcPts val="0"/>
              </a:spcBef>
            </a:pPr>
            <a:endParaRPr lang="en-US" sz="1000" dirty="0"/>
          </a:p>
          <a:p>
            <a:pPr>
              <a:spcBef>
                <a:spcPts val="0"/>
              </a:spcBef>
            </a:pPr>
            <a:r>
              <a:rPr lang="en-US" sz="1000" dirty="0"/>
              <a:t>    IF </a:t>
            </a:r>
            <a:r>
              <a:rPr lang="en-US" sz="1000" dirty="0" err="1"/>
              <a:t>swear_num</a:t>
            </a:r>
            <a:r>
              <a:rPr lang="en-US" sz="1000" dirty="0"/>
              <a:t> &gt; 0</a:t>
            </a:r>
          </a:p>
          <a:p>
            <a:pPr>
              <a:spcBef>
                <a:spcPts val="0"/>
              </a:spcBef>
            </a:pPr>
            <a:r>
              <a:rPr lang="en-US" sz="1000" dirty="0"/>
              <a:t>        THEN</a:t>
            </a:r>
          </a:p>
          <a:p>
            <a:pPr>
              <a:spcBef>
                <a:spcPts val="0"/>
              </a:spcBef>
            </a:pPr>
            <a:r>
              <a:rPr lang="en-US" sz="1000" dirty="0"/>
              <a:t>            RETURN -1;</a:t>
            </a:r>
          </a:p>
          <a:p>
            <a:pPr>
              <a:spcBef>
                <a:spcPts val="0"/>
              </a:spcBef>
            </a:pPr>
            <a:r>
              <a:rPr lang="en-US" sz="1000" dirty="0"/>
              <a:t>    ELSE</a:t>
            </a:r>
          </a:p>
          <a:p>
            <a:pPr>
              <a:spcBef>
                <a:spcPts val="0"/>
              </a:spcBef>
            </a:pPr>
            <a:r>
              <a:rPr lang="en-US" sz="1000" dirty="0"/>
              <a:t>        insert into answer</a:t>
            </a:r>
          </a:p>
          <a:p>
            <a:pPr>
              <a:spcBef>
                <a:spcPts val="0"/>
              </a:spcBef>
            </a:pPr>
            <a:r>
              <a:rPr lang="en-US" sz="1000" dirty="0"/>
              <a:t>        (</a:t>
            </a:r>
            <a:r>
              <a:rPr lang="en-US" sz="1000" dirty="0" err="1"/>
              <a:t>id_product</a:t>
            </a:r>
            <a:r>
              <a:rPr lang="en-US" sz="1000" dirty="0"/>
              <a:t>, </a:t>
            </a:r>
            <a:r>
              <a:rPr lang="en-US" sz="1000" dirty="0" err="1"/>
              <a:t>id_user</a:t>
            </a:r>
            <a:r>
              <a:rPr lang="en-US" sz="1000" dirty="0"/>
              <a:t>, </a:t>
            </a:r>
            <a:r>
              <a:rPr lang="en-US" sz="1000" dirty="0" err="1"/>
              <a:t>id_question</a:t>
            </a:r>
            <a:r>
              <a:rPr lang="en-US" sz="1000" dirty="0"/>
              <a:t>, </a:t>
            </a:r>
            <a:r>
              <a:rPr lang="en-US" sz="1000" dirty="0" err="1"/>
              <a:t>answer_text</a:t>
            </a:r>
            <a:r>
              <a:rPr lang="en-US" sz="1000" dirty="0"/>
              <a:t>)</a:t>
            </a:r>
          </a:p>
          <a:p>
            <a:pPr>
              <a:spcBef>
                <a:spcPts val="0"/>
              </a:spcBef>
            </a:pPr>
            <a:r>
              <a:rPr lang="en-US" sz="1000" dirty="0"/>
              <a:t>        values (</a:t>
            </a:r>
            <a:r>
              <a:rPr lang="en-US" sz="1000" dirty="0" err="1"/>
              <a:t>in_product</a:t>
            </a:r>
            <a:r>
              <a:rPr lang="en-US" sz="1000" dirty="0"/>
              <a:t>, </a:t>
            </a:r>
            <a:r>
              <a:rPr lang="en-US" sz="1000" dirty="0" err="1"/>
              <a:t>in_user</a:t>
            </a:r>
            <a:r>
              <a:rPr lang="en-US" sz="1000" dirty="0"/>
              <a:t>, </a:t>
            </a:r>
            <a:r>
              <a:rPr lang="en-US" sz="1000" dirty="0" err="1"/>
              <a:t>in_question</a:t>
            </a:r>
            <a:r>
              <a:rPr lang="en-US" sz="1000" dirty="0"/>
              <a:t>, </a:t>
            </a:r>
            <a:r>
              <a:rPr lang="en-US" sz="1000" dirty="0" err="1"/>
              <a:t>in_text</a:t>
            </a:r>
            <a:r>
              <a:rPr lang="en-US" sz="1000" dirty="0"/>
              <a:t>);</a:t>
            </a:r>
          </a:p>
          <a:p>
            <a:pPr>
              <a:spcBef>
                <a:spcPts val="0"/>
              </a:spcBef>
            </a:pPr>
            <a:r>
              <a:rPr lang="en-US" sz="1000" dirty="0"/>
              <a:t>        RETURN  1;</a:t>
            </a:r>
          </a:p>
          <a:p>
            <a:pPr>
              <a:spcBef>
                <a:spcPts val="0"/>
              </a:spcBef>
            </a:pPr>
            <a:r>
              <a:rPr lang="en-US" sz="1000" dirty="0"/>
              <a:t>    END IF;</a:t>
            </a:r>
          </a:p>
          <a:p>
            <a:pPr>
              <a:spcBef>
                <a:spcPts val="0"/>
              </a:spcBef>
            </a:pPr>
            <a:r>
              <a:rPr lang="en-US" sz="1000" dirty="0"/>
              <a:t>END;</a:t>
            </a:r>
          </a:p>
        </p:txBody>
      </p:sp>
    </p:spTree>
    <p:extLst>
      <p:ext uri="{BB962C8B-B14F-4D97-AF65-F5344CB8AC3E}">
        <p14:creationId xmlns:p14="http://schemas.microsoft.com/office/powerpoint/2010/main" val="367543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106C-0CF6-470F-AEFF-9578D84BE886}"/>
              </a:ext>
            </a:extLst>
          </p:cNvPr>
          <p:cNvSpPr>
            <a:spLocks noGrp="1"/>
          </p:cNvSpPr>
          <p:nvPr>
            <p:ph type="title"/>
          </p:nvPr>
        </p:nvSpPr>
        <p:spPr/>
        <p:txBody>
          <a:bodyPr/>
          <a:lstStyle/>
          <a:p>
            <a:r>
              <a:rPr lang="en-US" dirty="0"/>
              <a:t>Relationships &lt; Answer – Product &gt;</a:t>
            </a:r>
          </a:p>
        </p:txBody>
      </p:sp>
      <p:sp>
        <p:nvSpPr>
          <p:cNvPr id="4" name="TextBox 3">
            <a:extLst>
              <a:ext uri="{FF2B5EF4-FFF2-40B4-BE49-F238E27FC236}">
                <a16:creationId xmlns:a16="http://schemas.microsoft.com/office/drawing/2014/main" id="{66D7C938-1E0F-4759-AFD4-C19E2E3FB1E6}"/>
              </a:ext>
            </a:extLst>
          </p:cNvPr>
          <p:cNvSpPr txBox="1"/>
          <p:nvPr/>
        </p:nvSpPr>
        <p:spPr>
          <a:xfrm>
            <a:off x="6496716" y="2592198"/>
            <a:ext cx="4825625" cy="3416320"/>
          </a:xfrm>
          <a:prstGeom prst="rect">
            <a:avLst/>
          </a:prstGeom>
          <a:noFill/>
        </p:spPr>
        <p:txBody>
          <a:bodyPr wrap="square" rtlCol="0">
            <a:spAutoFit/>
          </a:bodyPr>
          <a:lstStyle/>
          <a:p>
            <a:r>
              <a:rPr lang="en-US" sz="1200" dirty="0"/>
              <a:t>Answer Entity</a:t>
            </a:r>
          </a:p>
          <a:p>
            <a:endParaRPr lang="en-US" sz="1200" dirty="0"/>
          </a:p>
          <a:p>
            <a:r>
              <a:rPr lang="en-US" sz="1200" dirty="0"/>
              <a:t>private int </a:t>
            </a:r>
            <a:r>
              <a:rPr lang="en-US" sz="1200" dirty="0" err="1"/>
              <a:t>idProduct</a:t>
            </a:r>
            <a:r>
              <a:rPr lang="en-US" sz="1200" dirty="0"/>
              <a:t>;</a:t>
            </a:r>
          </a:p>
          <a:p>
            <a:r>
              <a:rPr lang="en-US" sz="1200" dirty="0"/>
              <a:t>private Product </a:t>
            </a:r>
            <a:r>
              <a:rPr lang="en-US" sz="1200" dirty="0" err="1"/>
              <a:t>productByIdProduct</a:t>
            </a:r>
            <a:r>
              <a:rPr lang="en-US" sz="1200" dirty="0"/>
              <a:t>;</a:t>
            </a:r>
          </a:p>
          <a:p>
            <a:endParaRPr lang="en-US" sz="1200" dirty="0"/>
          </a:p>
          <a:p>
            <a:r>
              <a:rPr lang="en-US" sz="1200" dirty="0"/>
              <a:t>@ManyToOne</a:t>
            </a:r>
          </a:p>
          <a:p>
            <a:r>
              <a:rPr lang="en-US" sz="1200" dirty="0"/>
              <a:t>@PrimaryKeyJoinColumn(name = "</a:t>
            </a:r>
            <a:r>
              <a:rPr lang="en-US" sz="1200" dirty="0" err="1"/>
              <a:t>id_product</a:t>
            </a:r>
            <a:r>
              <a:rPr lang="en-US" sz="1200" dirty="0"/>
              <a:t>", </a:t>
            </a:r>
          </a:p>
          <a:p>
            <a:r>
              <a:rPr lang="en-US" sz="1200" dirty="0"/>
              <a:t>	</a:t>
            </a:r>
            <a:r>
              <a:rPr lang="en-US" sz="1200" dirty="0" err="1"/>
              <a:t>referencedColumnName</a:t>
            </a:r>
            <a:r>
              <a:rPr lang="en-US" sz="1200" dirty="0"/>
              <a:t> = "</a:t>
            </a:r>
            <a:r>
              <a:rPr lang="en-US" sz="1200" dirty="0" err="1"/>
              <a:t>id_product</a:t>
            </a:r>
            <a:r>
              <a:rPr lang="en-US" sz="1200" dirty="0"/>
              <a:t>")</a:t>
            </a:r>
          </a:p>
          <a:p>
            <a:r>
              <a:rPr lang="en-US" sz="1200" dirty="0"/>
              <a:t>public Product </a:t>
            </a:r>
            <a:r>
              <a:rPr lang="en-US" sz="1200" dirty="0" err="1"/>
              <a:t>getProductByIdProduct</a:t>
            </a:r>
            <a:r>
              <a:rPr lang="en-US" sz="1200" dirty="0"/>
              <a:t>();</a:t>
            </a:r>
          </a:p>
          <a:p>
            <a:endParaRPr lang="en-US" sz="1200" dirty="0"/>
          </a:p>
          <a:p>
            <a:r>
              <a:rPr lang="en-US" sz="1200" dirty="0"/>
              <a:t>________________________________________________</a:t>
            </a:r>
          </a:p>
          <a:p>
            <a:r>
              <a:rPr lang="en-US" sz="1200" dirty="0"/>
              <a:t>Product Entity</a:t>
            </a:r>
          </a:p>
          <a:p>
            <a:endParaRPr lang="en-US" sz="1200" dirty="0"/>
          </a:p>
          <a:p>
            <a:r>
              <a:rPr lang="en-US" sz="1200" dirty="0"/>
              <a:t>private int </a:t>
            </a:r>
            <a:r>
              <a:rPr lang="en-US" sz="1200" dirty="0" err="1"/>
              <a:t>idProduct</a:t>
            </a:r>
            <a:r>
              <a:rPr lang="en-US" sz="1200" dirty="0"/>
              <a:t>;</a:t>
            </a:r>
          </a:p>
          <a:p>
            <a:r>
              <a:rPr lang="en-US" sz="1200" dirty="0"/>
              <a:t>private Collection&lt;Answer&gt; </a:t>
            </a:r>
            <a:r>
              <a:rPr lang="en-US" sz="1200" dirty="0" err="1"/>
              <a:t>answersByIdProduct</a:t>
            </a:r>
            <a:r>
              <a:rPr lang="en-US" sz="1200" dirty="0"/>
              <a:t>;</a:t>
            </a:r>
          </a:p>
          <a:p>
            <a:endParaRPr lang="en-US" sz="1200" dirty="0"/>
          </a:p>
          <a:p>
            <a:r>
              <a:rPr lang="en-US" sz="1200" dirty="0"/>
              <a:t>@OneToMany(mappedBy = "</a:t>
            </a:r>
            <a:r>
              <a:rPr lang="en-US" sz="1200" dirty="0" err="1"/>
              <a:t>productByIdProduct</a:t>
            </a:r>
            <a:r>
              <a:rPr lang="en-US" sz="1200" dirty="0"/>
              <a:t>")</a:t>
            </a:r>
          </a:p>
          <a:p>
            <a:r>
              <a:rPr lang="en-US" sz="1200" dirty="0"/>
              <a:t>public Collection&lt;Answer&gt; </a:t>
            </a:r>
            <a:r>
              <a:rPr lang="en-US" sz="1200" dirty="0" err="1"/>
              <a:t>getAnswersByIdProduct</a:t>
            </a:r>
            <a:r>
              <a:rPr lang="en-US" sz="1200" dirty="0"/>
              <a:t>();</a:t>
            </a:r>
          </a:p>
        </p:txBody>
      </p:sp>
      <p:sp>
        <p:nvSpPr>
          <p:cNvPr id="8" name="Rectangle 7">
            <a:extLst>
              <a:ext uri="{FF2B5EF4-FFF2-40B4-BE49-F238E27FC236}">
                <a16:creationId xmlns:a16="http://schemas.microsoft.com/office/drawing/2014/main" id="{7FEE5CBD-229E-43B1-8C13-DE8D479F90AA}"/>
              </a:ext>
            </a:extLst>
          </p:cNvPr>
          <p:cNvSpPr/>
          <p:nvPr/>
        </p:nvSpPr>
        <p:spPr>
          <a:xfrm>
            <a:off x="3633721" y="325539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9" name="Rectangle 8">
            <a:extLst>
              <a:ext uri="{FF2B5EF4-FFF2-40B4-BE49-F238E27FC236}">
                <a16:creationId xmlns:a16="http://schemas.microsoft.com/office/drawing/2014/main" id="{673E9010-9491-489D-B963-AF49481BA66A}"/>
              </a:ext>
            </a:extLst>
          </p:cNvPr>
          <p:cNvSpPr/>
          <p:nvPr/>
        </p:nvSpPr>
        <p:spPr>
          <a:xfrm>
            <a:off x="869659" y="325539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0" name="Diamond 9">
            <a:extLst>
              <a:ext uri="{FF2B5EF4-FFF2-40B4-BE49-F238E27FC236}">
                <a16:creationId xmlns:a16="http://schemas.microsoft.com/office/drawing/2014/main" id="{1510632B-CFD6-4D4D-9352-3A8647561F48}"/>
              </a:ext>
            </a:extLst>
          </p:cNvPr>
          <p:cNvSpPr/>
          <p:nvPr/>
        </p:nvSpPr>
        <p:spPr>
          <a:xfrm rot="5400000">
            <a:off x="2870111" y="3282591"/>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10">
            <a:extLst>
              <a:ext uri="{FF2B5EF4-FFF2-40B4-BE49-F238E27FC236}">
                <a16:creationId xmlns:a16="http://schemas.microsoft.com/office/drawing/2014/main" id="{CB5CF0A0-CF58-41A1-B165-8026D14B19A4}"/>
              </a:ext>
            </a:extLst>
          </p:cNvPr>
          <p:cNvCxnSpPr>
            <a:stCxn id="8" idx="1"/>
          </p:cNvCxnSpPr>
          <p:nvPr/>
        </p:nvCxnSpPr>
        <p:spPr>
          <a:xfrm flipH="1">
            <a:off x="3304928" y="3491212"/>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CA72EC-6700-46FF-99F3-DF37B7678D01}"/>
              </a:ext>
            </a:extLst>
          </p:cNvPr>
          <p:cNvCxnSpPr>
            <a:stCxn id="10" idx="2"/>
          </p:cNvCxnSpPr>
          <p:nvPr/>
        </p:nvCxnSpPr>
        <p:spPr>
          <a:xfrm flipH="1">
            <a:off x="2438578" y="3491213"/>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66C25EA-9D94-43E2-A030-2DC5608314DC}"/>
              </a:ext>
            </a:extLst>
          </p:cNvPr>
          <p:cNvSpPr txBox="1"/>
          <p:nvPr/>
        </p:nvSpPr>
        <p:spPr>
          <a:xfrm>
            <a:off x="3276052" y="3718769"/>
            <a:ext cx="327334" cy="369332"/>
          </a:xfrm>
          <a:prstGeom prst="rect">
            <a:avLst/>
          </a:prstGeom>
          <a:noFill/>
        </p:spPr>
        <p:txBody>
          <a:bodyPr wrap="none" rtlCol="0">
            <a:spAutoFit/>
          </a:bodyPr>
          <a:lstStyle/>
          <a:p>
            <a:r>
              <a:rPr lang="en-GB" dirty="0"/>
              <a:t>1</a:t>
            </a:r>
          </a:p>
        </p:txBody>
      </p:sp>
      <p:sp>
        <p:nvSpPr>
          <p:cNvPr id="14" name="TextBox 13">
            <a:extLst>
              <a:ext uri="{FF2B5EF4-FFF2-40B4-BE49-F238E27FC236}">
                <a16:creationId xmlns:a16="http://schemas.microsoft.com/office/drawing/2014/main" id="{8289F787-EFE5-4E4E-972E-62E8E5BABB8A}"/>
              </a:ext>
            </a:extLst>
          </p:cNvPr>
          <p:cNvSpPr txBox="1"/>
          <p:nvPr/>
        </p:nvSpPr>
        <p:spPr>
          <a:xfrm>
            <a:off x="2319115" y="3739684"/>
            <a:ext cx="659155" cy="369332"/>
          </a:xfrm>
          <a:prstGeom prst="rect">
            <a:avLst/>
          </a:prstGeom>
          <a:noFill/>
        </p:spPr>
        <p:txBody>
          <a:bodyPr wrap="none" rtlCol="0">
            <a:spAutoFit/>
          </a:bodyPr>
          <a:lstStyle/>
          <a:p>
            <a:r>
              <a:rPr lang="en-GB" dirty="0"/>
              <a:t>1..N</a:t>
            </a:r>
          </a:p>
        </p:txBody>
      </p:sp>
      <p:sp>
        <p:nvSpPr>
          <p:cNvPr id="18" name="Rectangle 17">
            <a:extLst>
              <a:ext uri="{FF2B5EF4-FFF2-40B4-BE49-F238E27FC236}">
                <a16:creationId xmlns:a16="http://schemas.microsoft.com/office/drawing/2014/main" id="{6B72D087-376F-49DD-812A-68BD56C9C86C}"/>
              </a:ext>
            </a:extLst>
          </p:cNvPr>
          <p:cNvSpPr/>
          <p:nvPr/>
        </p:nvSpPr>
        <p:spPr>
          <a:xfrm>
            <a:off x="3603386" y="4526183"/>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19" name="Rectangle 18">
            <a:extLst>
              <a:ext uri="{FF2B5EF4-FFF2-40B4-BE49-F238E27FC236}">
                <a16:creationId xmlns:a16="http://schemas.microsoft.com/office/drawing/2014/main" id="{1125F769-FA82-481C-9E13-051B1B944D5C}"/>
              </a:ext>
            </a:extLst>
          </p:cNvPr>
          <p:cNvSpPr/>
          <p:nvPr/>
        </p:nvSpPr>
        <p:spPr>
          <a:xfrm>
            <a:off x="839324" y="4526183"/>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cxnSp>
        <p:nvCxnSpPr>
          <p:cNvPr id="20" name="Straight Connector 19">
            <a:extLst>
              <a:ext uri="{FF2B5EF4-FFF2-40B4-BE49-F238E27FC236}">
                <a16:creationId xmlns:a16="http://schemas.microsoft.com/office/drawing/2014/main" id="{DA36C2A2-71E1-44C7-9BAA-1A2A7696BD55}"/>
              </a:ext>
            </a:extLst>
          </p:cNvPr>
          <p:cNvCxnSpPr>
            <a:stCxn id="18" idx="1"/>
            <a:endCxn id="19" idx="3"/>
          </p:cNvCxnSpPr>
          <p:nvPr/>
        </p:nvCxnSpPr>
        <p:spPr>
          <a:xfrm flipH="1">
            <a:off x="2408242" y="4762002"/>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BEE547B-0369-4360-9A3D-F19F09A58308}"/>
              </a:ext>
            </a:extLst>
          </p:cNvPr>
          <p:cNvSpPr/>
          <p:nvPr/>
        </p:nvSpPr>
        <p:spPr>
          <a:xfrm>
            <a:off x="3611407" y="583361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22" name="Rectangle 21">
            <a:extLst>
              <a:ext uri="{FF2B5EF4-FFF2-40B4-BE49-F238E27FC236}">
                <a16:creationId xmlns:a16="http://schemas.microsoft.com/office/drawing/2014/main" id="{E0B63BEE-C049-4C9D-8A44-A7100226DACE}"/>
              </a:ext>
            </a:extLst>
          </p:cNvPr>
          <p:cNvSpPr/>
          <p:nvPr/>
        </p:nvSpPr>
        <p:spPr>
          <a:xfrm>
            <a:off x="847345" y="583361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cxnSp>
        <p:nvCxnSpPr>
          <p:cNvPr id="23" name="Straight Connector 22">
            <a:extLst>
              <a:ext uri="{FF2B5EF4-FFF2-40B4-BE49-F238E27FC236}">
                <a16:creationId xmlns:a16="http://schemas.microsoft.com/office/drawing/2014/main" id="{561B0CC2-8E65-4412-AD34-DCEB63DFD46F}"/>
              </a:ext>
            </a:extLst>
          </p:cNvPr>
          <p:cNvCxnSpPr>
            <a:stCxn id="21" idx="1"/>
            <a:endCxn id="22" idx="3"/>
          </p:cNvCxnSpPr>
          <p:nvPr/>
        </p:nvCxnSpPr>
        <p:spPr>
          <a:xfrm flipH="1">
            <a:off x="2416263" y="6069434"/>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DA13EF9-6C06-45D1-A58C-A124E7E5CC9F}"/>
              </a:ext>
            </a:extLst>
          </p:cNvPr>
          <p:cNvSpPr txBox="1"/>
          <p:nvPr/>
        </p:nvSpPr>
        <p:spPr>
          <a:xfrm>
            <a:off x="2479550" y="4460854"/>
            <a:ext cx="1054904" cy="276999"/>
          </a:xfrm>
          <a:prstGeom prst="rect">
            <a:avLst/>
          </a:prstGeom>
          <a:noFill/>
        </p:spPr>
        <p:txBody>
          <a:bodyPr wrap="none" rtlCol="0">
            <a:spAutoFit/>
          </a:bodyPr>
          <a:lstStyle/>
          <a:p>
            <a:r>
              <a:rPr lang="en-GB" sz="1200" dirty="0" err="1"/>
              <a:t>ManyToOne</a:t>
            </a:r>
            <a:endParaRPr lang="en-GB" sz="1200" dirty="0"/>
          </a:p>
        </p:txBody>
      </p:sp>
      <p:sp>
        <p:nvSpPr>
          <p:cNvPr id="25" name="TextBox 24">
            <a:extLst>
              <a:ext uri="{FF2B5EF4-FFF2-40B4-BE49-F238E27FC236}">
                <a16:creationId xmlns:a16="http://schemas.microsoft.com/office/drawing/2014/main" id="{E75D4F25-D4ED-4746-96B5-7363ED1331C1}"/>
              </a:ext>
            </a:extLst>
          </p:cNvPr>
          <p:cNvSpPr txBox="1"/>
          <p:nvPr/>
        </p:nvSpPr>
        <p:spPr>
          <a:xfrm>
            <a:off x="2514339" y="5685495"/>
            <a:ext cx="998991" cy="261610"/>
          </a:xfrm>
          <a:prstGeom prst="rect">
            <a:avLst/>
          </a:prstGeom>
          <a:noFill/>
        </p:spPr>
        <p:txBody>
          <a:bodyPr wrap="none" rtlCol="0">
            <a:spAutoFit/>
          </a:bodyPr>
          <a:lstStyle/>
          <a:p>
            <a:r>
              <a:rPr lang="en-GB" sz="1100" dirty="0" err="1"/>
              <a:t>OneToMany</a:t>
            </a:r>
            <a:endParaRPr lang="en-GB" sz="1100" dirty="0"/>
          </a:p>
        </p:txBody>
      </p:sp>
    </p:spTree>
    <p:extLst>
      <p:ext uri="{BB962C8B-B14F-4D97-AF65-F5344CB8AC3E}">
        <p14:creationId xmlns:p14="http://schemas.microsoft.com/office/powerpoint/2010/main" val="3340410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106C-0CF6-470F-AEFF-9578D84BE886}"/>
              </a:ext>
            </a:extLst>
          </p:cNvPr>
          <p:cNvSpPr>
            <a:spLocks noGrp="1"/>
          </p:cNvSpPr>
          <p:nvPr>
            <p:ph type="title"/>
          </p:nvPr>
        </p:nvSpPr>
        <p:spPr/>
        <p:txBody>
          <a:bodyPr/>
          <a:lstStyle/>
          <a:p>
            <a:r>
              <a:rPr lang="en-US" dirty="0"/>
              <a:t>Relationships &lt; Answer – User &gt;</a:t>
            </a:r>
          </a:p>
        </p:txBody>
      </p:sp>
      <p:sp>
        <p:nvSpPr>
          <p:cNvPr id="4" name="TextBox 3">
            <a:extLst>
              <a:ext uri="{FF2B5EF4-FFF2-40B4-BE49-F238E27FC236}">
                <a16:creationId xmlns:a16="http://schemas.microsoft.com/office/drawing/2014/main" id="{66D7C938-1E0F-4759-AFD4-C19E2E3FB1E6}"/>
              </a:ext>
            </a:extLst>
          </p:cNvPr>
          <p:cNvSpPr txBox="1"/>
          <p:nvPr/>
        </p:nvSpPr>
        <p:spPr>
          <a:xfrm>
            <a:off x="6397783" y="3029693"/>
            <a:ext cx="5590085" cy="3046988"/>
          </a:xfrm>
          <a:prstGeom prst="rect">
            <a:avLst/>
          </a:prstGeom>
          <a:noFill/>
        </p:spPr>
        <p:txBody>
          <a:bodyPr wrap="square" rtlCol="0">
            <a:spAutoFit/>
          </a:bodyPr>
          <a:lstStyle/>
          <a:p>
            <a:r>
              <a:rPr lang="en-US" sz="1200" dirty="0"/>
              <a:t>Answer Entity</a:t>
            </a:r>
          </a:p>
          <a:p>
            <a:endParaRPr lang="en-US" sz="1200" dirty="0"/>
          </a:p>
          <a:p>
            <a:r>
              <a:rPr lang="en-US" sz="1200" dirty="0"/>
              <a:t>private int </a:t>
            </a:r>
            <a:r>
              <a:rPr lang="en-US" sz="1200" dirty="0" err="1"/>
              <a:t>idUser</a:t>
            </a:r>
            <a:r>
              <a:rPr lang="en-US" sz="1200" dirty="0"/>
              <a:t>;</a:t>
            </a:r>
          </a:p>
          <a:p>
            <a:r>
              <a:rPr lang="en-US" sz="1200" dirty="0"/>
              <a:t>private User </a:t>
            </a:r>
            <a:r>
              <a:rPr lang="en-US" sz="1200" dirty="0" err="1"/>
              <a:t>userByIdUser</a:t>
            </a:r>
            <a:r>
              <a:rPr lang="en-US" sz="1200" dirty="0"/>
              <a:t>;</a:t>
            </a:r>
          </a:p>
          <a:p>
            <a:endParaRPr lang="en-US" sz="1200" dirty="0"/>
          </a:p>
          <a:p>
            <a:r>
              <a:rPr lang="en-US" sz="1200" dirty="0"/>
              <a:t>@ManyToOne</a:t>
            </a:r>
          </a:p>
          <a:p>
            <a:r>
              <a:rPr lang="en-US" sz="1200" dirty="0"/>
              <a:t>@PrimaryKeyJoinColumn(name = "</a:t>
            </a:r>
            <a:r>
              <a:rPr lang="en-US" sz="1200" dirty="0" err="1"/>
              <a:t>id_user</a:t>
            </a:r>
            <a:r>
              <a:rPr lang="en-US" sz="1200" dirty="0"/>
              <a:t>", </a:t>
            </a:r>
          </a:p>
          <a:p>
            <a:r>
              <a:rPr lang="en-US" sz="1200" dirty="0"/>
              <a:t>	</a:t>
            </a:r>
            <a:r>
              <a:rPr lang="en-US" sz="1200" dirty="0" err="1"/>
              <a:t>referencedColumnName</a:t>
            </a:r>
            <a:r>
              <a:rPr lang="en-US" sz="1200" dirty="0"/>
              <a:t> = "</a:t>
            </a:r>
            <a:r>
              <a:rPr lang="en-US" sz="1200" dirty="0" err="1"/>
              <a:t>id_user</a:t>
            </a:r>
            <a:r>
              <a:rPr lang="en-US" sz="1200" dirty="0"/>
              <a:t>")</a:t>
            </a:r>
          </a:p>
          <a:p>
            <a:r>
              <a:rPr lang="en-US" sz="1200" dirty="0"/>
              <a:t>public User </a:t>
            </a:r>
            <a:r>
              <a:rPr lang="en-US" sz="1200" dirty="0" err="1"/>
              <a:t>getUserByIdUser</a:t>
            </a:r>
            <a:r>
              <a:rPr lang="en-US" sz="1200" dirty="0"/>
              <a:t>();</a:t>
            </a:r>
          </a:p>
          <a:p>
            <a:r>
              <a:rPr lang="en-US" sz="1200" dirty="0"/>
              <a:t>________________________________________________</a:t>
            </a:r>
          </a:p>
          <a:p>
            <a:r>
              <a:rPr lang="en-US" sz="1200" dirty="0"/>
              <a:t>User Entity</a:t>
            </a:r>
          </a:p>
          <a:p>
            <a:endParaRPr lang="en-US" sz="1200" dirty="0"/>
          </a:p>
          <a:p>
            <a:r>
              <a:rPr lang="en-US" sz="1200" dirty="0"/>
              <a:t>private Collection&lt;Answer&gt; </a:t>
            </a:r>
            <a:r>
              <a:rPr lang="en-US" sz="1200" dirty="0" err="1"/>
              <a:t>answersByIdUser</a:t>
            </a:r>
            <a:r>
              <a:rPr lang="en-US" sz="1200" dirty="0"/>
              <a:t>;</a:t>
            </a:r>
          </a:p>
          <a:p>
            <a:endParaRPr lang="en-US" sz="1200" dirty="0"/>
          </a:p>
          <a:p>
            <a:r>
              <a:rPr lang="en-US" sz="1200" dirty="0"/>
              <a:t>@OneToMany(mappedBy = “</a:t>
            </a:r>
            <a:r>
              <a:rPr lang="en-US" sz="1200" dirty="0" err="1"/>
              <a:t>userByIdUser</a:t>
            </a:r>
            <a:r>
              <a:rPr lang="en-US" sz="1200" dirty="0"/>
              <a:t>")</a:t>
            </a:r>
          </a:p>
          <a:p>
            <a:r>
              <a:rPr lang="en-US" sz="1200" dirty="0"/>
              <a:t>public Collection&lt;Answer&gt; </a:t>
            </a:r>
            <a:r>
              <a:rPr lang="en-US" sz="1200" dirty="0" err="1"/>
              <a:t>getAnswersByIdUser</a:t>
            </a:r>
            <a:r>
              <a:rPr lang="en-US" sz="1200" dirty="0"/>
              <a:t>();</a:t>
            </a:r>
          </a:p>
        </p:txBody>
      </p:sp>
      <p:sp>
        <p:nvSpPr>
          <p:cNvPr id="8" name="Rectangle 7">
            <a:extLst>
              <a:ext uri="{FF2B5EF4-FFF2-40B4-BE49-F238E27FC236}">
                <a16:creationId xmlns:a16="http://schemas.microsoft.com/office/drawing/2014/main" id="{7FEE5CBD-229E-43B1-8C13-DE8D479F90AA}"/>
              </a:ext>
            </a:extLst>
          </p:cNvPr>
          <p:cNvSpPr/>
          <p:nvPr/>
        </p:nvSpPr>
        <p:spPr>
          <a:xfrm>
            <a:off x="3633721" y="325539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9" name="Rectangle 8">
            <a:extLst>
              <a:ext uri="{FF2B5EF4-FFF2-40B4-BE49-F238E27FC236}">
                <a16:creationId xmlns:a16="http://schemas.microsoft.com/office/drawing/2014/main" id="{673E9010-9491-489D-B963-AF49481BA66A}"/>
              </a:ext>
            </a:extLst>
          </p:cNvPr>
          <p:cNvSpPr/>
          <p:nvPr/>
        </p:nvSpPr>
        <p:spPr>
          <a:xfrm>
            <a:off x="869659" y="325539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0" name="Diamond 9">
            <a:extLst>
              <a:ext uri="{FF2B5EF4-FFF2-40B4-BE49-F238E27FC236}">
                <a16:creationId xmlns:a16="http://schemas.microsoft.com/office/drawing/2014/main" id="{1510632B-CFD6-4D4D-9352-3A8647561F48}"/>
              </a:ext>
            </a:extLst>
          </p:cNvPr>
          <p:cNvSpPr/>
          <p:nvPr/>
        </p:nvSpPr>
        <p:spPr>
          <a:xfrm rot="5400000">
            <a:off x="2870111" y="3282591"/>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10">
            <a:extLst>
              <a:ext uri="{FF2B5EF4-FFF2-40B4-BE49-F238E27FC236}">
                <a16:creationId xmlns:a16="http://schemas.microsoft.com/office/drawing/2014/main" id="{CB5CF0A0-CF58-41A1-B165-8026D14B19A4}"/>
              </a:ext>
            </a:extLst>
          </p:cNvPr>
          <p:cNvCxnSpPr>
            <a:stCxn id="8" idx="1"/>
          </p:cNvCxnSpPr>
          <p:nvPr/>
        </p:nvCxnSpPr>
        <p:spPr>
          <a:xfrm flipH="1">
            <a:off x="3304928" y="3491212"/>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CA72EC-6700-46FF-99F3-DF37B7678D01}"/>
              </a:ext>
            </a:extLst>
          </p:cNvPr>
          <p:cNvCxnSpPr>
            <a:stCxn id="10" idx="2"/>
          </p:cNvCxnSpPr>
          <p:nvPr/>
        </p:nvCxnSpPr>
        <p:spPr>
          <a:xfrm flipH="1">
            <a:off x="2438578" y="3491213"/>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66C25EA-9D94-43E2-A030-2DC5608314DC}"/>
              </a:ext>
            </a:extLst>
          </p:cNvPr>
          <p:cNvSpPr txBox="1"/>
          <p:nvPr/>
        </p:nvSpPr>
        <p:spPr>
          <a:xfrm>
            <a:off x="3276052" y="3718769"/>
            <a:ext cx="327334" cy="369332"/>
          </a:xfrm>
          <a:prstGeom prst="rect">
            <a:avLst/>
          </a:prstGeom>
          <a:noFill/>
        </p:spPr>
        <p:txBody>
          <a:bodyPr wrap="none" rtlCol="0">
            <a:spAutoFit/>
          </a:bodyPr>
          <a:lstStyle/>
          <a:p>
            <a:r>
              <a:rPr lang="en-GB" dirty="0"/>
              <a:t>1</a:t>
            </a:r>
          </a:p>
        </p:txBody>
      </p:sp>
      <p:sp>
        <p:nvSpPr>
          <p:cNvPr id="14" name="TextBox 13">
            <a:extLst>
              <a:ext uri="{FF2B5EF4-FFF2-40B4-BE49-F238E27FC236}">
                <a16:creationId xmlns:a16="http://schemas.microsoft.com/office/drawing/2014/main" id="{8289F787-EFE5-4E4E-972E-62E8E5BABB8A}"/>
              </a:ext>
            </a:extLst>
          </p:cNvPr>
          <p:cNvSpPr txBox="1"/>
          <p:nvPr/>
        </p:nvSpPr>
        <p:spPr>
          <a:xfrm>
            <a:off x="2319115" y="3739684"/>
            <a:ext cx="659155" cy="369332"/>
          </a:xfrm>
          <a:prstGeom prst="rect">
            <a:avLst/>
          </a:prstGeom>
          <a:noFill/>
        </p:spPr>
        <p:txBody>
          <a:bodyPr wrap="none" rtlCol="0">
            <a:spAutoFit/>
          </a:bodyPr>
          <a:lstStyle/>
          <a:p>
            <a:r>
              <a:rPr lang="en-GB" dirty="0"/>
              <a:t>1..N</a:t>
            </a:r>
          </a:p>
        </p:txBody>
      </p:sp>
      <p:sp>
        <p:nvSpPr>
          <p:cNvPr id="18" name="Rectangle 17">
            <a:extLst>
              <a:ext uri="{FF2B5EF4-FFF2-40B4-BE49-F238E27FC236}">
                <a16:creationId xmlns:a16="http://schemas.microsoft.com/office/drawing/2014/main" id="{6B72D087-376F-49DD-812A-68BD56C9C86C}"/>
              </a:ext>
            </a:extLst>
          </p:cNvPr>
          <p:cNvSpPr/>
          <p:nvPr/>
        </p:nvSpPr>
        <p:spPr>
          <a:xfrm>
            <a:off x="3603386" y="4526183"/>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9" name="Rectangle 18">
            <a:extLst>
              <a:ext uri="{FF2B5EF4-FFF2-40B4-BE49-F238E27FC236}">
                <a16:creationId xmlns:a16="http://schemas.microsoft.com/office/drawing/2014/main" id="{1125F769-FA82-481C-9E13-051B1B944D5C}"/>
              </a:ext>
            </a:extLst>
          </p:cNvPr>
          <p:cNvSpPr/>
          <p:nvPr/>
        </p:nvSpPr>
        <p:spPr>
          <a:xfrm>
            <a:off x="839324" y="4526183"/>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cxnSp>
        <p:nvCxnSpPr>
          <p:cNvPr id="20" name="Straight Connector 19">
            <a:extLst>
              <a:ext uri="{FF2B5EF4-FFF2-40B4-BE49-F238E27FC236}">
                <a16:creationId xmlns:a16="http://schemas.microsoft.com/office/drawing/2014/main" id="{DA36C2A2-71E1-44C7-9BAA-1A2A7696BD55}"/>
              </a:ext>
            </a:extLst>
          </p:cNvPr>
          <p:cNvCxnSpPr>
            <a:stCxn id="18" idx="1"/>
            <a:endCxn id="19" idx="3"/>
          </p:cNvCxnSpPr>
          <p:nvPr/>
        </p:nvCxnSpPr>
        <p:spPr>
          <a:xfrm flipH="1">
            <a:off x="2408242" y="4762002"/>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BEE547B-0369-4360-9A3D-F19F09A58308}"/>
              </a:ext>
            </a:extLst>
          </p:cNvPr>
          <p:cNvSpPr/>
          <p:nvPr/>
        </p:nvSpPr>
        <p:spPr>
          <a:xfrm>
            <a:off x="3611407" y="583361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22" name="Rectangle 21">
            <a:extLst>
              <a:ext uri="{FF2B5EF4-FFF2-40B4-BE49-F238E27FC236}">
                <a16:creationId xmlns:a16="http://schemas.microsoft.com/office/drawing/2014/main" id="{E0B63BEE-C049-4C9D-8A44-A7100226DACE}"/>
              </a:ext>
            </a:extLst>
          </p:cNvPr>
          <p:cNvSpPr/>
          <p:nvPr/>
        </p:nvSpPr>
        <p:spPr>
          <a:xfrm>
            <a:off x="847345" y="583361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cxnSp>
        <p:nvCxnSpPr>
          <p:cNvPr id="23" name="Straight Connector 22">
            <a:extLst>
              <a:ext uri="{FF2B5EF4-FFF2-40B4-BE49-F238E27FC236}">
                <a16:creationId xmlns:a16="http://schemas.microsoft.com/office/drawing/2014/main" id="{561B0CC2-8E65-4412-AD34-DCEB63DFD46F}"/>
              </a:ext>
            </a:extLst>
          </p:cNvPr>
          <p:cNvCxnSpPr>
            <a:stCxn id="21" idx="1"/>
            <a:endCxn id="22" idx="3"/>
          </p:cNvCxnSpPr>
          <p:nvPr/>
        </p:nvCxnSpPr>
        <p:spPr>
          <a:xfrm flipH="1">
            <a:off x="2416263" y="6069434"/>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DA13EF9-6C06-45D1-A58C-A124E7E5CC9F}"/>
              </a:ext>
            </a:extLst>
          </p:cNvPr>
          <p:cNvSpPr txBox="1"/>
          <p:nvPr/>
        </p:nvSpPr>
        <p:spPr>
          <a:xfrm>
            <a:off x="2479550" y="4460854"/>
            <a:ext cx="1054904" cy="276999"/>
          </a:xfrm>
          <a:prstGeom prst="rect">
            <a:avLst/>
          </a:prstGeom>
          <a:noFill/>
        </p:spPr>
        <p:txBody>
          <a:bodyPr wrap="none" rtlCol="0">
            <a:spAutoFit/>
          </a:bodyPr>
          <a:lstStyle/>
          <a:p>
            <a:r>
              <a:rPr lang="en-GB" sz="1200" dirty="0" err="1"/>
              <a:t>ManyToOne</a:t>
            </a:r>
            <a:endParaRPr lang="en-GB" sz="1200" dirty="0"/>
          </a:p>
        </p:txBody>
      </p:sp>
      <p:sp>
        <p:nvSpPr>
          <p:cNvPr id="25" name="TextBox 24">
            <a:extLst>
              <a:ext uri="{FF2B5EF4-FFF2-40B4-BE49-F238E27FC236}">
                <a16:creationId xmlns:a16="http://schemas.microsoft.com/office/drawing/2014/main" id="{E75D4F25-D4ED-4746-96B5-7363ED1331C1}"/>
              </a:ext>
            </a:extLst>
          </p:cNvPr>
          <p:cNvSpPr txBox="1"/>
          <p:nvPr/>
        </p:nvSpPr>
        <p:spPr>
          <a:xfrm>
            <a:off x="2514339" y="5685495"/>
            <a:ext cx="998991" cy="261610"/>
          </a:xfrm>
          <a:prstGeom prst="rect">
            <a:avLst/>
          </a:prstGeom>
          <a:noFill/>
        </p:spPr>
        <p:txBody>
          <a:bodyPr wrap="none" rtlCol="0">
            <a:spAutoFit/>
          </a:bodyPr>
          <a:lstStyle/>
          <a:p>
            <a:r>
              <a:rPr lang="en-GB" sz="1100" dirty="0" err="1"/>
              <a:t>OneToMany</a:t>
            </a:r>
            <a:endParaRPr lang="en-GB" sz="1100" dirty="0"/>
          </a:p>
        </p:txBody>
      </p:sp>
    </p:spTree>
    <p:extLst>
      <p:ext uri="{BB962C8B-B14F-4D97-AF65-F5344CB8AC3E}">
        <p14:creationId xmlns:p14="http://schemas.microsoft.com/office/powerpoint/2010/main" val="3482618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106C-0CF6-470F-AEFF-9578D84BE886}"/>
              </a:ext>
            </a:extLst>
          </p:cNvPr>
          <p:cNvSpPr>
            <a:spLocks noGrp="1"/>
          </p:cNvSpPr>
          <p:nvPr>
            <p:ph type="title"/>
          </p:nvPr>
        </p:nvSpPr>
        <p:spPr/>
        <p:txBody>
          <a:bodyPr>
            <a:normAutofit fontScale="90000"/>
          </a:bodyPr>
          <a:lstStyle/>
          <a:p>
            <a:r>
              <a:rPr lang="en-US" dirty="0"/>
              <a:t>Relationships &lt; Answer – Question &gt;</a:t>
            </a:r>
          </a:p>
        </p:txBody>
      </p:sp>
      <p:sp>
        <p:nvSpPr>
          <p:cNvPr id="4" name="TextBox 3">
            <a:extLst>
              <a:ext uri="{FF2B5EF4-FFF2-40B4-BE49-F238E27FC236}">
                <a16:creationId xmlns:a16="http://schemas.microsoft.com/office/drawing/2014/main" id="{66D7C938-1E0F-4759-AFD4-C19E2E3FB1E6}"/>
              </a:ext>
            </a:extLst>
          </p:cNvPr>
          <p:cNvSpPr txBox="1"/>
          <p:nvPr/>
        </p:nvSpPr>
        <p:spPr>
          <a:xfrm>
            <a:off x="6397783" y="3029693"/>
            <a:ext cx="5590085" cy="3046988"/>
          </a:xfrm>
          <a:prstGeom prst="rect">
            <a:avLst/>
          </a:prstGeom>
          <a:noFill/>
        </p:spPr>
        <p:txBody>
          <a:bodyPr wrap="square" rtlCol="0">
            <a:spAutoFit/>
          </a:bodyPr>
          <a:lstStyle/>
          <a:p>
            <a:r>
              <a:rPr lang="en-US" sz="1200" dirty="0"/>
              <a:t>Answer Entity</a:t>
            </a:r>
          </a:p>
          <a:p>
            <a:endParaRPr lang="en-US" sz="1200" dirty="0"/>
          </a:p>
          <a:p>
            <a:r>
              <a:rPr lang="en-US" sz="1200" dirty="0"/>
              <a:t>private int </a:t>
            </a:r>
            <a:r>
              <a:rPr lang="en-US" sz="1200" dirty="0" err="1"/>
              <a:t>idQuestion</a:t>
            </a:r>
            <a:r>
              <a:rPr lang="en-US" sz="1200" dirty="0"/>
              <a:t>;</a:t>
            </a:r>
          </a:p>
          <a:p>
            <a:r>
              <a:rPr lang="en-US" sz="1200" dirty="0"/>
              <a:t>private Question </a:t>
            </a:r>
            <a:r>
              <a:rPr lang="en-US" sz="1200" dirty="0" err="1"/>
              <a:t>questionByIdQuestion</a:t>
            </a:r>
            <a:r>
              <a:rPr lang="en-US" sz="1200" dirty="0"/>
              <a:t>;</a:t>
            </a:r>
          </a:p>
          <a:p>
            <a:endParaRPr lang="en-US" sz="1200" dirty="0"/>
          </a:p>
          <a:p>
            <a:r>
              <a:rPr lang="en-US" sz="1200" dirty="0"/>
              <a:t>@ManyToOne</a:t>
            </a:r>
          </a:p>
          <a:p>
            <a:r>
              <a:rPr lang="en-US" sz="1200" dirty="0"/>
              <a:t>@PrimaryKeyJoinColumn(name = "</a:t>
            </a:r>
            <a:r>
              <a:rPr lang="en-US" sz="1200" dirty="0" err="1"/>
              <a:t>id_question</a:t>
            </a:r>
            <a:r>
              <a:rPr lang="en-US" sz="1200" dirty="0"/>
              <a:t>", 	</a:t>
            </a:r>
            <a:r>
              <a:rPr lang="en-US" sz="1200" dirty="0" err="1"/>
              <a:t>referencedColumnName</a:t>
            </a:r>
            <a:r>
              <a:rPr lang="en-US" sz="1200" dirty="0"/>
              <a:t> = "</a:t>
            </a:r>
            <a:r>
              <a:rPr lang="en-US" sz="1200" dirty="0" err="1"/>
              <a:t>id_question</a:t>
            </a:r>
            <a:r>
              <a:rPr lang="en-US" sz="1200" dirty="0"/>
              <a:t>")</a:t>
            </a:r>
          </a:p>
          <a:p>
            <a:r>
              <a:rPr lang="en-US" sz="1200" dirty="0"/>
              <a:t>public Question </a:t>
            </a:r>
            <a:r>
              <a:rPr lang="en-US" sz="1200" dirty="0" err="1"/>
              <a:t>getQuestionByIdQuestion</a:t>
            </a:r>
            <a:r>
              <a:rPr lang="en-US" sz="1200" dirty="0"/>
              <a:t>();</a:t>
            </a:r>
          </a:p>
          <a:p>
            <a:r>
              <a:rPr lang="en-US" sz="1200" dirty="0"/>
              <a:t>________________________________________________</a:t>
            </a:r>
          </a:p>
          <a:p>
            <a:r>
              <a:rPr lang="en-US" sz="1200" dirty="0"/>
              <a:t>Question Entity</a:t>
            </a:r>
          </a:p>
          <a:p>
            <a:endParaRPr lang="en-US" sz="1200" dirty="0"/>
          </a:p>
          <a:p>
            <a:r>
              <a:rPr lang="en-US" sz="1200" dirty="0"/>
              <a:t>private Collection&lt;Answer&gt; </a:t>
            </a:r>
            <a:r>
              <a:rPr lang="en-US" sz="1200" dirty="0" err="1"/>
              <a:t>answersByIdQuestion</a:t>
            </a:r>
            <a:r>
              <a:rPr lang="en-US" sz="1200" dirty="0"/>
              <a:t>;</a:t>
            </a:r>
          </a:p>
          <a:p>
            <a:endParaRPr lang="en-US" sz="1200" dirty="0"/>
          </a:p>
          <a:p>
            <a:r>
              <a:rPr lang="en-US" sz="1200" dirty="0"/>
              <a:t>@OneToMany(mappedBy = "</a:t>
            </a:r>
            <a:r>
              <a:rPr lang="en-US" sz="1200" dirty="0" err="1"/>
              <a:t>questionByIdQuestion</a:t>
            </a:r>
            <a:r>
              <a:rPr lang="en-US" sz="1200" dirty="0"/>
              <a:t>")</a:t>
            </a:r>
          </a:p>
          <a:p>
            <a:r>
              <a:rPr lang="en-US" sz="1200" dirty="0"/>
              <a:t>    public Collection&lt;Answer&gt; </a:t>
            </a:r>
            <a:r>
              <a:rPr lang="en-US" sz="1200" dirty="0" err="1"/>
              <a:t>getAnswersByIdQuestion</a:t>
            </a:r>
            <a:r>
              <a:rPr lang="en-US" sz="1200" dirty="0"/>
              <a:t>() ;</a:t>
            </a:r>
          </a:p>
        </p:txBody>
      </p:sp>
      <p:sp>
        <p:nvSpPr>
          <p:cNvPr id="8" name="Rectangle 7">
            <a:extLst>
              <a:ext uri="{FF2B5EF4-FFF2-40B4-BE49-F238E27FC236}">
                <a16:creationId xmlns:a16="http://schemas.microsoft.com/office/drawing/2014/main" id="{7FEE5CBD-229E-43B1-8C13-DE8D479F90AA}"/>
              </a:ext>
            </a:extLst>
          </p:cNvPr>
          <p:cNvSpPr/>
          <p:nvPr/>
        </p:nvSpPr>
        <p:spPr>
          <a:xfrm>
            <a:off x="3633721" y="325539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9" name="Rectangle 8">
            <a:extLst>
              <a:ext uri="{FF2B5EF4-FFF2-40B4-BE49-F238E27FC236}">
                <a16:creationId xmlns:a16="http://schemas.microsoft.com/office/drawing/2014/main" id="{673E9010-9491-489D-B963-AF49481BA66A}"/>
              </a:ext>
            </a:extLst>
          </p:cNvPr>
          <p:cNvSpPr/>
          <p:nvPr/>
        </p:nvSpPr>
        <p:spPr>
          <a:xfrm>
            <a:off x="869659" y="325539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0" name="Diamond 9">
            <a:extLst>
              <a:ext uri="{FF2B5EF4-FFF2-40B4-BE49-F238E27FC236}">
                <a16:creationId xmlns:a16="http://schemas.microsoft.com/office/drawing/2014/main" id="{1510632B-CFD6-4D4D-9352-3A8647561F48}"/>
              </a:ext>
            </a:extLst>
          </p:cNvPr>
          <p:cNvSpPr/>
          <p:nvPr/>
        </p:nvSpPr>
        <p:spPr>
          <a:xfrm rot="5400000">
            <a:off x="2870111" y="3282591"/>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10">
            <a:extLst>
              <a:ext uri="{FF2B5EF4-FFF2-40B4-BE49-F238E27FC236}">
                <a16:creationId xmlns:a16="http://schemas.microsoft.com/office/drawing/2014/main" id="{CB5CF0A0-CF58-41A1-B165-8026D14B19A4}"/>
              </a:ext>
            </a:extLst>
          </p:cNvPr>
          <p:cNvCxnSpPr>
            <a:stCxn id="8" idx="1"/>
          </p:cNvCxnSpPr>
          <p:nvPr/>
        </p:nvCxnSpPr>
        <p:spPr>
          <a:xfrm flipH="1">
            <a:off x="3304928" y="3491212"/>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CA72EC-6700-46FF-99F3-DF37B7678D01}"/>
              </a:ext>
            </a:extLst>
          </p:cNvPr>
          <p:cNvCxnSpPr>
            <a:stCxn id="10" idx="2"/>
          </p:cNvCxnSpPr>
          <p:nvPr/>
        </p:nvCxnSpPr>
        <p:spPr>
          <a:xfrm flipH="1">
            <a:off x="2438578" y="3491213"/>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66C25EA-9D94-43E2-A030-2DC5608314DC}"/>
              </a:ext>
            </a:extLst>
          </p:cNvPr>
          <p:cNvSpPr txBox="1"/>
          <p:nvPr/>
        </p:nvSpPr>
        <p:spPr>
          <a:xfrm>
            <a:off x="3276052" y="3718769"/>
            <a:ext cx="327334" cy="369332"/>
          </a:xfrm>
          <a:prstGeom prst="rect">
            <a:avLst/>
          </a:prstGeom>
          <a:noFill/>
        </p:spPr>
        <p:txBody>
          <a:bodyPr wrap="none" rtlCol="0">
            <a:spAutoFit/>
          </a:bodyPr>
          <a:lstStyle/>
          <a:p>
            <a:r>
              <a:rPr lang="en-GB" dirty="0"/>
              <a:t>1</a:t>
            </a:r>
          </a:p>
        </p:txBody>
      </p:sp>
      <p:sp>
        <p:nvSpPr>
          <p:cNvPr id="14" name="TextBox 13">
            <a:extLst>
              <a:ext uri="{FF2B5EF4-FFF2-40B4-BE49-F238E27FC236}">
                <a16:creationId xmlns:a16="http://schemas.microsoft.com/office/drawing/2014/main" id="{8289F787-EFE5-4E4E-972E-62E8E5BABB8A}"/>
              </a:ext>
            </a:extLst>
          </p:cNvPr>
          <p:cNvSpPr txBox="1"/>
          <p:nvPr/>
        </p:nvSpPr>
        <p:spPr>
          <a:xfrm>
            <a:off x="2319115" y="3739684"/>
            <a:ext cx="659155" cy="369332"/>
          </a:xfrm>
          <a:prstGeom prst="rect">
            <a:avLst/>
          </a:prstGeom>
          <a:noFill/>
        </p:spPr>
        <p:txBody>
          <a:bodyPr wrap="none" rtlCol="0">
            <a:spAutoFit/>
          </a:bodyPr>
          <a:lstStyle/>
          <a:p>
            <a:r>
              <a:rPr lang="en-GB" dirty="0"/>
              <a:t>1..N</a:t>
            </a:r>
          </a:p>
        </p:txBody>
      </p:sp>
      <p:sp>
        <p:nvSpPr>
          <p:cNvPr id="18" name="Rectangle 17">
            <a:extLst>
              <a:ext uri="{FF2B5EF4-FFF2-40B4-BE49-F238E27FC236}">
                <a16:creationId xmlns:a16="http://schemas.microsoft.com/office/drawing/2014/main" id="{6B72D087-376F-49DD-812A-68BD56C9C86C}"/>
              </a:ext>
            </a:extLst>
          </p:cNvPr>
          <p:cNvSpPr/>
          <p:nvPr/>
        </p:nvSpPr>
        <p:spPr>
          <a:xfrm>
            <a:off x="3603386" y="4526183"/>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9" name="Rectangle 18">
            <a:extLst>
              <a:ext uri="{FF2B5EF4-FFF2-40B4-BE49-F238E27FC236}">
                <a16:creationId xmlns:a16="http://schemas.microsoft.com/office/drawing/2014/main" id="{1125F769-FA82-481C-9E13-051B1B944D5C}"/>
              </a:ext>
            </a:extLst>
          </p:cNvPr>
          <p:cNvSpPr/>
          <p:nvPr/>
        </p:nvSpPr>
        <p:spPr>
          <a:xfrm>
            <a:off x="839324" y="4526183"/>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cxnSp>
        <p:nvCxnSpPr>
          <p:cNvPr id="20" name="Straight Connector 19">
            <a:extLst>
              <a:ext uri="{FF2B5EF4-FFF2-40B4-BE49-F238E27FC236}">
                <a16:creationId xmlns:a16="http://schemas.microsoft.com/office/drawing/2014/main" id="{DA36C2A2-71E1-44C7-9BAA-1A2A7696BD55}"/>
              </a:ext>
            </a:extLst>
          </p:cNvPr>
          <p:cNvCxnSpPr>
            <a:stCxn id="18" idx="1"/>
            <a:endCxn id="19" idx="3"/>
          </p:cNvCxnSpPr>
          <p:nvPr/>
        </p:nvCxnSpPr>
        <p:spPr>
          <a:xfrm flipH="1">
            <a:off x="2408242" y="4762002"/>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BEE547B-0369-4360-9A3D-F19F09A58308}"/>
              </a:ext>
            </a:extLst>
          </p:cNvPr>
          <p:cNvSpPr/>
          <p:nvPr/>
        </p:nvSpPr>
        <p:spPr>
          <a:xfrm>
            <a:off x="3611407" y="583361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22" name="Rectangle 21">
            <a:extLst>
              <a:ext uri="{FF2B5EF4-FFF2-40B4-BE49-F238E27FC236}">
                <a16:creationId xmlns:a16="http://schemas.microsoft.com/office/drawing/2014/main" id="{E0B63BEE-C049-4C9D-8A44-A7100226DACE}"/>
              </a:ext>
            </a:extLst>
          </p:cNvPr>
          <p:cNvSpPr/>
          <p:nvPr/>
        </p:nvSpPr>
        <p:spPr>
          <a:xfrm>
            <a:off x="847345" y="583361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cxnSp>
        <p:nvCxnSpPr>
          <p:cNvPr id="23" name="Straight Connector 22">
            <a:extLst>
              <a:ext uri="{FF2B5EF4-FFF2-40B4-BE49-F238E27FC236}">
                <a16:creationId xmlns:a16="http://schemas.microsoft.com/office/drawing/2014/main" id="{561B0CC2-8E65-4412-AD34-DCEB63DFD46F}"/>
              </a:ext>
            </a:extLst>
          </p:cNvPr>
          <p:cNvCxnSpPr>
            <a:stCxn id="21" idx="1"/>
            <a:endCxn id="22" idx="3"/>
          </p:cNvCxnSpPr>
          <p:nvPr/>
        </p:nvCxnSpPr>
        <p:spPr>
          <a:xfrm flipH="1">
            <a:off x="2416263" y="6069434"/>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DA13EF9-6C06-45D1-A58C-A124E7E5CC9F}"/>
              </a:ext>
            </a:extLst>
          </p:cNvPr>
          <p:cNvSpPr txBox="1"/>
          <p:nvPr/>
        </p:nvSpPr>
        <p:spPr>
          <a:xfrm>
            <a:off x="2479550" y="4460854"/>
            <a:ext cx="1054904" cy="276999"/>
          </a:xfrm>
          <a:prstGeom prst="rect">
            <a:avLst/>
          </a:prstGeom>
          <a:noFill/>
        </p:spPr>
        <p:txBody>
          <a:bodyPr wrap="none" rtlCol="0">
            <a:spAutoFit/>
          </a:bodyPr>
          <a:lstStyle/>
          <a:p>
            <a:r>
              <a:rPr lang="en-GB" sz="1200" dirty="0" err="1"/>
              <a:t>ManyToOne</a:t>
            </a:r>
            <a:endParaRPr lang="en-GB" sz="1200" dirty="0"/>
          </a:p>
        </p:txBody>
      </p:sp>
      <p:sp>
        <p:nvSpPr>
          <p:cNvPr id="25" name="TextBox 24">
            <a:extLst>
              <a:ext uri="{FF2B5EF4-FFF2-40B4-BE49-F238E27FC236}">
                <a16:creationId xmlns:a16="http://schemas.microsoft.com/office/drawing/2014/main" id="{E75D4F25-D4ED-4746-96B5-7363ED1331C1}"/>
              </a:ext>
            </a:extLst>
          </p:cNvPr>
          <p:cNvSpPr txBox="1"/>
          <p:nvPr/>
        </p:nvSpPr>
        <p:spPr>
          <a:xfrm>
            <a:off x="2514339" y="5685495"/>
            <a:ext cx="998991" cy="261610"/>
          </a:xfrm>
          <a:prstGeom prst="rect">
            <a:avLst/>
          </a:prstGeom>
          <a:noFill/>
        </p:spPr>
        <p:txBody>
          <a:bodyPr wrap="none" rtlCol="0">
            <a:spAutoFit/>
          </a:bodyPr>
          <a:lstStyle/>
          <a:p>
            <a:r>
              <a:rPr lang="en-GB" sz="1100" dirty="0" err="1"/>
              <a:t>OneToMany</a:t>
            </a:r>
            <a:endParaRPr lang="en-GB" sz="1100" dirty="0"/>
          </a:p>
        </p:txBody>
      </p:sp>
    </p:spTree>
    <p:extLst>
      <p:ext uri="{BB962C8B-B14F-4D97-AF65-F5344CB8AC3E}">
        <p14:creationId xmlns:p14="http://schemas.microsoft.com/office/powerpoint/2010/main" val="228182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C37F-4A32-4F33-A250-626A010FD20D}"/>
              </a:ext>
            </a:extLst>
          </p:cNvPr>
          <p:cNvSpPr>
            <a:spLocks noGrp="1"/>
          </p:cNvSpPr>
          <p:nvPr>
            <p:ph type="title"/>
          </p:nvPr>
        </p:nvSpPr>
        <p:spPr/>
        <p:txBody>
          <a:bodyPr>
            <a:normAutofit fontScale="90000"/>
          </a:bodyPr>
          <a:lstStyle/>
          <a:p>
            <a:pPr algn="ctr"/>
            <a:r>
              <a:rPr lang="en-US" dirty="0"/>
              <a:t>Specifications </a:t>
            </a:r>
            <a:br>
              <a:rPr lang="en-US" dirty="0"/>
            </a:br>
            <a:r>
              <a:rPr lang="en-US" b="0" dirty="0">
                <a:solidFill>
                  <a:srgbClr val="000000"/>
                </a:solidFill>
              </a:rPr>
              <a:t>G</a:t>
            </a:r>
            <a:r>
              <a:rPr lang="en-US" sz="3200" b="0" i="0" dirty="0">
                <a:solidFill>
                  <a:srgbClr val="000000"/>
                </a:solidFill>
                <a:effectLst/>
              </a:rPr>
              <a:t>amified consumer data collection</a:t>
            </a:r>
            <a:endParaRPr lang="en-US" dirty="0"/>
          </a:p>
        </p:txBody>
      </p:sp>
      <p:sp>
        <p:nvSpPr>
          <p:cNvPr id="3" name="Content Placeholder 2">
            <a:extLst>
              <a:ext uri="{FF2B5EF4-FFF2-40B4-BE49-F238E27FC236}">
                <a16:creationId xmlns:a16="http://schemas.microsoft.com/office/drawing/2014/main" id="{5089732F-F428-4143-B361-6270F27BA38C}"/>
              </a:ext>
            </a:extLst>
          </p:cNvPr>
          <p:cNvSpPr>
            <a:spLocks noGrp="1"/>
          </p:cNvSpPr>
          <p:nvPr>
            <p:ph idx="1"/>
          </p:nvPr>
        </p:nvSpPr>
        <p:spPr>
          <a:xfrm>
            <a:off x="792784" y="2258533"/>
            <a:ext cx="11025481" cy="4532791"/>
          </a:xfrm>
        </p:spPr>
        <p:txBody>
          <a:bodyPr>
            <a:noAutofit/>
          </a:bodyPr>
          <a:lstStyle/>
          <a:p>
            <a:r>
              <a:rPr lang="en-US" sz="1200" b="0" i="0" dirty="0">
                <a:solidFill>
                  <a:srgbClr val="000000"/>
                </a:solidFill>
                <a:effectLst/>
                <a:latin typeface="Calibri" panose="020F0502020204030204" pitchFamily="34" charset="0"/>
              </a:rPr>
              <a:t>A user registers with a username, a password and an email. A registered user logs in and accesses a HOME PAGE where a “Questionnaire of the day” is published. 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and a section with fixed inputs for collecting statistical data about the user. The user fills in the marketing section, then accesses (with a </a:t>
            </a:r>
            <a:r>
              <a:rPr lang="en-US" sz="1200" b="0" i="1" dirty="0">
                <a:solidFill>
                  <a:srgbClr val="000000"/>
                </a:solidFill>
                <a:effectLst/>
                <a:latin typeface="Calibri" panose="020F0502020204030204" pitchFamily="34" charset="0"/>
              </a:rPr>
              <a:t>next </a:t>
            </a:r>
            <a:r>
              <a:rPr lang="en-US" sz="1200" b="0" i="0" dirty="0">
                <a:solidFill>
                  <a:srgbClr val="000000"/>
                </a:solidFill>
                <a:effectLst/>
                <a:latin typeface="Calibri" panose="020F0502020204030204" pitchFamily="34" charset="0"/>
              </a:rPr>
              <a:t>button) the statistical section where s/he can complete the questionnaire and submit it (with a </a:t>
            </a:r>
            <a:r>
              <a:rPr lang="en-US" sz="1200" b="0" i="1" dirty="0">
                <a:solidFill>
                  <a:srgbClr val="000000"/>
                </a:solidFill>
                <a:effectLst/>
                <a:latin typeface="Calibri" panose="020F0502020204030204" pitchFamily="34" charset="0"/>
              </a:rPr>
              <a:t>submit </a:t>
            </a:r>
            <a:r>
              <a:rPr lang="en-US" sz="1200" b="0" i="0" dirty="0">
                <a:solidFill>
                  <a:srgbClr val="000000"/>
                </a:solidFill>
                <a:effectLst/>
                <a:latin typeface="Calibri" panose="020F0502020204030204" pitchFamily="34" charset="0"/>
              </a:rPr>
              <a:t>button), cancel it (with a </a:t>
            </a:r>
            <a:r>
              <a:rPr lang="en-US" sz="1200" b="0" i="1" dirty="0">
                <a:solidFill>
                  <a:srgbClr val="000000"/>
                </a:solidFill>
                <a:effectLst/>
                <a:latin typeface="Calibri" panose="020F0502020204030204" pitchFamily="34" charset="0"/>
              </a:rPr>
              <a:t>cancel </a:t>
            </a:r>
            <a:r>
              <a:rPr lang="en-US" sz="1200" b="0" i="0" dirty="0">
                <a:solidFill>
                  <a:srgbClr val="000000"/>
                </a:solidFill>
                <a:effectLst/>
                <a:latin typeface="Calibri" panose="020F0502020204030204" pitchFamily="34" charset="0"/>
              </a:rPr>
              <a:t>button), or go back to the previous section and change the answers (with a </a:t>
            </a:r>
            <a:r>
              <a:rPr lang="en-US" sz="1200" b="0" i="1" dirty="0">
                <a:solidFill>
                  <a:srgbClr val="000000"/>
                </a:solidFill>
                <a:effectLst/>
                <a:latin typeface="Calibri" panose="020F0502020204030204" pitchFamily="34" charset="0"/>
              </a:rPr>
              <a:t>previous </a:t>
            </a:r>
            <a:r>
              <a:rPr lang="en-US" sz="1200" b="0" i="0" dirty="0">
                <a:solidFill>
                  <a:srgbClr val="000000"/>
                </a:solidFill>
                <a:effectLst/>
                <a:latin typeface="Calibri" panose="020F0502020204030204" pitchFamily="34" charset="0"/>
              </a:rPr>
              <a:t>button). All inputs of the marketing section are mandatory. All inputs of the statistical section are optional. After successfully submitting the questionnaire, the user is routed to a page with a thanks and greetings message. 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When the user submits the questionnaire one or more trigger compute the gamification points to assign to the user for the specific questionnaire, according to the following rule: </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1. One point is assigned for every answered question of section 1</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2. Two points are assigned for every answered optional question of section 2.</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When the user cancels the questionnaire, no responses are stored in the database. However, the database retains the information that the user X has logged in at a given date and time. The user can access a LEADERBOARD page, which shows a list of the usernames and points of all the users who filled in the questionnaire of the day, ordered by the number of points (descending).</a:t>
            </a:r>
            <a:br>
              <a:rPr lang="en-US" sz="1200" b="0" i="0" dirty="0">
                <a:solidFill>
                  <a:srgbClr val="000000"/>
                </a:solidFill>
                <a:effectLst/>
                <a:latin typeface="Calibri" panose="020F0502020204030204" pitchFamily="34" charset="0"/>
              </a:rPr>
            </a:br>
            <a:endParaRPr lang="en-US" sz="1200" dirty="0"/>
          </a:p>
        </p:txBody>
      </p:sp>
    </p:spTree>
    <p:extLst>
      <p:ext uri="{BB962C8B-B14F-4D97-AF65-F5344CB8AC3E}">
        <p14:creationId xmlns:p14="http://schemas.microsoft.com/office/powerpoint/2010/main" val="59647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106C-0CF6-470F-AEFF-9578D84BE886}"/>
              </a:ext>
            </a:extLst>
          </p:cNvPr>
          <p:cNvSpPr>
            <a:spLocks noGrp="1"/>
          </p:cNvSpPr>
          <p:nvPr>
            <p:ph type="title"/>
          </p:nvPr>
        </p:nvSpPr>
        <p:spPr/>
        <p:txBody>
          <a:bodyPr>
            <a:normAutofit/>
          </a:bodyPr>
          <a:lstStyle/>
          <a:p>
            <a:r>
              <a:rPr lang="en-US" dirty="0"/>
              <a:t>Relationships &lt; Review – Product &gt;</a:t>
            </a:r>
          </a:p>
        </p:txBody>
      </p:sp>
      <p:sp>
        <p:nvSpPr>
          <p:cNvPr id="4" name="TextBox 3">
            <a:extLst>
              <a:ext uri="{FF2B5EF4-FFF2-40B4-BE49-F238E27FC236}">
                <a16:creationId xmlns:a16="http://schemas.microsoft.com/office/drawing/2014/main" id="{66D7C938-1E0F-4759-AFD4-C19E2E3FB1E6}"/>
              </a:ext>
            </a:extLst>
          </p:cNvPr>
          <p:cNvSpPr txBox="1"/>
          <p:nvPr/>
        </p:nvSpPr>
        <p:spPr>
          <a:xfrm>
            <a:off x="6397783" y="3029693"/>
            <a:ext cx="5590085" cy="2862322"/>
          </a:xfrm>
          <a:prstGeom prst="rect">
            <a:avLst/>
          </a:prstGeom>
          <a:noFill/>
        </p:spPr>
        <p:txBody>
          <a:bodyPr wrap="square" rtlCol="0">
            <a:spAutoFit/>
          </a:bodyPr>
          <a:lstStyle/>
          <a:p>
            <a:r>
              <a:rPr lang="en-US" sz="1200" dirty="0"/>
              <a:t>Review Entity</a:t>
            </a:r>
          </a:p>
          <a:p>
            <a:endParaRPr lang="en-US" sz="1200" dirty="0"/>
          </a:p>
          <a:p>
            <a:r>
              <a:rPr lang="en-US" sz="1200" dirty="0"/>
              <a:t>private Product </a:t>
            </a:r>
            <a:r>
              <a:rPr lang="en-US" sz="1200" dirty="0" err="1"/>
              <a:t>productByIdProduct</a:t>
            </a:r>
            <a:r>
              <a:rPr lang="en-US" sz="1200" dirty="0"/>
              <a:t>;</a:t>
            </a:r>
          </a:p>
          <a:p>
            <a:endParaRPr lang="en-US" sz="1200" dirty="0"/>
          </a:p>
          <a:p>
            <a:r>
              <a:rPr lang="en-US" sz="1200" dirty="0"/>
              <a:t>@ManyToOne</a:t>
            </a:r>
          </a:p>
          <a:p>
            <a:r>
              <a:rPr lang="en-US" sz="1200" dirty="0"/>
              <a:t>@PrimaryKeyJoinColumn(name = "</a:t>
            </a:r>
            <a:r>
              <a:rPr lang="en-US" sz="1200" dirty="0" err="1"/>
              <a:t>id_product</a:t>
            </a:r>
            <a:r>
              <a:rPr lang="en-US" sz="1200" dirty="0"/>
              <a:t>", 	</a:t>
            </a:r>
            <a:r>
              <a:rPr lang="en-US" sz="1200" dirty="0" err="1"/>
              <a:t>referencedColumnName</a:t>
            </a:r>
            <a:r>
              <a:rPr lang="en-US" sz="1200" dirty="0"/>
              <a:t> = "</a:t>
            </a:r>
            <a:r>
              <a:rPr lang="en-US" sz="1200" dirty="0" err="1"/>
              <a:t>id_product</a:t>
            </a:r>
            <a:r>
              <a:rPr lang="en-US" sz="1200" dirty="0"/>
              <a:t>")</a:t>
            </a:r>
          </a:p>
          <a:p>
            <a:r>
              <a:rPr lang="en-US" sz="1200" dirty="0"/>
              <a:t>public Product </a:t>
            </a:r>
            <a:r>
              <a:rPr lang="en-US" sz="1200" dirty="0" err="1"/>
              <a:t>getProductByIdProduct</a:t>
            </a:r>
            <a:r>
              <a:rPr lang="en-US" sz="1200" dirty="0"/>
              <a:t>();</a:t>
            </a:r>
          </a:p>
          <a:p>
            <a:r>
              <a:rPr lang="en-US" sz="1200" dirty="0"/>
              <a:t>________________________________________________</a:t>
            </a:r>
          </a:p>
          <a:p>
            <a:r>
              <a:rPr lang="en-US" sz="1200" dirty="0"/>
              <a:t>Product Entity</a:t>
            </a:r>
          </a:p>
          <a:p>
            <a:endParaRPr lang="en-US" sz="1200" dirty="0"/>
          </a:p>
          <a:p>
            <a:r>
              <a:rPr lang="en-US" sz="1200" dirty="0"/>
              <a:t>private Collection&lt;Review&gt; </a:t>
            </a:r>
            <a:r>
              <a:rPr lang="en-US" sz="1200" dirty="0" err="1"/>
              <a:t>reviewsByIdProduct</a:t>
            </a:r>
            <a:r>
              <a:rPr lang="en-US" sz="1200" dirty="0"/>
              <a:t>;</a:t>
            </a:r>
          </a:p>
          <a:p>
            <a:endParaRPr lang="en-US" sz="1200" dirty="0"/>
          </a:p>
          <a:p>
            <a:r>
              <a:rPr lang="en-US" sz="1200" dirty="0"/>
              <a:t>@OneToMany(mappedBy = "</a:t>
            </a:r>
            <a:r>
              <a:rPr lang="en-US" sz="1200" dirty="0" err="1"/>
              <a:t>productByIdProduct</a:t>
            </a:r>
            <a:r>
              <a:rPr lang="en-US" sz="1200" dirty="0"/>
              <a:t>")</a:t>
            </a:r>
          </a:p>
          <a:p>
            <a:r>
              <a:rPr lang="en-US" sz="1200" dirty="0"/>
              <a:t>public Collection&lt;Review&gt; </a:t>
            </a:r>
            <a:r>
              <a:rPr lang="en-US" sz="1200" dirty="0" err="1"/>
              <a:t>getReviewsByIdProduct</a:t>
            </a:r>
            <a:r>
              <a:rPr lang="en-US" sz="1200" dirty="0"/>
              <a:t>() ;</a:t>
            </a:r>
          </a:p>
        </p:txBody>
      </p:sp>
      <p:sp>
        <p:nvSpPr>
          <p:cNvPr id="8" name="Rectangle 7">
            <a:extLst>
              <a:ext uri="{FF2B5EF4-FFF2-40B4-BE49-F238E27FC236}">
                <a16:creationId xmlns:a16="http://schemas.microsoft.com/office/drawing/2014/main" id="{7FEE5CBD-229E-43B1-8C13-DE8D479F90AA}"/>
              </a:ext>
            </a:extLst>
          </p:cNvPr>
          <p:cNvSpPr/>
          <p:nvPr/>
        </p:nvSpPr>
        <p:spPr>
          <a:xfrm>
            <a:off x="3633721" y="325539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9" name="Rectangle 8">
            <a:extLst>
              <a:ext uri="{FF2B5EF4-FFF2-40B4-BE49-F238E27FC236}">
                <a16:creationId xmlns:a16="http://schemas.microsoft.com/office/drawing/2014/main" id="{673E9010-9491-489D-B963-AF49481BA66A}"/>
              </a:ext>
            </a:extLst>
          </p:cNvPr>
          <p:cNvSpPr/>
          <p:nvPr/>
        </p:nvSpPr>
        <p:spPr>
          <a:xfrm>
            <a:off x="869659" y="325539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sp>
        <p:nvSpPr>
          <p:cNvPr id="10" name="Diamond 9">
            <a:extLst>
              <a:ext uri="{FF2B5EF4-FFF2-40B4-BE49-F238E27FC236}">
                <a16:creationId xmlns:a16="http://schemas.microsoft.com/office/drawing/2014/main" id="{1510632B-CFD6-4D4D-9352-3A8647561F48}"/>
              </a:ext>
            </a:extLst>
          </p:cNvPr>
          <p:cNvSpPr/>
          <p:nvPr/>
        </p:nvSpPr>
        <p:spPr>
          <a:xfrm rot="5400000">
            <a:off x="2870111" y="3282591"/>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10">
            <a:extLst>
              <a:ext uri="{FF2B5EF4-FFF2-40B4-BE49-F238E27FC236}">
                <a16:creationId xmlns:a16="http://schemas.microsoft.com/office/drawing/2014/main" id="{CB5CF0A0-CF58-41A1-B165-8026D14B19A4}"/>
              </a:ext>
            </a:extLst>
          </p:cNvPr>
          <p:cNvCxnSpPr>
            <a:stCxn id="8" idx="1"/>
          </p:cNvCxnSpPr>
          <p:nvPr/>
        </p:nvCxnSpPr>
        <p:spPr>
          <a:xfrm flipH="1">
            <a:off x="3304928" y="3491212"/>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CA72EC-6700-46FF-99F3-DF37B7678D01}"/>
              </a:ext>
            </a:extLst>
          </p:cNvPr>
          <p:cNvCxnSpPr>
            <a:stCxn id="10" idx="2"/>
          </p:cNvCxnSpPr>
          <p:nvPr/>
        </p:nvCxnSpPr>
        <p:spPr>
          <a:xfrm flipH="1">
            <a:off x="2438578" y="3491213"/>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66C25EA-9D94-43E2-A030-2DC5608314DC}"/>
              </a:ext>
            </a:extLst>
          </p:cNvPr>
          <p:cNvSpPr txBox="1"/>
          <p:nvPr/>
        </p:nvSpPr>
        <p:spPr>
          <a:xfrm>
            <a:off x="3276052" y="3718769"/>
            <a:ext cx="327334" cy="369332"/>
          </a:xfrm>
          <a:prstGeom prst="rect">
            <a:avLst/>
          </a:prstGeom>
          <a:noFill/>
        </p:spPr>
        <p:txBody>
          <a:bodyPr wrap="none" rtlCol="0">
            <a:spAutoFit/>
          </a:bodyPr>
          <a:lstStyle/>
          <a:p>
            <a:r>
              <a:rPr lang="en-GB" dirty="0"/>
              <a:t>1</a:t>
            </a:r>
          </a:p>
        </p:txBody>
      </p:sp>
      <p:sp>
        <p:nvSpPr>
          <p:cNvPr id="14" name="TextBox 13">
            <a:extLst>
              <a:ext uri="{FF2B5EF4-FFF2-40B4-BE49-F238E27FC236}">
                <a16:creationId xmlns:a16="http://schemas.microsoft.com/office/drawing/2014/main" id="{8289F787-EFE5-4E4E-972E-62E8E5BABB8A}"/>
              </a:ext>
            </a:extLst>
          </p:cNvPr>
          <p:cNvSpPr txBox="1"/>
          <p:nvPr/>
        </p:nvSpPr>
        <p:spPr>
          <a:xfrm>
            <a:off x="2319115" y="3739684"/>
            <a:ext cx="659155" cy="369332"/>
          </a:xfrm>
          <a:prstGeom prst="rect">
            <a:avLst/>
          </a:prstGeom>
          <a:noFill/>
        </p:spPr>
        <p:txBody>
          <a:bodyPr wrap="none" rtlCol="0">
            <a:spAutoFit/>
          </a:bodyPr>
          <a:lstStyle/>
          <a:p>
            <a:r>
              <a:rPr lang="en-GB" dirty="0"/>
              <a:t>1..N</a:t>
            </a:r>
          </a:p>
        </p:txBody>
      </p:sp>
      <p:sp>
        <p:nvSpPr>
          <p:cNvPr id="18" name="Rectangle 17">
            <a:extLst>
              <a:ext uri="{FF2B5EF4-FFF2-40B4-BE49-F238E27FC236}">
                <a16:creationId xmlns:a16="http://schemas.microsoft.com/office/drawing/2014/main" id="{6B72D087-376F-49DD-812A-68BD56C9C86C}"/>
              </a:ext>
            </a:extLst>
          </p:cNvPr>
          <p:cNvSpPr/>
          <p:nvPr/>
        </p:nvSpPr>
        <p:spPr>
          <a:xfrm>
            <a:off x="3603386" y="4526183"/>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19" name="Rectangle 18">
            <a:extLst>
              <a:ext uri="{FF2B5EF4-FFF2-40B4-BE49-F238E27FC236}">
                <a16:creationId xmlns:a16="http://schemas.microsoft.com/office/drawing/2014/main" id="{1125F769-FA82-481C-9E13-051B1B944D5C}"/>
              </a:ext>
            </a:extLst>
          </p:cNvPr>
          <p:cNvSpPr/>
          <p:nvPr/>
        </p:nvSpPr>
        <p:spPr>
          <a:xfrm>
            <a:off x="839324" y="4526183"/>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cxnSp>
        <p:nvCxnSpPr>
          <p:cNvPr id="20" name="Straight Connector 19">
            <a:extLst>
              <a:ext uri="{FF2B5EF4-FFF2-40B4-BE49-F238E27FC236}">
                <a16:creationId xmlns:a16="http://schemas.microsoft.com/office/drawing/2014/main" id="{DA36C2A2-71E1-44C7-9BAA-1A2A7696BD55}"/>
              </a:ext>
            </a:extLst>
          </p:cNvPr>
          <p:cNvCxnSpPr>
            <a:stCxn id="18" idx="1"/>
            <a:endCxn id="19" idx="3"/>
          </p:cNvCxnSpPr>
          <p:nvPr/>
        </p:nvCxnSpPr>
        <p:spPr>
          <a:xfrm flipH="1">
            <a:off x="2408242" y="4762002"/>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BEE547B-0369-4360-9A3D-F19F09A58308}"/>
              </a:ext>
            </a:extLst>
          </p:cNvPr>
          <p:cNvSpPr/>
          <p:nvPr/>
        </p:nvSpPr>
        <p:spPr>
          <a:xfrm>
            <a:off x="3611407" y="583361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22" name="Rectangle 21">
            <a:extLst>
              <a:ext uri="{FF2B5EF4-FFF2-40B4-BE49-F238E27FC236}">
                <a16:creationId xmlns:a16="http://schemas.microsoft.com/office/drawing/2014/main" id="{E0B63BEE-C049-4C9D-8A44-A7100226DACE}"/>
              </a:ext>
            </a:extLst>
          </p:cNvPr>
          <p:cNvSpPr/>
          <p:nvPr/>
        </p:nvSpPr>
        <p:spPr>
          <a:xfrm>
            <a:off x="847345" y="583361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cxnSp>
        <p:nvCxnSpPr>
          <p:cNvPr id="23" name="Straight Connector 22">
            <a:extLst>
              <a:ext uri="{FF2B5EF4-FFF2-40B4-BE49-F238E27FC236}">
                <a16:creationId xmlns:a16="http://schemas.microsoft.com/office/drawing/2014/main" id="{561B0CC2-8E65-4412-AD34-DCEB63DFD46F}"/>
              </a:ext>
            </a:extLst>
          </p:cNvPr>
          <p:cNvCxnSpPr>
            <a:stCxn id="21" idx="1"/>
            <a:endCxn id="22" idx="3"/>
          </p:cNvCxnSpPr>
          <p:nvPr/>
        </p:nvCxnSpPr>
        <p:spPr>
          <a:xfrm flipH="1">
            <a:off x="2416263" y="6069434"/>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DA13EF9-6C06-45D1-A58C-A124E7E5CC9F}"/>
              </a:ext>
            </a:extLst>
          </p:cNvPr>
          <p:cNvSpPr txBox="1"/>
          <p:nvPr/>
        </p:nvSpPr>
        <p:spPr>
          <a:xfrm>
            <a:off x="2479550" y="4460854"/>
            <a:ext cx="1054904" cy="276999"/>
          </a:xfrm>
          <a:prstGeom prst="rect">
            <a:avLst/>
          </a:prstGeom>
          <a:noFill/>
        </p:spPr>
        <p:txBody>
          <a:bodyPr wrap="none" rtlCol="0">
            <a:spAutoFit/>
          </a:bodyPr>
          <a:lstStyle/>
          <a:p>
            <a:r>
              <a:rPr lang="en-GB" sz="1200" dirty="0" err="1"/>
              <a:t>ManyToOne</a:t>
            </a:r>
            <a:endParaRPr lang="en-GB" sz="1200" dirty="0"/>
          </a:p>
        </p:txBody>
      </p:sp>
      <p:sp>
        <p:nvSpPr>
          <p:cNvPr id="25" name="TextBox 24">
            <a:extLst>
              <a:ext uri="{FF2B5EF4-FFF2-40B4-BE49-F238E27FC236}">
                <a16:creationId xmlns:a16="http://schemas.microsoft.com/office/drawing/2014/main" id="{E75D4F25-D4ED-4746-96B5-7363ED1331C1}"/>
              </a:ext>
            </a:extLst>
          </p:cNvPr>
          <p:cNvSpPr txBox="1"/>
          <p:nvPr/>
        </p:nvSpPr>
        <p:spPr>
          <a:xfrm>
            <a:off x="2514339" y="5685495"/>
            <a:ext cx="998991" cy="261610"/>
          </a:xfrm>
          <a:prstGeom prst="rect">
            <a:avLst/>
          </a:prstGeom>
          <a:noFill/>
        </p:spPr>
        <p:txBody>
          <a:bodyPr wrap="none" rtlCol="0">
            <a:spAutoFit/>
          </a:bodyPr>
          <a:lstStyle/>
          <a:p>
            <a:r>
              <a:rPr lang="en-GB" sz="1100" dirty="0" err="1"/>
              <a:t>OneToMany</a:t>
            </a:r>
            <a:endParaRPr lang="en-GB" sz="1100" dirty="0"/>
          </a:p>
        </p:txBody>
      </p:sp>
    </p:spTree>
    <p:extLst>
      <p:ext uri="{BB962C8B-B14F-4D97-AF65-F5344CB8AC3E}">
        <p14:creationId xmlns:p14="http://schemas.microsoft.com/office/powerpoint/2010/main" val="140200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106C-0CF6-470F-AEFF-9578D84BE886}"/>
              </a:ext>
            </a:extLst>
          </p:cNvPr>
          <p:cNvSpPr>
            <a:spLocks noGrp="1"/>
          </p:cNvSpPr>
          <p:nvPr>
            <p:ph type="title"/>
          </p:nvPr>
        </p:nvSpPr>
        <p:spPr/>
        <p:txBody>
          <a:bodyPr>
            <a:normAutofit/>
          </a:bodyPr>
          <a:lstStyle/>
          <a:p>
            <a:r>
              <a:rPr lang="en-US" dirty="0"/>
              <a:t>Relationships &lt; Review – User &gt;</a:t>
            </a:r>
          </a:p>
        </p:txBody>
      </p:sp>
      <p:sp>
        <p:nvSpPr>
          <p:cNvPr id="4" name="TextBox 3">
            <a:extLst>
              <a:ext uri="{FF2B5EF4-FFF2-40B4-BE49-F238E27FC236}">
                <a16:creationId xmlns:a16="http://schemas.microsoft.com/office/drawing/2014/main" id="{66D7C938-1E0F-4759-AFD4-C19E2E3FB1E6}"/>
              </a:ext>
            </a:extLst>
          </p:cNvPr>
          <p:cNvSpPr txBox="1"/>
          <p:nvPr/>
        </p:nvSpPr>
        <p:spPr>
          <a:xfrm>
            <a:off x="6378758" y="2908135"/>
            <a:ext cx="5590085" cy="2862322"/>
          </a:xfrm>
          <a:prstGeom prst="rect">
            <a:avLst/>
          </a:prstGeom>
          <a:noFill/>
        </p:spPr>
        <p:txBody>
          <a:bodyPr wrap="square" rtlCol="0">
            <a:spAutoFit/>
          </a:bodyPr>
          <a:lstStyle/>
          <a:p>
            <a:r>
              <a:rPr lang="en-US" sz="1200" dirty="0"/>
              <a:t>Review Entity</a:t>
            </a:r>
          </a:p>
          <a:p>
            <a:endParaRPr lang="en-US" sz="1200" dirty="0"/>
          </a:p>
          <a:p>
            <a:r>
              <a:rPr lang="en-US" sz="1200" dirty="0"/>
              <a:t>private User </a:t>
            </a:r>
            <a:r>
              <a:rPr lang="en-US" sz="1200" dirty="0" err="1"/>
              <a:t>userByIdUser</a:t>
            </a:r>
            <a:r>
              <a:rPr lang="en-US" sz="1200" dirty="0"/>
              <a:t>;</a:t>
            </a:r>
          </a:p>
          <a:p>
            <a:endParaRPr lang="en-US" sz="1200" dirty="0"/>
          </a:p>
          <a:p>
            <a:r>
              <a:rPr lang="en-US" sz="1200" dirty="0"/>
              <a:t>@ManyToOne</a:t>
            </a:r>
          </a:p>
          <a:p>
            <a:r>
              <a:rPr lang="en-US" sz="1200" dirty="0"/>
              <a:t>@PrimaryKeyJoinColumn(name = "</a:t>
            </a:r>
            <a:r>
              <a:rPr lang="en-US" sz="1200" dirty="0" err="1"/>
              <a:t>id_user</a:t>
            </a:r>
            <a:r>
              <a:rPr lang="en-US" sz="1200" dirty="0"/>
              <a:t>", </a:t>
            </a:r>
          </a:p>
          <a:p>
            <a:r>
              <a:rPr lang="en-US" sz="1200" dirty="0"/>
              <a:t>	</a:t>
            </a:r>
            <a:r>
              <a:rPr lang="en-US" sz="1200" dirty="0" err="1"/>
              <a:t>referencedColumnName</a:t>
            </a:r>
            <a:r>
              <a:rPr lang="en-US" sz="1200" dirty="0"/>
              <a:t> = "</a:t>
            </a:r>
            <a:r>
              <a:rPr lang="en-US" sz="1200" dirty="0" err="1"/>
              <a:t>id_user</a:t>
            </a:r>
            <a:r>
              <a:rPr lang="en-US" sz="1200" dirty="0"/>
              <a:t>")</a:t>
            </a:r>
          </a:p>
          <a:p>
            <a:r>
              <a:rPr lang="en-US" sz="1200" dirty="0"/>
              <a:t> public User </a:t>
            </a:r>
            <a:r>
              <a:rPr lang="en-US" sz="1200" dirty="0" err="1"/>
              <a:t>getUserByIdUser</a:t>
            </a:r>
            <a:r>
              <a:rPr lang="en-US" sz="1200" dirty="0"/>
              <a:t>();</a:t>
            </a:r>
          </a:p>
          <a:p>
            <a:r>
              <a:rPr lang="en-US" sz="1200" dirty="0"/>
              <a:t>________________________________________________</a:t>
            </a:r>
          </a:p>
          <a:p>
            <a:r>
              <a:rPr lang="en-US" sz="1200" dirty="0"/>
              <a:t>User Entity</a:t>
            </a:r>
          </a:p>
          <a:p>
            <a:endParaRPr lang="en-US" sz="1200" dirty="0"/>
          </a:p>
          <a:p>
            <a:r>
              <a:rPr lang="en-US" sz="1200" dirty="0"/>
              <a:t>private Collection&lt;Review&gt; </a:t>
            </a:r>
            <a:r>
              <a:rPr lang="en-US" sz="1200" dirty="0" err="1"/>
              <a:t>reviewsByIdUser</a:t>
            </a:r>
            <a:r>
              <a:rPr lang="en-US" sz="1200" dirty="0"/>
              <a:t>;</a:t>
            </a:r>
          </a:p>
          <a:p>
            <a:endParaRPr lang="en-US" sz="1200" dirty="0"/>
          </a:p>
          <a:p>
            <a:r>
              <a:rPr lang="en-US" sz="1200" dirty="0"/>
              <a:t>@OneToMany(mappedBy = "</a:t>
            </a:r>
            <a:r>
              <a:rPr lang="en-US" sz="1200" dirty="0" err="1"/>
              <a:t>userByIdUser</a:t>
            </a:r>
            <a:r>
              <a:rPr lang="en-US" sz="1200" dirty="0"/>
              <a:t>")</a:t>
            </a:r>
          </a:p>
          <a:p>
            <a:r>
              <a:rPr lang="en-US" sz="1200" dirty="0"/>
              <a:t>public Collection&lt;Review&gt; </a:t>
            </a:r>
            <a:r>
              <a:rPr lang="en-US" sz="1200" dirty="0" err="1"/>
              <a:t>getReviewsByIdUser</a:t>
            </a:r>
            <a:r>
              <a:rPr lang="en-US" sz="1200" dirty="0"/>
              <a:t>();</a:t>
            </a:r>
          </a:p>
        </p:txBody>
      </p:sp>
      <p:sp>
        <p:nvSpPr>
          <p:cNvPr id="8" name="Rectangle 7">
            <a:extLst>
              <a:ext uri="{FF2B5EF4-FFF2-40B4-BE49-F238E27FC236}">
                <a16:creationId xmlns:a16="http://schemas.microsoft.com/office/drawing/2014/main" id="{7FEE5CBD-229E-43B1-8C13-DE8D479F90AA}"/>
              </a:ext>
            </a:extLst>
          </p:cNvPr>
          <p:cNvSpPr/>
          <p:nvPr/>
        </p:nvSpPr>
        <p:spPr>
          <a:xfrm>
            <a:off x="3793112" y="2856836"/>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9" name="Rectangle 8">
            <a:extLst>
              <a:ext uri="{FF2B5EF4-FFF2-40B4-BE49-F238E27FC236}">
                <a16:creationId xmlns:a16="http://schemas.microsoft.com/office/drawing/2014/main" id="{673E9010-9491-489D-B963-AF49481BA66A}"/>
              </a:ext>
            </a:extLst>
          </p:cNvPr>
          <p:cNvSpPr/>
          <p:nvPr/>
        </p:nvSpPr>
        <p:spPr>
          <a:xfrm>
            <a:off x="1029050" y="2856836"/>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sp>
        <p:nvSpPr>
          <p:cNvPr id="10" name="Diamond 9">
            <a:extLst>
              <a:ext uri="{FF2B5EF4-FFF2-40B4-BE49-F238E27FC236}">
                <a16:creationId xmlns:a16="http://schemas.microsoft.com/office/drawing/2014/main" id="{1510632B-CFD6-4D4D-9352-3A8647561F48}"/>
              </a:ext>
            </a:extLst>
          </p:cNvPr>
          <p:cNvSpPr/>
          <p:nvPr/>
        </p:nvSpPr>
        <p:spPr>
          <a:xfrm rot="5400000">
            <a:off x="3029502" y="2884034"/>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10">
            <a:extLst>
              <a:ext uri="{FF2B5EF4-FFF2-40B4-BE49-F238E27FC236}">
                <a16:creationId xmlns:a16="http://schemas.microsoft.com/office/drawing/2014/main" id="{CB5CF0A0-CF58-41A1-B165-8026D14B19A4}"/>
              </a:ext>
            </a:extLst>
          </p:cNvPr>
          <p:cNvCxnSpPr>
            <a:stCxn id="8" idx="1"/>
          </p:cNvCxnSpPr>
          <p:nvPr/>
        </p:nvCxnSpPr>
        <p:spPr>
          <a:xfrm flipH="1">
            <a:off x="3464319" y="3092655"/>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CA72EC-6700-46FF-99F3-DF37B7678D01}"/>
              </a:ext>
            </a:extLst>
          </p:cNvPr>
          <p:cNvCxnSpPr>
            <a:stCxn id="10" idx="2"/>
          </p:cNvCxnSpPr>
          <p:nvPr/>
        </p:nvCxnSpPr>
        <p:spPr>
          <a:xfrm flipH="1">
            <a:off x="2597969" y="3092656"/>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66C25EA-9D94-43E2-A030-2DC5608314DC}"/>
              </a:ext>
            </a:extLst>
          </p:cNvPr>
          <p:cNvSpPr txBox="1"/>
          <p:nvPr/>
        </p:nvSpPr>
        <p:spPr>
          <a:xfrm>
            <a:off x="3435443" y="3320212"/>
            <a:ext cx="327334" cy="369332"/>
          </a:xfrm>
          <a:prstGeom prst="rect">
            <a:avLst/>
          </a:prstGeom>
          <a:noFill/>
        </p:spPr>
        <p:txBody>
          <a:bodyPr wrap="none" rtlCol="0">
            <a:spAutoFit/>
          </a:bodyPr>
          <a:lstStyle/>
          <a:p>
            <a:r>
              <a:rPr lang="en-GB" dirty="0"/>
              <a:t>1</a:t>
            </a:r>
          </a:p>
        </p:txBody>
      </p:sp>
      <p:sp>
        <p:nvSpPr>
          <p:cNvPr id="14" name="TextBox 13">
            <a:extLst>
              <a:ext uri="{FF2B5EF4-FFF2-40B4-BE49-F238E27FC236}">
                <a16:creationId xmlns:a16="http://schemas.microsoft.com/office/drawing/2014/main" id="{8289F787-EFE5-4E4E-972E-62E8E5BABB8A}"/>
              </a:ext>
            </a:extLst>
          </p:cNvPr>
          <p:cNvSpPr txBox="1"/>
          <p:nvPr/>
        </p:nvSpPr>
        <p:spPr>
          <a:xfrm>
            <a:off x="2478506" y="3341127"/>
            <a:ext cx="659155" cy="369332"/>
          </a:xfrm>
          <a:prstGeom prst="rect">
            <a:avLst/>
          </a:prstGeom>
          <a:noFill/>
        </p:spPr>
        <p:txBody>
          <a:bodyPr wrap="none" rtlCol="0">
            <a:spAutoFit/>
          </a:bodyPr>
          <a:lstStyle/>
          <a:p>
            <a:r>
              <a:rPr lang="en-GB" dirty="0"/>
              <a:t>1..N</a:t>
            </a:r>
          </a:p>
        </p:txBody>
      </p:sp>
      <p:sp>
        <p:nvSpPr>
          <p:cNvPr id="18" name="Rectangle 17">
            <a:extLst>
              <a:ext uri="{FF2B5EF4-FFF2-40B4-BE49-F238E27FC236}">
                <a16:creationId xmlns:a16="http://schemas.microsoft.com/office/drawing/2014/main" id="{6B72D087-376F-49DD-812A-68BD56C9C86C}"/>
              </a:ext>
            </a:extLst>
          </p:cNvPr>
          <p:cNvSpPr/>
          <p:nvPr/>
        </p:nvSpPr>
        <p:spPr>
          <a:xfrm>
            <a:off x="3762777" y="4127626"/>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9" name="Rectangle 18">
            <a:extLst>
              <a:ext uri="{FF2B5EF4-FFF2-40B4-BE49-F238E27FC236}">
                <a16:creationId xmlns:a16="http://schemas.microsoft.com/office/drawing/2014/main" id="{1125F769-FA82-481C-9E13-051B1B944D5C}"/>
              </a:ext>
            </a:extLst>
          </p:cNvPr>
          <p:cNvSpPr/>
          <p:nvPr/>
        </p:nvSpPr>
        <p:spPr>
          <a:xfrm>
            <a:off x="998715" y="4127626"/>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cxnSp>
        <p:nvCxnSpPr>
          <p:cNvPr id="20" name="Straight Connector 19">
            <a:extLst>
              <a:ext uri="{FF2B5EF4-FFF2-40B4-BE49-F238E27FC236}">
                <a16:creationId xmlns:a16="http://schemas.microsoft.com/office/drawing/2014/main" id="{DA36C2A2-71E1-44C7-9BAA-1A2A7696BD55}"/>
              </a:ext>
            </a:extLst>
          </p:cNvPr>
          <p:cNvCxnSpPr>
            <a:stCxn id="18" idx="1"/>
            <a:endCxn id="19" idx="3"/>
          </p:cNvCxnSpPr>
          <p:nvPr/>
        </p:nvCxnSpPr>
        <p:spPr>
          <a:xfrm flipH="1">
            <a:off x="2567633" y="4363445"/>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BEE547B-0369-4360-9A3D-F19F09A58308}"/>
              </a:ext>
            </a:extLst>
          </p:cNvPr>
          <p:cNvSpPr/>
          <p:nvPr/>
        </p:nvSpPr>
        <p:spPr>
          <a:xfrm>
            <a:off x="3770798" y="543505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22" name="Rectangle 21">
            <a:extLst>
              <a:ext uri="{FF2B5EF4-FFF2-40B4-BE49-F238E27FC236}">
                <a16:creationId xmlns:a16="http://schemas.microsoft.com/office/drawing/2014/main" id="{E0B63BEE-C049-4C9D-8A44-A7100226DACE}"/>
              </a:ext>
            </a:extLst>
          </p:cNvPr>
          <p:cNvSpPr/>
          <p:nvPr/>
        </p:nvSpPr>
        <p:spPr>
          <a:xfrm>
            <a:off x="1006736" y="543505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cxnSp>
        <p:nvCxnSpPr>
          <p:cNvPr id="23" name="Straight Connector 22">
            <a:extLst>
              <a:ext uri="{FF2B5EF4-FFF2-40B4-BE49-F238E27FC236}">
                <a16:creationId xmlns:a16="http://schemas.microsoft.com/office/drawing/2014/main" id="{561B0CC2-8E65-4412-AD34-DCEB63DFD46F}"/>
              </a:ext>
            </a:extLst>
          </p:cNvPr>
          <p:cNvCxnSpPr>
            <a:stCxn id="21" idx="1"/>
            <a:endCxn id="22" idx="3"/>
          </p:cNvCxnSpPr>
          <p:nvPr/>
        </p:nvCxnSpPr>
        <p:spPr>
          <a:xfrm flipH="1">
            <a:off x="2575654" y="5670877"/>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DA13EF9-6C06-45D1-A58C-A124E7E5CC9F}"/>
              </a:ext>
            </a:extLst>
          </p:cNvPr>
          <p:cNvSpPr txBox="1"/>
          <p:nvPr/>
        </p:nvSpPr>
        <p:spPr>
          <a:xfrm>
            <a:off x="2638941" y="4062297"/>
            <a:ext cx="1054904" cy="276999"/>
          </a:xfrm>
          <a:prstGeom prst="rect">
            <a:avLst/>
          </a:prstGeom>
          <a:noFill/>
        </p:spPr>
        <p:txBody>
          <a:bodyPr wrap="none" rtlCol="0">
            <a:spAutoFit/>
          </a:bodyPr>
          <a:lstStyle/>
          <a:p>
            <a:r>
              <a:rPr lang="en-GB" sz="1200" dirty="0" err="1"/>
              <a:t>ManyToOne</a:t>
            </a:r>
            <a:endParaRPr lang="en-GB" sz="1200" dirty="0"/>
          </a:p>
        </p:txBody>
      </p:sp>
      <p:sp>
        <p:nvSpPr>
          <p:cNvPr id="25" name="TextBox 24">
            <a:extLst>
              <a:ext uri="{FF2B5EF4-FFF2-40B4-BE49-F238E27FC236}">
                <a16:creationId xmlns:a16="http://schemas.microsoft.com/office/drawing/2014/main" id="{E75D4F25-D4ED-4746-96B5-7363ED1331C1}"/>
              </a:ext>
            </a:extLst>
          </p:cNvPr>
          <p:cNvSpPr txBox="1"/>
          <p:nvPr/>
        </p:nvSpPr>
        <p:spPr>
          <a:xfrm>
            <a:off x="2673730" y="5286938"/>
            <a:ext cx="998991" cy="261610"/>
          </a:xfrm>
          <a:prstGeom prst="rect">
            <a:avLst/>
          </a:prstGeom>
          <a:noFill/>
        </p:spPr>
        <p:txBody>
          <a:bodyPr wrap="none" rtlCol="0">
            <a:spAutoFit/>
          </a:bodyPr>
          <a:lstStyle/>
          <a:p>
            <a:r>
              <a:rPr lang="en-GB" sz="1100" dirty="0" err="1"/>
              <a:t>OneToMany</a:t>
            </a:r>
            <a:endParaRPr lang="en-GB" sz="1100" dirty="0"/>
          </a:p>
        </p:txBody>
      </p:sp>
    </p:spTree>
    <p:extLst>
      <p:ext uri="{BB962C8B-B14F-4D97-AF65-F5344CB8AC3E}">
        <p14:creationId xmlns:p14="http://schemas.microsoft.com/office/powerpoint/2010/main" val="2307426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106C-0CF6-470F-AEFF-9578D84BE886}"/>
              </a:ext>
            </a:extLst>
          </p:cNvPr>
          <p:cNvSpPr>
            <a:spLocks noGrp="1"/>
          </p:cNvSpPr>
          <p:nvPr>
            <p:ph type="title"/>
          </p:nvPr>
        </p:nvSpPr>
        <p:spPr>
          <a:xfrm>
            <a:off x="511728" y="442220"/>
            <a:ext cx="10905689" cy="1345269"/>
          </a:xfrm>
        </p:spPr>
        <p:txBody>
          <a:bodyPr>
            <a:normAutofit/>
          </a:bodyPr>
          <a:lstStyle/>
          <a:p>
            <a:r>
              <a:rPr lang="en-US" dirty="0"/>
              <a:t>Relationships &lt; Questionnaire – Product &gt;</a:t>
            </a:r>
          </a:p>
        </p:txBody>
      </p:sp>
      <p:sp>
        <p:nvSpPr>
          <p:cNvPr id="4" name="TextBox 3">
            <a:extLst>
              <a:ext uri="{FF2B5EF4-FFF2-40B4-BE49-F238E27FC236}">
                <a16:creationId xmlns:a16="http://schemas.microsoft.com/office/drawing/2014/main" id="{66D7C938-1E0F-4759-AFD4-C19E2E3FB1E6}"/>
              </a:ext>
            </a:extLst>
          </p:cNvPr>
          <p:cNvSpPr txBox="1"/>
          <p:nvPr/>
        </p:nvSpPr>
        <p:spPr>
          <a:xfrm>
            <a:off x="5704514" y="2592198"/>
            <a:ext cx="5866701" cy="3046988"/>
          </a:xfrm>
          <a:prstGeom prst="rect">
            <a:avLst/>
          </a:prstGeom>
          <a:noFill/>
        </p:spPr>
        <p:txBody>
          <a:bodyPr wrap="square" rtlCol="0">
            <a:spAutoFit/>
          </a:bodyPr>
          <a:lstStyle/>
          <a:p>
            <a:r>
              <a:rPr lang="en-US" sz="1200" dirty="0"/>
              <a:t>Questionnaire Entity</a:t>
            </a:r>
          </a:p>
          <a:p>
            <a:endParaRPr lang="en-US" sz="1200" dirty="0"/>
          </a:p>
          <a:p>
            <a:r>
              <a:rPr lang="en-US" sz="1200" dirty="0"/>
              <a:t>private int </a:t>
            </a:r>
            <a:r>
              <a:rPr lang="en-US" sz="1200" dirty="0" err="1"/>
              <a:t>idProduct</a:t>
            </a:r>
            <a:r>
              <a:rPr lang="en-US" sz="1200" dirty="0"/>
              <a:t>;</a:t>
            </a:r>
          </a:p>
          <a:p>
            <a:r>
              <a:rPr lang="en-US" sz="1200" dirty="0"/>
              <a:t>private Product </a:t>
            </a:r>
            <a:r>
              <a:rPr lang="en-US" sz="1200" dirty="0" err="1"/>
              <a:t>productByIdProduct</a:t>
            </a:r>
            <a:r>
              <a:rPr lang="en-US" sz="1200" dirty="0"/>
              <a:t>;</a:t>
            </a:r>
          </a:p>
          <a:p>
            <a:endParaRPr lang="en-US" sz="1200" dirty="0"/>
          </a:p>
          <a:p>
            <a:r>
              <a:rPr lang="en-US" sz="1200" dirty="0"/>
              <a:t>@ManyToOne</a:t>
            </a:r>
          </a:p>
          <a:p>
            <a:r>
              <a:rPr lang="en-US" sz="1200" dirty="0"/>
              <a:t>@PrimaryKeyJoinColumn(name = "</a:t>
            </a:r>
            <a:r>
              <a:rPr lang="en-US" sz="1200" dirty="0" err="1"/>
              <a:t>id_product</a:t>
            </a:r>
            <a:r>
              <a:rPr lang="en-US" sz="1200" dirty="0"/>
              <a:t>", </a:t>
            </a:r>
            <a:r>
              <a:rPr lang="en-US" sz="1200" dirty="0" err="1"/>
              <a:t>referencedColumnName</a:t>
            </a:r>
            <a:r>
              <a:rPr lang="en-US" sz="1200" dirty="0"/>
              <a:t> = "</a:t>
            </a:r>
            <a:r>
              <a:rPr lang="en-US" sz="1200" dirty="0" err="1"/>
              <a:t>id_product</a:t>
            </a:r>
            <a:r>
              <a:rPr lang="en-US" sz="1200" dirty="0"/>
              <a:t>")</a:t>
            </a:r>
          </a:p>
          <a:p>
            <a:r>
              <a:rPr lang="en-US" sz="1200" dirty="0"/>
              <a:t>public Product </a:t>
            </a:r>
            <a:r>
              <a:rPr lang="en-US" sz="1200" dirty="0" err="1"/>
              <a:t>getProductByIdProduct</a:t>
            </a:r>
            <a:r>
              <a:rPr lang="en-US" sz="1200" dirty="0"/>
              <a:t>();</a:t>
            </a:r>
          </a:p>
          <a:p>
            <a:r>
              <a:rPr lang="en-US" sz="1200" dirty="0"/>
              <a:t>________________________________________________</a:t>
            </a:r>
          </a:p>
          <a:p>
            <a:r>
              <a:rPr lang="en-US" sz="1200" dirty="0"/>
              <a:t>Product Entity</a:t>
            </a:r>
          </a:p>
          <a:p>
            <a:r>
              <a:rPr lang="en-US" sz="1200" dirty="0"/>
              <a:t> private Collection&lt;Questionnaire&gt;</a:t>
            </a:r>
            <a:r>
              <a:rPr lang="en-US" sz="1200" dirty="0" err="1"/>
              <a:t>questionnairesByIdProduct</a:t>
            </a:r>
            <a:r>
              <a:rPr lang="en-US" sz="1200" dirty="0"/>
              <a:t>;</a:t>
            </a:r>
          </a:p>
          <a:p>
            <a:endParaRPr lang="en-US" sz="1200" dirty="0"/>
          </a:p>
          <a:p>
            <a:r>
              <a:rPr lang="fr-FR" sz="1200" dirty="0"/>
              <a:t> @OneToMany(mappedBy = "</a:t>
            </a:r>
            <a:r>
              <a:rPr lang="fr-FR" sz="1200" dirty="0" err="1"/>
              <a:t>productByIdProduct</a:t>
            </a:r>
            <a:r>
              <a:rPr lang="fr-FR" sz="1200" dirty="0"/>
              <a:t>")</a:t>
            </a:r>
          </a:p>
          <a:p>
            <a:r>
              <a:rPr lang="fr-FR" sz="1200" dirty="0"/>
              <a:t>    public Collection&lt;Questionnaire&gt; </a:t>
            </a:r>
            <a:r>
              <a:rPr lang="fr-FR" sz="1200" dirty="0" err="1"/>
              <a:t>getQuestionnairesByIdProduct</a:t>
            </a:r>
            <a:r>
              <a:rPr lang="fr-FR" sz="1200" dirty="0"/>
              <a:t>();</a:t>
            </a:r>
            <a:endParaRPr lang="en-US" sz="1200" dirty="0"/>
          </a:p>
          <a:p>
            <a:endParaRPr lang="en-US" sz="1200" dirty="0"/>
          </a:p>
        </p:txBody>
      </p:sp>
      <p:sp>
        <p:nvSpPr>
          <p:cNvPr id="8" name="Rectangle 7">
            <a:extLst>
              <a:ext uri="{FF2B5EF4-FFF2-40B4-BE49-F238E27FC236}">
                <a16:creationId xmlns:a16="http://schemas.microsoft.com/office/drawing/2014/main" id="{7FEE5CBD-229E-43B1-8C13-DE8D479F90AA}"/>
              </a:ext>
            </a:extLst>
          </p:cNvPr>
          <p:cNvSpPr/>
          <p:nvPr/>
        </p:nvSpPr>
        <p:spPr>
          <a:xfrm>
            <a:off x="3633721" y="325539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9" name="Rectangle 8">
            <a:extLst>
              <a:ext uri="{FF2B5EF4-FFF2-40B4-BE49-F238E27FC236}">
                <a16:creationId xmlns:a16="http://schemas.microsoft.com/office/drawing/2014/main" id="{673E9010-9491-489D-B963-AF49481BA66A}"/>
              </a:ext>
            </a:extLst>
          </p:cNvPr>
          <p:cNvSpPr/>
          <p:nvPr/>
        </p:nvSpPr>
        <p:spPr>
          <a:xfrm>
            <a:off x="620785" y="3255393"/>
            <a:ext cx="1817792"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10" name="Diamond 9">
            <a:extLst>
              <a:ext uri="{FF2B5EF4-FFF2-40B4-BE49-F238E27FC236}">
                <a16:creationId xmlns:a16="http://schemas.microsoft.com/office/drawing/2014/main" id="{1510632B-CFD6-4D4D-9352-3A8647561F48}"/>
              </a:ext>
            </a:extLst>
          </p:cNvPr>
          <p:cNvSpPr/>
          <p:nvPr/>
        </p:nvSpPr>
        <p:spPr>
          <a:xfrm rot="5400000">
            <a:off x="2870111" y="3282591"/>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10">
            <a:extLst>
              <a:ext uri="{FF2B5EF4-FFF2-40B4-BE49-F238E27FC236}">
                <a16:creationId xmlns:a16="http://schemas.microsoft.com/office/drawing/2014/main" id="{CB5CF0A0-CF58-41A1-B165-8026D14B19A4}"/>
              </a:ext>
            </a:extLst>
          </p:cNvPr>
          <p:cNvCxnSpPr>
            <a:stCxn id="8" idx="1"/>
          </p:cNvCxnSpPr>
          <p:nvPr/>
        </p:nvCxnSpPr>
        <p:spPr>
          <a:xfrm flipH="1">
            <a:off x="3304928" y="3491212"/>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CA72EC-6700-46FF-99F3-DF37B7678D01}"/>
              </a:ext>
            </a:extLst>
          </p:cNvPr>
          <p:cNvCxnSpPr>
            <a:stCxn id="10" idx="2"/>
          </p:cNvCxnSpPr>
          <p:nvPr/>
        </p:nvCxnSpPr>
        <p:spPr>
          <a:xfrm flipH="1">
            <a:off x="2438578" y="3491213"/>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66C25EA-9D94-43E2-A030-2DC5608314DC}"/>
              </a:ext>
            </a:extLst>
          </p:cNvPr>
          <p:cNvSpPr txBox="1"/>
          <p:nvPr/>
        </p:nvSpPr>
        <p:spPr>
          <a:xfrm>
            <a:off x="3276052" y="3718769"/>
            <a:ext cx="327334" cy="369332"/>
          </a:xfrm>
          <a:prstGeom prst="rect">
            <a:avLst/>
          </a:prstGeom>
          <a:noFill/>
        </p:spPr>
        <p:txBody>
          <a:bodyPr wrap="none" rtlCol="0">
            <a:spAutoFit/>
          </a:bodyPr>
          <a:lstStyle/>
          <a:p>
            <a:r>
              <a:rPr lang="en-GB" dirty="0"/>
              <a:t>1</a:t>
            </a:r>
          </a:p>
        </p:txBody>
      </p:sp>
      <p:sp>
        <p:nvSpPr>
          <p:cNvPr id="14" name="TextBox 13">
            <a:extLst>
              <a:ext uri="{FF2B5EF4-FFF2-40B4-BE49-F238E27FC236}">
                <a16:creationId xmlns:a16="http://schemas.microsoft.com/office/drawing/2014/main" id="{8289F787-EFE5-4E4E-972E-62E8E5BABB8A}"/>
              </a:ext>
            </a:extLst>
          </p:cNvPr>
          <p:cNvSpPr txBox="1"/>
          <p:nvPr/>
        </p:nvSpPr>
        <p:spPr>
          <a:xfrm>
            <a:off x="2319115" y="3739684"/>
            <a:ext cx="659155" cy="369332"/>
          </a:xfrm>
          <a:prstGeom prst="rect">
            <a:avLst/>
          </a:prstGeom>
          <a:noFill/>
        </p:spPr>
        <p:txBody>
          <a:bodyPr wrap="none" rtlCol="0">
            <a:spAutoFit/>
          </a:bodyPr>
          <a:lstStyle/>
          <a:p>
            <a:r>
              <a:rPr lang="en-GB" dirty="0"/>
              <a:t>1..N</a:t>
            </a:r>
          </a:p>
        </p:txBody>
      </p:sp>
      <p:sp>
        <p:nvSpPr>
          <p:cNvPr id="18" name="Rectangle 17">
            <a:extLst>
              <a:ext uri="{FF2B5EF4-FFF2-40B4-BE49-F238E27FC236}">
                <a16:creationId xmlns:a16="http://schemas.microsoft.com/office/drawing/2014/main" id="{6B72D087-376F-49DD-812A-68BD56C9C86C}"/>
              </a:ext>
            </a:extLst>
          </p:cNvPr>
          <p:cNvSpPr/>
          <p:nvPr/>
        </p:nvSpPr>
        <p:spPr>
          <a:xfrm>
            <a:off x="3603386" y="4526183"/>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19" name="Rectangle 18">
            <a:extLst>
              <a:ext uri="{FF2B5EF4-FFF2-40B4-BE49-F238E27FC236}">
                <a16:creationId xmlns:a16="http://schemas.microsoft.com/office/drawing/2014/main" id="{1125F769-FA82-481C-9E13-051B1B944D5C}"/>
              </a:ext>
            </a:extLst>
          </p:cNvPr>
          <p:cNvSpPr/>
          <p:nvPr/>
        </p:nvSpPr>
        <p:spPr>
          <a:xfrm>
            <a:off x="511728" y="4526183"/>
            <a:ext cx="1896514"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20" name="Straight Connector 19">
            <a:extLst>
              <a:ext uri="{FF2B5EF4-FFF2-40B4-BE49-F238E27FC236}">
                <a16:creationId xmlns:a16="http://schemas.microsoft.com/office/drawing/2014/main" id="{DA36C2A2-71E1-44C7-9BAA-1A2A7696BD55}"/>
              </a:ext>
            </a:extLst>
          </p:cNvPr>
          <p:cNvCxnSpPr>
            <a:cxnSpLocks/>
            <a:stCxn id="18" idx="1"/>
            <a:endCxn id="19" idx="3"/>
          </p:cNvCxnSpPr>
          <p:nvPr/>
        </p:nvCxnSpPr>
        <p:spPr>
          <a:xfrm flipH="1">
            <a:off x="2408242" y="4762002"/>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BEE547B-0369-4360-9A3D-F19F09A58308}"/>
              </a:ext>
            </a:extLst>
          </p:cNvPr>
          <p:cNvSpPr/>
          <p:nvPr/>
        </p:nvSpPr>
        <p:spPr>
          <a:xfrm>
            <a:off x="3611407" y="583361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22" name="Rectangle 21">
            <a:extLst>
              <a:ext uri="{FF2B5EF4-FFF2-40B4-BE49-F238E27FC236}">
                <a16:creationId xmlns:a16="http://schemas.microsoft.com/office/drawing/2014/main" id="{E0B63BEE-C049-4C9D-8A44-A7100226DACE}"/>
              </a:ext>
            </a:extLst>
          </p:cNvPr>
          <p:cNvSpPr/>
          <p:nvPr/>
        </p:nvSpPr>
        <p:spPr>
          <a:xfrm>
            <a:off x="519749" y="5833615"/>
            <a:ext cx="1896514"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23" name="Straight Connector 22">
            <a:extLst>
              <a:ext uri="{FF2B5EF4-FFF2-40B4-BE49-F238E27FC236}">
                <a16:creationId xmlns:a16="http://schemas.microsoft.com/office/drawing/2014/main" id="{561B0CC2-8E65-4412-AD34-DCEB63DFD46F}"/>
              </a:ext>
            </a:extLst>
          </p:cNvPr>
          <p:cNvCxnSpPr>
            <a:cxnSpLocks/>
            <a:stCxn id="21" idx="1"/>
            <a:endCxn id="22" idx="3"/>
          </p:cNvCxnSpPr>
          <p:nvPr/>
        </p:nvCxnSpPr>
        <p:spPr>
          <a:xfrm flipH="1">
            <a:off x="2416263" y="6069434"/>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DA13EF9-6C06-45D1-A58C-A124E7E5CC9F}"/>
              </a:ext>
            </a:extLst>
          </p:cNvPr>
          <p:cNvSpPr txBox="1"/>
          <p:nvPr/>
        </p:nvSpPr>
        <p:spPr>
          <a:xfrm>
            <a:off x="2479550" y="4460854"/>
            <a:ext cx="1054904" cy="276999"/>
          </a:xfrm>
          <a:prstGeom prst="rect">
            <a:avLst/>
          </a:prstGeom>
          <a:noFill/>
        </p:spPr>
        <p:txBody>
          <a:bodyPr wrap="none" rtlCol="0">
            <a:spAutoFit/>
          </a:bodyPr>
          <a:lstStyle/>
          <a:p>
            <a:r>
              <a:rPr lang="en-GB" sz="1200" dirty="0" err="1"/>
              <a:t>ManyToOne</a:t>
            </a:r>
            <a:endParaRPr lang="en-GB" sz="1200" dirty="0"/>
          </a:p>
        </p:txBody>
      </p:sp>
      <p:sp>
        <p:nvSpPr>
          <p:cNvPr id="25" name="TextBox 24">
            <a:extLst>
              <a:ext uri="{FF2B5EF4-FFF2-40B4-BE49-F238E27FC236}">
                <a16:creationId xmlns:a16="http://schemas.microsoft.com/office/drawing/2014/main" id="{E75D4F25-D4ED-4746-96B5-7363ED1331C1}"/>
              </a:ext>
            </a:extLst>
          </p:cNvPr>
          <p:cNvSpPr txBox="1"/>
          <p:nvPr/>
        </p:nvSpPr>
        <p:spPr>
          <a:xfrm>
            <a:off x="2514339" y="5685495"/>
            <a:ext cx="998991" cy="261610"/>
          </a:xfrm>
          <a:prstGeom prst="rect">
            <a:avLst/>
          </a:prstGeom>
          <a:noFill/>
        </p:spPr>
        <p:txBody>
          <a:bodyPr wrap="none" rtlCol="0">
            <a:spAutoFit/>
          </a:bodyPr>
          <a:lstStyle/>
          <a:p>
            <a:r>
              <a:rPr lang="en-GB" sz="1100" dirty="0" err="1"/>
              <a:t>OneToMany</a:t>
            </a:r>
            <a:endParaRPr lang="en-GB" sz="1100" dirty="0"/>
          </a:p>
        </p:txBody>
      </p:sp>
    </p:spTree>
    <p:extLst>
      <p:ext uri="{BB962C8B-B14F-4D97-AF65-F5344CB8AC3E}">
        <p14:creationId xmlns:p14="http://schemas.microsoft.com/office/powerpoint/2010/main" val="1070785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106C-0CF6-470F-AEFF-9578D84BE886}"/>
              </a:ext>
            </a:extLst>
          </p:cNvPr>
          <p:cNvSpPr>
            <a:spLocks noGrp="1"/>
          </p:cNvSpPr>
          <p:nvPr>
            <p:ph type="title"/>
          </p:nvPr>
        </p:nvSpPr>
        <p:spPr>
          <a:xfrm>
            <a:off x="511728" y="442220"/>
            <a:ext cx="10905689" cy="1345269"/>
          </a:xfrm>
        </p:spPr>
        <p:txBody>
          <a:bodyPr>
            <a:normAutofit/>
          </a:bodyPr>
          <a:lstStyle/>
          <a:p>
            <a:r>
              <a:rPr lang="en-US" dirty="0"/>
              <a:t>Relationships &lt; Questionnaire – Question &gt;</a:t>
            </a:r>
          </a:p>
        </p:txBody>
      </p:sp>
      <p:sp>
        <p:nvSpPr>
          <p:cNvPr id="4" name="TextBox 3">
            <a:extLst>
              <a:ext uri="{FF2B5EF4-FFF2-40B4-BE49-F238E27FC236}">
                <a16:creationId xmlns:a16="http://schemas.microsoft.com/office/drawing/2014/main" id="{66D7C938-1E0F-4759-AFD4-C19E2E3FB1E6}"/>
              </a:ext>
            </a:extLst>
          </p:cNvPr>
          <p:cNvSpPr txBox="1"/>
          <p:nvPr/>
        </p:nvSpPr>
        <p:spPr>
          <a:xfrm>
            <a:off x="5704514" y="2592198"/>
            <a:ext cx="5866701" cy="3046988"/>
          </a:xfrm>
          <a:prstGeom prst="rect">
            <a:avLst/>
          </a:prstGeom>
          <a:noFill/>
        </p:spPr>
        <p:txBody>
          <a:bodyPr wrap="square" rtlCol="0">
            <a:spAutoFit/>
          </a:bodyPr>
          <a:lstStyle/>
          <a:p>
            <a:r>
              <a:rPr lang="en-US" sz="1200" dirty="0"/>
              <a:t>Questionnaire Entity</a:t>
            </a:r>
          </a:p>
          <a:p>
            <a:endParaRPr lang="en-US" sz="1200" dirty="0"/>
          </a:p>
          <a:p>
            <a:r>
              <a:rPr lang="en-US" sz="1200" dirty="0"/>
              <a:t>private int </a:t>
            </a:r>
            <a:r>
              <a:rPr lang="en-US" sz="1200" dirty="0" err="1"/>
              <a:t>idQuestion</a:t>
            </a:r>
            <a:r>
              <a:rPr lang="en-US" sz="1200" dirty="0"/>
              <a:t>;</a:t>
            </a:r>
          </a:p>
          <a:p>
            <a:r>
              <a:rPr lang="en-US" sz="1200" dirty="0"/>
              <a:t>private Question </a:t>
            </a:r>
            <a:r>
              <a:rPr lang="en-US" sz="1200" dirty="0" err="1"/>
              <a:t>questionByIdQuestion</a:t>
            </a:r>
            <a:r>
              <a:rPr lang="en-US" sz="1200" dirty="0"/>
              <a:t>;</a:t>
            </a:r>
          </a:p>
          <a:p>
            <a:endParaRPr lang="en-US" sz="1200" dirty="0"/>
          </a:p>
          <a:p>
            <a:r>
              <a:rPr lang="en-US" sz="1200" dirty="0"/>
              <a:t>@ManyToOne</a:t>
            </a:r>
          </a:p>
          <a:p>
            <a:r>
              <a:rPr lang="en-US" sz="1200" dirty="0"/>
              <a:t>@PrimaryKeyJoinColumn(name = "</a:t>
            </a:r>
            <a:r>
              <a:rPr lang="en-US" sz="1200" dirty="0" err="1"/>
              <a:t>id_question</a:t>
            </a:r>
            <a:r>
              <a:rPr lang="en-US" sz="1200" dirty="0"/>
              <a:t>", </a:t>
            </a:r>
            <a:r>
              <a:rPr lang="en-US" sz="1200" dirty="0" err="1"/>
              <a:t>referencedColumnName</a:t>
            </a:r>
            <a:r>
              <a:rPr lang="en-US" sz="1200" dirty="0"/>
              <a:t> = "</a:t>
            </a:r>
            <a:r>
              <a:rPr lang="en-US" sz="1200" dirty="0" err="1"/>
              <a:t>id_question</a:t>
            </a:r>
            <a:r>
              <a:rPr lang="en-US" sz="1200" dirty="0"/>
              <a:t>")</a:t>
            </a:r>
          </a:p>
          <a:p>
            <a:r>
              <a:rPr lang="en-US" sz="1200" dirty="0"/>
              <a:t>public Question </a:t>
            </a:r>
            <a:r>
              <a:rPr lang="en-US" sz="1200" dirty="0" err="1"/>
              <a:t>getQuestionByIdQuestion</a:t>
            </a:r>
            <a:r>
              <a:rPr lang="en-US" sz="1200" dirty="0"/>
              <a:t>();</a:t>
            </a:r>
          </a:p>
          <a:p>
            <a:r>
              <a:rPr lang="en-US" sz="1200" dirty="0"/>
              <a:t>________________________________________________</a:t>
            </a:r>
          </a:p>
          <a:p>
            <a:r>
              <a:rPr lang="en-US" sz="1200" dirty="0"/>
              <a:t>Question Entity</a:t>
            </a:r>
          </a:p>
          <a:p>
            <a:r>
              <a:rPr lang="en-US" sz="1200" dirty="0"/>
              <a:t> private Collection&lt;Question&gt;</a:t>
            </a:r>
            <a:r>
              <a:rPr lang="en-US" sz="1200" dirty="0" err="1"/>
              <a:t>questionnairesByIdQuestion</a:t>
            </a:r>
            <a:r>
              <a:rPr lang="en-US" sz="1200" dirty="0"/>
              <a:t>;</a:t>
            </a:r>
          </a:p>
          <a:p>
            <a:endParaRPr lang="en-US" sz="1200" dirty="0"/>
          </a:p>
          <a:p>
            <a:r>
              <a:rPr lang="fr-FR" sz="1200" dirty="0"/>
              <a:t> @OneToMany(mappedBy = « </a:t>
            </a:r>
            <a:r>
              <a:rPr lang="fr-FR" sz="1200" dirty="0" err="1"/>
              <a:t>questionByIdQuestion</a:t>
            </a:r>
            <a:r>
              <a:rPr lang="fr-FR" sz="1200" dirty="0"/>
              <a:t>")</a:t>
            </a:r>
          </a:p>
          <a:p>
            <a:r>
              <a:rPr lang="fr-FR" sz="1200" dirty="0"/>
              <a:t>    public Collection&lt;Questionnaire&gt; </a:t>
            </a:r>
            <a:r>
              <a:rPr lang="fr-FR" sz="1200" dirty="0" err="1"/>
              <a:t>getQuestionnairesByIdQuestion</a:t>
            </a:r>
            <a:r>
              <a:rPr lang="fr-FR" sz="1200" dirty="0"/>
              <a:t>();</a:t>
            </a:r>
            <a:endParaRPr lang="en-US" sz="1200" dirty="0"/>
          </a:p>
          <a:p>
            <a:endParaRPr lang="en-US" sz="1200" dirty="0"/>
          </a:p>
        </p:txBody>
      </p:sp>
      <p:sp>
        <p:nvSpPr>
          <p:cNvPr id="8" name="Rectangle 7">
            <a:extLst>
              <a:ext uri="{FF2B5EF4-FFF2-40B4-BE49-F238E27FC236}">
                <a16:creationId xmlns:a16="http://schemas.microsoft.com/office/drawing/2014/main" id="{7FEE5CBD-229E-43B1-8C13-DE8D479F90AA}"/>
              </a:ext>
            </a:extLst>
          </p:cNvPr>
          <p:cNvSpPr/>
          <p:nvPr/>
        </p:nvSpPr>
        <p:spPr>
          <a:xfrm>
            <a:off x="3633721" y="3255393"/>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9" name="Rectangle 8">
            <a:extLst>
              <a:ext uri="{FF2B5EF4-FFF2-40B4-BE49-F238E27FC236}">
                <a16:creationId xmlns:a16="http://schemas.microsoft.com/office/drawing/2014/main" id="{673E9010-9491-489D-B963-AF49481BA66A}"/>
              </a:ext>
            </a:extLst>
          </p:cNvPr>
          <p:cNvSpPr/>
          <p:nvPr/>
        </p:nvSpPr>
        <p:spPr>
          <a:xfrm>
            <a:off x="620785" y="3255393"/>
            <a:ext cx="1817792"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10" name="Diamond 9">
            <a:extLst>
              <a:ext uri="{FF2B5EF4-FFF2-40B4-BE49-F238E27FC236}">
                <a16:creationId xmlns:a16="http://schemas.microsoft.com/office/drawing/2014/main" id="{1510632B-CFD6-4D4D-9352-3A8647561F48}"/>
              </a:ext>
            </a:extLst>
          </p:cNvPr>
          <p:cNvSpPr/>
          <p:nvPr/>
        </p:nvSpPr>
        <p:spPr>
          <a:xfrm rot="5400000">
            <a:off x="2870111" y="3282591"/>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10">
            <a:extLst>
              <a:ext uri="{FF2B5EF4-FFF2-40B4-BE49-F238E27FC236}">
                <a16:creationId xmlns:a16="http://schemas.microsoft.com/office/drawing/2014/main" id="{CB5CF0A0-CF58-41A1-B165-8026D14B19A4}"/>
              </a:ext>
            </a:extLst>
          </p:cNvPr>
          <p:cNvCxnSpPr>
            <a:stCxn id="8" idx="1"/>
          </p:cNvCxnSpPr>
          <p:nvPr/>
        </p:nvCxnSpPr>
        <p:spPr>
          <a:xfrm flipH="1">
            <a:off x="3304928" y="3491212"/>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CA72EC-6700-46FF-99F3-DF37B7678D01}"/>
              </a:ext>
            </a:extLst>
          </p:cNvPr>
          <p:cNvCxnSpPr>
            <a:stCxn id="10" idx="2"/>
          </p:cNvCxnSpPr>
          <p:nvPr/>
        </p:nvCxnSpPr>
        <p:spPr>
          <a:xfrm flipH="1">
            <a:off x="2438578" y="3491213"/>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66C25EA-9D94-43E2-A030-2DC5608314DC}"/>
              </a:ext>
            </a:extLst>
          </p:cNvPr>
          <p:cNvSpPr txBox="1"/>
          <p:nvPr/>
        </p:nvSpPr>
        <p:spPr>
          <a:xfrm>
            <a:off x="3276052" y="3718769"/>
            <a:ext cx="327334" cy="369332"/>
          </a:xfrm>
          <a:prstGeom prst="rect">
            <a:avLst/>
          </a:prstGeom>
          <a:noFill/>
        </p:spPr>
        <p:txBody>
          <a:bodyPr wrap="none" rtlCol="0">
            <a:spAutoFit/>
          </a:bodyPr>
          <a:lstStyle/>
          <a:p>
            <a:r>
              <a:rPr lang="en-GB" dirty="0"/>
              <a:t>1</a:t>
            </a:r>
          </a:p>
        </p:txBody>
      </p:sp>
      <p:sp>
        <p:nvSpPr>
          <p:cNvPr id="14" name="TextBox 13">
            <a:extLst>
              <a:ext uri="{FF2B5EF4-FFF2-40B4-BE49-F238E27FC236}">
                <a16:creationId xmlns:a16="http://schemas.microsoft.com/office/drawing/2014/main" id="{8289F787-EFE5-4E4E-972E-62E8E5BABB8A}"/>
              </a:ext>
            </a:extLst>
          </p:cNvPr>
          <p:cNvSpPr txBox="1"/>
          <p:nvPr/>
        </p:nvSpPr>
        <p:spPr>
          <a:xfrm>
            <a:off x="2319115" y="3739684"/>
            <a:ext cx="659155" cy="369332"/>
          </a:xfrm>
          <a:prstGeom prst="rect">
            <a:avLst/>
          </a:prstGeom>
          <a:noFill/>
        </p:spPr>
        <p:txBody>
          <a:bodyPr wrap="none" rtlCol="0">
            <a:spAutoFit/>
          </a:bodyPr>
          <a:lstStyle/>
          <a:p>
            <a:r>
              <a:rPr lang="en-GB" dirty="0"/>
              <a:t>1..N</a:t>
            </a:r>
          </a:p>
        </p:txBody>
      </p:sp>
      <p:sp>
        <p:nvSpPr>
          <p:cNvPr id="18" name="Rectangle 17">
            <a:extLst>
              <a:ext uri="{FF2B5EF4-FFF2-40B4-BE49-F238E27FC236}">
                <a16:creationId xmlns:a16="http://schemas.microsoft.com/office/drawing/2014/main" id="{6B72D087-376F-49DD-812A-68BD56C9C86C}"/>
              </a:ext>
            </a:extLst>
          </p:cNvPr>
          <p:cNvSpPr/>
          <p:nvPr/>
        </p:nvSpPr>
        <p:spPr>
          <a:xfrm>
            <a:off x="3603386" y="4526183"/>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19" name="Rectangle 18">
            <a:extLst>
              <a:ext uri="{FF2B5EF4-FFF2-40B4-BE49-F238E27FC236}">
                <a16:creationId xmlns:a16="http://schemas.microsoft.com/office/drawing/2014/main" id="{1125F769-FA82-481C-9E13-051B1B944D5C}"/>
              </a:ext>
            </a:extLst>
          </p:cNvPr>
          <p:cNvSpPr/>
          <p:nvPr/>
        </p:nvSpPr>
        <p:spPr>
          <a:xfrm>
            <a:off x="511728" y="4526183"/>
            <a:ext cx="1896514"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20" name="Straight Connector 19">
            <a:extLst>
              <a:ext uri="{FF2B5EF4-FFF2-40B4-BE49-F238E27FC236}">
                <a16:creationId xmlns:a16="http://schemas.microsoft.com/office/drawing/2014/main" id="{DA36C2A2-71E1-44C7-9BAA-1A2A7696BD55}"/>
              </a:ext>
            </a:extLst>
          </p:cNvPr>
          <p:cNvCxnSpPr>
            <a:cxnSpLocks/>
            <a:stCxn id="18" idx="1"/>
            <a:endCxn id="19" idx="3"/>
          </p:cNvCxnSpPr>
          <p:nvPr/>
        </p:nvCxnSpPr>
        <p:spPr>
          <a:xfrm flipH="1">
            <a:off x="2408242" y="4762002"/>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BEE547B-0369-4360-9A3D-F19F09A58308}"/>
              </a:ext>
            </a:extLst>
          </p:cNvPr>
          <p:cNvSpPr/>
          <p:nvPr/>
        </p:nvSpPr>
        <p:spPr>
          <a:xfrm>
            <a:off x="3611407" y="583361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sp>
        <p:nvSpPr>
          <p:cNvPr id="22" name="Rectangle 21">
            <a:extLst>
              <a:ext uri="{FF2B5EF4-FFF2-40B4-BE49-F238E27FC236}">
                <a16:creationId xmlns:a16="http://schemas.microsoft.com/office/drawing/2014/main" id="{E0B63BEE-C049-4C9D-8A44-A7100226DACE}"/>
              </a:ext>
            </a:extLst>
          </p:cNvPr>
          <p:cNvSpPr/>
          <p:nvPr/>
        </p:nvSpPr>
        <p:spPr>
          <a:xfrm>
            <a:off x="519749" y="5833615"/>
            <a:ext cx="1896514"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23" name="Straight Connector 22">
            <a:extLst>
              <a:ext uri="{FF2B5EF4-FFF2-40B4-BE49-F238E27FC236}">
                <a16:creationId xmlns:a16="http://schemas.microsoft.com/office/drawing/2014/main" id="{561B0CC2-8E65-4412-AD34-DCEB63DFD46F}"/>
              </a:ext>
            </a:extLst>
          </p:cNvPr>
          <p:cNvCxnSpPr>
            <a:cxnSpLocks/>
            <a:stCxn id="21" idx="1"/>
            <a:endCxn id="22" idx="3"/>
          </p:cNvCxnSpPr>
          <p:nvPr/>
        </p:nvCxnSpPr>
        <p:spPr>
          <a:xfrm flipH="1">
            <a:off x="2416263" y="6069434"/>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DA13EF9-6C06-45D1-A58C-A124E7E5CC9F}"/>
              </a:ext>
            </a:extLst>
          </p:cNvPr>
          <p:cNvSpPr txBox="1"/>
          <p:nvPr/>
        </p:nvSpPr>
        <p:spPr>
          <a:xfrm>
            <a:off x="2479550" y="4460854"/>
            <a:ext cx="1054904" cy="276999"/>
          </a:xfrm>
          <a:prstGeom prst="rect">
            <a:avLst/>
          </a:prstGeom>
          <a:noFill/>
        </p:spPr>
        <p:txBody>
          <a:bodyPr wrap="none" rtlCol="0">
            <a:spAutoFit/>
          </a:bodyPr>
          <a:lstStyle/>
          <a:p>
            <a:r>
              <a:rPr lang="en-GB" sz="1200" dirty="0" err="1"/>
              <a:t>ManyToOne</a:t>
            </a:r>
            <a:endParaRPr lang="en-GB" sz="1200" dirty="0"/>
          </a:p>
        </p:txBody>
      </p:sp>
      <p:sp>
        <p:nvSpPr>
          <p:cNvPr id="25" name="TextBox 24">
            <a:extLst>
              <a:ext uri="{FF2B5EF4-FFF2-40B4-BE49-F238E27FC236}">
                <a16:creationId xmlns:a16="http://schemas.microsoft.com/office/drawing/2014/main" id="{E75D4F25-D4ED-4746-96B5-7363ED1331C1}"/>
              </a:ext>
            </a:extLst>
          </p:cNvPr>
          <p:cNvSpPr txBox="1"/>
          <p:nvPr/>
        </p:nvSpPr>
        <p:spPr>
          <a:xfrm>
            <a:off x="2514339" y="5685495"/>
            <a:ext cx="998991" cy="261610"/>
          </a:xfrm>
          <a:prstGeom prst="rect">
            <a:avLst/>
          </a:prstGeom>
          <a:noFill/>
        </p:spPr>
        <p:txBody>
          <a:bodyPr wrap="none" rtlCol="0">
            <a:spAutoFit/>
          </a:bodyPr>
          <a:lstStyle/>
          <a:p>
            <a:r>
              <a:rPr lang="en-GB" sz="1100" dirty="0" err="1"/>
              <a:t>OneToMany</a:t>
            </a:r>
            <a:endParaRPr lang="en-GB" sz="1100" dirty="0"/>
          </a:p>
        </p:txBody>
      </p:sp>
    </p:spTree>
    <p:extLst>
      <p:ext uri="{BB962C8B-B14F-4D97-AF65-F5344CB8AC3E}">
        <p14:creationId xmlns:p14="http://schemas.microsoft.com/office/powerpoint/2010/main" val="1984371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106C-0CF6-470F-AEFF-9578D84BE886}"/>
              </a:ext>
            </a:extLst>
          </p:cNvPr>
          <p:cNvSpPr>
            <a:spLocks noGrp="1"/>
          </p:cNvSpPr>
          <p:nvPr>
            <p:ph type="title"/>
          </p:nvPr>
        </p:nvSpPr>
        <p:spPr/>
        <p:txBody>
          <a:bodyPr>
            <a:normAutofit/>
          </a:bodyPr>
          <a:lstStyle/>
          <a:p>
            <a:r>
              <a:rPr lang="en-US" dirty="0"/>
              <a:t>Relationships &lt; User – </a:t>
            </a:r>
            <a:r>
              <a:rPr lang="en-US" dirty="0" err="1"/>
              <a:t>user_log</a:t>
            </a:r>
            <a:r>
              <a:rPr lang="en-US" dirty="0"/>
              <a:t> &gt;</a:t>
            </a:r>
          </a:p>
        </p:txBody>
      </p:sp>
      <p:sp>
        <p:nvSpPr>
          <p:cNvPr id="4" name="TextBox 3">
            <a:extLst>
              <a:ext uri="{FF2B5EF4-FFF2-40B4-BE49-F238E27FC236}">
                <a16:creationId xmlns:a16="http://schemas.microsoft.com/office/drawing/2014/main" id="{66D7C938-1E0F-4759-AFD4-C19E2E3FB1E6}"/>
              </a:ext>
            </a:extLst>
          </p:cNvPr>
          <p:cNvSpPr txBox="1"/>
          <p:nvPr/>
        </p:nvSpPr>
        <p:spPr>
          <a:xfrm>
            <a:off x="6378758" y="2908135"/>
            <a:ext cx="5590085" cy="2862322"/>
          </a:xfrm>
          <a:prstGeom prst="rect">
            <a:avLst/>
          </a:prstGeom>
          <a:noFill/>
        </p:spPr>
        <p:txBody>
          <a:bodyPr wrap="square" rtlCol="0">
            <a:spAutoFit/>
          </a:bodyPr>
          <a:lstStyle/>
          <a:p>
            <a:r>
              <a:rPr lang="en-US" sz="1200" dirty="0" err="1"/>
              <a:t>UserLog</a:t>
            </a:r>
            <a:r>
              <a:rPr lang="en-US" sz="1200" dirty="0"/>
              <a:t> Entity</a:t>
            </a:r>
          </a:p>
          <a:p>
            <a:endParaRPr lang="en-US" sz="1200" dirty="0"/>
          </a:p>
          <a:p>
            <a:r>
              <a:rPr lang="en-US" sz="1200" dirty="0"/>
              <a:t>private User </a:t>
            </a:r>
            <a:r>
              <a:rPr lang="en-US" sz="1200" dirty="0" err="1"/>
              <a:t>userByIdUser</a:t>
            </a:r>
            <a:r>
              <a:rPr lang="en-US" sz="1200" dirty="0"/>
              <a:t>;</a:t>
            </a:r>
          </a:p>
          <a:p>
            <a:endParaRPr lang="en-US" sz="1200" dirty="0"/>
          </a:p>
          <a:p>
            <a:r>
              <a:rPr lang="en-US" sz="1200" dirty="0"/>
              <a:t>@ManyToOne</a:t>
            </a:r>
          </a:p>
          <a:p>
            <a:r>
              <a:rPr lang="en-US" sz="1200" dirty="0"/>
              <a:t>@PrimaryKeyJoinColumn(name = "</a:t>
            </a:r>
            <a:r>
              <a:rPr lang="en-US" sz="1200" dirty="0" err="1"/>
              <a:t>id_user</a:t>
            </a:r>
            <a:r>
              <a:rPr lang="en-US" sz="1200" dirty="0"/>
              <a:t>", </a:t>
            </a:r>
          </a:p>
          <a:p>
            <a:r>
              <a:rPr lang="en-US" sz="1200" dirty="0"/>
              <a:t>	</a:t>
            </a:r>
            <a:r>
              <a:rPr lang="en-US" sz="1200" dirty="0" err="1"/>
              <a:t>referencedColumnName</a:t>
            </a:r>
            <a:r>
              <a:rPr lang="en-US" sz="1200" dirty="0"/>
              <a:t> = "</a:t>
            </a:r>
            <a:r>
              <a:rPr lang="en-US" sz="1200" dirty="0" err="1"/>
              <a:t>id_user</a:t>
            </a:r>
            <a:r>
              <a:rPr lang="en-US" sz="1200" dirty="0"/>
              <a:t>")</a:t>
            </a:r>
          </a:p>
          <a:p>
            <a:r>
              <a:rPr lang="en-US" sz="1200" dirty="0"/>
              <a:t> public User </a:t>
            </a:r>
            <a:r>
              <a:rPr lang="en-US" sz="1200" dirty="0" err="1"/>
              <a:t>getUserByIdUser</a:t>
            </a:r>
            <a:r>
              <a:rPr lang="en-US" sz="1200" dirty="0"/>
              <a:t>();</a:t>
            </a:r>
          </a:p>
          <a:p>
            <a:r>
              <a:rPr lang="en-US" sz="1200" dirty="0"/>
              <a:t>________________________________________________</a:t>
            </a:r>
          </a:p>
          <a:p>
            <a:r>
              <a:rPr lang="en-US" sz="1200" dirty="0"/>
              <a:t>User Entity</a:t>
            </a:r>
          </a:p>
          <a:p>
            <a:endParaRPr lang="en-US" sz="1200" dirty="0"/>
          </a:p>
          <a:p>
            <a:r>
              <a:rPr lang="en-US" sz="1200" dirty="0"/>
              <a:t>private Collection&lt;</a:t>
            </a:r>
            <a:r>
              <a:rPr lang="en-US" sz="1200" dirty="0" err="1"/>
              <a:t>Userlog</a:t>
            </a:r>
            <a:r>
              <a:rPr lang="en-US" sz="1200" dirty="0"/>
              <a:t>&gt; </a:t>
            </a:r>
            <a:r>
              <a:rPr lang="en-US" sz="1200" dirty="0" err="1"/>
              <a:t>userlogsByIdUser</a:t>
            </a:r>
            <a:r>
              <a:rPr lang="en-US" sz="1200" dirty="0"/>
              <a:t>;</a:t>
            </a:r>
          </a:p>
          <a:p>
            <a:endParaRPr lang="en-US" sz="1200" dirty="0"/>
          </a:p>
          <a:p>
            <a:r>
              <a:rPr lang="en-US" sz="1200" dirty="0"/>
              <a:t>@OneToMany(mappedBy = "</a:t>
            </a:r>
            <a:r>
              <a:rPr lang="en-US" sz="1200" dirty="0" err="1"/>
              <a:t>userByIdUser</a:t>
            </a:r>
            <a:r>
              <a:rPr lang="en-US" sz="1200" dirty="0"/>
              <a:t>")</a:t>
            </a:r>
          </a:p>
          <a:p>
            <a:r>
              <a:rPr lang="en-US" sz="1200" dirty="0"/>
              <a:t>public Collection&lt;</a:t>
            </a:r>
            <a:r>
              <a:rPr lang="en-US" sz="1200" dirty="0" err="1"/>
              <a:t>Userlog</a:t>
            </a:r>
            <a:r>
              <a:rPr lang="en-US" sz="1200" dirty="0"/>
              <a:t>&gt; </a:t>
            </a:r>
            <a:r>
              <a:rPr lang="en-US" sz="1200" dirty="0" err="1"/>
              <a:t>getUserlogsByIdUser</a:t>
            </a:r>
            <a:r>
              <a:rPr lang="en-US" sz="1200" dirty="0"/>
              <a:t>();</a:t>
            </a:r>
          </a:p>
        </p:txBody>
      </p:sp>
      <p:sp>
        <p:nvSpPr>
          <p:cNvPr id="8" name="Rectangle 7">
            <a:extLst>
              <a:ext uri="{FF2B5EF4-FFF2-40B4-BE49-F238E27FC236}">
                <a16:creationId xmlns:a16="http://schemas.microsoft.com/office/drawing/2014/main" id="{7FEE5CBD-229E-43B1-8C13-DE8D479F90AA}"/>
              </a:ext>
            </a:extLst>
          </p:cNvPr>
          <p:cNvSpPr/>
          <p:nvPr/>
        </p:nvSpPr>
        <p:spPr>
          <a:xfrm>
            <a:off x="3793112" y="2856836"/>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9" name="Rectangle 8">
            <a:extLst>
              <a:ext uri="{FF2B5EF4-FFF2-40B4-BE49-F238E27FC236}">
                <a16:creationId xmlns:a16="http://schemas.microsoft.com/office/drawing/2014/main" id="{673E9010-9491-489D-B963-AF49481BA66A}"/>
              </a:ext>
            </a:extLst>
          </p:cNvPr>
          <p:cNvSpPr/>
          <p:nvPr/>
        </p:nvSpPr>
        <p:spPr>
          <a:xfrm>
            <a:off x="1029050" y="2856836"/>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UserLog</a:t>
            </a:r>
            <a:endParaRPr lang="en-GB" dirty="0"/>
          </a:p>
        </p:txBody>
      </p:sp>
      <p:sp>
        <p:nvSpPr>
          <p:cNvPr id="10" name="Diamond 9">
            <a:extLst>
              <a:ext uri="{FF2B5EF4-FFF2-40B4-BE49-F238E27FC236}">
                <a16:creationId xmlns:a16="http://schemas.microsoft.com/office/drawing/2014/main" id="{1510632B-CFD6-4D4D-9352-3A8647561F48}"/>
              </a:ext>
            </a:extLst>
          </p:cNvPr>
          <p:cNvSpPr/>
          <p:nvPr/>
        </p:nvSpPr>
        <p:spPr>
          <a:xfrm rot="5400000">
            <a:off x="3029502" y="2884034"/>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10">
            <a:extLst>
              <a:ext uri="{FF2B5EF4-FFF2-40B4-BE49-F238E27FC236}">
                <a16:creationId xmlns:a16="http://schemas.microsoft.com/office/drawing/2014/main" id="{CB5CF0A0-CF58-41A1-B165-8026D14B19A4}"/>
              </a:ext>
            </a:extLst>
          </p:cNvPr>
          <p:cNvCxnSpPr>
            <a:stCxn id="8" idx="1"/>
          </p:cNvCxnSpPr>
          <p:nvPr/>
        </p:nvCxnSpPr>
        <p:spPr>
          <a:xfrm flipH="1">
            <a:off x="3464319" y="3092655"/>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CA72EC-6700-46FF-99F3-DF37B7678D01}"/>
              </a:ext>
            </a:extLst>
          </p:cNvPr>
          <p:cNvCxnSpPr>
            <a:stCxn id="10" idx="2"/>
          </p:cNvCxnSpPr>
          <p:nvPr/>
        </p:nvCxnSpPr>
        <p:spPr>
          <a:xfrm flipH="1">
            <a:off x="2597969" y="3092656"/>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66C25EA-9D94-43E2-A030-2DC5608314DC}"/>
              </a:ext>
            </a:extLst>
          </p:cNvPr>
          <p:cNvSpPr txBox="1"/>
          <p:nvPr/>
        </p:nvSpPr>
        <p:spPr>
          <a:xfrm>
            <a:off x="3435443" y="3320212"/>
            <a:ext cx="327334" cy="369332"/>
          </a:xfrm>
          <a:prstGeom prst="rect">
            <a:avLst/>
          </a:prstGeom>
          <a:noFill/>
        </p:spPr>
        <p:txBody>
          <a:bodyPr wrap="none" rtlCol="0">
            <a:spAutoFit/>
          </a:bodyPr>
          <a:lstStyle/>
          <a:p>
            <a:r>
              <a:rPr lang="en-GB" dirty="0"/>
              <a:t>1</a:t>
            </a:r>
          </a:p>
        </p:txBody>
      </p:sp>
      <p:sp>
        <p:nvSpPr>
          <p:cNvPr id="14" name="TextBox 13">
            <a:extLst>
              <a:ext uri="{FF2B5EF4-FFF2-40B4-BE49-F238E27FC236}">
                <a16:creationId xmlns:a16="http://schemas.microsoft.com/office/drawing/2014/main" id="{8289F787-EFE5-4E4E-972E-62E8E5BABB8A}"/>
              </a:ext>
            </a:extLst>
          </p:cNvPr>
          <p:cNvSpPr txBox="1"/>
          <p:nvPr/>
        </p:nvSpPr>
        <p:spPr>
          <a:xfrm>
            <a:off x="2478506" y="3341127"/>
            <a:ext cx="659155" cy="369332"/>
          </a:xfrm>
          <a:prstGeom prst="rect">
            <a:avLst/>
          </a:prstGeom>
          <a:noFill/>
        </p:spPr>
        <p:txBody>
          <a:bodyPr wrap="none" rtlCol="0">
            <a:spAutoFit/>
          </a:bodyPr>
          <a:lstStyle/>
          <a:p>
            <a:r>
              <a:rPr lang="en-GB" dirty="0"/>
              <a:t>1..N</a:t>
            </a:r>
          </a:p>
        </p:txBody>
      </p:sp>
      <p:sp>
        <p:nvSpPr>
          <p:cNvPr id="18" name="Rectangle 17">
            <a:extLst>
              <a:ext uri="{FF2B5EF4-FFF2-40B4-BE49-F238E27FC236}">
                <a16:creationId xmlns:a16="http://schemas.microsoft.com/office/drawing/2014/main" id="{6B72D087-376F-49DD-812A-68BD56C9C86C}"/>
              </a:ext>
            </a:extLst>
          </p:cNvPr>
          <p:cNvSpPr/>
          <p:nvPr/>
        </p:nvSpPr>
        <p:spPr>
          <a:xfrm>
            <a:off x="3762777" y="4127626"/>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9" name="Rectangle 18">
            <a:extLst>
              <a:ext uri="{FF2B5EF4-FFF2-40B4-BE49-F238E27FC236}">
                <a16:creationId xmlns:a16="http://schemas.microsoft.com/office/drawing/2014/main" id="{1125F769-FA82-481C-9E13-051B1B944D5C}"/>
              </a:ext>
            </a:extLst>
          </p:cNvPr>
          <p:cNvSpPr/>
          <p:nvPr/>
        </p:nvSpPr>
        <p:spPr>
          <a:xfrm>
            <a:off x="998715" y="4127626"/>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UserLog</a:t>
            </a:r>
            <a:endParaRPr lang="en-GB" dirty="0"/>
          </a:p>
        </p:txBody>
      </p:sp>
      <p:cxnSp>
        <p:nvCxnSpPr>
          <p:cNvPr id="20" name="Straight Connector 19">
            <a:extLst>
              <a:ext uri="{FF2B5EF4-FFF2-40B4-BE49-F238E27FC236}">
                <a16:creationId xmlns:a16="http://schemas.microsoft.com/office/drawing/2014/main" id="{DA36C2A2-71E1-44C7-9BAA-1A2A7696BD55}"/>
              </a:ext>
            </a:extLst>
          </p:cNvPr>
          <p:cNvCxnSpPr>
            <a:stCxn id="18" idx="1"/>
            <a:endCxn id="19" idx="3"/>
          </p:cNvCxnSpPr>
          <p:nvPr/>
        </p:nvCxnSpPr>
        <p:spPr>
          <a:xfrm flipH="1">
            <a:off x="2567633" y="4363445"/>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BEE547B-0369-4360-9A3D-F19F09A58308}"/>
              </a:ext>
            </a:extLst>
          </p:cNvPr>
          <p:cNvSpPr/>
          <p:nvPr/>
        </p:nvSpPr>
        <p:spPr>
          <a:xfrm>
            <a:off x="3770798" y="543505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22" name="Rectangle 21">
            <a:extLst>
              <a:ext uri="{FF2B5EF4-FFF2-40B4-BE49-F238E27FC236}">
                <a16:creationId xmlns:a16="http://schemas.microsoft.com/office/drawing/2014/main" id="{E0B63BEE-C049-4C9D-8A44-A7100226DACE}"/>
              </a:ext>
            </a:extLst>
          </p:cNvPr>
          <p:cNvSpPr/>
          <p:nvPr/>
        </p:nvSpPr>
        <p:spPr>
          <a:xfrm>
            <a:off x="1006736" y="543505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UserLog</a:t>
            </a:r>
            <a:endParaRPr lang="en-GB" dirty="0"/>
          </a:p>
        </p:txBody>
      </p:sp>
      <p:cxnSp>
        <p:nvCxnSpPr>
          <p:cNvPr id="23" name="Straight Connector 22">
            <a:extLst>
              <a:ext uri="{FF2B5EF4-FFF2-40B4-BE49-F238E27FC236}">
                <a16:creationId xmlns:a16="http://schemas.microsoft.com/office/drawing/2014/main" id="{561B0CC2-8E65-4412-AD34-DCEB63DFD46F}"/>
              </a:ext>
            </a:extLst>
          </p:cNvPr>
          <p:cNvCxnSpPr>
            <a:stCxn id="21" idx="1"/>
            <a:endCxn id="22" idx="3"/>
          </p:cNvCxnSpPr>
          <p:nvPr/>
        </p:nvCxnSpPr>
        <p:spPr>
          <a:xfrm flipH="1">
            <a:off x="2575654" y="5670877"/>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DA13EF9-6C06-45D1-A58C-A124E7E5CC9F}"/>
              </a:ext>
            </a:extLst>
          </p:cNvPr>
          <p:cNvSpPr txBox="1"/>
          <p:nvPr/>
        </p:nvSpPr>
        <p:spPr>
          <a:xfrm>
            <a:off x="2638941" y="4062297"/>
            <a:ext cx="1054904" cy="276999"/>
          </a:xfrm>
          <a:prstGeom prst="rect">
            <a:avLst/>
          </a:prstGeom>
          <a:noFill/>
        </p:spPr>
        <p:txBody>
          <a:bodyPr wrap="none" rtlCol="0">
            <a:spAutoFit/>
          </a:bodyPr>
          <a:lstStyle/>
          <a:p>
            <a:r>
              <a:rPr lang="en-GB" sz="1200" dirty="0" err="1"/>
              <a:t>ManyToOne</a:t>
            </a:r>
            <a:endParaRPr lang="en-GB" sz="1200" dirty="0"/>
          </a:p>
        </p:txBody>
      </p:sp>
      <p:sp>
        <p:nvSpPr>
          <p:cNvPr id="25" name="TextBox 24">
            <a:extLst>
              <a:ext uri="{FF2B5EF4-FFF2-40B4-BE49-F238E27FC236}">
                <a16:creationId xmlns:a16="http://schemas.microsoft.com/office/drawing/2014/main" id="{E75D4F25-D4ED-4746-96B5-7363ED1331C1}"/>
              </a:ext>
            </a:extLst>
          </p:cNvPr>
          <p:cNvSpPr txBox="1"/>
          <p:nvPr/>
        </p:nvSpPr>
        <p:spPr>
          <a:xfrm>
            <a:off x="2673730" y="5286938"/>
            <a:ext cx="998991" cy="261610"/>
          </a:xfrm>
          <a:prstGeom prst="rect">
            <a:avLst/>
          </a:prstGeom>
          <a:noFill/>
        </p:spPr>
        <p:txBody>
          <a:bodyPr wrap="none" rtlCol="0">
            <a:spAutoFit/>
          </a:bodyPr>
          <a:lstStyle/>
          <a:p>
            <a:r>
              <a:rPr lang="en-GB" sz="1100" dirty="0" err="1"/>
              <a:t>OneToMany</a:t>
            </a:r>
            <a:endParaRPr lang="en-GB" sz="1100" dirty="0"/>
          </a:p>
        </p:txBody>
      </p:sp>
    </p:spTree>
    <p:extLst>
      <p:ext uri="{BB962C8B-B14F-4D97-AF65-F5344CB8AC3E}">
        <p14:creationId xmlns:p14="http://schemas.microsoft.com/office/powerpoint/2010/main" val="1847486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106C-0CF6-470F-AEFF-9578D84BE886}"/>
              </a:ext>
            </a:extLst>
          </p:cNvPr>
          <p:cNvSpPr>
            <a:spLocks noGrp="1"/>
          </p:cNvSpPr>
          <p:nvPr>
            <p:ph type="title"/>
          </p:nvPr>
        </p:nvSpPr>
        <p:spPr>
          <a:xfrm>
            <a:off x="1547877" y="554581"/>
            <a:ext cx="9661761" cy="1345269"/>
          </a:xfrm>
        </p:spPr>
        <p:txBody>
          <a:bodyPr>
            <a:normAutofit fontScale="90000"/>
          </a:bodyPr>
          <a:lstStyle/>
          <a:p>
            <a:r>
              <a:rPr lang="en-US" dirty="0"/>
              <a:t>Relationships &lt; User – </a:t>
            </a:r>
            <a:r>
              <a:rPr lang="en-US" dirty="0" err="1"/>
              <a:t>questionnaire_log</a:t>
            </a:r>
            <a:r>
              <a:rPr lang="en-US" dirty="0"/>
              <a:t>&gt;</a:t>
            </a:r>
          </a:p>
        </p:txBody>
      </p:sp>
      <p:sp>
        <p:nvSpPr>
          <p:cNvPr id="4" name="TextBox 3">
            <a:extLst>
              <a:ext uri="{FF2B5EF4-FFF2-40B4-BE49-F238E27FC236}">
                <a16:creationId xmlns:a16="http://schemas.microsoft.com/office/drawing/2014/main" id="{66D7C938-1E0F-4759-AFD4-C19E2E3FB1E6}"/>
              </a:ext>
            </a:extLst>
          </p:cNvPr>
          <p:cNvSpPr txBox="1"/>
          <p:nvPr/>
        </p:nvSpPr>
        <p:spPr>
          <a:xfrm>
            <a:off x="5958527" y="2895337"/>
            <a:ext cx="6010316" cy="2862322"/>
          </a:xfrm>
          <a:prstGeom prst="rect">
            <a:avLst/>
          </a:prstGeom>
          <a:noFill/>
        </p:spPr>
        <p:txBody>
          <a:bodyPr wrap="square" rtlCol="0">
            <a:spAutoFit/>
          </a:bodyPr>
          <a:lstStyle/>
          <a:p>
            <a:r>
              <a:rPr lang="en-US" sz="1200" dirty="0" err="1"/>
              <a:t>QuestionnaireLog</a:t>
            </a:r>
            <a:r>
              <a:rPr lang="en-US" sz="1200" dirty="0"/>
              <a:t> Entity</a:t>
            </a:r>
          </a:p>
          <a:p>
            <a:endParaRPr lang="en-US" sz="1200" dirty="0"/>
          </a:p>
          <a:p>
            <a:r>
              <a:rPr lang="en-US" sz="1200" dirty="0"/>
              <a:t>private User </a:t>
            </a:r>
            <a:r>
              <a:rPr lang="en-US" sz="1200" dirty="0" err="1"/>
              <a:t>userByIdUser</a:t>
            </a:r>
            <a:r>
              <a:rPr lang="en-US" sz="1200" dirty="0"/>
              <a:t>;</a:t>
            </a:r>
          </a:p>
          <a:p>
            <a:endParaRPr lang="en-US" sz="1200" dirty="0"/>
          </a:p>
          <a:p>
            <a:r>
              <a:rPr lang="en-US" sz="1200" dirty="0"/>
              <a:t>@ManyToOne</a:t>
            </a:r>
          </a:p>
          <a:p>
            <a:r>
              <a:rPr lang="en-US" sz="1200" dirty="0"/>
              <a:t>@PrimaryKeyJoinColumn(name = "</a:t>
            </a:r>
            <a:r>
              <a:rPr lang="en-US" sz="1200" dirty="0" err="1"/>
              <a:t>id_user</a:t>
            </a:r>
            <a:r>
              <a:rPr lang="en-US" sz="1200" dirty="0"/>
              <a:t>", </a:t>
            </a:r>
          </a:p>
          <a:p>
            <a:r>
              <a:rPr lang="en-US" sz="1200" dirty="0"/>
              <a:t>	</a:t>
            </a:r>
            <a:r>
              <a:rPr lang="en-US" sz="1200" dirty="0" err="1"/>
              <a:t>referencedColumnName</a:t>
            </a:r>
            <a:r>
              <a:rPr lang="en-US" sz="1200" dirty="0"/>
              <a:t> = "</a:t>
            </a:r>
            <a:r>
              <a:rPr lang="en-US" sz="1200" dirty="0" err="1"/>
              <a:t>id_user</a:t>
            </a:r>
            <a:r>
              <a:rPr lang="en-US" sz="1200" dirty="0"/>
              <a:t>")</a:t>
            </a:r>
          </a:p>
          <a:p>
            <a:r>
              <a:rPr lang="en-US" sz="1200" dirty="0"/>
              <a:t> public User </a:t>
            </a:r>
            <a:r>
              <a:rPr lang="en-US" sz="1200" dirty="0" err="1"/>
              <a:t>getUserByIdUser</a:t>
            </a:r>
            <a:r>
              <a:rPr lang="en-US" sz="1200" dirty="0"/>
              <a:t>();</a:t>
            </a:r>
          </a:p>
          <a:p>
            <a:r>
              <a:rPr lang="en-US" sz="1200" dirty="0"/>
              <a:t>________________________________________________</a:t>
            </a:r>
          </a:p>
          <a:p>
            <a:r>
              <a:rPr lang="en-US" sz="1200" dirty="0"/>
              <a:t>User Entity</a:t>
            </a:r>
          </a:p>
          <a:p>
            <a:endParaRPr lang="en-US" sz="1200" dirty="0"/>
          </a:p>
          <a:p>
            <a:r>
              <a:rPr lang="en-US" sz="1200" dirty="0"/>
              <a:t>private Collection&lt;</a:t>
            </a:r>
            <a:r>
              <a:rPr lang="en-US" sz="1200" dirty="0" err="1"/>
              <a:t>QuestionnaireLog</a:t>
            </a:r>
            <a:r>
              <a:rPr lang="en-US" sz="1200" dirty="0"/>
              <a:t>&gt; </a:t>
            </a:r>
            <a:r>
              <a:rPr lang="en-US" sz="1200" dirty="0" err="1"/>
              <a:t>questionnaireLogsByIdUser</a:t>
            </a:r>
            <a:r>
              <a:rPr lang="en-US" sz="1200" dirty="0"/>
              <a:t>;</a:t>
            </a:r>
          </a:p>
          <a:p>
            <a:endParaRPr lang="en-US" sz="1200" dirty="0"/>
          </a:p>
          <a:p>
            <a:r>
              <a:rPr lang="fr-FR" sz="1200" dirty="0"/>
              <a:t>@OneToMany(mappedBy = "</a:t>
            </a:r>
            <a:r>
              <a:rPr lang="fr-FR" sz="1200" dirty="0" err="1"/>
              <a:t>userByIdUser</a:t>
            </a:r>
            <a:r>
              <a:rPr lang="fr-FR" sz="1200" dirty="0"/>
              <a:t>")</a:t>
            </a:r>
          </a:p>
          <a:p>
            <a:r>
              <a:rPr lang="fr-FR" sz="1200" dirty="0"/>
              <a:t> public Collection&lt;</a:t>
            </a:r>
            <a:r>
              <a:rPr lang="fr-FR" sz="1200" dirty="0" err="1"/>
              <a:t>QuestionnaireLog</a:t>
            </a:r>
            <a:r>
              <a:rPr lang="fr-FR" sz="1200" dirty="0"/>
              <a:t>&gt; </a:t>
            </a:r>
            <a:r>
              <a:rPr lang="fr-FR" sz="1200" dirty="0" err="1"/>
              <a:t>getQuestionnaireLogsByIdUser</a:t>
            </a:r>
            <a:r>
              <a:rPr lang="fr-FR" sz="1200" dirty="0"/>
              <a:t>()</a:t>
            </a:r>
            <a:r>
              <a:rPr lang="en-US" sz="1200" dirty="0"/>
              <a:t>;</a:t>
            </a:r>
          </a:p>
        </p:txBody>
      </p:sp>
      <p:sp>
        <p:nvSpPr>
          <p:cNvPr id="8" name="Rectangle 7">
            <a:extLst>
              <a:ext uri="{FF2B5EF4-FFF2-40B4-BE49-F238E27FC236}">
                <a16:creationId xmlns:a16="http://schemas.microsoft.com/office/drawing/2014/main" id="{7FEE5CBD-229E-43B1-8C13-DE8D479F90AA}"/>
              </a:ext>
            </a:extLst>
          </p:cNvPr>
          <p:cNvSpPr/>
          <p:nvPr/>
        </p:nvSpPr>
        <p:spPr>
          <a:xfrm>
            <a:off x="3793112" y="2856836"/>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9" name="Rectangle 8">
            <a:extLst>
              <a:ext uri="{FF2B5EF4-FFF2-40B4-BE49-F238E27FC236}">
                <a16:creationId xmlns:a16="http://schemas.microsoft.com/office/drawing/2014/main" id="{673E9010-9491-489D-B963-AF49481BA66A}"/>
              </a:ext>
            </a:extLst>
          </p:cNvPr>
          <p:cNvSpPr/>
          <p:nvPr/>
        </p:nvSpPr>
        <p:spPr>
          <a:xfrm>
            <a:off x="402218" y="2688141"/>
            <a:ext cx="2195750" cy="640333"/>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QuestionnaireLog</a:t>
            </a:r>
            <a:endParaRPr lang="en-GB" dirty="0"/>
          </a:p>
        </p:txBody>
      </p:sp>
      <p:sp>
        <p:nvSpPr>
          <p:cNvPr id="10" name="Diamond 9">
            <a:extLst>
              <a:ext uri="{FF2B5EF4-FFF2-40B4-BE49-F238E27FC236}">
                <a16:creationId xmlns:a16="http://schemas.microsoft.com/office/drawing/2014/main" id="{1510632B-CFD6-4D4D-9352-3A8647561F48}"/>
              </a:ext>
            </a:extLst>
          </p:cNvPr>
          <p:cNvSpPr/>
          <p:nvPr/>
        </p:nvSpPr>
        <p:spPr>
          <a:xfrm rot="5400000">
            <a:off x="3029502" y="2884034"/>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10">
            <a:extLst>
              <a:ext uri="{FF2B5EF4-FFF2-40B4-BE49-F238E27FC236}">
                <a16:creationId xmlns:a16="http://schemas.microsoft.com/office/drawing/2014/main" id="{CB5CF0A0-CF58-41A1-B165-8026D14B19A4}"/>
              </a:ext>
            </a:extLst>
          </p:cNvPr>
          <p:cNvCxnSpPr>
            <a:stCxn id="8" idx="1"/>
          </p:cNvCxnSpPr>
          <p:nvPr/>
        </p:nvCxnSpPr>
        <p:spPr>
          <a:xfrm flipH="1">
            <a:off x="3464319" y="3092655"/>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CA72EC-6700-46FF-99F3-DF37B7678D01}"/>
              </a:ext>
            </a:extLst>
          </p:cNvPr>
          <p:cNvCxnSpPr>
            <a:stCxn id="10" idx="2"/>
          </p:cNvCxnSpPr>
          <p:nvPr/>
        </p:nvCxnSpPr>
        <p:spPr>
          <a:xfrm flipH="1">
            <a:off x="2597969" y="3092656"/>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66C25EA-9D94-43E2-A030-2DC5608314DC}"/>
              </a:ext>
            </a:extLst>
          </p:cNvPr>
          <p:cNvSpPr txBox="1"/>
          <p:nvPr/>
        </p:nvSpPr>
        <p:spPr>
          <a:xfrm>
            <a:off x="3435443" y="3320212"/>
            <a:ext cx="327334" cy="369332"/>
          </a:xfrm>
          <a:prstGeom prst="rect">
            <a:avLst/>
          </a:prstGeom>
          <a:noFill/>
        </p:spPr>
        <p:txBody>
          <a:bodyPr wrap="none" rtlCol="0">
            <a:spAutoFit/>
          </a:bodyPr>
          <a:lstStyle/>
          <a:p>
            <a:r>
              <a:rPr lang="en-GB" dirty="0"/>
              <a:t>1</a:t>
            </a:r>
          </a:p>
        </p:txBody>
      </p:sp>
      <p:sp>
        <p:nvSpPr>
          <p:cNvPr id="14" name="TextBox 13">
            <a:extLst>
              <a:ext uri="{FF2B5EF4-FFF2-40B4-BE49-F238E27FC236}">
                <a16:creationId xmlns:a16="http://schemas.microsoft.com/office/drawing/2014/main" id="{8289F787-EFE5-4E4E-972E-62E8E5BABB8A}"/>
              </a:ext>
            </a:extLst>
          </p:cNvPr>
          <p:cNvSpPr txBox="1"/>
          <p:nvPr/>
        </p:nvSpPr>
        <p:spPr>
          <a:xfrm>
            <a:off x="2478506" y="3341127"/>
            <a:ext cx="659155" cy="369332"/>
          </a:xfrm>
          <a:prstGeom prst="rect">
            <a:avLst/>
          </a:prstGeom>
          <a:noFill/>
        </p:spPr>
        <p:txBody>
          <a:bodyPr wrap="none" rtlCol="0">
            <a:spAutoFit/>
          </a:bodyPr>
          <a:lstStyle/>
          <a:p>
            <a:r>
              <a:rPr lang="en-GB" dirty="0"/>
              <a:t>1..N</a:t>
            </a:r>
          </a:p>
        </p:txBody>
      </p:sp>
      <p:sp>
        <p:nvSpPr>
          <p:cNvPr id="18" name="Rectangle 17">
            <a:extLst>
              <a:ext uri="{FF2B5EF4-FFF2-40B4-BE49-F238E27FC236}">
                <a16:creationId xmlns:a16="http://schemas.microsoft.com/office/drawing/2014/main" id="{6B72D087-376F-49DD-812A-68BD56C9C86C}"/>
              </a:ext>
            </a:extLst>
          </p:cNvPr>
          <p:cNvSpPr/>
          <p:nvPr/>
        </p:nvSpPr>
        <p:spPr>
          <a:xfrm>
            <a:off x="3793112" y="410347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9" name="Rectangle 18">
            <a:extLst>
              <a:ext uri="{FF2B5EF4-FFF2-40B4-BE49-F238E27FC236}">
                <a16:creationId xmlns:a16="http://schemas.microsoft.com/office/drawing/2014/main" id="{1125F769-FA82-481C-9E13-051B1B944D5C}"/>
              </a:ext>
            </a:extLst>
          </p:cNvPr>
          <p:cNvSpPr/>
          <p:nvPr/>
        </p:nvSpPr>
        <p:spPr>
          <a:xfrm>
            <a:off x="402218" y="4062297"/>
            <a:ext cx="2165415" cy="536967"/>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QuestionnaireLog</a:t>
            </a:r>
            <a:endParaRPr lang="en-GB" dirty="0"/>
          </a:p>
        </p:txBody>
      </p:sp>
      <p:cxnSp>
        <p:nvCxnSpPr>
          <p:cNvPr id="20" name="Straight Connector 19">
            <a:extLst>
              <a:ext uri="{FF2B5EF4-FFF2-40B4-BE49-F238E27FC236}">
                <a16:creationId xmlns:a16="http://schemas.microsoft.com/office/drawing/2014/main" id="{DA36C2A2-71E1-44C7-9BAA-1A2A7696BD55}"/>
              </a:ext>
            </a:extLst>
          </p:cNvPr>
          <p:cNvCxnSpPr>
            <a:cxnSpLocks/>
            <a:stCxn id="18" idx="1"/>
            <a:endCxn id="19" idx="3"/>
          </p:cNvCxnSpPr>
          <p:nvPr/>
        </p:nvCxnSpPr>
        <p:spPr>
          <a:xfrm flipH="1" flipV="1">
            <a:off x="2567633" y="4330781"/>
            <a:ext cx="1225479" cy="8515"/>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BEE547B-0369-4360-9A3D-F19F09A58308}"/>
              </a:ext>
            </a:extLst>
          </p:cNvPr>
          <p:cNvSpPr/>
          <p:nvPr/>
        </p:nvSpPr>
        <p:spPr>
          <a:xfrm>
            <a:off x="3770798" y="543505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22" name="Rectangle 21">
            <a:extLst>
              <a:ext uri="{FF2B5EF4-FFF2-40B4-BE49-F238E27FC236}">
                <a16:creationId xmlns:a16="http://schemas.microsoft.com/office/drawing/2014/main" id="{E0B63BEE-C049-4C9D-8A44-A7100226DACE}"/>
              </a:ext>
            </a:extLst>
          </p:cNvPr>
          <p:cNvSpPr/>
          <p:nvPr/>
        </p:nvSpPr>
        <p:spPr>
          <a:xfrm>
            <a:off x="432553" y="5384072"/>
            <a:ext cx="2165415" cy="57360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QuestionnaireLog</a:t>
            </a:r>
            <a:endParaRPr lang="en-GB" dirty="0"/>
          </a:p>
        </p:txBody>
      </p:sp>
      <p:cxnSp>
        <p:nvCxnSpPr>
          <p:cNvPr id="23" name="Straight Connector 22">
            <a:extLst>
              <a:ext uri="{FF2B5EF4-FFF2-40B4-BE49-F238E27FC236}">
                <a16:creationId xmlns:a16="http://schemas.microsoft.com/office/drawing/2014/main" id="{561B0CC2-8E65-4412-AD34-DCEB63DFD46F}"/>
              </a:ext>
            </a:extLst>
          </p:cNvPr>
          <p:cNvCxnSpPr>
            <a:cxnSpLocks/>
            <a:stCxn id="21" idx="1"/>
            <a:endCxn id="22" idx="3"/>
          </p:cNvCxnSpPr>
          <p:nvPr/>
        </p:nvCxnSpPr>
        <p:spPr>
          <a:xfrm flipH="1">
            <a:off x="2597968" y="5670877"/>
            <a:ext cx="1172830"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DA13EF9-6C06-45D1-A58C-A124E7E5CC9F}"/>
              </a:ext>
            </a:extLst>
          </p:cNvPr>
          <p:cNvSpPr txBox="1"/>
          <p:nvPr/>
        </p:nvSpPr>
        <p:spPr>
          <a:xfrm>
            <a:off x="2638941" y="4062297"/>
            <a:ext cx="1054904" cy="276999"/>
          </a:xfrm>
          <a:prstGeom prst="rect">
            <a:avLst/>
          </a:prstGeom>
          <a:noFill/>
        </p:spPr>
        <p:txBody>
          <a:bodyPr wrap="none" rtlCol="0">
            <a:spAutoFit/>
          </a:bodyPr>
          <a:lstStyle/>
          <a:p>
            <a:r>
              <a:rPr lang="en-GB" sz="1200" dirty="0" err="1"/>
              <a:t>ManyToOne</a:t>
            </a:r>
            <a:endParaRPr lang="en-GB" sz="1200" dirty="0"/>
          </a:p>
        </p:txBody>
      </p:sp>
      <p:sp>
        <p:nvSpPr>
          <p:cNvPr id="25" name="TextBox 24">
            <a:extLst>
              <a:ext uri="{FF2B5EF4-FFF2-40B4-BE49-F238E27FC236}">
                <a16:creationId xmlns:a16="http://schemas.microsoft.com/office/drawing/2014/main" id="{E75D4F25-D4ED-4746-96B5-7363ED1331C1}"/>
              </a:ext>
            </a:extLst>
          </p:cNvPr>
          <p:cNvSpPr txBox="1"/>
          <p:nvPr/>
        </p:nvSpPr>
        <p:spPr>
          <a:xfrm>
            <a:off x="2673730" y="5286938"/>
            <a:ext cx="998991" cy="261610"/>
          </a:xfrm>
          <a:prstGeom prst="rect">
            <a:avLst/>
          </a:prstGeom>
          <a:noFill/>
        </p:spPr>
        <p:txBody>
          <a:bodyPr wrap="none" rtlCol="0">
            <a:spAutoFit/>
          </a:bodyPr>
          <a:lstStyle/>
          <a:p>
            <a:r>
              <a:rPr lang="en-GB" sz="1100" dirty="0" err="1"/>
              <a:t>OneToMany</a:t>
            </a:r>
            <a:endParaRPr lang="en-GB" sz="1100" dirty="0"/>
          </a:p>
        </p:txBody>
      </p:sp>
    </p:spTree>
    <p:extLst>
      <p:ext uri="{BB962C8B-B14F-4D97-AF65-F5344CB8AC3E}">
        <p14:creationId xmlns:p14="http://schemas.microsoft.com/office/powerpoint/2010/main" val="1230668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106C-0CF6-470F-AEFF-9578D84BE886}"/>
              </a:ext>
            </a:extLst>
          </p:cNvPr>
          <p:cNvSpPr>
            <a:spLocks noGrp="1"/>
          </p:cNvSpPr>
          <p:nvPr>
            <p:ph type="title"/>
          </p:nvPr>
        </p:nvSpPr>
        <p:spPr>
          <a:xfrm>
            <a:off x="969353" y="535996"/>
            <a:ext cx="10253293" cy="1345269"/>
          </a:xfrm>
        </p:spPr>
        <p:txBody>
          <a:bodyPr>
            <a:normAutofit fontScale="90000"/>
          </a:bodyPr>
          <a:lstStyle/>
          <a:p>
            <a:r>
              <a:rPr lang="en-US" dirty="0"/>
              <a:t>Relationships &lt; Product – </a:t>
            </a:r>
            <a:r>
              <a:rPr lang="en-US" dirty="0" err="1"/>
              <a:t>questionnaire_log</a:t>
            </a:r>
            <a:r>
              <a:rPr lang="en-US" dirty="0"/>
              <a:t>&gt;</a:t>
            </a:r>
          </a:p>
        </p:txBody>
      </p:sp>
      <p:sp>
        <p:nvSpPr>
          <p:cNvPr id="4" name="TextBox 3">
            <a:extLst>
              <a:ext uri="{FF2B5EF4-FFF2-40B4-BE49-F238E27FC236}">
                <a16:creationId xmlns:a16="http://schemas.microsoft.com/office/drawing/2014/main" id="{66D7C938-1E0F-4759-AFD4-C19E2E3FB1E6}"/>
              </a:ext>
            </a:extLst>
          </p:cNvPr>
          <p:cNvSpPr txBox="1"/>
          <p:nvPr/>
        </p:nvSpPr>
        <p:spPr>
          <a:xfrm>
            <a:off x="5958527" y="2895337"/>
            <a:ext cx="6010316" cy="2862322"/>
          </a:xfrm>
          <a:prstGeom prst="rect">
            <a:avLst/>
          </a:prstGeom>
          <a:noFill/>
        </p:spPr>
        <p:txBody>
          <a:bodyPr wrap="square" rtlCol="0">
            <a:spAutoFit/>
          </a:bodyPr>
          <a:lstStyle/>
          <a:p>
            <a:r>
              <a:rPr lang="en-US" sz="1200" dirty="0" err="1"/>
              <a:t>QuestionnaireLog</a:t>
            </a:r>
            <a:r>
              <a:rPr lang="en-US" sz="1200" dirty="0"/>
              <a:t> Entity</a:t>
            </a:r>
          </a:p>
          <a:p>
            <a:endParaRPr lang="en-US" sz="1200" dirty="0"/>
          </a:p>
          <a:p>
            <a:r>
              <a:rPr lang="en-US" sz="1200" dirty="0"/>
              <a:t>private User </a:t>
            </a:r>
            <a:r>
              <a:rPr lang="en-US" sz="1200" dirty="0" err="1"/>
              <a:t>userByIdUser</a:t>
            </a:r>
            <a:r>
              <a:rPr lang="en-US" sz="1200" dirty="0"/>
              <a:t>;</a:t>
            </a:r>
          </a:p>
          <a:p>
            <a:endParaRPr lang="en-US" sz="1200" dirty="0"/>
          </a:p>
          <a:p>
            <a:r>
              <a:rPr lang="en-US" sz="1200" dirty="0"/>
              <a:t>@ManyToOne</a:t>
            </a:r>
          </a:p>
          <a:p>
            <a:r>
              <a:rPr lang="en-US" sz="1200" dirty="0"/>
              <a:t>@PrimaryKeyJoinColumn(name = "</a:t>
            </a:r>
            <a:r>
              <a:rPr lang="en-US" sz="1200" dirty="0" err="1"/>
              <a:t>id_product</a:t>
            </a:r>
            <a:r>
              <a:rPr lang="en-US" sz="1200" dirty="0"/>
              <a:t>", </a:t>
            </a:r>
          </a:p>
          <a:p>
            <a:r>
              <a:rPr lang="en-US" sz="1200" dirty="0"/>
              <a:t>	</a:t>
            </a:r>
            <a:r>
              <a:rPr lang="en-US" sz="1200" dirty="0" err="1"/>
              <a:t>referencedColumnName</a:t>
            </a:r>
            <a:r>
              <a:rPr lang="en-US" sz="1200" dirty="0"/>
              <a:t> = "</a:t>
            </a:r>
            <a:r>
              <a:rPr lang="en-US" sz="1200" dirty="0" err="1"/>
              <a:t>id_product</a:t>
            </a:r>
            <a:r>
              <a:rPr lang="en-US" sz="1200" dirty="0"/>
              <a:t>")</a:t>
            </a:r>
          </a:p>
          <a:p>
            <a:r>
              <a:rPr lang="en-US" sz="1200" dirty="0"/>
              <a:t> public Product </a:t>
            </a:r>
            <a:r>
              <a:rPr lang="en-US" sz="1200" dirty="0" err="1"/>
              <a:t>getProductByIdProduct</a:t>
            </a:r>
            <a:r>
              <a:rPr lang="en-US" sz="1200" dirty="0"/>
              <a:t>();</a:t>
            </a:r>
          </a:p>
          <a:p>
            <a:r>
              <a:rPr lang="en-US" sz="1200" dirty="0"/>
              <a:t>________________________________________________</a:t>
            </a:r>
          </a:p>
          <a:p>
            <a:r>
              <a:rPr lang="en-US" sz="1200" dirty="0"/>
              <a:t>Product Entity</a:t>
            </a:r>
          </a:p>
          <a:p>
            <a:endParaRPr lang="en-US" sz="1200" dirty="0"/>
          </a:p>
          <a:p>
            <a:r>
              <a:rPr lang="en-US" sz="1200" dirty="0"/>
              <a:t>private Collection&lt;</a:t>
            </a:r>
            <a:r>
              <a:rPr lang="en-US" sz="1200" dirty="0" err="1"/>
              <a:t>QuestionnaireLog</a:t>
            </a:r>
            <a:r>
              <a:rPr lang="en-US" sz="1200" dirty="0"/>
              <a:t>&gt; </a:t>
            </a:r>
            <a:r>
              <a:rPr lang="en-US" sz="1200" dirty="0" err="1"/>
              <a:t>questionnaireLogsByIdProduct</a:t>
            </a:r>
            <a:r>
              <a:rPr lang="en-US" sz="1200" dirty="0"/>
              <a:t>;</a:t>
            </a:r>
          </a:p>
          <a:p>
            <a:endParaRPr lang="en-US" sz="1200" dirty="0"/>
          </a:p>
          <a:p>
            <a:r>
              <a:rPr lang="fr-FR" sz="1200" dirty="0"/>
              <a:t>@OneToMany(mappedBy = "</a:t>
            </a:r>
            <a:r>
              <a:rPr lang="fr-FR" sz="1200" dirty="0" err="1"/>
              <a:t>productByIdProduct</a:t>
            </a:r>
            <a:r>
              <a:rPr lang="fr-FR" sz="1200" dirty="0"/>
              <a:t>")</a:t>
            </a:r>
          </a:p>
          <a:p>
            <a:r>
              <a:rPr lang="fr-FR" sz="1200" dirty="0"/>
              <a:t>public Collection&lt;</a:t>
            </a:r>
            <a:r>
              <a:rPr lang="fr-FR" sz="1200" dirty="0" err="1"/>
              <a:t>QuestionnaireLog</a:t>
            </a:r>
            <a:r>
              <a:rPr lang="fr-FR" sz="1200" dirty="0"/>
              <a:t>&gt; </a:t>
            </a:r>
            <a:r>
              <a:rPr lang="fr-FR" sz="1200" dirty="0" err="1"/>
              <a:t>getQuestionnaireLogsByIdProduct</a:t>
            </a:r>
            <a:r>
              <a:rPr lang="fr-FR" sz="1200" dirty="0"/>
              <a:t>()</a:t>
            </a:r>
            <a:r>
              <a:rPr lang="en-US" sz="1200" dirty="0"/>
              <a:t>;</a:t>
            </a:r>
          </a:p>
        </p:txBody>
      </p:sp>
      <p:sp>
        <p:nvSpPr>
          <p:cNvPr id="8" name="Rectangle 7">
            <a:extLst>
              <a:ext uri="{FF2B5EF4-FFF2-40B4-BE49-F238E27FC236}">
                <a16:creationId xmlns:a16="http://schemas.microsoft.com/office/drawing/2014/main" id="{7FEE5CBD-229E-43B1-8C13-DE8D479F90AA}"/>
              </a:ext>
            </a:extLst>
          </p:cNvPr>
          <p:cNvSpPr/>
          <p:nvPr/>
        </p:nvSpPr>
        <p:spPr>
          <a:xfrm>
            <a:off x="3793112" y="2856836"/>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9" name="Rectangle 8">
            <a:extLst>
              <a:ext uri="{FF2B5EF4-FFF2-40B4-BE49-F238E27FC236}">
                <a16:creationId xmlns:a16="http://schemas.microsoft.com/office/drawing/2014/main" id="{673E9010-9491-489D-B963-AF49481BA66A}"/>
              </a:ext>
            </a:extLst>
          </p:cNvPr>
          <p:cNvSpPr/>
          <p:nvPr/>
        </p:nvSpPr>
        <p:spPr>
          <a:xfrm>
            <a:off x="402218" y="2688141"/>
            <a:ext cx="2195750" cy="640333"/>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QuestionnaireLog</a:t>
            </a:r>
            <a:endParaRPr lang="en-GB" dirty="0"/>
          </a:p>
        </p:txBody>
      </p:sp>
      <p:sp>
        <p:nvSpPr>
          <p:cNvPr id="10" name="Diamond 9">
            <a:extLst>
              <a:ext uri="{FF2B5EF4-FFF2-40B4-BE49-F238E27FC236}">
                <a16:creationId xmlns:a16="http://schemas.microsoft.com/office/drawing/2014/main" id="{1510632B-CFD6-4D4D-9352-3A8647561F48}"/>
              </a:ext>
            </a:extLst>
          </p:cNvPr>
          <p:cNvSpPr/>
          <p:nvPr/>
        </p:nvSpPr>
        <p:spPr>
          <a:xfrm rot="5400000">
            <a:off x="3029502" y="2884034"/>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10">
            <a:extLst>
              <a:ext uri="{FF2B5EF4-FFF2-40B4-BE49-F238E27FC236}">
                <a16:creationId xmlns:a16="http://schemas.microsoft.com/office/drawing/2014/main" id="{CB5CF0A0-CF58-41A1-B165-8026D14B19A4}"/>
              </a:ext>
            </a:extLst>
          </p:cNvPr>
          <p:cNvCxnSpPr>
            <a:stCxn id="8" idx="1"/>
          </p:cNvCxnSpPr>
          <p:nvPr/>
        </p:nvCxnSpPr>
        <p:spPr>
          <a:xfrm flipH="1">
            <a:off x="3464319" y="3092655"/>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CA72EC-6700-46FF-99F3-DF37B7678D01}"/>
              </a:ext>
            </a:extLst>
          </p:cNvPr>
          <p:cNvCxnSpPr>
            <a:stCxn id="10" idx="2"/>
          </p:cNvCxnSpPr>
          <p:nvPr/>
        </p:nvCxnSpPr>
        <p:spPr>
          <a:xfrm flipH="1">
            <a:off x="2597969" y="3092656"/>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66C25EA-9D94-43E2-A030-2DC5608314DC}"/>
              </a:ext>
            </a:extLst>
          </p:cNvPr>
          <p:cNvSpPr txBox="1"/>
          <p:nvPr/>
        </p:nvSpPr>
        <p:spPr>
          <a:xfrm>
            <a:off x="3435443" y="3320212"/>
            <a:ext cx="327334" cy="369332"/>
          </a:xfrm>
          <a:prstGeom prst="rect">
            <a:avLst/>
          </a:prstGeom>
          <a:noFill/>
        </p:spPr>
        <p:txBody>
          <a:bodyPr wrap="none" rtlCol="0">
            <a:spAutoFit/>
          </a:bodyPr>
          <a:lstStyle/>
          <a:p>
            <a:r>
              <a:rPr lang="en-GB" dirty="0"/>
              <a:t>1</a:t>
            </a:r>
          </a:p>
        </p:txBody>
      </p:sp>
      <p:sp>
        <p:nvSpPr>
          <p:cNvPr id="14" name="TextBox 13">
            <a:extLst>
              <a:ext uri="{FF2B5EF4-FFF2-40B4-BE49-F238E27FC236}">
                <a16:creationId xmlns:a16="http://schemas.microsoft.com/office/drawing/2014/main" id="{8289F787-EFE5-4E4E-972E-62E8E5BABB8A}"/>
              </a:ext>
            </a:extLst>
          </p:cNvPr>
          <p:cNvSpPr txBox="1"/>
          <p:nvPr/>
        </p:nvSpPr>
        <p:spPr>
          <a:xfrm>
            <a:off x="2478506" y="3341127"/>
            <a:ext cx="659155" cy="369332"/>
          </a:xfrm>
          <a:prstGeom prst="rect">
            <a:avLst/>
          </a:prstGeom>
          <a:noFill/>
        </p:spPr>
        <p:txBody>
          <a:bodyPr wrap="none" rtlCol="0">
            <a:spAutoFit/>
          </a:bodyPr>
          <a:lstStyle/>
          <a:p>
            <a:r>
              <a:rPr lang="en-GB" dirty="0"/>
              <a:t>1..N</a:t>
            </a:r>
          </a:p>
        </p:txBody>
      </p:sp>
      <p:sp>
        <p:nvSpPr>
          <p:cNvPr id="18" name="Rectangle 17">
            <a:extLst>
              <a:ext uri="{FF2B5EF4-FFF2-40B4-BE49-F238E27FC236}">
                <a16:creationId xmlns:a16="http://schemas.microsoft.com/office/drawing/2014/main" id="{6B72D087-376F-49DD-812A-68BD56C9C86C}"/>
              </a:ext>
            </a:extLst>
          </p:cNvPr>
          <p:cNvSpPr/>
          <p:nvPr/>
        </p:nvSpPr>
        <p:spPr>
          <a:xfrm>
            <a:off x="3793112" y="410347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19" name="Rectangle 18">
            <a:extLst>
              <a:ext uri="{FF2B5EF4-FFF2-40B4-BE49-F238E27FC236}">
                <a16:creationId xmlns:a16="http://schemas.microsoft.com/office/drawing/2014/main" id="{1125F769-FA82-481C-9E13-051B1B944D5C}"/>
              </a:ext>
            </a:extLst>
          </p:cNvPr>
          <p:cNvSpPr/>
          <p:nvPr/>
        </p:nvSpPr>
        <p:spPr>
          <a:xfrm>
            <a:off x="402218" y="4062297"/>
            <a:ext cx="2165415" cy="536967"/>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QuestionnaireLog</a:t>
            </a:r>
            <a:endParaRPr lang="en-GB" dirty="0"/>
          </a:p>
        </p:txBody>
      </p:sp>
      <p:cxnSp>
        <p:nvCxnSpPr>
          <p:cNvPr id="20" name="Straight Connector 19">
            <a:extLst>
              <a:ext uri="{FF2B5EF4-FFF2-40B4-BE49-F238E27FC236}">
                <a16:creationId xmlns:a16="http://schemas.microsoft.com/office/drawing/2014/main" id="{DA36C2A2-71E1-44C7-9BAA-1A2A7696BD55}"/>
              </a:ext>
            </a:extLst>
          </p:cNvPr>
          <p:cNvCxnSpPr>
            <a:cxnSpLocks/>
            <a:stCxn id="18" idx="1"/>
            <a:endCxn id="19" idx="3"/>
          </p:cNvCxnSpPr>
          <p:nvPr/>
        </p:nvCxnSpPr>
        <p:spPr>
          <a:xfrm flipH="1" flipV="1">
            <a:off x="2567633" y="4330781"/>
            <a:ext cx="1225479" cy="8515"/>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BEE547B-0369-4360-9A3D-F19F09A58308}"/>
              </a:ext>
            </a:extLst>
          </p:cNvPr>
          <p:cNvSpPr/>
          <p:nvPr/>
        </p:nvSpPr>
        <p:spPr>
          <a:xfrm>
            <a:off x="3770798" y="5435058"/>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22" name="Rectangle 21">
            <a:extLst>
              <a:ext uri="{FF2B5EF4-FFF2-40B4-BE49-F238E27FC236}">
                <a16:creationId xmlns:a16="http://schemas.microsoft.com/office/drawing/2014/main" id="{E0B63BEE-C049-4C9D-8A44-A7100226DACE}"/>
              </a:ext>
            </a:extLst>
          </p:cNvPr>
          <p:cNvSpPr/>
          <p:nvPr/>
        </p:nvSpPr>
        <p:spPr>
          <a:xfrm>
            <a:off x="432553" y="5384072"/>
            <a:ext cx="2165415" cy="57360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QuestionnaireLog</a:t>
            </a:r>
            <a:endParaRPr lang="en-GB" dirty="0"/>
          </a:p>
        </p:txBody>
      </p:sp>
      <p:cxnSp>
        <p:nvCxnSpPr>
          <p:cNvPr id="23" name="Straight Connector 22">
            <a:extLst>
              <a:ext uri="{FF2B5EF4-FFF2-40B4-BE49-F238E27FC236}">
                <a16:creationId xmlns:a16="http://schemas.microsoft.com/office/drawing/2014/main" id="{561B0CC2-8E65-4412-AD34-DCEB63DFD46F}"/>
              </a:ext>
            </a:extLst>
          </p:cNvPr>
          <p:cNvCxnSpPr>
            <a:cxnSpLocks/>
            <a:stCxn id="21" idx="1"/>
            <a:endCxn id="22" idx="3"/>
          </p:cNvCxnSpPr>
          <p:nvPr/>
        </p:nvCxnSpPr>
        <p:spPr>
          <a:xfrm flipH="1">
            <a:off x="2597968" y="5670877"/>
            <a:ext cx="1172830"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DA13EF9-6C06-45D1-A58C-A124E7E5CC9F}"/>
              </a:ext>
            </a:extLst>
          </p:cNvPr>
          <p:cNvSpPr txBox="1"/>
          <p:nvPr/>
        </p:nvSpPr>
        <p:spPr>
          <a:xfrm>
            <a:off x="2638941" y="4062297"/>
            <a:ext cx="1054904" cy="276999"/>
          </a:xfrm>
          <a:prstGeom prst="rect">
            <a:avLst/>
          </a:prstGeom>
          <a:noFill/>
        </p:spPr>
        <p:txBody>
          <a:bodyPr wrap="none" rtlCol="0">
            <a:spAutoFit/>
          </a:bodyPr>
          <a:lstStyle/>
          <a:p>
            <a:r>
              <a:rPr lang="en-GB" sz="1200" dirty="0" err="1"/>
              <a:t>ManyToOne</a:t>
            </a:r>
            <a:endParaRPr lang="en-GB" sz="1200" dirty="0"/>
          </a:p>
        </p:txBody>
      </p:sp>
      <p:sp>
        <p:nvSpPr>
          <p:cNvPr id="25" name="TextBox 24">
            <a:extLst>
              <a:ext uri="{FF2B5EF4-FFF2-40B4-BE49-F238E27FC236}">
                <a16:creationId xmlns:a16="http://schemas.microsoft.com/office/drawing/2014/main" id="{E75D4F25-D4ED-4746-96B5-7363ED1331C1}"/>
              </a:ext>
            </a:extLst>
          </p:cNvPr>
          <p:cNvSpPr txBox="1"/>
          <p:nvPr/>
        </p:nvSpPr>
        <p:spPr>
          <a:xfrm>
            <a:off x="2673730" y="5286938"/>
            <a:ext cx="998991" cy="261610"/>
          </a:xfrm>
          <a:prstGeom prst="rect">
            <a:avLst/>
          </a:prstGeom>
          <a:noFill/>
        </p:spPr>
        <p:txBody>
          <a:bodyPr wrap="none" rtlCol="0">
            <a:spAutoFit/>
          </a:bodyPr>
          <a:lstStyle/>
          <a:p>
            <a:r>
              <a:rPr lang="en-GB" sz="1100" dirty="0" err="1"/>
              <a:t>OneToMany</a:t>
            </a:r>
            <a:endParaRPr lang="en-GB" sz="1100" dirty="0"/>
          </a:p>
        </p:txBody>
      </p:sp>
    </p:spTree>
    <p:extLst>
      <p:ext uri="{BB962C8B-B14F-4D97-AF65-F5344CB8AC3E}">
        <p14:creationId xmlns:p14="http://schemas.microsoft.com/office/powerpoint/2010/main" val="3970906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E23F-21E6-4B41-A922-51D7592A9320}"/>
              </a:ext>
            </a:extLst>
          </p:cNvPr>
          <p:cNvSpPr>
            <a:spLocks noGrp="1"/>
          </p:cNvSpPr>
          <p:nvPr>
            <p:ph type="title"/>
          </p:nvPr>
        </p:nvSpPr>
        <p:spPr>
          <a:xfrm>
            <a:off x="1920240" y="1173019"/>
            <a:ext cx="8770571" cy="880844"/>
          </a:xfrm>
        </p:spPr>
        <p:txBody>
          <a:bodyPr/>
          <a:lstStyle/>
          <a:p>
            <a:r>
              <a:rPr lang="en-US" dirty="0"/>
              <a:t>Entities</a:t>
            </a:r>
          </a:p>
        </p:txBody>
      </p:sp>
      <p:sp>
        <p:nvSpPr>
          <p:cNvPr id="5" name="Content Placeholder 4">
            <a:extLst>
              <a:ext uri="{FF2B5EF4-FFF2-40B4-BE49-F238E27FC236}">
                <a16:creationId xmlns:a16="http://schemas.microsoft.com/office/drawing/2014/main" id="{81254EC5-649F-4026-AAD6-FC4BCD31EEF2}"/>
              </a:ext>
            </a:extLst>
          </p:cNvPr>
          <p:cNvSpPr>
            <a:spLocks noGrp="1"/>
          </p:cNvSpPr>
          <p:nvPr>
            <p:ph idx="1"/>
          </p:nvPr>
        </p:nvSpPr>
        <p:spPr/>
        <p:txBody>
          <a:bodyPr>
            <a:normAutofit fontScale="92500" lnSpcReduction="10000"/>
          </a:bodyPr>
          <a:lstStyle/>
          <a:p>
            <a:r>
              <a:rPr lang="en-US" dirty="0"/>
              <a:t>From now on all the entities will be depicted.</a:t>
            </a:r>
          </a:p>
          <a:p>
            <a:r>
              <a:rPr lang="en-US" dirty="0"/>
              <a:t>Notice that we did not write the aforementioned methods (those for laying out the relationships), but only the “class” attributes and their mapping on the database. </a:t>
            </a:r>
          </a:p>
          <a:p>
            <a:r>
              <a:rPr lang="en-US" dirty="0"/>
              <a:t>Property-access has been chosen for the annotations, thus, even though we represented only the getters, the setters have been implemented as well. Exception made for the “</a:t>
            </a:r>
            <a:r>
              <a:rPr lang="en-US" dirty="0" err="1"/>
              <a:t>UserQuestionnairePoints</a:t>
            </a:r>
            <a:r>
              <a:rPr lang="en-US" dirty="0"/>
              <a:t>” which, since it’s @ReadOnly, does not support the property-access.</a:t>
            </a:r>
          </a:p>
        </p:txBody>
      </p:sp>
    </p:spTree>
    <p:extLst>
      <p:ext uri="{BB962C8B-B14F-4D97-AF65-F5344CB8AC3E}">
        <p14:creationId xmlns:p14="http://schemas.microsoft.com/office/powerpoint/2010/main" val="3872470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E23F-21E6-4B41-A922-51D7592A9320}"/>
              </a:ext>
            </a:extLst>
          </p:cNvPr>
          <p:cNvSpPr>
            <a:spLocks noGrp="1"/>
          </p:cNvSpPr>
          <p:nvPr>
            <p:ph type="title"/>
          </p:nvPr>
        </p:nvSpPr>
        <p:spPr>
          <a:xfrm>
            <a:off x="0" y="1"/>
            <a:ext cx="8770571" cy="880844"/>
          </a:xfrm>
        </p:spPr>
        <p:txBody>
          <a:bodyPr/>
          <a:lstStyle/>
          <a:p>
            <a:r>
              <a:rPr lang="en-US" dirty="0"/>
              <a:t>Entity - Answer</a:t>
            </a:r>
          </a:p>
        </p:txBody>
      </p:sp>
      <p:sp>
        <p:nvSpPr>
          <p:cNvPr id="3" name="Content Placeholder 2">
            <a:extLst>
              <a:ext uri="{FF2B5EF4-FFF2-40B4-BE49-F238E27FC236}">
                <a16:creationId xmlns:a16="http://schemas.microsoft.com/office/drawing/2014/main" id="{07BDD191-9C5A-45FE-85AD-3B60ACDBE361}"/>
              </a:ext>
            </a:extLst>
          </p:cNvPr>
          <p:cNvSpPr>
            <a:spLocks noGrp="1"/>
          </p:cNvSpPr>
          <p:nvPr>
            <p:ph idx="1"/>
          </p:nvPr>
        </p:nvSpPr>
        <p:spPr>
          <a:xfrm>
            <a:off x="696285" y="1149292"/>
            <a:ext cx="5226141" cy="4370665"/>
          </a:xfrm>
        </p:spPr>
        <p:txBody>
          <a:bodyPr>
            <a:normAutofit fontScale="47500" lnSpcReduction="20000"/>
          </a:bodyPr>
          <a:lstStyle/>
          <a:p>
            <a:r>
              <a:rPr lang="en-US" dirty="0"/>
              <a:t>@Entity</a:t>
            </a:r>
          </a:p>
          <a:p>
            <a:r>
              <a:rPr lang="en-US" dirty="0"/>
              <a:t>@Table(name = "answer")</a:t>
            </a:r>
          </a:p>
          <a:p>
            <a:r>
              <a:rPr lang="en-US" dirty="0"/>
              <a:t>@IdClass(AnswerPK.class)</a:t>
            </a:r>
          </a:p>
          <a:p>
            <a:r>
              <a:rPr lang="en-US" dirty="0"/>
              <a:t>@NamedQueries({</a:t>
            </a:r>
          </a:p>
          <a:p>
            <a:r>
              <a:rPr lang="en-US" dirty="0"/>
              <a:t>        @NamedQuery(name = "</a:t>
            </a:r>
            <a:r>
              <a:rPr lang="en-US" dirty="0" err="1"/>
              <a:t>Answer.getAllAnswers</a:t>
            </a:r>
            <a:r>
              <a:rPr lang="en-US" dirty="0"/>
              <a:t>", query = "SELECT a FROM Answer a")</a:t>
            </a:r>
          </a:p>
          <a:p>
            <a:r>
              <a:rPr lang="en-US" dirty="0"/>
              <a:t>})</a:t>
            </a:r>
          </a:p>
          <a:p>
            <a:r>
              <a:rPr lang="en-US" dirty="0"/>
              <a:t>public class Answer {</a:t>
            </a:r>
          </a:p>
          <a:p>
            <a:r>
              <a:rPr lang="en-US" dirty="0"/>
              <a:t>    public Answer() {</a:t>
            </a:r>
          </a:p>
          <a:p>
            <a:r>
              <a:rPr lang="en-US" dirty="0"/>
              <a:t>    }</a:t>
            </a:r>
          </a:p>
          <a:p>
            <a:endParaRPr lang="en-US" dirty="0"/>
          </a:p>
          <a:p>
            <a:r>
              <a:rPr lang="en-US" dirty="0"/>
              <a:t>    private int </a:t>
            </a:r>
            <a:r>
              <a:rPr lang="en-US" dirty="0" err="1"/>
              <a:t>idProduct</a:t>
            </a:r>
            <a:r>
              <a:rPr lang="en-US" dirty="0"/>
              <a:t>;</a:t>
            </a:r>
          </a:p>
          <a:p>
            <a:r>
              <a:rPr lang="en-US" dirty="0"/>
              <a:t>    private int </a:t>
            </a:r>
            <a:r>
              <a:rPr lang="en-US" dirty="0" err="1"/>
              <a:t>idUser</a:t>
            </a:r>
            <a:r>
              <a:rPr lang="en-US" dirty="0"/>
              <a:t>;</a:t>
            </a:r>
          </a:p>
          <a:p>
            <a:r>
              <a:rPr lang="en-US" dirty="0"/>
              <a:t>    private int </a:t>
            </a:r>
            <a:r>
              <a:rPr lang="en-US" dirty="0" err="1"/>
              <a:t>idQuestion</a:t>
            </a:r>
            <a:r>
              <a:rPr lang="en-US" dirty="0"/>
              <a:t>;</a:t>
            </a:r>
          </a:p>
          <a:p>
            <a:r>
              <a:rPr lang="en-US" dirty="0"/>
              <a:t>    private String </a:t>
            </a:r>
            <a:r>
              <a:rPr lang="en-US" dirty="0" err="1"/>
              <a:t>answerText</a:t>
            </a:r>
            <a:r>
              <a:rPr lang="en-US" dirty="0"/>
              <a:t>;</a:t>
            </a:r>
          </a:p>
        </p:txBody>
      </p:sp>
      <p:sp>
        <p:nvSpPr>
          <p:cNvPr id="7" name="Content Placeholder 2">
            <a:extLst>
              <a:ext uri="{FF2B5EF4-FFF2-40B4-BE49-F238E27FC236}">
                <a16:creationId xmlns:a16="http://schemas.microsoft.com/office/drawing/2014/main" id="{A3A34F3B-D1D6-4987-B6F8-2FE03451C60B}"/>
              </a:ext>
            </a:extLst>
          </p:cNvPr>
          <p:cNvSpPr txBox="1">
            <a:spLocks/>
          </p:cNvSpPr>
          <p:nvPr/>
        </p:nvSpPr>
        <p:spPr>
          <a:xfrm>
            <a:off x="6389414" y="1149291"/>
            <a:ext cx="5489397" cy="4370665"/>
          </a:xfrm>
          <a:prstGeom prst="rect">
            <a:avLst/>
          </a:prstGeom>
        </p:spPr>
        <p:txBody>
          <a:bodyPr vert="horz" lIns="109728" tIns="109728" rIns="109728" bIns="91440" rtlCol="0">
            <a:normAutofit fontScale="475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    @Id</a:t>
            </a:r>
          </a:p>
          <a:p>
            <a:r>
              <a:rPr lang="en-US" dirty="0"/>
              <a:t>    @Column(name = "</a:t>
            </a:r>
            <a:r>
              <a:rPr lang="en-US" dirty="0" err="1"/>
              <a:t>id_product</a:t>
            </a:r>
            <a:r>
              <a:rPr lang="en-US" dirty="0"/>
              <a:t>", nullable = false)</a:t>
            </a:r>
          </a:p>
          <a:p>
            <a:r>
              <a:rPr lang="en-US" dirty="0"/>
              <a:t>    public int </a:t>
            </a:r>
            <a:r>
              <a:rPr lang="en-US" dirty="0" err="1"/>
              <a:t>getIdProduct</a:t>
            </a:r>
            <a:r>
              <a:rPr lang="en-US" dirty="0"/>
              <a:t>();</a:t>
            </a:r>
          </a:p>
          <a:p>
            <a:endParaRPr lang="en-US" dirty="0"/>
          </a:p>
          <a:p>
            <a:r>
              <a:rPr lang="en-US" dirty="0"/>
              <a:t>    @Column(name = "</a:t>
            </a:r>
            <a:r>
              <a:rPr lang="en-US" dirty="0" err="1"/>
              <a:t>id_user</a:t>
            </a:r>
            <a:r>
              <a:rPr lang="en-US" dirty="0"/>
              <a:t>", nullable = false)</a:t>
            </a:r>
          </a:p>
          <a:p>
            <a:r>
              <a:rPr lang="en-US" dirty="0"/>
              <a:t>    @Id</a:t>
            </a:r>
          </a:p>
          <a:p>
            <a:r>
              <a:rPr lang="en-US" dirty="0"/>
              <a:t>    public int </a:t>
            </a:r>
            <a:r>
              <a:rPr lang="en-US" dirty="0" err="1"/>
              <a:t>getIdUser</a:t>
            </a:r>
            <a:r>
              <a:rPr lang="en-US" dirty="0"/>
              <a:t>() ;</a:t>
            </a:r>
          </a:p>
          <a:p>
            <a:endParaRPr lang="en-US" dirty="0"/>
          </a:p>
          <a:p>
            <a:r>
              <a:rPr lang="en-US" dirty="0"/>
              <a:t>    @Column(name = "</a:t>
            </a:r>
            <a:r>
              <a:rPr lang="en-US" dirty="0" err="1"/>
              <a:t>id_question</a:t>
            </a:r>
            <a:r>
              <a:rPr lang="en-US" dirty="0"/>
              <a:t>", nullable = false)</a:t>
            </a:r>
          </a:p>
          <a:p>
            <a:r>
              <a:rPr lang="en-US" dirty="0"/>
              <a:t>    @Id</a:t>
            </a:r>
          </a:p>
          <a:p>
            <a:r>
              <a:rPr lang="en-US" dirty="0"/>
              <a:t>    public int </a:t>
            </a:r>
            <a:r>
              <a:rPr lang="en-US" dirty="0" err="1"/>
              <a:t>getIdQuestion</a:t>
            </a:r>
            <a:r>
              <a:rPr lang="en-US" dirty="0"/>
              <a:t>() ;</a:t>
            </a:r>
          </a:p>
          <a:p>
            <a:endParaRPr lang="en-US" dirty="0"/>
          </a:p>
          <a:p>
            <a:r>
              <a:rPr lang="en-US" dirty="0"/>
              <a:t>    @Column(name = "</a:t>
            </a:r>
            <a:r>
              <a:rPr lang="en-US" dirty="0" err="1"/>
              <a:t>answer_text</a:t>
            </a:r>
            <a:r>
              <a:rPr lang="en-US" dirty="0"/>
              <a:t>", nullable = false, length = -1)</a:t>
            </a:r>
          </a:p>
          <a:p>
            <a:r>
              <a:rPr lang="en-US" dirty="0"/>
              <a:t>    public String </a:t>
            </a:r>
            <a:r>
              <a:rPr lang="en-US" dirty="0" err="1"/>
              <a:t>getAnswerText</a:t>
            </a:r>
            <a:r>
              <a:rPr lang="en-US" dirty="0"/>
              <a:t>() ;</a:t>
            </a:r>
          </a:p>
          <a:p>
            <a:endParaRPr lang="en-US" dirty="0"/>
          </a:p>
        </p:txBody>
      </p:sp>
    </p:spTree>
    <p:extLst>
      <p:ext uri="{BB962C8B-B14F-4D97-AF65-F5344CB8AC3E}">
        <p14:creationId xmlns:p14="http://schemas.microsoft.com/office/powerpoint/2010/main" val="3463745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E23F-21E6-4B41-A922-51D7592A9320}"/>
              </a:ext>
            </a:extLst>
          </p:cNvPr>
          <p:cNvSpPr>
            <a:spLocks noGrp="1"/>
          </p:cNvSpPr>
          <p:nvPr>
            <p:ph type="title"/>
          </p:nvPr>
        </p:nvSpPr>
        <p:spPr>
          <a:xfrm>
            <a:off x="0" y="0"/>
            <a:ext cx="8770571" cy="763398"/>
          </a:xfrm>
        </p:spPr>
        <p:txBody>
          <a:bodyPr>
            <a:normAutofit fontScale="90000"/>
          </a:bodyPr>
          <a:lstStyle/>
          <a:p>
            <a:r>
              <a:rPr lang="en-US" dirty="0"/>
              <a:t>Entity - Product</a:t>
            </a:r>
          </a:p>
        </p:txBody>
      </p:sp>
      <p:sp>
        <p:nvSpPr>
          <p:cNvPr id="3" name="Content Placeholder 2">
            <a:extLst>
              <a:ext uri="{FF2B5EF4-FFF2-40B4-BE49-F238E27FC236}">
                <a16:creationId xmlns:a16="http://schemas.microsoft.com/office/drawing/2014/main" id="{07BDD191-9C5A-45FE-85AD-3B60ACDBE361}"/>
              </a:ext>
            </a:extLst>
          </p:cNvPr>
          <p:cNvSpPr>
            <a:spLocks noGrp="1"/>
          </p:cNvSpPr>
          <p:nvPr>
            <p:ph idx="1"/>
          </p:nvPr>
        </p:nvSpPr>
        <p:spPr>
          <a:xfrm>
            <a:off x="209522" y="1216404"/>
            <a:ext cx="6456729" cy="5293453"/>
          </a:xfrm>
        </p:spPr>
        <p:txBody>
          <a:bodyPr>
            <a:noAutofit/>
          </a:bodyPr>
          <a:lstStyle/>
          <a:p>
            <a:r>
              <a:rPr lang="en-US" sz="1050" dirty="0"/>
              <a:t>@Entity @Table(name = "product")</a:t>
            </a:r>
          </a:p>
          <a:p>
            <a:r>
              <a:rPr lang="en-US" sz="1050" dirty="0"/>
              <a:t>@NamedQueries({</a:t>
            </a:r>
          </a:p>
          <a:p>
            <a:r>
              <a:rPr lang="en-US" sz="1050" dirty="0"/>
              <a:t>        @NamedQuery(name = "</a:t>
            </a:r>
            <a:r>
              <a:rPr lang="en-US" sz="1050" dirty="0" err="1"/>
              <a:t>Product.findAllProducts</a:t>
            </a:r>
            <a:r>
              <a:rPr lang="en-US" sz="1050" dirty="0"/>
              <a:t>", query = "select p from Product p"),</a:t>
            </a:r>
          </a:p>
          <a:p>
            <a:r>
              <a:rPr lang="en-US" sz="1050" dirty="0"/>
              <a:t>        @NamedQuery(name = "</a:t>
            </a:r>
            <a:r>
              <a:rPr lang="en-US" sz="1050" dirty="0" err="1"/>
              <a:t>Product.getPastProduct</a:t>
            </a:r>
            <a:r>
              <a:rPr lang="en-US" sz="1050" dirty="0"/>
              <a:t>", query = "SELECT p from Product p WHERE </a:t>
            </a:r>
            <a:r>
              <a:rPr lang="en-US" sz="1050" dirty="0" err="1"/>
              <a:t>p.date</a:t>
            </a:r>
            <a:r>
              <a:rPr lang="en-US" sz="1050" dirty="0"/>
              <a:t> &lt; </a:t>
            </a:r>
            <a:r>
              <a:rPr lang="en-US" sz="1050" dirty="0" err="1"/>
              <a:t>current_date</a:t>
            </a:r>
            <a:r>
              <a:rPr lang="en-US" sz="1050" dirty="0"/>
              <a:t>"),</a:t>
            </a:r>
          </a:p>
          <a:p>
            <a:r>
              <a:rPr lang="en-US" sz="1050" dirty="0"/>
              <a:t>        @NamedQuery(name = "</a:t>
            </a:r>
            <a:r>
              <a:rPr lang="en-US" sz="1050" dirty="0" err="1"/>
              <a:t>Product.getProductOfTheDay</a:t>
            </a:r>
            <a:r>
              <a:rPr lang="en-US" sz="1050" dirty="0"/>
              <a:t>", query = "SELECT p from Product p WHERE </a:t>
            </a:r>
            <a:r>
              <a:rPr lang="en-US" sz="1050" dirty="0" err="1"/>
              <a:t>p.date</a:t>
            </a:r>
            <a:r>
              <a:rPr lang="en-US" sz="1050" dirty="0"/>
              <a:t> = </a:t>
            </a:r>
            <a:r>
              <a:rPr lang="en-US" sz="1050" dirty="0" err="1"/>
              <a:t>current_date</a:t>
            </a:r>
            <a:r>
              <a:rPr lang="en-US" sz="1050" dirty="0"/>
              <a:t>"),</a:t>
            </a:r>
          </a:p>
          <a:p>
            <a:r>
              <a:rPr lang="en-US" sz="1050" dirty="0"/>
              <a:t>        @NamedQuery(name = "</a:t>
            </a:r>
            <a:r>
              <a:rPr lang="en-US" sz="1050" dirty="0" err="1"/>
              <a:t>Product.getProductByIdProduct</a:t>
            </a:r>
            <a:r>
              <a:rPr lang="en-US" sz="1050" dirty="0"/>
              <a:t>", query = "SELECT p FROM Product p where </a:t>
            </a:r>
            <a:r>
              <a:rPr lang="en-US" sz="1050" dirty="0" err="1"/>
              <a:t>p.idProduct</a:t>
            </a:r>
            <a:r>
              <a:rPr lang="en-US" sz="1050" dirty="0"/>
              <a:t> = :</a:t>
            </a:r>
            <a:r>
              <a:rPr lang="en-US" sz="1050" dirty="0" err="1"/>
              <a:t>idProduct</a:t>
            </a:r>
            <a:r>
              <a:rPr lang="en-US" sz="1050" dirty="0"/>
              <a:t>")</a:t>
            </a:r>
          </a:p>
          <a:p>
            <a:r>
              <a:rPr lang="en-US" sz="1050" dirty="0"/>
              <a:t>})</a:t>
            </a:r>
          </a:p>
          <a:p>
            <a:r>
              <a:rPr lang="en-US" sz="1050" dirty="0"/>
              <a:t>public class Product {</a:t>
            </a:r>
          </a:p>
          <a:p>
            <a:r>
              <a:rPr lang="en-US" sz="1050" dirty="0"/>
              <a:t>    private int </a:t>
            </a:r>
            <a:r>
              <a:rPr lang="en-US" sz="1050" dirty="0" err="1"/>
              <a:t>idProduct</a:t>
            </a:r>
            <a:r>
              <a:rPr lang="en-US" sz="1050" dirty="0"/>
              <a:t>;</a:t>
            </a:r>
          </a:p>
          <a:p>
            <a:r>
              <a:rPr lang="en-US" sz="1050" dirty="0"/>
              <a:t>    private String name;</a:t>
            </a:r>
          </a:p>
          <a:p>
            <a:r>
              <a:rPr lang="en-US" sz="1050" dirty="0"/>
              <a:t>    private byte[] </a:t>
            </a:r>
            <a:r>
              <a:rPr lang="en-US" sz="1050" dirty="0" err="1"/>
              <a:t>productImage</a:t>
            </a:r>
            <a:r>
              <a:rPr lang="en-US" sz="1050" dirty="0"/>
              <a:t>;</a:t>
            </a:r>
          </a:p>
          <a:p>
            <a:r>
              <a:rPr lang="en-US" sz="1050" dirty="0"/>
              <a:t>    private Date </a:t>
            </a:r>
            <a:r>
              <a:rPr lang="en-US" sz="1050" dirty="0" err="1"/>
              <a:t>date</a:t>
            </a:r>
            <a:r>
              <a:rPr lang="en-US" sz="1050" dirty="0"/>
              <a:t>;</a:t>
            </a:r>
          </a:p>
        </p:txBody>
      </p:sp>
      <p:sp>
        <p:nvSpPr>
          <p:cNvPr id="7" name="Content Placeholder 2">
            <a:extLst>
              <a:ext uri="{FF2B5EF4-FFF2-40B4-BE49-F238E27FC236}">
                <a16:creationId xmlns:a16="http://schemas.microsoft.com/office/drawing/2014/main" id="{A3A34F3B-D1D6-4987-B6F8-2FE03451C60B}"/>
              </a:ext>
            </a:extLst>
          </p:cNvPr>
          <p:cNvSpPr txBox="1">
            <a:spLocks/>
          </p:cNvSpPr>
          <p:nvPr/>
        </p:nvSpPr>
        <p:spPr>
          <a:xfrm>
            <a:off x="6666251" y="1216404"/>
            <a:ext cx="5114687" cy="5528345"/>
          </a:xfrm>
          <a:prstGeom prst="rect">
            <a:avLst/>
          </a:prstGeom>
        </p:spPr>
        <p:txBody>
          <a:bodyPr vert="horz" lIns="109728" tIns="109728" rIns="109728" bIns="91440" rtlCol="0">
            <a:normAutofit fontScale="550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    @Id    @Column(name = "</a:t>
            </a:r>
            <a:r>
              <a:rPr lang="en-US" dirty="0" err="1"/>
              <a:t>id_product</a:t>
            </a:r>
            <a:r>
              <a:rPr lang="en-US" dirty="0"/>
              <a:t>", nullable = false)</a:t>
            </a:r>
          </a:p>
          <a:p>
            <a:r>
              <a:rPr lang="en-US" dirty="0"/>
              <a:t>    @GeneratedValue(strategy=GenerationType.IDENTITY)</a:t>
            </a:r>
          </a:p>
          <a:p>
            <a:r>
              <a:rPr lang="en-US" dirty="0"/>
              <a:t>    public int </a:t>
            </a:r>
            <a:r>
              <a:rPr lang="en-US" dirty="0" err="1"/>
              <a:t>getIdProduct</a:t>
            </a:r>
            <a:r>
              <a:rPr lang="en-US" dirty="0"/>
              <a:t>() ;</a:t>
            </a:r>
          </a:p>
          <a:p>
            <a:endParaRPr lang="en-US" dirty="0"/>
          </a:p>
          <a:p>
            <a:r>
              <a:rPr lang="en-US" dirty="0"/>
              <a:t>    @Column(name = "name", nullable = false, length = 64)</a:t>
            </a:r>
          </a:p>
          <a:p>
            <a:r>
              <a:rPr lang="en-US" dirty="0"/>
              <a:t>    public String </a:t>
            </a:r>
            <a:r>
              <a:rPr lang="en-US" dirty="0" err="1"/>
              <a:t>getName</a:t>
            </a:r>
            <a:r>
              <a:rPr lang="en-US" dirty="0"/>
              <a:t>() ;</a:t>
            </a:r>
          </a:p>
          <a:p>
            <a:endParaRPr lang="en-US" dirty="0"/>
          </a:p>
          <a:p>
            <a:r>
              <a:rPr lang="en-US" dirty="0"/>
              <a:t>    @Lob     @Basic(fetch = </a:t>
            </a:r>
            <a:r>
              <a:rPr lang="en-US" dirty="0" err="1"/>
              <a:t>FetchType.LAZY</a:t>
            </a:r>
            <a:r>
              <a:rPr lang="en-US" dirty="0"/>
              <a:t>) </a:t>
            </a:r>
          </a:p>
          <a:p>
            <a:r>
              <a:rPr lang="en-US" dirty="0"/>
              <a:t>    @Column(name = "</a:t>
            </a:r>
            <a:r>
              <a:rPr lang="en-US" dirty="0" err="1"/>
              <a:t>product_image</a:t>
            </a:r>
            <a:r>
              <a:rPr lang="en-US" dirty="0"/>
              <a:t>", nullable = false)</a:t>
            </a:r>
          </a:p>
          <a:p>
            <a:r>
              <a:rPr lang="en-US" dirty="0"/>
              <a:t>    public byte[] </a:t>
            </a:r>
            <a:r>
              <a:rPr lang="en-US" dirty="0" err="1"/>
              <a:t>getProductImage</a:t>
            </a:r>
            <a:r>
              <a:rPr lang="en-US" dirty="0"/>
              <a:t>();</a:t>
            </a:r>
          </a:p>
          <a:p>
            <a:endParaRPr lang="en-US" dirty="0"/>
          </a:p>
          <a:p>
            <a:r>
              <a:rPr lang="en-US" dirty="0"/>
              <a:t>    /* This method has to be used when you want to display the image in </a:t>
            </a:r>
            <a:r>
              <a:rPr lang="en-US" dirty="0" err="1"/>
              <a:t>thymeleaf</a:t>
            </a:r>
            <a:endParaRPr lang="en-US" dirty="0"/>
          </a:p>
          <a:p>
            <a:r>
              <a:rPr lang="en-US" dirty="0"/>
              <a:t>     * @return Base64 encoded image */</a:t>
            </a:r>
          </a:p>
          <a:p>
            <a:r>
              <a:rPr lang="en-US" dirty="0"/>
              <a:t>    public String </a:t>
            </a:r>
            <a:r>
              <a:rPr lang="en-US" dirty="0" err="1"/>
              <a:t>imageString</a:t>
            </a:r>
            <a:r>
              <a:rPr lang="en-US" dirty="0"/>
              <a:t>();</a:t>
            </a:r>
          </a:p>
          <a:p>
            <a:endParaRPr lang="en-US" dirty="0"/>
          </a:p>
          <a:p>
            <a:r>
              <a:rPr lang="en-US" dirty="0"/>
              <a:t>    @Column(name = "date", nullable = false)</a:t>
            </a:r>
          </a:p>
          <a:p>
            <a:r>
              <a:rPr lang="en-US" dirty="0"/>
              <a:t>    public Date </a:t>
            </a:r>
            <a:r>
              <a:rPr lang="en-US" dirty="0" err="1"/>
              <a:t>getDate</a:t>
            </a:r>
            <a:r>
              <a:rPr lang="en-US" dirty="0"/>
              <a:t>() ;</a:t>
            </a:r>
          </a:p>
          <a:p>
            <a:endParaRPr lang="en-US" dirty="0"/>
          </a:p>
        </p:txBody>
      </p:sp>
    </p:spTree>
    <p:extLst>
      <p:ext uri="{BB962C8B-B14F-4D97-AF65-F5344CB8AC3E}">
        <p14:creationId xmlns:p14="http://schemas.microsoft.com/office/powerpoint/2010/main" val="3101643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241D-FC0C-44DA-BA6E-B051B0A2D739}"/>
              </a:ext>
            </a:extLst>
          </p:cNvPr>
          <p:cNvSpPr>
            <a:spLocks noGrp="1"/>
          </p:cNvSpPr>
          <p:nvPr>
            <p:ph type="title"/>
          </p:nvPr>
        </p:nvSpPr>
        <p:spPr/>
        <p:txBody>
          <a:bodyPr>
            <a:normAutofit fontScale="90000"/>
          </a:bodyPr>
          <a:lstStyle/>
          <a:p>
            <a:pPr algn="ctr"/>
            <a:r>
              <a:rPr lang="en-US" dirty="0"/>
              <a:t>Specifications </a:t>
            </a:r>
            <a:br>
              <a:rPr lang="en-US" dirty="0"/>
            </a:br>
            <a:r>
              <a:rPr lang="en-US" b="0" dirty="0">
                <a:solidFill>
                  <a:srgbClr val="000000"/>
                </a:solidFill>
              </a:rPr>
              <a:t>G</a:t>
            </a:r>
            <a:r>
              <a:rPr lang="en-US" sz="3200" b="0" i="0" dirty="0">
                <a:solidFill>
                  <a:srgbClr val="000000"/>
                </a:solidFill>
                <a:effectLst/>
              </a:rPr>
              <a:t>amified consumer data collection</a:t>
            </a:r>
            <a:endParaRPr lang="en-US" dirty="0"/>
          </a:p>
        </p:txBody>
      </p:sp>
      <p:sp>
        <p:nvSpPr>
          <p:cNvPr id="3" name="Content Placeholder 2">
            <a:extLst>
              <a:ext uri="{FF2B5EF4-FFF2-40B4-BE49-F238E27FC236}">
                <a16:creationId xmlns:a16="http://schemas.microsoft.com/office/drawing/2014/main" id="{A3DA6478-F239-43CA-9A1C-42D3FD3311BE}"/>
              </a:ext>
            </a:extLst>
          </p:cNvPr>
          <p:cNvSpPr>
            <a:spLocks noGrp="1"/>
          </p:cNvSpPr>
          <p:nvPr>
            <p:ph idx="1"/>
          </p:nvPr>
        </p:nvSpPr>
        <p:spPr>
          <a:xfrm>
            <a:off x="1920240" y="2270331"/>
            <a:ext cx="8770572" cy="3669075"/>
          </a:xfrm>
        </p:spPr>
        <p:txBody>
          <a:bodyPr>
            <a:noAutofit/>
          </a:bodyPr>
          <a:lstStyle/>
          <a:p>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The administrator can access a dedicated application on the same database, which features the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following pages :</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Symbol" panose="05050102010706020507" pitchFamily="18" charset="2"/>
              </a:rPr>
              <a:t> </a:t>
            </a:r>
            <a:r>
              <a:rPr lang="en-US" sz="1200" b="0" i="0" dirty="0">
                <a:solidFill>
                  <a:srgbClr val="000000"/>
                </a:solidFill>
                <a:effectLst/>
                <a:latin typeface="Calibri" panose="020F0502020204030204" pitchFamily="34" charset="0"/>
              </a:rPr>
              <a:t>A CREATION page for inserting the product of the day for the current date or for a posterior date and for creating a variable number of marketing questions about such product.</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Symbol" panose="05050102010706020507" pitchFamily="18" charset="2"/>
              </a:rPr>
              <a:t> </a:t>
            </a:r>
            <a:r>
              <a:rPr lang="en-US" sz="1200" b="0" i="0" dirty="0">
                <a:solidFill>
                  <a:srgbClr val="000000"/>
                </a:solidFill>
                <a:effectLst/>
                <a:latin typeface="Calibri" panose="020F0502020204030204" pitchFamily="34" charset="0"/>
              </a:rPr>
              <a:t>An INSPECTION page for accessing the data of a past questionnaire. The visualized data for a</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given questionnaire includes :</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ourier New" panose="02070309020205020404" pitchFamily="49" charset="0"/>
              </a:rPr>
              <a:t>o </a:t>
            </a:r>
            <a:r>
              <a:rPr lang="en-US" sz="1200" b="0" i="0" dirty="0">
                <a:solidFill>
                  <a:srgbClr val="000000"/>
                </a:solidFill>
                <a:effectLst/>
                <a:latin typeface="Calibri" panose="020F0502020204030204" pitchFamily="34" charset="0"/>
              </a:rPr>
              <a:t>List of users who submitted the questionnaire.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ourier New" panose="02070309020205020404" pitchFamily="49" charset="0"/>
              </a:rPr>
              <a:t>o </a:t>
            </a:r>
            <a:r>
              <a:rPr lang="en-US" sz="1200" b="0" i="0" dirty="0">
                <a:solidFill>
                  <a:srgbClr val="000000"/>
                </a:solidFill>
                <a:effectLst/>
                <a:latin typeface="Calibri" panose="020F0502020204030204" pitchFamily="34" charset="0"/>
              </a:rPr>
              <a:t>List of users who cancelled the questionnaire.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ourier New" panose="02070309020205020404" pitchFamily="49" charset="0"/>
              </a:rPr>
              <a:t>o </a:t>
            </a:r>
            <a:r>
              <a:rPr lang="en-US" sz="1200" b="0" i="0" dirty="0">
                <a:solidFill>
                  <a:srgbClr val="000000"/>
                </a:solidFill>
                <a:effectLst/>
                <a:latin typeface="Calibri" panose="020F0502020204030204" pitchFamily="34" charset="0"/>
              </a:rPr>
              <a:t>Questionnaire answers of each user.</a:t>
            </a:r>
          </a:p>
          <a:p>
            <a:r>
              <a:rPr lang="en-US" sz="1200" b="0" i="0" dirty="0">
                <a:solidFill>
                  <a:srgbClr val="000000"/>
                </a:solidFill>
                <a:effectLst/>
                <a:latin typeface="Symbol" panose="05050102010706020507" pitchFamily="18" charset="2"/>
              </a:rPr>
              <a:t> </a:t>
            </a:r>
            <a:r>
              <a:rPr lang="en-US" sz="1200" b="0" i="0" dirty="0">
                <a:solidFill>
                  <a:srgbClr val="000000"/>
                </a:solidFill>
                <a:effectLst/>
                <a:latin typeface="Calibri" panose="020F0502020204030204" pitchFamily="34" charset="0"/>
              </a:rPr>
              <a:t>A DELETION page for ERASING the questionnaire data and the related responses and points</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of all users who filled in the questionnaire. Deletion should be possible only for a date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preceding the current date.</a:t>
            </a:r>
            <a:r>
              <a:rPr lang="en-US" sz="1200" dirty="0"/>
              <a:t> </a:t>
            </a:r>
            <a:br>
              <a:rPr lang="en-US" sz="1200" dirty="0"/>
            </a:br>
            <a:endParaRPr lang="en-US" sz="1200" dirty="0"/>
          </a:p>
        </p:txBody>
      </p:sp>
    </p:spTree>
    <p:extLst>
      <p:ext uri="{BB962C8B-B14F-4D97-AF65-F5344CB8AC3E}">
        <p14:creationId xmlns:p14="http://schemas.microsoft.com/office/powerpoint/2010/main" val="697342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E23F-21E6-4B41-A922-51D7592A9320}"/>
              </a:ext>
            </a:extLst>
          </p:cNvPr>
          <p:cNvSpPr>
            <a:spLocks noGrp="1"/>
          </p:cNvSpPr>
          <p:nvPr>
            <p:ph type="title"/>
          </p:nvPr>
        </p:nvSpPr>
        <p:spPr>
          <a:xfrm>
            <a:off x="0" y="0"/>
            <a:ext cx="8770571" cy="763398"/>
          </a:xfrm>
        </p:spPr>
        <p:txBody>
          <a:bodyPr>
            <a:normAutofit fontScale="90000"/>
          </a:bodyPr>
          <a:lstStyle/>
          <a:p>
            <a:r>
              <a:rPr lang="en-US" dirty="0"/>
              <a:t>Entity - Question</a:t>
            </a:r>
          </a:p>
        </p:txBody>
      </p:sp>
      <p:sp>
        <p:nvSpPr>
          <p:cNvPr id="3" name="Content Placeholder 2">
            <a:extLst>
              <a:ext uri="{FF2B5EF4-FFF2-40B4-BE49-F238E27FC236}">
                <a16:creationId xmlns:a16="http://schemas.microsoft.com/office/drawing/2014/main" id="{07BDD191-9C5A-45FE-85AD-3B60ACDBE361}"/>
              </a:ext>
            </a:extLst>
          </p:cNvPr>
          <p:cNvSpPr>
            <a:spLocks noGrp="1"/>
          </p:cNvSpPr>
          <p:nvPr>
            <p:ph idx="1"/>
          </p:nvPr>
        </p:nvSpPr>
        <p:spPr>
          <a:xfrm>
            <a:off x="760600" y="998290"/>
            <a:ext cx="5427880" cy="5293453"/>
          </a:xfrm>
        </p:spPr>
        <p:txBody>
          <a:bodyPr>
            <a:noAutofit/>
          </a:bodyPr>
          <a:lstStyle/>
          <a:p>
            <a:r>
              <a:rPr lang="en-US" sz="1050" dirty="0"/>
              <a:t>@Entity</a:t>
            </a:r>
          </a:p>
          <a:p>
            <a:r>
              <a:rPr lang="en-US" sz="1050" dirty="0"/>
              <a:t>@Table(name = "question")</a:t>
            </a:r>
          </a:p>
          <a:p>
            <a:r>
              <a:rPr lang="en-US" sz="1050" dirty="0"/>
              <a:t>@NamedQueries(</a:t>
            </a:r>
          </a:p>
          <a:p>
            <a:r>
              <a:rPr lang="en-US" sz="1050" dirty="0"/>
              <a:t>        {@NamedQuery(name = "</a:t>
            </a:r>
            <a:r>
              <a:rPr lang="en-US" sz="1050" dirty="0" err="1"/>
              <a:t>Question.findAllQuestions</a:t>
            </a:r>
            <a:r>
              <a:rPr lang="en-US" sz="1050" dirty="0"/>
              <a:t>", query = "select q from Question q"),</a:t>
            </a:r>
          </a:p>
          <a:p>
            <a:r>
              <a:rPr lang="en-US" sz="1050" dirty="0"/>
              <a:t>         @NamedQuery(name = "</a:t>
            </a:r>
            <a:r>
              <a:rPr lang="en-US" sz="1050" dirty="0" err="1"/>
              <a:t>Question.findQuestionIdByText</a:t>
            </a:r>
            <a:r>
              <a:rPr lang="en-US" sz="1050" dirty="0"/>
              <a:t>", query = "select </a:t>
            </a:r>
            <a:r>
              <a:rPr lang="en-US" sz="1050" dirty="0" err="1"/>
              <a:t>q.idQuestion</a:t>
            </a:r>
            <a:r>
              <a:rPr lang="en-US" sz="1050" dirty="0"/>
              <a:t> from Question q where </a:t>
            </a:r>
            <a:r>
              <a:rPr lang="en-US" sz="1050" dirty="0" err="1"/>
              <a:t>q.questionText</a:t>
            </a:r>
            <a:r>
              <a:rPr lang="en-US" sz="1050" dirty="0"/>
              <a:t> = ?1")}</a:t>
            </a:r>
          </a:p>
          <a:p>
            <a:r>
              <a:rPr lang="en-US" sz="1050" dirty="0"/>
              <a:t>)</a:t>
            </a:r>
          </a:p>
          <a:p>
            <a:r>
              <a:rPr lang="en-US" sz="1050" dirty="0"/>
              <a:t>public class Question {</a:t>
            </a:r>
          </a:p>
          <a:p>
            <a:r>
              <a:rPr lang="en-US" sz="1050" dirty="0"/>
              <a:t>    private int </a:t>
            </a:r>
            <a:r>
              <a:rPr lang="en-US" sz="1050" dirty="0" err="1"/>
              <a:t>idQuestion</a:t>
            </a:r>
            <a:r>
              <a:rPr lang="en-US" sz="1050" dirty="0"/>
              <a:t>;</a:t>
            </a:r>
          </a:p>
          <a:p>
            <a:r>
              <a:rPr lang="en-US" sz="1050" dirty="0"/>
              <a:t>    private String </a:t>
            </a:r>
            <a:r>
              <a:rPr lang="en-US" sz="1050" dirty="0" err="1"/>
              <a:t>questionText</a:t>
            </a:r>
            <a:r>
              <a:rPr lang="en-US" sz="1050" dirty="0"/>
              <a:t>;</a:t>
            </a:r>
          </a:p>
          <a:p>
            <a:r>
              <a:rPr lang="en-US" sz="1050" dirty="0"/>
              <a:t>    private int points;</a:t>
            </a:r>
          </a:p>
        </p:txBody>
      </p:sp>
      <p:sp>
        <p:nvSpPr>
          <p:cNvPr id="7" name="Content Placeholder 2">
            <a:extLst>
              <a:ext uri="{FF2B5EF4-FFF2-40B4-BE49-F238E27FC236}">
                <a16:creationId xmlns:a16="http://schemas.microsoft.com/office/drawing/2014/main" id="{A3A34F3B-D1D6-4987-B6F8-2FE03451C60B}"/>
              </a:ext>
            </a:extLst>
          </p:cNvPr>
          <p:cNvSpPr txBox="1">
            <a:spLocks/>
          </p:cNvSpPr>
          <p:nvPr/>
        </p:nvSpPr>
        <p:spPr>
          <a:xfrm>
            <a:off x="6554599" y="1862357"/>
            <a:ext cx="4876801" cy="3565320"/>
          </a:xfrm>
          <a:prstGeom prst="rect">
            <a:avLst/>
          </a:prstGeom>
        </p:spPr>
        <p:txBody>
          <a:bodyPr vert="horz" lIns="109728" tIns="109728" rIns="109728" bIns="91440" rtlCol="0">
            <a:normAutofit fontScale="550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@Id</a:t>
            </a:r>
          </a:p>
          <a:p>
            <a:r>
              <a:rPr lang="en-US" dirty="0"/>
              <a:t>@Column(name = "</a:t>
            </a:r>
            <a:r>
              <a:rPr lang="en-US" dirty="0" err="1"/>
              <a:t>id_question</a:t>
            </a:r>
            <a:r>
              <a:rPr lang="en-US" dirty="0"/>
              <a:t>", nullable = false)</a:t>
            </a:r>
          </a:p>
          <a:p>
            <a:r>
              <a:rPr lang="en-US" dirty="0"/>
              <a:t>@GeneratedValue(strategy=GenerationType.IDENTITY)</a:t>
            </a:r>
          </a:p>
          <a:p>
            <a:r>
              <a:rPr lang="en-US" dirty="0"/>
              <a:t>    public int </a:t>
            </a:r>
            <a:r>
              <a:rPr lang="en-US" dirty="0" err="1"/>
              <a:t>getIdQuestion</a:t>
            </a:r>
            <a:r>
              <a:rPr lang="en-US" dirty="0"/>
              <a:t>();</a:t>
            </a:r>
          </a:p>
          <a:p>
            <a:endParaRPr lang="en-US" dirty="0"/>
          </a:p>
          <a:p>
            <a:r>
              <a:rPr lang="en-US" dirty="0"/>
              <a:t>@Column(name = "</a:t>
            </a:r>
            <a:r>
              <a:rPr lang="en-US" dirty="0" err="1"/>
              <a:t>question_text</a:t>
            </a:r>
            <a:r>
              <a:rPr lang="en-US" dirty="0"/>
              <a:t>", nullable = false, length = 255)</a:t>
            </a:r>
          </a:p>
          <a:p>
            <a:r>
              <a:rPr lang="en-US" dirty="0"/>
              <a:t>public String </a:t>
            </a:r>
            <a:r>
              <a:rPr lang="en-US" dirty="0" err="1"/>
              <a:t>getQuestionText</a:t>
            </a:r>
            <a:r>
              <a:rPr lang="en-US" dirty="0"/>
              <a:t>() ;</a:t>
            </a:r>
          </a:p>
          <a:p>
            <a:endParaRPr lang="en-US" dirty="0"/>
          </a:p>
          <a:p>
            <a:r>
              <a:rPr lang="en-US" dirty="0"/>
              <a:t>@Column(name = "points", nullable = false)</a:t>
            </a:r>
          </a:p>
          <a:p>
            <a:r>
              <a:rPr lang="en-US" dirty="0"/>
              <a:t>public int </a:t>
            </a:r>
            <a:r>
              <a:rPr lang="en-US" dirty="0" err="1"/>
              <a:t>getPoints</a:t>
            </a:r>
            <a:r>
              <a:rPr lang="en-US" dirty="0"/>
              <a:t>() ;</a:t>
            </a:r>
          </a:p>
        </p:txBody>
      </p:sp>
    </p:spTree>
    <p:extLst>
      <p:ext uri="{BB962C8B-B14F-4D97-AF65-F5344CB8AC3E}">
        <p14:creationId xmlns:p14="http://schemas.microsoft.com/office/powerpoint/2010/main" val="1513927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E23F-21E6-4B41-A922-51D7592A9320}"/>
              </a:ext>
            </a:extLst>
          </p:cNvPr>
          <p:cNvSpPr>
            <a:spLocks noGrp="1"/>
          </p:cNvSpPr>
          <p:nvPr>
            <p:ph type="title"/>
          </p:nvPr>
        </p:nvSpPr>
        <p:spPr>
          <a:xfrm>
            <a:off x="0" y="0"/>
            <a:ext cx="8770571" cy="763398"/>
          </a:xfrm>
        </p:spPr>
        <p:txBody>
          <a:bodyPr>
            <a:normAutofit fontScale="90000"/>
          </a:bodyPr>
          <a:lstStyle/>
          <a:p>
            <a:r>
              <a:rPr lang="en-US" dirty="0"/>
              <a:t>Entity - Questionnaire</a:t>
            </a:r>
          </a:p>
        </p:txBody>
      </p:sp>
      <p:sp>
        <p:nvSpPr>
          <p:cNvPr id="3" name="Content Placeholder 2">
            <a:extLst>
              <a:ext uri="{FF2B5EF4-FFF2-40B4-BE49-F238E27FC236}">
                <a16:creationId xmlns:a16="http://schemas.microsoft.com/office/drawing/2014/main" id="{07BDD191-9C5A-45FE-85AD-3B60ACDBE361}"/>
              </a:ext>
            </a:extLst>
          </p:cNvPr>
          <p:cNvSpPr>
            <a:spLocks noGrp="1"/>
          </p:cNvSpPr>
          <p:nvPr>
            <p:ph idx="1"/>
          </p:nvPr>
        </p:nvSpPr>
        <p:spPr>
          <a:xfrm>
            <a:off x="327171" y="998290"/>
            <a:ext cx="5861309" cy="5293453"/>
          </a:xfrm>
        </p:spPr>
        <p:txBody>
          <a:bodyPr>
            <a:noAutofit/>
          </a:bodyPr>
          <a:lstStyle/>
          <a:p>
            <a:r>
              <a:rPr lang="en-US" sz="1050" dirty="0"/>
              <a:t>@Entity</a:t>
            </a:r>
          </a:p>
          <a:p>
            <a:r>
              <a:rPr lang="en-US" sz="1050" dirty="0"/>
              <a:t>@Table(name = "questionnaire")</a:t>
            </a:r>
          </a:p>
          <a:p>
            <a:r>
              <a:rPr lang="en-US" sz="1050" dirty="0"/>
              <a:t>@IdClass(QuestionnairePK.class)</a:t>
            </a:r>
          </a:p>
          <a:p>
            <a:r>
              <a:rPr lang="en-US" sz="1050" dirty="0"/>
              <a:t>@NamedQueries({</a:t>
            </a:r>
          </a:p>
          <a:p>
            <a:r>
              <a:rPr lang="en-US" sz="1050" dirty="0"/>
              <a:t>        @NamedQuery(name = "</a:t>
            </a:r>
            <a:r>
              <a:rPr lang="en-US" sz="1050" dirty="0" err="1"/>
              <a:t>Questionnaire.getQuestions</a:t>
            </a:r>
            <a:r>
              <a:rPr lang="en-US" sz="1050" dirty="0"/>
              <a:t>", query = "SELECT q from Questionnaire q WHERE </a:t>
            </a:r>
            <a:r>
              <a:rPr lang="en-US" sz="1050" dirty="0" err="1"/>
              <a:t>q.idProduct</a:t>
            </a:r>
            <a:r>
              <a:rPr lang="en-US" sz="1050" dirty="0"/>
              <a:t> = ?1"),</a:t>
            </a:r>
          </a:p>
          <a:p>
            <a:r>
              <a:rPr lang="en-US" sz="1050" dirty="0"/>
              <a:t>        @NamedQuery(name = "</a:t>
            </a:r>
            <a:r>
              <a:rPr lang="en-US" sz="1050" dirty="0" err="1"/>
              <a:t>Questionnaire.getAllQuestionnaires</a:t>
            </a:r>
            <a:r>
              <a:rPr lang="en-US" sz="1050" dirty="0"/>
              <a:t>", query = "SELECT q FROM Questionnaire q")</a:t>
            </a:r>
          </a:p>
          <a:p>
            <a:r>
              <a:rPr lang="en-US" sz="1050" dirty="0"/>
              <a:t>})</a:t>
            </a:r>
          </a:p>
          <a:p>
            <a:r>
              <a:rPr lang="en-US" sz="1050" dirty="0"/>
              <a:t>public class Questionnaire {</a:t>
            </a:r>
          </a:p>
          <a:p>
            <a:r>
              <a:rPr lang="en-US" sz="1050" dirty="0"/>
              <a:t>    private int </a:t>
            </a:r>
            <a:r>
              <a:rPr lang="en-US" sz="1050" dirty="0" err="1"/>
              <a:t>idProduct</a:t>
            </a:r>
            <a:r>
              <a:rPr lang="en-US" sz="1050" dirty="0"/>
              <a:t>;</a:t>
            </a:r>
          </a:p>
          <a:p>
            <a:r>
              <a:rPr lang="en-US" sz="1050" dirty="0"/>
              <a:t>    private int </a:t>
            </a:r>
            <a:r>
              <a:rPr lang="en-US" sz="1050" dirty="0" err="1"/>
              <a:t>idQuestion</a:t>
            </a:r>
            <a:r>
              <a:rPr lang="en-US" sz="1050" dirty="0"/>
              <a:t>;</a:t>
            </a:r>
          </a:p>
        </p:txBody>
      </p:sp>
      <p:sp>
        <p:nvSpPr>
          <p:cNvPr id="7" name="Content Placeholder 2">
            <a:extLst>
              <a:ext uri="{FF2B5EF4-FFF2-40B4-BE49-F238E27FC236}">
                <a16:creationId xmlns:a16="http://schemas.microsoft.com/office/drawing/2014/main" id="{A3A34F3B-D1D6-4987-B6F8-2FE03451C60B}"/>
              </a:ext>
            </a:extLst>
          </p:cNvPr>
          <p:cNvSpPr txBox="1">
            <a:spLocks/>
          </p:cNvSpPr>
          <p:nvPr/>
        </p:nvSpPr>
        <p:spPr>
          <a:xfrm>
            <a:off x="6670526" y="1996580"/>
            <a:ext cx="4200090" cy="2181138"/>
          </a:xfrm>
          <a:prstGeom prst="rect">
            <a:avLst/>
          </a:prstGeom>
        </p:spPr>
        <p:txBody>
          <a:bodyPr vert="horz" lIns="109728" tIns="109728" rIns="109728" bIns="91440" rtlCol="0">
            <a:normAutofit fontScale="475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    @Id</a:t>
            </a:r>
          </a:p>
          <a:p>
            <a:r>
              <a:rPr lang="en-US" dirty="0"/>
              <a:t>    @Column(name = "</a:t>
            </a:r>
            <a:r>
              <a:rPr lang="en-US" dirty="0" err="1"/>
              <a:t>id_product</a:t>
            </a:r>
            <a:r>
              <a:rPr lang="en-US" dirty="0"/>
              <a:t>", nullable = false)</a:t>
            </a:r>
          </a:p>
          <a:p>
            <a:r>
              <a:rPr lang="en-US" dirty="0"/>
              <a:t>    public int </a:t>
            </a:r>
            <a:r>
              <a:rPr lang="en-US" dirty="0" err="1"/>
              <a:t>getIdProduct</a:t>
            </a:r>
            <a:r>
              <a:rPr lang="en-US" dirty="0"/>
              <a:t>() ;</a:t>
            </a:r>
          </a:p>
          <a:p>
            <a:endParaRPr lang="en-US" dirty="0"/>
          </a:p>
          <a:p>
            <a:r>
              <a:rPr lang="en-US" dirty="0"/>
              <a:t>    @Id</a:t>
            </a:r>
          </a:p>
          <a:p>
            <a:r>
              <a:rPr lang="en-US" dirty="0"/>
              <a:t>    @Column(name = "</a:t>
            </a:r>
            <a:r>
              <a:rPr lang="en-US" dirty="0" err="1"/>
              <a:t>id_question</a:t>
            </a:r>
            <a:r>
              <a:rPr lang="en-US" dirty="0"/>
              <a:t>", nullable = false)</a:t>
            </a:r>
          </a:p>
          <a:p>
            <a:r>
              <a:rPr lang="en-US" dirty="0"/>
              <a:t>    public int </a:t>
            </a:r>
            <a:r>
              <a:rPr lang="en-US" dirty="0" err="1"/>
              <a:t>getIdQuestion</a:t>
            </a:r>
            <a:r>
              <a:rPr lang="en-US" dirty="0"/>
              <a:t>() ;</a:t>
            </a:r>
          </a:p>
        </p:txBody>
      </p:sp>
    </p:spTree>
    <p:extLst>
      <p:ext uri="{BB962C8B-B14F-4D97-AF65-F5344CB8AC3E}">
        <p14:creationId xmlns:p14="http://schemas.microsoft.com/office/powerpoint/2010/main" val="1772401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E23F-21E6-4B41-A922-51D7592A9320}"/>
              </a:ext>
            </a:extLst>
          </p:cNvPr>
          <p:cNvSpPr>
            <a:spLocks noGrp="1"/>
          </p:cNvSpPr>
          <p:nvPr>
            <p:ph type="title"/>
          </p:nvPr>
        </p:nvSpPr>
        <p:spPr>
          <a:xfrm>
            <a:off x="260059" y="16776"/>
            <a:ext cx="8770571" cy="763398"/>
          </a:xfrm>
        </p:spPr>
        <p:txBody>
          <a:bodyPr>
            <a:normAutofit fontScale="90000"/>
          </a:bodyPr>
          <a:lstStyle/>
          <a:p>
            <a:r>
              <a:rPr lang="en-US" dirty="0"/>
              <a:t>Entity - </a:t>
            </a:r>
            <a:r>
              <a:rPr lang="en-US" dirty="0" err="1"/>
              <a:t>QuestionnaireLog</a:t>
            </a:r>
            <a:endParaRPr lang="en-US" dirty="0"/>
          </a:p>
        </p:txBody>
      </p:sp>
      <p:sp>
        <p:nvSpPr>
          <p:cNvPr id="3" name="Content Placeholder 2">
            <a:extLst>
              <a:ext uri="{FF2B5EF4-FFF2-40B4-BE49-F238E27FC236}">
                <a16:creationId xmlns:a16="http://schemas.microsoft.com/office/drawing/2014/main" id="{07BDD191-9C5A-45FE-85AD-3B60ACDBE361}"/>
              </a:ext>
            </a:extLst>
          </p:cNvPr>
          <p:cNvSpPr>
            <a:spLocks noGrp="1"/>
          </p:cNvSpPr>
          <p:nvPr>
            <p:ph idx="1"/>
          </p:nvPr>
        </p:nvSpPr>
        <p:spPr>
          <a:xfrm>
            <a:off x="327171" y="998290"/>
            <a:ext cx="5768829" cy="5293453"/>
          </a:xfrm>
        </p:spPr>
        <p:txBody>
          <a:bodyPr>
            <a:noAutofit/>
          </a:bodyPr>
          <a:lstStyle/>
          <a:p>
            <a:r>
              <a:rPr lang="en-US" sz="1050" dirty="0"/>
              <a:t>@Entity</a:t>
            </a:r>
          </a:p>
          <a:p>
            <a:r>
              <a:rPr lang="en-US" sz="1050" dirty="0"/>
              <a:t>@Table(name = "</a:t>
            </a:r>
            <a:r>
              <a:rPr lang="en-US" sz="1050" dirty="0" err="1"/>
              <a:t>questionnaire_log</a:t>
            </a:r>
            <a:r>
              <a:rPr lang="en-US" sz="1050" dirty="0"/>
              <a:t>")</a:t>
            </a:r>
          </a:p>
          <a:p>
            <a:r>
              <a:rPr lang="en-US" sz="1050" dirty="0"/>
              <a:t>@IdClass(QuestionnaireLogPK.class)</a:t>
            </a:r>
          </a:p>
          <a:p>
            <a:r>
              <a:rPr lang="en-US" sz="1050" dirty="0"/>
              <a:t>@NamedQuery(name = "</a:t>
            </a:r>
            <a:r>
              <a:rPr lang="en-US" sz="1050" dirty="0" err="1"/>
              <a:t>QuestionnaireLog.retrieveProductLog</a:t>
            </a:r>
            <a:r>
              <a:rPr lang="en-US" sz="1050" dirty="0"/>
              <a:t>",</a:t>
            </a:r>
          </a:p>
          <a:p>
            <a:r>
              <a:rPr lang="en-US" sz="1050" dirty="0"/>
              <a:t>        query = "SELECT </a:t>
            </a:r>
            <a:r>
              <a:rPr lang="en-US" sz="1050" dirty="0" err="1"/>
              <a:t>ql</a:t>
            </a:r>
            <a:r>
              <a:rPr lang="en-US" sz="1050" dirty="0"/>
              <a:t> FROM </a:t>
            </a:r>
            <a:r>
              <a:rPr lang="en-US" sz="1050" dirty="0" err="1"/>
              <a:t>QuestionnaireLog</a:t>
            </a:r>
            <a:r>
              <a:rPr lang="en-US" sz="1050" dirty="0"/>
              <a:t> as </a:t>
            </a:r>
            <a:r>
              <a:rPr lang="en-US" sz="1050" dirty="0" err="1"/>
              <a:t>ql</a:t>
            </a:r>
            <a:r>
              <a:rPr lang="en-US" sz="1050" dirty="0"/>
              <a:t> WHERE </a:t>
            </a:r>
            <a:r>
              <a:rPr lang="en-US" sz="1050" dirty="0" err="1"/>
              <a:t>ql.idProduct</a:t>
            </a:r>
            <a:r>
              <a:rPr lang="en-US" sz="1050" dirty="0"/>
              <a:t> = ?1")</a:t>
            </a:r>
          </a:p>
          <a:p>
            <a:r>
              <a:rPr lang="en-US" sz="1050" dirty="0"/>
              <a:t>public class </a:t>
            </a:r>
            <a:r>
              <a:rPr lang="en-US" sz="1050" dirty="0" err="1"/>
              <a:t>QuestionnaireLog</a:t>
            </a:r>
            <a:r>
              <a:rPr lang="en-US" sz="1050" dirty="0"/>
              <a:t> {</a:t>
            </a:r>
          </a:p>
          <a:p>
            <a:endParaRPr lang="en-US" sz="1050" dirty="0"/>
          </a:p>
          <a:p>
            <a:r>
              <a:rPr lang="en-US" sz="1050" dirty="0"/>
              <a:t>    private int </a:t>
            </a:r>
            <a:r>
              <a:rPr lang="en-US" sz="1050" dirty="0" err="1"/>
              <a:t>idUser</a:t>
            </a:r>
            <a:r>
              <a:rPr lang="en-US" sz="1050" dirty="0"/>
              <a:t>;</a:t>
            </a:r>
          </a:p>
          <a:p>
            <a:r>
              <a:rPr lang="en-US" sz="1050" dirty="0"/>
              <a:t>    private Timestamp datetime;</a:t>
            </a:r>
          </a:p>
          <a:p>
            <a:r>
              <a:rPr lang="en-US" sz="1050" dirty="0"/>
              <a:t>    private String action;</a:t>
            </a:r>
          </a:p>
          <a:p>
            <a:r>
              <a:rPr lang="en-US" sz="1050" dirty="0"/>
              <a:t>    private Integer </a:t>
            </a:r>
            <a:r>
              <a:rPr lang="en-US" sz="1050" dirty="0" err="1"/>
              <a:t>idProduct</a:t>
            </a:r>
            <a:r>
              <a:rPr lang="en-US" sz="1050" dirty="0"/>
              <a:t>;</a:t>
            </a:r>
          </a:p>
        </p:txBody>
      </p:sp>
      <p:sp>
        <p:nvSpPr>
          <p:cNvPr id="7" name="Content Placeholder 2">
            <a:extLst>
              <a:ext uri="{FF2B5EF4-FFF2-40B4-BE49-F238E27FC236}">
                <a16:creationId xmlns:a16="http://schemas.microsoft.com/office/drawing/2014/main" id="{A3A34F3B-D1D6-4987-B6F8-2FE03451C60B}"/>
              </a:ext>
            </a:extLst>
          </p:cNvPr>
          <p:cNvSpPr txBox="1">
            <a:spLocks/>
          </p:cNvSpPr>
          <p:nvPr/>
        </p:nvSpPr>
        <p:spPr>
          <a:xfrm>
            <a:off x="6096000" y="1652630"/>
            <a:ext cx="4847321" cy="3766657"/>
          </a:xfrm>
          <a:prstGeom prst="rect">
            <a:avLst/>
          </a:prstGeom>
        </p:spPr>
        <p:txBody>
          <a:bodyPr vert="horz" lIns="109728" tIns="109728" rIns="109728" bIns="91440" rtlCol="0">
            <a:normAutofit fontScale="475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    @Id</a:t>
            </a:r>
          </a:p>
          <a:p>
            <a:r>
              <a:rPr lang="en-US" dirty="0"/>
              <a:t>    @Column(name = "</a:t>
            </a:r>
            <a:r>
              <a:rPr lang="en-US" dirty="0" err="1"/>
              <a:t>id_user</a:t>
            </a:r>
            <a:r>
              <a:rPr lang="en-US" dirty="0"/>
              <a:t>", nullable = false)</a:t>
            </a:r>
          </a:p>
          <a:p>
            <a:r>
              <a:rPr lang="en-US" dirty="0"/>
              <a:t>    public int </a:t>
            </a:r>
            <a:r>
              <a:rPr lang="en-US" dirty="0" err="1"/>
              <a:t>getIdUser</a:t>
            </a:r>
            <a:r>
              <a:rPr lang="en-US" dirty="0"/>
              <a:t>();</a:t>
            </a:r>
          </a:p>
          <a:p>
            <a:endParaRPr lang="en-US" dirty="0"/>
          </a:p>
          <a:p>
            <a:r>
              <a:rPr lang="en-US" dirty="0"/>
              <a:t>    @Id</a:t>
            </a:r>
          </a:p>
          <a:p>
            <a:r>
              <a:rPr lang="en-US" dirty="0"/>
              <a:t>    @Column(name = "datetime", nullable = false)</a:t>
            </a:r>
          </a:p>
          <a:p>
            <a:r>
              <a:rPr lang="en-US" dirty="0"/>
              <a:t>    public Timestamp </a:t>
            </a:r>
            <a:r>
              <a:rPr lang="en-US" dirty="0" err="1"/>
              <a:t>getDatetime</a:t>
            </a:r>
            <a:r>
              <a:rPr lang="en-US" dirty="0"/>
              <a:t>() ;</a:t>
            </a:r>
          </a:p>
          <a:p>
            <a:endParaRPr lang="en-US" dirty="0"/>
          </a:p>
          <a:p>
            <a:r>
              <a:rPr lang="en-US" dirty="0"/>
              <a:t>    @Column(name = "action", nullable = false, length = 64)</a:t>
            </a:r>
          </a:p>
          <a:p>
            <a:r>
              <a:rPr lang="en-US" dirty="0"/>
              <a:t>    public String </a:t>
            </a:r>
            <a:r>
              <a:rPr lang="en-US" dirty="0" err="1"/>
              <a:t>getAction</a:t>
            </a:r>
            <a:r>
              <a:rPr lang="en-US" dirty="0"/>
              <a:t>() ;</a:t>
            </a:r>
          </a:p>
          <a:p>
            <a:endParaRPr lang="en-US" dirty="0"/>
          </a:p>
          <a:p>
            <a:r>
              <a:rPr lang="en-US" dirty="0"/>
              <a:t>    @Column(name = "</a:t>
            </a:r>
            <a:r>
              <a:rPr lang="en-US" dirty="0" err="1"/>
              <a:t>id_product</a:t>
            </a:r>
            <a:r>
              <a:rPr lang="en-US" dirty="0"/>
              <a:t>")</a:t>
            </a:r>
          </a:p>
          <a:p>
            <a:r>
              <a:rPr lang="en-US" dirty="0"/>
              <a:t>    public Integer </a:t>
            </a:r>
            <a:r>
              <a:rPr lang="en-US" dirty="0" err="1"/>
              <a:t>getIdProduct</a:t>
            </a:r>
            <a:r>
              <a:rPr lang="en-US" dirty="0"/>
              <a:t>();</a:t>
            </a:r>
          </a:p>
        </p:txBody>
      </p:sp>
    </p:spTree>
    <p:extLst>
      <p:ext uri="{BB962C8B-B14F-4D97-AF65-F5344CB8AC3E}">
        <p14:creationId xmlns:p14="http://schemas.microsoft.com/office/powerpoint/2010/main" val="3175525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E23F-21E6-4B41-A922-51D7592A9320}"/>
              </a:ext>
            </a:extLst>
          </p:cNvPr>
          <p:cNvSpPr>
            <a:spLocks noGrp="1"/>
          </p:cNvSpPr>
          <p:nvPr>
            <p:ph type="title"/>
          </p:nvPr>
        </p:nvSpPr>
        <p:spPr>
          <a:xfrm>
            <a:off x="260059" y="16776"/>
            <a:ext cx="8770571" cy="763398"/>
          </a:xfrm>
        </p:spPr>
        <p:txBody>
          <a:bodyPr>
            <a:normAutofit fontScale="90000"/>
          </a:bodyPr>
          <a:lstStyle/>
          <a:p>
            <a:r>
              <a:rPr lang="en-US" dirty="0"/>
              <a:t>Entity – Review &amp; Swears</a:t>
            </a:r>
          </a:p>
        </p:txBody>
      </p:sp>
      <p:sp>
        <p:nvSpPr>
          <p:cNvPr id="3" name="Content Placeholder 2">
            <a:extLst>
              <a:ext uri="{FF2B5EF4-FFF2-40B4-BE49-F238E27FC236}">
                <a16:creationId xmlns:a16="http://schemas.microsoft.com/office/drawing/2014/main" id="{07BDD191-9C5A-45FE-85AD-3B60ACDBE361}"/>
              </a:ext>
            </a:extLst>
          </p:cNvPr>
          <p:cNvSpPr>
            <a:spLocks noGrp="1"/>
          </p:cNvSpPr>
          <p:nvPr>
            <p:ph idx="1"/>
          </p:nvPr>
        </p:nvSpPr>
        <p:spPr>
          <a:xfrm>
            <a:off x="2340529" y="1057011"/>
            <a:ext cx="3615655" cy="2583811"/>
          </a:xfrm>
        </p:spPr>
        <p:txBody>
          <a:bodyPr>
            <a:noAutofit/>
          </a:bodyPr>
          <a:lstStyle/>
          <a:p>
            <a:r>
              <a:rPr lang="en-US" sz="1050" dirty="0"/>
              <a:t>@Entity</a:t>
            </a:r>
          </a:p>
          <a:p>
            <a:r>
              <a:rPr lang="en-US" sz="1050" dirty="0"/>
              <a:t>@Table(name = "review")</a:t>
            </a:r>
          </a:p>
          <a:p>
            <a:r>
              <a:rPr lang="en-US" sz="1050" dirty="0"/>
              <a:t>@IdClass(ReviewPK.class)</a:t>
            </a:r>
          </a:p>
          <a:p>
            <a:r>
              <a:rPr lang="en-US" sz="1050" dirty="0"/>
              <a:t>public class Review {</a:t>
            </a:r>
          </a:p>
          <a:p>
            <a:r>
              <a:rPr lang="en-US" sz="1050" dirty="0"/>
              <a:t>    private int </a:t>
            </a:r>
            <a:r>
              <a:rPr lang="en-US" sz="1050" dirty="0" err="1"/>
              <a:t>idUser</a:t>
            </a:r>
            <a:r>
              <a:rPr lang="en-US" sz="1050" dirty="0"/>
              <a:t>;</a:t>
            </a:r>
          </a:p>
          <a:p>
            <a:r>
              <a:rPr lang="en-US" sz="1050" dirty="0"/>
              <a:t>    private int </a:t>
            </a:r>
            <a:r>
              <a:rPr lang="en-US" sz="1050" dirty="0" err="1"/>
              <a:t>idProduct</a:t>
            </a:r>
            <a:r>
              <a:rPr lang="en-US" sz="1050" dirty="0"/>
              <a:t>;</a:t>
            </a:r>
          </a:p>
          <a:p>
            <a:r>
              <a:rPr lang="en-US" sz="1050" dirty="0"/>
              <a:t>    private String </a:t>
            </a:r>
            <a:r>
              <a:rPr lang="en-US" sz="1050" dirty="0" err="1"/>
              <a:t>reviewText</a:t>
            </a:r>
            <a:r>
              <a:rPr lang="en-US" sz="1050" dirty="0"/>
              <a:t>;</a:t>
            </a:r>
          </a:p>
          <a:p>
            <a:r>
              <a:rPr lang="en-US" sz="1050" dirty="0"/>
              <a:t>    private Timestamp date;</a:t>
            </a:r>
          </a:p>
        </p:txBody>
      </p:sp>
      <p:sp>
        <p:nvSpPr>
          <p:cNvPr id="7" name="Content Placeholder 2">
            <a:extLst>
              <a:ext uri="{FF2B5EF4-FFF2-40B4-BE49-F238E27FC236}">
                <a16:creationId xmlns:a16="http://schemas.microsoft.com/office/drawing/2014/main" id="{A3A34F3B-D1D6-4987-B6F8-2FE03451C60B}"/>
              </a:ext>
            </a:extLst>
          </p:cNvPr>
          <p:cNvSpPr txBox="1">
            <a:spLocks/>
          </p:cNvSpPr>
          <p:nvPr/>
        </p:nvSpPr>
        <p:spPr>
          <a:xfrm>
            <a:off x="6096000" y="704673"/>
            <a:ext cx="5373031" cy="4009939"/>
          </a:xfrm>
          <a:prstGeom prst="rect">
            <a:avLst/>
          </a:prstGeom>
        </p:spPr>
        <p:txBody>
          <a:bodyPr vert="horz" lIns="109728" tIns="109728" rIns="109728" bIns="91440" rtlCol="0">
            <a:normAutofit fontScale="475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    @Id</a:t>
            </a:r>
          </a:p>
          <a:p>
            <a:r>
              <a:rPr lang="en-US" dirty="0"/>
              <a:t>    @Column(name = "</a:t>
            </a:r>
            <a:r>
              <a:rPr lang="en-US" dirty="0" err="1"/>
              <a:t>id_user</a:t>
            </a:r>
            <a:r>
              <a:rPr lang="en-US" dirty="0"/>
              <a:t>", nullable = false)</a:t>
            </a:r>
          </a:p>
          <a:p>
            <a:r>
              <a:rPr lang="en-US" dirty="0"/>
              <a:t>    public int </a:t>
            </a:r>
            <a:r>
              <a:rPr lang="en-US" dirty="0" err="1"/>
              <a:t>getIdUser</a:t>
            </a:r>
            <a:r>
              <a:rPr lang="en-US" dirty="0"/>
              <a:t>() ;</a:t>
            </a:r>
          </a:p>
          <a:p>
            <a:endParaRPr lang="en-US" dirty="0"/>
          </a:p>
          <a:p>
            <a:r>
              <a:rPr lang="en-US" dirty="0"/>
              <a:t>    @Id</a:t>
            </a:r>
          </a:p>
          <a:p>
            <a:r>
              <a:rPr lang="en-US" dirty="0"/>
              <a:t>    @Column(name = "</a:t>
            </a:r>
            <a:r>
              <a:rPr lang="en-US" dirty="0" err="1"/>
              <a:t>id_product</a:t>
            </a:r>
            <a:r>
              <a:rPr lang="en-US" dirty="0"/>
              <a:t>", nullable = false)</a:t>
            </a:r>
          </a:p>
          <a:p>
            <a:r>
              <a:rPr lang="en-US" dirty="0"/>
              <a:t>    public int </a:t>
            </a:r>
            <a:r>
              <a:rPr lang="en-US" dirty="0" err="1"/>
              <a:t>getIdProduct</a:t>
            </a:r>
            <a:r>
              <a:rPr lang="en-US" dirty="0"/>
              <a:t>() ;</a:t>
            </a:r>
          </a:p>
          <a:p>
            <a:endParaRPr lang="en-US" dirty="0"/>
          </a:p>
          <a:p>
            <a:r>
              <a:rPr lang="en-US" dirty="0"/>
              <a:t>    @Column(name = "</a:t>
            </a:r>
            <a:r>
              <a:rPr lang="en-US" dirty="0" err="1"/>
              <a:t>review_text</a:t>
            </a:r>
            <a:r>
              <a:rPr lang="en-US" dirty="0"/>
              <a:t>", nullable = false, length = -1)</a:t>
            </a:r>
          </a:p>
          <a:p>
            <a:r>
              <a:rPr lang="en-US" dirty="0"/>
              <a:t>    public String </a:t>
            </a:r>
            <a:r>
              <a:rPr lang="en-US" dirty="0" err="1"/>
              <a:t>getReviewText</a:t>
            </a:r>
            <a:r>
              <a:rPr lang="en-US" dirty="0"/>
              <a:t>() ;</a:t>
            </a:r>
          </a:p>
          <a:p>
            <a:endParaRPr lang="en-US" dirty="0"/>
          </a:p>
          <a:p>
            <a:r>
              <a:rPr lang="en-US" dirty="0"/>
              <a:t>    @Column(name = "date", nullable = false)</a:t>
            </a:r>
          </a:p>
          <a:p>
            <a:r>
              <a:rPr lang="en-US" dirty="0"/>
              <a:t>    public Timestamp </a:t>
            </a:r>
            <a:r>
              <a:rPr lang="en-US" dirty="0" err="1"/>
              <a:t>getDate</a:t>
            </a:r>
            <a:r>
              <a:rPr lang="en-US" dirty="0"/>
              <a:t>();</a:t>
            </a:r>
          </a:p>
        </p:txBody>
      </p:sp>
      <p:sp>
        <p:nvSpPr>
          <p:cNvPr id="6" name="Content Placeholder 2">
            <a:extLst>
              <a:ext uri="{FF2B5EF4-FFF2-40B4-BE49-F238E27FC236}">
                <a16:creationId xmlns:a16="http://schemas.microsoft.com/office/drawing/2014/main" id="{DBB0BCFD-1D43-4ED7-9C36-0D6CEB077303}"/>
              </a:ext>
            </a:extLst>
          </p:cNvPr>
          <p:cNvSpPr txBox="1">
            <a:spLocks/>
          </p:cNvSpPr>
          <p:nvPr/>
        </p:nvSpPr>
        <p:spPr>
          <a:xfrm>
            <a:off x="291457" y="4328720"/>
            <a:ext cx="5505335" cy="2512503"/>
          </a:xfrm>
          <a:prstGeom prst="rect">
            <a:avLst/>
          </a:prstGeom>
        </p:spPr>
        <p:txBody>
          <a:bodyPr vert="horz" lIns="109728" tIns="109728" rIns="109728" bIns="91440" rtlCol="0">
            <a:no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sz="1000" dirty="0"/>
              <a:t>@Entity</a:t>
            </a:r>
          </a:p>
          <a:p>
            <a:r>
              <a:rPr lang="en-US" sz="1000" dirty="0"/>
              <a:t>@Table(name = "swears")</a:t>
            </a:r>
          </a:p>
          <a:p>
            <a:r>
              <a:rPr lang="en-US" sz="1000" dirty="0"/>
              <a:t>public class Swears {</a:t>
            </a:r>
          </a:p>
          <a:p>
            <a:r>
              <a:rPr lang="en-US" sz="1000" dirty="0"/>
              <a:t>    private String </a:t>
            </a:r>
            <a:r>
              <a:rPr lang="en-US" sz="1000" dirty="0" err="1"/>
              <a:t>swearText</a:t>
            </a:r>
            <a:r>
              <a:rPr lang="en-US" sz="1000" dirty="0"/>
              <a:t>;</a:t>
            </a:r>
          </a:p>
          <a:p>
            <a:r>
              <a:rPr lang="en-US" sz="1000" dirty="0"/>
              <a:t>@Id</a:t>
            </a:r>
          </a:p>
          <a:p>
            <a:r>
              <a:rPr lang="en-US" sz="1000" dirty="0"/>
              <a:t>@Column(name = "</a:t>
            </a:r>
            <a:r>
              <a:rPr lang="en-US" sz="1000" dirty="0" err="1"/>
              <a:t>swear_text</a:t>
            </a:r>
            <a:r>
              <a:rPr lang="en-US" sz="1000" dirty="0"/>
              <a:t>", nullable = false, length = 64)</a:t>
            </a:r>
          </a:p>
          <a:p>
            <a:r>
              <a:rPr lang="en-US" sz="1000" dirty="0"/>
              <a:t>public String </a:t>
            </a:r>
            <a:r>
              <a:rPr lang="en-US" sz="1000" dirty="0" err="1"/>
              <a:t>getSwearText</a:t>
            </a:r>
            <a:r>
              <a:rPr lang="en-US" sz="1000" dirty="0"/>
              <a:t>() ;</a:t>
            </a:r>
          </a:p>
        </p:txBody>
      </p:sp>
      <p:cxnSp>
        <p:nvCxnSpPr>
          <p:cNvPr id="8" name="Straight Arrow Connector 7">
            <a:extLst>
              <a:ext uri="{FF2B5EF4-FFF2-40B4-BE49-F238E27FC236}">
                <a16:creationId xmlns:a16="http://schemas.microsoft.com/office/drawing/2014/main" id="{BEA17313-2E89-45F5-8053-282B02F931BE}"/>
              </a:ext>
            </a:extLst>
          </p:cNvPr>
          <p:cNvCxnSpPr/>
          <p:nvPr/>
        </p:nvCxnSpPr>
        <p:spPr>
          <a:xfrm>
            <a:off x="4647501" y="2374084"/>
            <a:ext cx="14484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83936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E23F-21E6-4B41-A922-51D7592A9320}"/>
              </a:ext>
            </a:extLst>
          </p:cNvPr>
          <p:cNvSpPr>
            <a:spLocks noGrp="1"/>
          </p:cNvSpPr>
          <p:nvPr>
            <p:ph type="title"/>
          </p:nvPr>
        </p:nvSpPr>
        <p:spPr>
          <a:xfrm>
            <a:off x="260059" y="16776"/>
            <a:ext cx="8770571" cy="763398"/>
          </a:xfrm>
        </p:spPr>
        <p:txBody>
          <a:bodyPr>
            <a:normAutofit fontScale="90000"/>
          </a:bodyPr>
          <a:lstStyle/>
          <a:p>
            <a:r>
              <a:rPr lang="en-US" dirty="0"/>
              <a:t>Entity - User</a:t>
            </a:r>
          </a:p>
        </p:txBody>
      </p:sp>
      <p:sp>
        <p:nvSpPr>
          <p:cNvPr id="3" name="Content Placeholder 2">
            <a:extLst>
              <a:ext uri="{FF2B5EF4-FFF2-40B4-BE49-F238E27FC236}">
                <a16:creationId xmlns:a16="http://schemas.microsoft.com/office/drawing/2014/main" id="{07BDD191-9C5A-45FE-85AD-3B60ACDBE361}"/>
              </a:ext>
            </a:extLst>
          </p:cNvPr>
          <p:cNvSpPr>
            <a:spLocks noGrp="1"/>
          </p:cNvSpPr>
          <p:nvPr>
            <p:ph idx="1"/>
          </p:nvPr>
        </p:nvSpPr>
        <p:spPr>
          <a:xfrm>
            <a:off x="260059" y="1224792"/>
            <a:ext cx="5209563" cy="4882394"/>
          </a:xfrm>
        </p:spPr>
        <p:txBody>
          <a:bodyPr>
            <a:noAutofit/>
          </a:bodyPr>
          <a:lstStyle/>
          <a:p>
            <a:r>
              <a:rPr lang="en-US" sz="1050" dirty="0"/>
              <a:t>@Entity</a:t>
            </a:r>
          </a:p>
          <a:p>
            <a:r>
              <a:rPr lang="en-US" sz="1050" dirty="0"/>
              <a:t>@Table(name = "user")</a:t>
            </a:r>
          </a:p>
          <a:p>
            <a:r>
              <a:rPr lang="en-US" sz="1050" dirty="0"/>
              <a:t>@NamedQuery(name = "</a:t>
            </a:r>
            <a:r>
              <a:rPr lang="en-US" sz="1050" dirty="0" err="1"/>
              <a:t>User.checkCredentials</a:t>
            </a:r>
            <a:r>
              <a:rPr lang="en-US" sz="1050" dirty="0"/>
              <a:t>", query = "SELECT r FROM User r  WHERE </a:t>
            </a:r>
            <a:r>
              <a:rPr lang="en-US" sz="1050" dirty="0" err="1"/>
              <a:t>r.email</a:t>
            </a:r>
            <a:r>
              <a:rPr lang="en-US" sz="1050" dirty="0"/>
              <a:t> = ?1 and </a:t>
            </a:r>
            <a:r>
              <a:rPr lang="en-US" sz="1050" dirty="0" err="1"/>
              <a:t>r.password</a:t>
            </a:r>
            <a:r>
              <a:rPr lang="en-US" sz="1050" dirty="0"/>
              <a:t> = ?2")</a:t>
            </a:r>
          </a:p>
          <a:p>
            <a:r>
              <a:rPr lang="en-US" sz="1050" dirty="0"/>
              <a:t>public class User {</a:t>
            </a:r>
          </a:p>
          <a:p>
            <a:r>
              <a:rPr lang="en-US" sz="1050" dirty="0"/>
              <a:t>    private int </a:t>
            </a:r>
            <a:r>
              <a:rPr lang="en-US" sz="1050" dirty="0" err="1"/>
              <a:t>idUser</a:t>
            </a:r>
            <a:r>
              <a:rPr lang="en-US" sz="1050" dirty="0"/>
              <a:t>;</a:t>
            </a:r>
          </a:p>
          <a:p>
            <a:r>
              <a:rPr lang="en-US" sz="1050" dirty="0"/>
              <a:t>    private String username;</a:t>
            </a:r>
          </a:p>
          <a:p>
            <a:r>
              <a:rPr lang="en-US" sz="1050" dirty="0"/>
              <a:t>    private String email;</a:t>
            </a:r>
          </a:p>
          <a:p>
            <a:r>
              <a:rPr lang="en-US" sz="1050" dirty="0"/>
              <a:t>    private String password;</a:t>
            </a:r>
          </a:p>
          <a:p>
            <a:r>
              <a:rPr lang="en-US" sz="1050" dirty="0"/>
              <a:t>    private </a:t>
            </a:r>
            <a:r>
              <a:rPr lang="en-US" sz="1050" dirty="0" err="1"/>
              <a:t>boolean</a:t>
            </a:r>
            <a:r>
              <a:rPr lang="en-US" sz="1050" dirty="0"/>
              <a:t> authorized;</a:t>
            </a:r>
          </a:p>
          <a:p>
            <a:r>
              <a:rPr lang="en-US" sz="1050" dirty="0"/>
              <a:t>    private int points;</a:t>
            </a:r>
          </a:p>
          <a:p>
            <a:r>
              <a:rPr lang="en-US" sz="1050" dirty="0"/>
              <a:t>    private </a:t>
            </a:r>
            <a:r>
              <a:rPr lang="en-US" sz="1050" dirty="0" err="1"/>
              <a:t>boolean</a:t>
            </a:r>
            <a:r>
              <a:rPr lang="en-US" sz="1050" dirty="0"/>
              <a:t> admin;</a:t>
            </a:r>
          </a:p>
          <a:p>
            <a:r>
              <a:rPr lang="en-US" sz="1050" dirty="0"/>
              <a:t>    private </a:t>
            </a:r>
            <a:r>
              <a:rPr lang="en-US" sz="1050" dirty="0" err="1"/>
              <a:t>boolean</a:t>
            </a:r>
            <a:r>
              <a:rPr lang="en-US" sz="1050" dirty="0"/>
              <a:t> active;</a:t>
            </a:r>
          </a:p>
        </p:txBody>
      </p:sp>
      <p:sp>
        <p:nvSpPr>
          <p:cNvPr id="7" name="Content Placeholder 2">
            <a:extLst>
              <a:ext uri="{FF2B5EF4-FFF2-40B4-BE49-F238E27FC236}">
                <a16:creationId xmlns:a16="http://schemas.microsoft.com/office/drawing/2014/main" id="{A3A34F3B-D1D6-4987-B6F8-2FE03451C60B}"/>
              </a:ext>
            </a:extLst>
          </p:cNvPr>
          <p:cNvSpPr txBox="1">
            <a:spLocks/>
          </p:cNvSpPr>
          <p:nvPr/>
        </p:nvSpPr>
        <p:spPr>
          <a:xfrm>
            <a:off x="5226342" y="218114"/>
            <a:ext cx="6635692" cy="6409189"/>
          </a:xfrm>
          <a:prstGeom prst="rect">
            <a:avLst/>
          </a:prstGeom>
        </p:spPr>
        <p:txBody>
          <a:bodyPr vert="horz" lIns="109728" tIns="109728" rIns="109728" bIns="91440" rtlCol="0">
            <a:normAutofit fontScale="400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    @Id</a:t>
            </a:r>
          </a:p>
          <a:p>
            <a:r>
              <a:rPr lang="en-US" dirty="0"/>
              <a:t>    @Column(name = "</a:t>
            </a:r>
            <a:r>
              <a:rPr lang="en-US" dirty="0" err="1"/>
              <a:t>id_user</a:t>
            </a:r>
            <a:r>
              <a:rPr lang="en-US" dirty="0"/>
              <a:t>", nullable = false)</a:t>
            </a:r>
          </a:p>
          <a:p>
            <a:r>
              <a:rPr lang="en-US" dirty="0"/>
              <a:t>    @GeneratedValue(strategy=GenerationType.IDENTITY)</a:t>
            </a:r>
          </a:p>
          <a:p>
            <a:r>
              <a:rPr lang="en-US" dirty="0"/>
              <a:t>    public int </a:t>
            </a:r>
            <a:r>
              <a:rPr lang="en-US" dirty="0" err="1"/>
              <a:t>getIdUser</a:t>
            </a:r>
            <a:r>
              <a:rPr lang="en-US" dirty="0"/>
              <a:t>() ;</a:t>
            </a:r>
          </a:p>
          <a:p>
            <a:endParaRPr lang="en-US" dirty="0"/>
          </a:p>
          <a:p>
            <a:r>
              <a:rPr lang="en-US" dirty="0"/>
              <a:t>    @Column(name = "username", nullable = false, length = 64)</a:t>
            </a:r>
          </a:p>
          <a:p>
            <a:r>
              <a:rPr lang="en-US" dirty="0"/>
              <a:t>    public String </a:t>
            </a:r>
            <a:r>
              <a:rPr lang="en-US" dirty="0" err="1"/>
              <a:t>getUsername</a:t>
            </a:r>
            <a:r>
              <a:rPr lang="en-US" dirty="0"/>
              <a:t>() ;</a:t>
            </a:r>
          </a:p>
          <a:p>
            <a:endParaRPr lang="en-US" dirty="0"/>
          </a:p>
          <a:p>
            <a:r>
              <a:rPr lang="en-US" dirty="0"/>
              <a:t>    @Column(name = "email", nullable = false, length = 64)</a:t>
            </a:r>
          </a:p>
          <a:p>
            <a:r>
              <a:rPr lang="en-US" dirty="0"/>
              <a:t>    public String </a:t>
            </a:r>
            <a:r>
              <a:rPr lang="en-US" dirty="0" err="1"/>
              <a:t>getEmail</a:t>
            </a:r>
            <a:r>
              <a:rPr lang="en-US" dirty="0"/>
              <a:t>() ;</a:t>
            </a:r>
          </a:p>
          <a:p>
            <a:endParaRPr lang="en-US" dirty="0"/>
          </a:p>
          <a:p>
            <a:r>
              <a:rPr lang="en-US" dirty="0"/>
              <a:t>    @Column(name = "password", nullable = false, length = 255)</a:t>
            </a:r>
          </a:p>
          <a:p>
            <a:r>
              <a:rPr lang="en-US" dirty="0"/>
              <a:t>    public String </a:t>
            </a:r>
            <a:r>
              <a:rPr lang="en-US" dirty="0" err="1"/>
              <a:t>getPassword</a:t>
            </a:r>
            <a:r>
              <a:rPr lang="en-US" dirty="0"/>
              <a:t>() ;</a:t>
            </a:r>
          </a:p>
          <a:p>
            <a:endParaRPr lang="en-US" dirty="0"/>
          </a:p>
          <a:p>
            <a:r>
              <a:rPr lang="en-US" dirty="0"/>
              <a:t>    @Column(name = "authorized", nullable = false)</a:t>
            </a:r>
          </a:p>
          <a:p>
            <a:r>
              <a:rPr lang="en-US" dirty="0"/>
              <a:t>    public </a:t>
            </a:r>
            <a:r>
              <a:rPr lang="en-US" dirty="0" err="1"/>
              <a:t>boolean</a:t>
            </a:r>
            <a:r>
              <a:rPr lang="en-US" dirty="0"/>
              <a:t> </a:t>
            </a:r>
            <a:r>
              <a:rPr lang="en-US" dirty="0" err="1"/>
              <a:t>isAuthorized</a:t>
            </a:r>
            <a:r>
              <a:rPr lang="en-US" dirty="0"/>
              <a:t>() ;</a:t>
            </a:r>
          </a:p>
          <a:p>
            <a:endParaRPr lang="en-US" dirty="0"/>
          </a:p>
          <a:p>
            <a:r>
              <a:rPr lang="en-US" dirty="0"/>
              <a:t>    @Column(name = "points", nullable = false)</a:t>
            </a:r>
          </a:p>
          <a:p>
            <a:r>
              <a:rPr lang="en-US" dirty="0"/>
              <a:t>    public int </a:t>
            </a:r>
            <a:r>
              <a:rPr lang="en-US" dirty="0" err="1"/>
              <a:t>getPoints</a:t>
            </a:r>
            <a:r>
              <a:rPr lang="en-US" dirty="0"/>
              <a:t>();</a:t>
            </a:r>
          </a:p>
          <a:p>
            <a:endParaRPr lang="en-US" dirty="0"/>
          </a:p>
          <a:p>
            <a:r>
              <a:rPr lang="en-US" dirty="0"/>
              <a:t>    @Column(name = "admin", nullable = false)</a:t>
            </a:r>
          </a:p>
          <a:p>
            <a:r>
              <a:rPr lang="en-US" dirty="0"/>
              <a:t>    public </a:t>
            </a:r>
            <a:r>
              <a:rPr lang="en-US" dirty="0" err="1"/>
              <a:t>boolean</a:t>
            </a:r>
            <a:r>
              <a:rPr lang="en-US" dirty="0"/>
              <a:t> </a:t>
            </a:r>
            <a:r>
              <a:rPr lang="en-US" dirty="0" err="1"/>
              <a:t>isAdmin</a:t>
            </a:r>
            <a:r>
              <a:rPr lang="en-US" dirty="0"/>
              <a:t>() ;</a:t>
            </a:r>
          </a:p>
          <a:p>
            <a:endParaRPr lang="en-US" dirty="0"/>
          </a:p>
          <a:p>
            <a:r>
              <a:rPr lang="en-US" dirty="0"/>
              <a:t>    @Column(name = "active", nullable = false)</a:t>
            </a:r>
          </a:p>
          <a:p>
            <a:r>
              <a:rPr lang="en-US" dirty="0"/>
              <a:t>    public </a:t>
            </a:r>
            <a:r>
              <a:rPr lang="en-US" dirty="0" err="1"/>
              <a:t>boolean</a:t>
            </a:r>
            <a:r>
              <a:rPr lang="en-US" dirty="0"/>
              <a:t> </a:t>
            </a:r>
            <a:r>
              <a:rPr lang="en-US" dirty="0" err="1"/>
              <a:t>isActive</a:t>
            </a:r>
            <a:r>
              <a:rPr lang="en-US" dirty="0"/>
              <a:t>() ;</a:t>
            </a:r>
          </a:p>
        </p:txBody>
      </p:sp>
    </p:spTree>
    <p:extLst>
      <p:ext uri="{BB962C8B-B14F-4D97-AF65-F5344CB8AC3E}">
        <p14:creationId xmlns:p14="http://schemas.microsoft.com/office/powerpoint/2010/main" val="3254478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E23F-21E6-4B41-A922-51D7592A9320}"/>
              </a:ext>
            </a:extLst>
          </p:cNvPr>
          <p:cNvSpPr>
            <a:spLocks noGrp="1"/>
          </p:cNvSpPr>
          <p:nvPr>
            <p:ph type="title"/>
          </p:nvPr>
        </p:nvSpPr>
        <p:spPr>
          <a:xfrm>
            <a:off x="260059" y="16776"/>
            <a:ext cx="8770571" cy="763398"/>
          </a:xfrm>
        </p:spPr>
        <p:txBody>
          <a:bodyPr>
            <a:normAutofit fontScale="90000"/>
          </a:bodyPr>
          <a:lstStyle/>
          <a:p>
            <a:r>
              <a:rPr lang="en-US" dirty="0"/>
              <a:t>Entity – </a:t>
            </a:r>
            <a:r>
              <a:rPr lang="en-US" dirty="0" err="1"/>
              <a:t>Userlog</a:t>
            </a:r>
            <a:r>
              <a:rPr lang="en-US" dirty="0"/>
              <a:t> </a:t>
            </a:r>
          </a:p>
        </p:txBody>
      </p:sp>
      <p:sp>
        <p:nvSpPr>
          <p:cNvPr id="3" name="Content Placeholder 2">
            <a:extLst>
              <a:ext uri="{FF2B5EF4-FFF2-40B4-BE49-F238E27FC236}">
                <a16:creationId xmlns:a16="http://schemas.microsoft.com/office/drawing/2014/main" id="{07BDD191-9C5A-45FE-85AD-3B60ACDBE361}"/>
              </a:ext>
            </a:extLst>
          </p:cNvPr>
          <p:cNvSpPr>
            <a:spLocks noGrp="1"/>
          </p:cNvSpPr>
          <p:nvPr>
            <p:ph idx="1"/>
          </p:nvPr>
        </p:nvSpPr>
        <p:spPr>
          <a:xfrm>
            <a:off x="707469" y="1468074"/>
            <a:ext cx="3741490" cy="3129094"/>
          </a:xfrm>
        </p:spPr>
        <p:txBody>
          <a:bodyPr>
            <a:noAutofit/>
          </a:bodyPr>
          <a:lstStyle/>
          <a:p>
            <a:r>
              <a:rPr lang="nb-NO" sz="1050" dirty="0"/>
              <a:t>@Entity</a:t>
            </a:r>
          </a:p>
          <a:p>
            <a:r>
              <a:rPr lang="nb-NO" sz="1050" dirty="0"/>
              <a:t>@Table(name = "user_log")</a:t>
            </a:r>
          </a:p>
          <a:p>
            <a:r>
              <a:rPr lang="nb-NO" sz="1050" dirty="0"/>
              <a:t>@IdClass(UserlogPK.class)</a:t>
            </a:r>
          </a:p>
          <a:p>
            <a:r>
              <a:rPr lang="nb-NO" sz="1050" dirty="0"/>
              <a:t>public class Userlog {</a:t>
            </a:r>
          </a:p>
          <a:p>
            <a:r>
              <a:rPr lang="nb-NO" sz="1050" dirty="0"/>
              <a:t>    private int idUser;</a:t>
            </a:r>
          </a:p>
          <a:p>
            <a:r>
              <a:rPr lang="nb-NO" sz="1050" dirty="0"/>
              <a:t>    private Timestamp datetime;</a:t>
            </a:r>
          </a:p>
          <a:p>
            <a:r>
              <a:rPr lang="nb-NO" sz="1050" dirty="0"/>
              <a:t>    private String action;</a:t>
            </a:r>
          </a:p>
          <a:p>
            <a:r>
              <a:rPr lang="nb-NO" sz="1050" dirty="0"/>
              <a:t>    private User userByIdUser;</a:t>
            </a:r>
          </a:p>
        </p:txBody>
      </p:sp>
      <p:sp>
        <p:nvSpPr>
          <p:cNvPr id="7" name="Content Placeholder 2">
            <a:extLst>
              <a:ext uri="{FF2B5EF4-FFF2-40B4-BE49-F238E27FC236}">
                <a16:creationId xmlns:a16="http://schemas.microsoft.com/office/drawing/2014/main" id="{A3A34F3B-D1D6-4987-B6F8-2FE03451C60B}"/>
              </a:ext>
            </a:extLst>
          </p:cNvPr>
          <p:cNvSpPr txBox="1">
            <a:spLocks/>
          </p:cNvSpPr>
          <p:nvPr/>
        </p:nvSpPr>
        <p:spPr>
          <a:xfrm>
            <a:off x="4756560" y="1468074"/>
            <a:ext cx="6727971" cy="3305262"/>
          </a:xfrm>
          <a:prstGeom prst="rect">
            <a:avLst/>
          </a:prstGeom>
        </p:spPr>
        <p:txBody>
          <a:bodyPr vert="horz" lIns="109728" tIns="109728" rIns="109728" bIns="91440" rtlCol="0">
            <a:normAutofit fontScale="475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    @Id</a:t>
            </a:r>
          </a:p>
          <a:p>
            <a:r>
              <a:rPr lang="en-US" dirty="0"/>
              <a:t>    @Column(name = "</a:t>
            </a:r>
            <a:r>
              <a:rPr lang="en-US" dirty="0" err="1"/>
              <a:t>id_user</a:t>
            </a:r>
            <a:r>
              <a:rPr lang="en-US" dirty="0"/>
              <a:t>", nullable = false)</a:t>
            </a:r>
          </a:p>
          <a:p>
            <a:r>
              <a:rPr lang="en-US" dirty="0"/>
              <a:t>    public int </a:t>
            </a:r>
            <a:r>
              <a:rPr lang="en-US" dirty="0" err="1"/>
              <a:t>getIdUser</a:t>
            </a:r>
            <a:r>
              <a:rPr lang="en-US" dirty="0"/>
              <a:t>() ;</a:t>
            </a:r>
          </a:p>
          <a:p>
            <a:endParaRPr lang="en-US" dirty="0"/>
          </a:p>
          <a:p>
            <a:r>
              <a:rPr lang="en-US" dirty="0"/>
              <a:t>    @Id</a:t>
            </a:r>
          </a:p>
          <a:p>
            <a:r>
              <a:rPr lang="en-US" dirty="0"/>
              <a:t>    @Column(name = "datetime", nullable = false)</a:t>
            </a:r>
          </a:p>
          <a:p>
            <a:r>
              <a:rPr lang="en-US" dirty="0"/>
              <a:t>    public Timestamp </a:t>
            </a:r>
            <a:r>
              <a:rPr lang="en-US" dirty="0" err="1"/>
              <a:t>getDatetime</a:t>
            </a:r>
            <a:r>
              <a:rPr lang="en-US" dirty="0"/>
              <a:t>() ;</a:t>
            </a:r>
          </a:p>
          <a:p>
            <a:endParaRPr lang="en-US" dirty="0"/>
          </a:p>
          <a:p>
            <a:endParaRPr lang="en-US" dirty="0"/>
          </a:p>
          <a:p>
            <a:r>
              <a:rPr lang="en-US" dirty="0"/>
              <a:t>    @Column(name = "action", nullable = false, length = 64)</a:t>
            </a:r>
          </a:p>
          <a:p>
            <a:r>
              <a:rPr lang="en-US" dirty="0"/>
              <a:t>    public String </a:t>
            </a:r>
            <a:r>
              <a:rPr lang="en-US" dirty="0" err="1"/>
              <a:t>getAction</a:t>
            </a:r>
            <a:r>
              <a:rPr lang="en-US" dirty="0"/>
              <a:t>() ;</a:t>
            </a:r>
          </a:p>
        </p:txBody>
      </p:sp>
    </p:spTree>
    <p:extLst>
      <p:ext uri="{BB962C8B-B14F-4D97-AF65-F5344CB8AC3E}">
        <p14:creationId xmlns:p14="http://schemas.microsoft.com/office/powerpoint/2010/main" val="3510942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E23F-21E6-4B41-A922-51D7592A9320}"/>
              </a:ext>
            </a:extLst>
          </p:cNvPr>
          <p:cNvSpPr>
            <a:spLocks noGrp="1"/>
          </p:cNvSpPr>
          <p:nvPr>
            <p:ph type="title"/>
          </p:nvPr>
        </p:nvSpPr>
        <p:spPr>
          <a:xfrm>
            <a:off x="260059" y="16776"/>
            <a:ext cx="8770571" cy="763398"/>
          </a:xfrm>
        </p:spPr>
        <p:txBody>
          <a:bodyPr>
            <a:normAutofit fontScale="90000"/>
          </a:bodyPr>
          <a:lstStyle/>
          <a:p>
            <a:r>
              <a:rPr lang="en-US" dirty="0"/>
              <a:t>Entity – </a:t>
            </a:r>
            <a:r>
              <a:rPr lang="en-US" dirty="0" err="1"/>
              <a:t>UserQuestionnairePoints</a:t>
            </a:r>
            <a:r>
              <a:rPr lang="en-US" dirty="0"/>
              <a:t> </a:t>
            </a:r>
          </a:p>
        </p:txBody>
      </p:sp>
      <p:sp>
        <p:nvSpPr>
          <p:cNvPr id="3" name="Content Placeholder 2">
            <a:extLst>
              <a:ext uri="{FF2B5EF4-FFF2-40B4-BE49-F238E27FC236}">
                <a16:creationId xmlns:a16="http://schemas.microsoft.com/office/drawing/2014/main" id="{07BDD191-9C5A-45FE-85AD-3B60ACDBE361}"/>
              </a:ext>
            </a:extLst>
          </p:cNvPr>
          <p:cNvSpPr>
            <a:spLocks noGrp="1"/>
          </p:cNvSpPr>
          <p:nvPr>
            <p:ph idx="1"/>
          </p:nvPr>
        </p:nvSpPr>
        <p:spPr>
          <a:xfrm>
            <a:off x="1770078" y="931179"/>
            <a:ext cx="8028264" cy="5373150"/>
          </a:xfrm>
        </p:spPr>
        <p:txBody>
          <a:bodyPr>
            <a:noAutofit/>
          </a:bodyPr>
          <a:lstStyle/>
          <a:p>
            <a:r>
              <a:rPr lang="nb-NO" sz="1050" dirty="0"/>
              <a:t>@ReadOnly</a:t>
            </a:r>
          </a:p>
          <a:p>
            <a:r>
              <a:rPr lang="nb-NO" sz="1050" dirty="0"/>
              <a:t>@Entity</a:t>
            </a:r>
          </a:p>
          <a:p>
            <a:r>
              <a:rPr lang="nb-NO" sz="1050" dirty="0"/>
              <a:t>@Table(name = "userquestionnairepoints")</a:t>
            </a:r>
          </a:p>
          <a:p>
            <a:r>
              <a:rPr lang="nb-NO" sz="1050" dirty="0"/>
              <a:t>@IdClass(UserQuestionnairePointsPK.class)</a:t>
            </a:r>
          </a:p>
          <a:p>
            <a:r>
              <a:rPr lang="nb-NO" sz="1050" dirty="0"/>
              <a:t>@NamedQuery(name = "UserQuestionnairePoints", query = "SELECT r FROM UserQuestionnairePoints r WHERE r.idProduct = ?1 ORDER BY r.userPoints DESC")</a:t>
            </a:r>
          </a:p>
          <a:p>
            <a:r>
              <a:rPr lang="nb-NO" sz="1050" dirty="0"/>
              <a:t>public class UserQuestionnairePoints {</a:t>
            </a:r>
          </a:p>
          <a:p>
            <a:r>
              <a:rPr lang="nb-NO" sz="1050" dirty="0"/>
              <a:t>    @Id</a:t>
            </a:r>
          </a:p>
          <a:p>
            <a:r>
              <a:rPr lang="nb-NO" sz="1050" dirty="0"/>
              <a:t>    @Column(name = "id_product", nullable = false)</a:t>
            </a:r>
          </a:p>
          <a:p>
            <a:r>
              <a:rPr lang="nb-NO" sz="1050" dirty="0"/>
              <a:t>    private int idProduct;</a:t>
            </a:r>
          </a:p>
          <a:p>
            <a:r>
              <a:rPr lang="nb-NO" sz="1050" dirty="0"/>
              <a:t>    @Id</a:t>
            </a:r>
          </a:p>
          <a:p>
            <a:r>
              <a:rPr lang="nb-NO" sz="1050" dirty="0"/>
              <a:t>    @Column(name = "id_user", nullable = false)</a:t>
            </a:r>
          </a:p>
          <a:p>
            <a:r>
              <a:rPr lang="nb-NO" sz="1050" dirty="0"/>
              <a:t>    private int idUser;</a:t>
            </a:r>
          </a:p>
          <a:p>
            <a:r>
              <a:rPr lang="nb-NO" sz="1050" dirty="0"/>
              <a:t>    @Column(name = "points")</a:t>
            </a:r>
          </a:p>
          <a:p>
            <a:r>
              <a:rPr lang="nb-NO" sz="1050" dirty="0"/>
              <a:t>    private int userPoints;</a:t>
            </a:r>
          </a:p>
        </p:txBody>
      </p:sp>
    </p:spTree>
    <p:extLst>
      <p:ext uri="{BB962C8B-B14F-4D97-AF65-F5344CB8AC3E}">
        <p14:creationId xmlns:p14="http://schemas.microsoft.com/office/powerpoint/2010/main" val="3543980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9EDB-4AD2-4046-98F8-A68A1B74F8C4}"/>
              </a:ext>
            </a:extLst>
          </p:cNvPr>
          <p:cNvSpPr>
            <a:spLocks noGrp="1"/>
          </p:cNvSpPr>
          <p:nvPr>
            <p:ph type="title"/>
          </p:nvPr>
        </p:nvSpPr>
        <p:spPr/>
        <p:txBody>
          <a:bodyPr/>
          <a:lstStyle/>
          <a:p>
            <a:r>
              <a:rPr lang="en-US" dirty="0"/>
              <a:t>Client components</a:t>
            </a:r>
          </a:p>
        </p:txBody>
      </p:sp>
      <p:sp>
        <p:nvSpPr>
          <p:cNvPr id="3" name="Content Placeholder 2">
            <a:extLst>
              <a:ext uri="{FF2B5EF4-FFF2-40B4-BE49-F238E27FC236}">
                <a16:creationId xmlns:a16="http://schemas.microsoft.com/office/drawing/2014/main" id="{7940330D-3A73-41D9-8689-C8D054482FD0}"/>
              </a:ext>
            </a:extLst>
          </p:cNvPr>
          <p:cNvSpPr>
            <a:spLocks noGrp="1"/>
          </p:cNvSpPr>
          <p:nvPr>
            <p:ph idx="1"/>
          </p:nvPr>
        </p:nvSpPr>
        <p:spPr>
          <a:xfrm>
            <a:off x="1556936" y="2312276"/>
            <a:ext cx="9497178" cy="4545724"/>
          </a:xfrm>
        </p:spPr>
        <p:txBody>
          <a:bodyPr numCol="2">
            <a:normAutofit/>
          </a:bodyPr>
          <a:lstStyle/>
          <a:p>
            <a:r>
              <a:rPr lang="en-US" dirty="0"/>
              <a:t>Client components:</a:t>
            </a:r>
          </a:p>
          <a:p>
            <a:pPr marL="285750" indent="-285750">
              <a:buFont typeface="Arial" panose="020B0604020202020204" pitchFamily="34" charset="0"/>
              <a:buChar char="•"/>
            </a:pPr>
            <a:r>
              <a:rPr lang="en-US" dirty="0" err="1"/>
              <a:t>AddNewProduct</a:t>
            </a:r>
            <a:endParaRPr lang="en-US" dirty="0"/>
          </a:p>
          <a:p>
            <a:pPr marL="285750" indent="-285750">
              <a:buFont typeface="Arial" panose="020B0604020202020204" pitchFamily="34" charset="0"/>
              <a:buChar char="•"/>
            </a:pPr>
            <a:r>
              <a:rPr lang="en-US" dirty="0" err="1"/>
              <a:t>AdminHomePage</a:t>
            </a:r>
            <a:endParaRPr lang="en-US" dirty="0"/>
          </a:p>
          <a:p>
            <a:pPr marL="285750" indent="-285750">
              <a:buFont typeface="Arial" panose="020B0604020202020204" pitchFamily="34" charset="0"/>
              <a:buChar char="•"/>
            </a:pPr>
            <a:r>
              <a:rPr lang="en-US" dirty="0" err="1"/>
              <a:t>InspectQuestionnaire</a:t>
            </a:r>
            <a:endParaRPr lang="en-US" dirty="0"/>
          </a:p>
          <a:p>
            <a:pPr marL="285750" indent="-285750">
              <a:buFont typeface="Arial" panose="020B0604020202020204" pitchFamily="34" charset="0"/>
              <a:buChar char="•"/>
            </a:pPr>
            <a:r>
              <a:rPr lang="en-US" dirty="0" err="1"/>
              <a:t>LeaderBoard</a:t>
            </a:r>
            <a:endParaRPr lang="en-US" dirty="0"/>
          </a:p>
          <a:p>
            <a:pPr marL="285750" indent="-285750">
              <a:buFont typeface="Arial" panose="020B0604020202020204" pitchFamily="34" charset="0"/>
              <a:buChar char="•"/>
            </a:pPr>
            <a:r>
              <a:rPr lang="en-US" dirty="0" err="1"/>
              <a:t>LogOut</a:t>
            </a:r>
            <a:endParaRPr lang="en-US" dirty="0"/>
          </a:p>
          <a:p>
            <a:pPr marL="285750" indent="-285750">
              <a:buFont typeface="Arial" panose="020B0604020202020204" pitchFamily="34" charset="0"/>
              <a:buChar char="•"/>
            </a:pPr>
            <a:r>
              <a:rPr lang="en-US" dirty="0" err="1"/>
              <a:t>QuestionnaireServletMarketing</a:t>
            </a:r>
            <a:endParaRPr lang="en-US" dirty="0"/>
          </a:p>
          <a:p>
            <a:pPr marL="285750" indent="-285750">
              <a:buFont typeface="Arial" panose="020B0604020202020204" pitchFamily="34" charset="0"/>
              <a:buChar char="•"/>
            </a:pPr>
            <a:r>
              <a:rPr lang="en-US" dirty="0" err="1"/>
              <a:t>QuestionnaireServletStatistical</a:t>
            </a:r>
            <a:endParaRPr lang="en-US" dirty="0"/>
          </a:p>
          <a:p>
            <a:pPr marL="285750" indent="-285750">
              <a:buFont typeface="Arial" panose="020B0604020202020204" pitchFamily="34" charset="0"/>
              <a:buChar char="•"/>
            </a:pPr>
            <a:r>
              <a:rPr lang="en-US" dirty="0" err="1"/>
              <a:t>QuestionnaireSummary</a:t>
            </a:r>
            <a:endParaRPr lang="en-US" dirty="0"/>
          </a:p>
          <a:p>
            <a:pPr marL="285750" indent="-285750">
              <a:buFont typeface="Arial" panose="020B0604020202020204" pitchFamily="34" charset="0"/>
              <a:buChar char="•"/>
            </a:pPr>
            <a:r>
              <a:rPr lang="en-US" dirty="0" err="1"/>
              <a:t>RemoveQuestionnaire</a:t>
            </a:r>
            <a:endParaRPr lang="en-US" dirty="0"/>
          </a:p>
          <a:p>
            <a:pPr marL="285750" indent="-285750">
              <a:buFont typeface="Arial" panose="020B0604020202020204" pitchFamily="34" charset="0"/>
              <a:buChar char="•"/>
            </a:pPr>
            <a:r>
              <a:rPr lang="en-US" dirty="0" err="1"/>
              <a:t>ReviewQuestionnaires</a:t>
            </a:r>
            <a:endParaRPr lang="en-US" dirty="0"/>
          </a:p>
          <a:p>
            <a:pPr marL="285750" indent="-285750">
              <a:buFont typeface="Arial" panose="020B0604020202020204" pitchFamily="34" charset="0"/>
              <a:buChar char="•"/>
            </a:pPr>
            <a:r>
              <a:rPr lang="en-US" dirty="0" err="1"/>
              <a:t>SignIn</a:t>
            </a:r>
            <a:endParaRPr lang="en-US" dirty="0"/>
          </a:p>
          <a:p>
            <a:pPr marL="285750" indent="-285750">
              <a:buFont typeface="Arial" panose="020B0604020202020204" pitchFamily="34" charset="0"/>
              <a:buChar char="•"/>
            </a:pPr>
            <a:r>
              <a:rPr lang="en-US" dirty="0" err="1"/>
              <a:t>SignUp</a:t>
            </a:r>
            <a:endParaRPr lang="en-US" dirty="0"/>
          </a:p>
          <a:p>
            <a:pPr marL="285750" indent="-285750">
              <a:buFont typeface="Arial" panose="020B0604020202020204" pitchFamily="34" charset="0"/>
              <a:buChar char="•"/>
            </a:pPr>
            <a:r>
              <a:rPr lang="en-US" dirty="0" err="1"/>
              <a:t>UserHomePage</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73863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B57B-0FE7-48EE-8829-51F8191A14D0}"/>
              </a:ext>
            </a:extLst>
          </p:cNvPr>
          <p:cNvSpPr>
            <a:spLocks noGrp="1"/>
          </p:cNvSpPr>
          <p:nvPr>
            <p:ph type="title"/>
          </p:nvPr>
        </p:nvSpPr>
        <p:spPr/>
        <p:txBody>
          <a:bodyPr/>
          <a:lstStyle/>
          <a:p>
            <a:r>
              <a:rPr lang="en-US" dirty="0"/>
              <a:t>Server Components</a:t>
            </a:r>
          </a:p>
        </p:txBody>
      </p:sp>
      <p:sp>
        <p:nvSpPr>
          <p:cNvPr id="3" name="Content Placeholder 2">
            <a:extLst>
              <a:ext uri="{FF2B5EF4-FFF2-40B4-BE49-F238E27FC236}">
                <a16:creationId xmlns:a16="http://schemas.microsoft.com/office/drawing/2014/main" id="{04AEF118-AFEC-4870-993E-0DCD39C2EE63}"/>
              </a:ext>
            </a:extLst>
          </p:cNvPr>
          <p:cNvSpPr>
            <a:spLocks noGrp="1"/>
          </p:cNvSpPr>
          <p:nvPr>
            <p:ph idx="1"/>
          </p:nvPr>
        </p:nvSpPr>
        <p:spPr>
          <a:xfrm>
            <a:off x="1920240" y="2312276"/>
            <a:ext cx="8770571" cy="4545724"/>
          </a:xfrm>
        </p:spPr>
        <p:txBody>
          <a:bodyPr>
            <a:normAutofit fontScale="92500" lnSpcReduction="20000"/>
          </a:bodyPr>
          <a:lstStyle/>
          <a:p>
            <a:pPr marL="285750" indent="-285750">
              <a:buFont typeface="Arial" panose="020B0604020202020204" pitchFamily="34" charset="0"/>
              <a:buChar char="•"/>
            </a:pPr>
            <a:r>
              <a:rPr lang="en-US" dirty="0"/>
              <a:t>Logger @Stateless</a:t>
            </a:r>
          </a:p>
          <a:p>
            <a:pPr marL="285750" lvl="2" indent="-285750">
              <a:buFont typeface="Arial" panose="020B0604020202020204" pitchFamily="34" charset="0"/>
              <a:buChar char="•"/>
            </a:pPr>
            <a:r>
              <a:rPr lang="en-US" dirty="0"/>
              <a:t>Void </a:t>
            </a:r>
            <a:r>
              <a:rPr lang="en-US" dirty="0" err="1"/>
              <a:t>logAction</a:t>
            </a:r>
            <a:r>
              <a:rPr lang="en-US" dirty="0"/>
              <a:t>(</a:t>
            </a:r>
            <a:r>
              <a:rPr lang="en-US" dirty="0" err="1"/>
              <a:t>idUser</a:t>
            </a:r>
            <a:r>
              <a:rPr lang="en-US" dirty="0"/>
              <a:t>, </a:t>
            </a:r>
            <a:r>
              <a:rPr lang="en-US" dirty="0" err="1"/>
              <a:t>UserAction</a:t>
            </a:r>
            <a:r>
              <a:rPr lang="en-US" dirty="0"/>
              <a:t>, Integer);</a:t>
            </a:r>
          </a:p>
          <a:p>
            <a:pPr marL="285750" lvl="2" indent="-285750">
              <a:buFont typeface="Arial" panose="020B0604020202020204" pitchFamily="34" charset="0"/>
              <a:buChar char="•"/>
            </a:pPr>
            <a:r>
              <a:rPr lang="en-US" dirty="0"/>
              <a:t>List&lt;Questionnaires&gt; </a:t>
            </a:r>
            <a:r>
              <a:rPr lang="en-US" dirty="0" err="1"/>
              <a:t>retrieveProductLog</a:t>
            </a:r>
            <a:r>
              <a:rPr lang="en-US" dirty="0"/>
              <a:t>(</a:t>
            </a:r>
            <a:r>
              <a:rPr lang="en-US" dirty="0" err="1"/>
              <a:t>idProduct</a:t>
            </a:r>
            <a:r>
              <a:rPr lang="en-US" dirty="0"/>
              <a:t>);</a:t>
            </a:r>
          </a:p>
          <a:p>
            <a:pPr lvl="2" indent="0">
              <a:buNone/>
            </a:pPr>
            <a:endParaRPr lang="en-US" dirty="0"/>
          </a:p>
          <a:p>
            <a:pPr marL="285750" lvl="1" indent="-285750">
              <a:buFont typeface="Arial" panose="020B0604020202020204" pitchFamily="34" charset="0"/>
              <a:buChar char="•"/>
            </a:pPr>
            <a:r>
              <a:rPr lang="en-US" dirty="0" err="1"/>
              <a:t>ProductService</a:t>
            </a:r>
            <a:r>
              <a:rPr lang="en-US" dirty="0"/>
              <a:t> @Stateless</a:t>
            </a:r>
          </a:p>
          <a:p>
            <a:pPr marL="285750" lvl="2" indent="-285750">
              <a:buFont typeface="Arial" panose="020B0604020202020204" pitchFamily="34" charset="0"/>
              <a:buChar char="•"/>
            </a:pPr>
            <a:r>
              <a:rPr lang="en-US" dirty="0"/>
              <a:t>Product </a:t>
            </a:r>
            <a:r>
              <a:rPr lang="en-US" dirty="0" err="1"/>
              <a:t>getProductOfTheDay</a:t>
            </a:r>
            <a:r>
              <a:rPr lang="en-US" dirty="0"/>
              <a:t>();</a:t>
            </a:r>
          </a:p>
          <a:p>
            <a:pPr marL="285750" lvl="4" indent="-285750">
              <a:buFont typeface="Arial" panose="020B0604020202020204" pitchFamily="34" charset="0"/>
              <a:buChar char="•"/>
            </a:pPr>
            <a:r>
              <a:rPr lang="en-US" dirty="0"/>
              <a:t>List&lt;Review&gt; </a:t>
            </a:r>
            <a:r>
              <a:rPr lang="en-US" dirty="0" err="1"/>
              <a:t>getReviews</a:t>
            </a:r>
            <a:r>
              <a:rPr lang="en-US" dirty="0"/>
              <a:t>(</a:t>
            </a:r>
            <a:r>
              <a:rPr lang="en-US" dirty="0" err="1"/>
              <a:t>idProduct</a:t>
            </a:r>
            <a:r>
              <a:rPr lang="en-US" dirty="0"/>
              <a:t>);</a:t>
            </a:r>
          </a:p>
          <a:p>
            <a:pPr marL="285750" lvl="4" indent="-285750">
              <a:buFont typeface="Arial" panose="020B0604020202020204" pitchFamily="34" charset="0"/>
              <a:buChar char="•"/>
            </a:pPr>
            <a:r>
              <a:rPr lang="en-US" dirty="0"/>
              <a:t>List&lt;Product&gt; </a:t>
            </a:r>
            <a:r>
              <a:rPr lang="en-US" dirty="0" err="1"/>
              <a:t>getAllProducts</a:t>
            </a:r>
            <a:r>
              <a:rPr lang="en-US" dirty="0"/>
              <a:t>();</a:t>
            </a:r>
          </a:p>
          <a:p>
            <a:pPr marL="285750" lvl="4" indent="-285750">
              <a:buFont typeface="Arial" panose="020B0604020202020204" pitchFamily="34" charset="0"/>
              <a:buChar char="•"/>
            </a:pPr>
            <a:r>
              <a:rPr lang="en-US" dirty="0"/>
              <a:t>Review </a:t>
            </a:r>
            <a:r>
              <a:rPr lang="en-US" dirty="0" err="1"/>
              <a:t>addReview</a:t>
            </a:r>
            <a:r>
              <a:rPr lang="en-US" dirty="0"/>
              <a:t>(</a:t>
            </a:r>
            <a:r>
              <a:rPr lang="en-US" dirty="0" err="1"/>
              <a:t>IdProduct</a:t>
            </a:r>
            <a:r>
              <a:rPr lang="en-US" dirty="0"/>
              <a:t>, </a:t>
            </a:r>
            <a:r>
              <a:rPr lang="en-US" dirty="0" err="1"/>
              <a:t>IdUser</a:t>
            </a:r>
            <a:r>
              <a:rPr lang="en-US" dirty="0"/>
              <a:t>, </a:t>
            </a:r>
            <a:r>
              <a:rPr lang="en-US" dirty="0" err="1"/>
              <a:t>reviewTxt</a:t>
            </a:r>
            <a:r>
              <a:rPr lang="en-US" dirty="0"/>
              <a:t>, date);</a:t>
            </a:r>
          </a:p>
          <a:p>
            <a:pPr marL="285750" lvl="4" indent="-285750">
              <a:buFont typeface="Arial" panose="020B0604020202020204" pitchFamily="34" charset="0"/>
              <a:buChar char="•"/>
            </a:pPr>
            <a:r>
              <a:rPr lang="en-US" dirty="0"/>
              <a:t>Map&lt;User, Integer&gt; </a:t>
            </a:r>
            <a:r>
              <a:rPr lang="en-US" dirty="0" err="1"/>
              <a:t>getLeaderBoard</a:t>
            </a:r>
            <a:r>
              <a:rPr lang="en-US" dirty="0"/>
              <a:t>();</a:t>
            </a:r>
          </a:p>
          <a:p>
            <a:pPr marL="285750" lvl="4" indent="-285750">
              <a:buFont typeface="Arial" panose="020B0604020202020204" pitchFamily="34" charset="0"/>
              <a:buChar char="•"/>
            </a:pPr>
            <a:r>
              <a:rPr lang="en-US" dirty="0"/>
              <a:t>Product </a:t>
            </a:r>
            <a:r>
              <a:rPr lang="en-US" dirty="0" err="1"/>
              <a:t>addProduct</a:t>
            </a:r>
            <a:r>
              <a:rPr lang="en-US" dirty="0"/>
              <a:t>(</a:t>
            </a:r>
            <a:r>
              <a:rPr lang="en-US" dirty="0" err="1"/>
              <a:t>productName</a:t>
            </a:r>
            <a:r>
              <a:rPr lang="en-US" dirty="0"/>
              <a:t>, </a:t>
            </a:r>
            <a:r>
              <a:rPr lang="en-US" dirty="0" err="1"/>
              <a:t>productImage</a:t>
            </a:r>
            <a:r>
              <a:rPr lang="en-US" dirty="0"/>
              <a:t>, </a:t>
            </a:r>
            <a:r>
              <a:rPr lang="en-US" dirty="0" err="1"/>
              <a:t>productDate</a:t>
            </a:r>
            <a:r>
              <a:rPr lang="en-US" dirty="0"/>
              <a:t>);</a:t>
            </a:r>
          </a:p>
          <a:p>
            <a:pPr marL="285750" lvl="4" indent="-285750">
              <a:buFont typeface="Arial" panose="020B0604020202020204" pitchFamily="34" charset="0"/>
              <a:buChar char="•"/>
            </a:pPr>
            <a:r>
              <a:rPr lang="en-US" dirty="0" err="1"/>
              <a:t>getPastProducts</a:t>
            </a:r>
            <a:r>
              <a:rPr lang="en-US" dirty="0"/>
              <a:t>();</a:t>
            </a:r>
          </a:p>
          <a:p>
            <a:pPr lvl="2" indent="0">
              <a:buNone/>
            </a:pPr>
            <a:endParaRPr lang="en-US" dirty="0"/>
          </a:p>
          <a:p>
            <a:pPr lvl="2" indent="0">
              <a:buNone/>
            </a:pPr>
            <a:endParaRPr lang="en-US" dirty="0"/>
          </a:p>
        </p:txBody>
      </p:sp>
    </p:spTree>
    <p:extLst>
      <p:ext uri="{BB962C8B-B14F-4D97-AF65-F5344CB8AC3E}">
        <p14:creationId xmlns:p14="http://schemas.microsoft.com/office/powerpoint/2010/main" val="1561132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E1EE-2B3A-4868-B9D4-E3D98B3C956A}"/>
              </a:ext>
            </a:extLst>
          </p:cNvPr>
          <p:cNvSpPr>
            <a:spLocks noGrp="1"/>
          </p:cNvSpPr>
          <p:nvPr>
            <p:ph type="title"/>
          </p:nvPr>
        </p:nvSpPr>
        <p:spPr/>
        <p:txBody>
          <a:bodyPr/>
          <a:lstStyle/>
          <a:p>
            <a:r>
              <a:rPr lang="en-US" dirty="0"/>
              <a:t>Server Components – cont’d</a:t>
            </a:r>
          </a:p>
        </p:txBody>
      </p:sp>
      <p:sp>
        <p:nvSpPr>
          <p:cNvPr id="3" name="Content Placeholder 2">
            <a:extLst>
              <a:ext uri="{FF2B5EF4-FFF2-40B4-BE49-F238E27FC236}">
                <a16:creationId xmlns:a16="http://schemas.microsoft.com/office/drawing/2014/main" id="{285306FB-12D2-4C29-BA8E-B934741D136C}"/>
              </a:ext>
            </a:extLst>
          </p:cNvPr>
          <p:cNvSpPr>
            <a:spLocks noGrp="1"/>
          </p:cNvSpPr>
          <p:nvPr>
            <p:ph idx="1"/>
          </p:nvPr>
        </p:nvSpPr>
        <p:spPr>
          <a:xfrm>
            <a:off x="1920240" y="2312275"/>
            <a:ext cx="8770571" cy="4348583"/>
          </a:xfrm>
        </p:spPr>
        <p:txBody>
          <a:bodyPr>
            <a:normAutofit/>
          </a:bodyPr>
          <a:lstStyle/>
          <a:p>
            <a:pPr marL="285750" indent="-285750">
              <a:buFont typeface="Arial" panose="020B0604020202020204" pitchFamily="34" charset="0"/>
              <a:buChar char="•"/>
            </a:pPr>
            <a:r>
              <a:rPr lang="en-US" dirty="0" err="1"/>
              <a:t>QuestionnaireService</a:t>
            </a:r>
            <a:r>
              <a:rPr lang="en-US" dirty="0"/>
              <a:t> @Stateless </a:t>
            </a:r>
          </a:p>
          <a:p>
            <a:pPr marL="285750" lvl="2" indent="-285750">
              <a:buFont typeface="Arial" panose="020B0604020202020204" pitchFamily="34" charset="0"/>
              <a:buChar char="•"/>
            </a:pPr>
            <a:r>
              <a:rPr lang="en-US" dirty="0"/>
              <a:t>List&lt;Questionnaire&gt; </a:t>
            </a:r>
            <a:r>
              <a:rPr lang="en-US" dirty="0" err="1"/>
              <a:t>retrieveQuestionnaire</a:t>
            </a:r>
            <a:r>
              <a:rPr lang="en-US" dirty="0"/>
              <a:t>(</a:t>
            </a:r>
            <a:r>
              <a:rPr lang="en-US" dirty="0" err="1"/>
              <a:t>IdProduct</a:t>
            </a:r>
            <a:r>
              <a:rPr lang="en-US" dirty="0"/>
              <a:t>);</a:t>
            </a:r>
          </a:p>
          <a:p>
            <a:pPr marL="285750" lvl="2" indent="-285750">
              <a:buFont typeface="Arial" panose="020B0604020202020204" pitchFamily="34" charset="0"/>
              <a:buChar char="•"/>
            </a:pPr>
            <a:r>
              <a:rPr lang="en-US" dirty="0"/>
              <a:t>List&lt;Question&gt; </a:t>
            </a:r>
            <a:r>
              <a:rPr lang="en-US" dirty="0" err="1"/>
              <a:t>retrieveQuestions</a:t>
            </a:r>
            <a:r>
              <a:rPr lang="en-US" dirty="0"/>
              <a:t>(</a:t>
            </a:r>
            <a:r>
              <a:rPr lang="en-US" dirty="0" err="1"/>
              <a:t>IdProduct</a:t>
            </a:r>
            <a:r>
              <a:rPr lang="en-US" dirty="0"/>
              <a:t>);</a:t>
            </a:r>
          </a:p>
          <a:p>
            <a:pPr marL="285750" lvl="2" indent="-285750">
              <a:buFont typeface="Arial" panose="020B0604020202020204" pitchFamily="34" charset="0"/>
              <a:buChar char="•"/>
            </a:pPr>
            <a:r>
              <a:rPr lang="en-US" dirty="0"/>
              <a:t>List&lt;Answer&gt; </a:t>
            </a:r>
            <a:r>
              <a:rPr lang="en-US" dirty="0" err="1"/>
              <a:t>retrieveAllQuestionnaires</a:t>
            </a:r>
            <a:r>
              <a:rPr lang="en-US" dirty="0"/>
              <a:t>();</a:t>
            </a:r>
          </a:p>
          <a:p>
            <a:pPr marL="285750" lvl="2" indent="-285750">
              <a:buFont typeface="Arial" panose="020B0604020202020204" pitchFamily="34" charset="0"/>
              <a:buChar char="•"/>
            </a:pPr>
            <a:endParaRPr lang="en-US" dirty="0"/>
          </a:p>
          <a:p>
            <a:pPr marL="285750" lvl="1" indent="-285750">
              <a:buFont typeface="Arial" panose="020B0604020202020204" pitchFamily="34" charset="0"/>
              <a:buChar char="•"/>
            </a:pPr>
            <a:r>
              <a:rPr lang="en-US" dirty="0" err="1"/>
              <a:t>QuestionService</a:t>
            </a:r>
            <a:r>
              <a:rPr lang="en-US" dirty="0"/>
              <a:t> @Stateless</a:t>
            </a:r>
          </a:p>
          <a:p>
            <a:pPr marL="285750" lvl="2" indent="-285750">
              <a:buFont typeface="Arial" panose="020B0604020202020204" pitchFamily="34" charset="0"/>
              <a:buChar char="•"/>
            </a:pPr>
            <a:r>
              <a:rPr lang="en-US" dirty="0"/>
              <a:t>Question </a:t>
            </a:r>
            <a:r>
              <a:rPr lang="en-US" dirty="0" err="1"/>
              <a:t>addQuestion</a:t>
            </a:r>
            <a:r>
              <a:rPr lang="en-US" dirty="0"/>
              <a:t>(</a:t>
            </a:r>
            <a:r>
              <a:rPr lang="en-US" dirty="0" err="1"/>
              <a:t>questionText</a:t>
            </a:r>
            <a:r>
              <a:rPr lang="en-US" dirty="0"/>
              <a:t>, </a:t>
            </a:r>
            <a:r>
              <a:rPr lang="en-US" dirty="0" err="1"/>
              <a:t>questionPoints</a:t>
            </a:r>
            <a:r>
              <a:rPr lang="en-US" dirty="0"/>
              <a:t>);</a:t>
            </a:r>
          </a:p>
          <a:p>
            <a:pPr marL="285750" lvl="2" indent="-285750">
              <a:buFont typeface="Arial" panose="020B0604020202020204" pitchFamily="34" charset="0"/>
              <a:buChar char="•"/>
            </a:pPr>
            <a:r>
              <a:rPr lang="en-US" dirty="0"/>
              <a:t>Int </a:t>
            </a:r>
            <a:r>
              <a:rPr lang="en-US" dirty="0" err="1"/>
              <a:t>findQuestionByText</a:t>
            </a:r>
            <a:r>
              <a:rPr lang="en-US" dirty="0"/>
              <a:t>(String </a:t>
            </a:r>
            <a:r>
              <a:rPr lang="en-US" dirty="0" err="1"/>
              <a:t>qText</a:t>
            </a:r>
            <a:r>
              <a:rPr lang="en-US" dirty="0"/>
              <a:t>);</a:t>
            </a:r>
          </a:p>
          <a:p>
            <a:pPr marL="285750" lvl="2" indent="-285750">
              <a:buFont typeface="Arial" panose="020B0604020202020204" pitchFamily="34" charset="0"/>
              <a:buChar char="•"/>
            </a:pPr>
            <a:r>
              <a:rPr lang="en-US" dirty="0"/>
              <a:t>List&lt;Question&gt; </a:t>
            </a:r>
            <a:r>
              <a:rPr lang="en-US" dirty="0" err="1"/>
              <a:t>getAllQuestions</a:t>
            </a:r>
            <a:r>
              <a:rPr lang="en-US" dirty="0"/>
              <a:t>();</a:t>
            </a:r>
          </a:p>
          <a:p>
            <a:pPr marL="285750" lvl="2" indent="-285750">
              <a:buFont typeface="Arial" panose="020B0604020202020204" pitchFamily="34" charset="0"/>
              <a:buChar char="•"/>
            </a:pPr>
            <a:endParaRPr lang="en-US" dirty="0"/>
          </a:p>
        </p:txBody>
      </p:sp>
    </p:spTree>
    <p:extLst>
      <p:ext uri="{BB962C8B-B14F-4D97-AF65-F5344CB8AC3E}">
        <p14:creationId xmlns:p14="http://schemas.microsoft.com/office/powerpoint/2010/main" val="298032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F4AE-2BB8-40B0-8D33-261DC288CE6D}"/>
              </a:ext>
            </a:extLst>
          </p:cNvPr>
          <p:cNvSpPr>
            <a:spLocks noGrp="1"/>
          </p:cNvSpPr>
          <p:nvPr>
            <p:ph type="title"/>
          </p:nvPr>
        </p:nvSpPr>
        <p:spPr/>
        <p:txBody>
          <a:bodyPr>
            <a:normAutofit/>
          </a:bodyPr>
          <a:lstStyle/>
          <a:p>
            <a:r>
              <a:rPr lang="en-US" dirty="0"/>
              <a:t>Additional specifications </a:t>
            </a:r>
          </a:p>
        </p:txBody>
      </p:sp>
      <p:sp>
        <p:nvSpPr>
          <p:cNvPr id="3" name="Content Placeholder 2">
            <a:extLst>
              <a:ext uri="{FF2B5EF4-FFF2-40B4-BE49-F238E27FC236}">
                <a16:creationId xmlns:a16="http://schemas.microsoft.com/office/drawing/2014/main" id="{AC0E77E6-B238-472E-A673-7F1CC3F17D50}"/>
              </a:ext>
            </a:extLst>
          </p:cNvPr>
          <p:cNvSpPr>
            <a:spLocks noGrp="1"/>
          </p:cNvSpPr>
          <p:nvPr>
            <p:ph idx="1"/>
          </p:nvPr>
        </p:nvSpPr>
        <p:spPr/>
        <p:txBody>
          <a:bodyPr/>
          <a:lstStyle/>
          <a:p>
            <a:pPr marL="285750" indent="-285750">
              <a:buFont typeface="Arial" panose="020B0604020202020204" pitchFamily="34" charset="0"/>
              <a:buChar char="•"/>
            </a:pPr>
            <a:r>
              <a:rPr lang="en-US" dirty="0"/>
              <a:t>The marketing section of a questionnaire cannot be null</a:t>
            </a:r>
          </a:p>
          <a:p>
            <a:pPr marL="285750" indent="-285750">
              <a:buFont typeface="Arial" panose="020B0604020202020204" pitchFamily="34" charset="0"/>
              <a:buChar char="•"/>
            </a:pPr>
            <a:r>
              <a:rPr lang="en-US" dirty="0"/>
              <a:t>A trigger that links the statistical questions to each newly inserted product</a:t>
            </a:r>
          </a:p>
        </p:txBody>
      </p:sp>
    </p:spTree>
    <p:extLst>
      <p:ext uri="{BB962C8B-B14F-4D97-AF65-F5344CB8AC3E}">
        <p14:creationId xmlns:p14="http://schemas.microsoft.com/office/powerpoint/2010/main" val="38460579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E1EE-2B3A-4868-B9D4-E3D98B3C956A}"/>
              </a:ext>
            </a:extLst>
          </p:cNvPr>
          <p:cNvSpPr>
            <a:spLocks noGrp="1"/>
          </p:cNvSpPr>
          <p:nvPr>
            <p:ph type="title"/>
          </p:nvPr>
        </p:nvSpPr>
        <p:spPr/>
        <p:txBody>
          <a:bodyPr/>
          <a:lstStyle/>
          <a:p>
            <a:r>
              <a:rPr lang="en-US" dirty="0"/>
              <a:t>Server Components – cont’d</a:t>
            </a:r>
          </a:p>
        </p:txBody>
      </p:sp>
      <p:sp>
        <p:nvSpPr>
          <p:cNvPr id="3" name="Content Placeholder 2">
            <a:extLst>
              <a:ext uri="{FF2B5EF4-FFF2-40B4-BE49-F238E27FC236}">
                <a16:creationId xmlns:a16="http://schemas.microsoft.com/office/drawing/2014/main" id="{285306FB-12D2-4C29-BA8E-B934741D136C}"/>
              </a:ext>
            </a:extLst>
          </p:cNvPr>
          <p:cNvSpPr>
            <a:spLocks noGrp="1"/>
          </p:cNvSpPr>
          <p:nvPr>
            <p:ph idx="1"/>
          </p:nvPr>
        </p:nvSpPr>
        <p:spPr>
          <a:xfrm>
            <a:off x="1920240" y="2303886"/>
            <a:ext cx="8770571" cy="4298249"/>
          </a:xfrm>
        </p:spPr>
        <p:txBody>
          <a:bodyPr>
            <a:normAutofit fontScale="92500" lnSpcReduction="20000"/>
          </a:bodyPr>
          <a:lstStyle/>
          <a:p>
            <a:pPr marL="285750" indent="-285750">
              <a:buFont typeface="Arial" panose="020B0604020202020204" pitchFamily="34" charset="0"/>
              <a:buChar char="•"/>
            </a:pPr>
            <a:r>
              <a:rPr lang="en-US" dirty="0" err="1"/>
              <a:t>UserQuestionnaire</a:t>
            </a:r>
            <a:r>
              <a:rPr lang="en-US" dirty="0"/>
              <a:t> @Stateful @SessionScoped</a:t>
            </a:r>
          </a:p>
          <a:p>
            <a:pPr marL="285750" lvl="2" indent="-285750">
              <a:buFont typeface="Arial" panose="020B0604020202020204" pitchFamily="34" charset="0"/>
              <a:buChar char="•"/>
            </a:pPr>
            <a:r>
              <a:rPr lang="en-US" dirty="0"/>
              <a:t>Void </a:t>
            </a:r>
            <a:r>
              <a:rPr lang="en-US" dirty="0" err="1"/>
              <a:t>insertSingleAnswer</a:t>
            </a:r>
            <a:r>
              <a:rPr lang="en-US" dirty="0"/>
              <a:t>(Answer </a:t>
            </a:r>
            <a:r>
              <a:rPr lang="en-US" dirty="0" err="1"/>
              <a:t>asw</a:t>
            </a:r>
            <a:r>
              <a:rPr lang="en-US" dirty="0"/>
              <a:t>);</a:t>
            </a:r>
          </a:p>
          <a:p>
            <a:pPr marL="285750" lvl="2" indent="-285750">
              <a:buFont typeface="Arial" panose="020B0604020202020204" pitchFamily="34" charset="0"/>
              <a:buChar char="•"/>
            </a:pPr>
            <a:r>
              <a:rPr lang="en-US" dirty="0" err="1"/>
              <a:t>UserAction</a:t>
            </a:r>
            <a:r>
              <a:rPr lang="en-US" dirty="0"/>
              <a:t> </a:t>
            </a:r>
            <a:r>
              <a:rPr lang="en-US" dirty="0" err="1"/>
              <a:t>validateUserQuestionnaire</a:t>
            </a:r>
            <a:r>
              <a:rPr lang="en-US" dirty="0"/>
              <a:t>();</a:t>
            </a:r>
          </a:p>
          <a:p>
            <a:pPr marL="285750" lvl="2" indent="-285750">
              <a:buFont typeface="Arial" panose="020B0604020202020204" pitchFamily="34" charset="0"/>
              <a:buChar char="•"/>
            </a:pPr>
            <a:r>
              <a:rPr lang="en-US" dirty="0"/>
              <a:t>Void </a:t>
            </a:r>
            <a:r>
              <a:rPr lang="en-US" dirty="0" err="1"/>
              <a:t>cancelQuestionnaire</a:t>
            </a:r>
            <a:r>
              <a:rPr lang="en-US" dirty="0"/>
              <a:t>(User);</a:t>
            </a:r>
          </a:p>
          <a:p>
            <a:pPr marL="285750" lvl="2" indent="-285750">
              <a:buFont typeface="Arial" panose="020B0604020202020204" pitchFamily="34" charset="0"/>
              <a:buChar char="•"/>
            </a:pPr>
            <a:r>
              <a:rPr lang="en-US" dirty="0"/>
              <a:t>Boolean </a:t>
            </a:r>
            <a:r>
              <a:rPr lang="en-US" dirty="0" err="1"/>
              <a:t>alreadyFullfilled</a:t>
            </a:r>
            <a:r>
              <a:rPr lang="en-US" dirty="0"/>
              <a:t>(User);</a:t>
            </a:r>
          </a:p>
          <a:p>
            <a:pPr marL="285750" lvl="2" indent="-285750">
              <a:buFont typeface="Arial" panose="020B0604020202020204" pitchFamily="34" charset="0"/>
              <a:buChar char="•"/>
            </a:pPr>
            <a:r>
              <a:rPr lang="en-US" dirty="0"/>
              <a:t>List&lt;Questionnaire&gt; </a:t>
            </a:r>
            <a:r>
              <a:rPr lang="en-US" dirty="0" err="1"/>
              <a:t>getCurrentSectionQuestions</a:t>
            </a:r>
            <a:r>
              <a:rPr lang="en-US" dirty="0"/>
              <a:t>();</a:t>
            </a:r>
          </a:p>
          <a:p>
            <a:pPr lvl="1"/>
            <a:endParaRPr lang="en-US" dirty="0"/>
          </a:p>
          <a:p>
            <a:pPr marL="285750" lvl="1" indent="-285750">
              <a:buFont typeface="Arial" panose="020B0604020202020204" pitchFamily="34" charset="0"/>
              <a:buChar char="•"/>
            </a:pPr>
            <a:r>
              <a:rPr lang="en-US" dirty="0" err="1"/>
              <a:t>UserService</a:t>
            </a:r>
            <a:r>
              <a:rPr lang="en-US" dirty="0"/>
              <a:t> @Stateless</a:t>
            </a:r>
          </a:p>
          <a:p>
            <a:pPr marL="285750" lvl="2" indent="-285750">
              <a:buFont typeface="Arial" panose="020B0604020202020204" pitchFamily="34" charset="0"/>
              <a:buChar char="•"/>
            </a:pPr>
            <a:r>
              <a:rPr lang="en-US" dirty="0"/>
              <a:t>User </a:t>
            </a:r>
            <a:r>
              <a:rPr lang="en-US" dirty="0" err="1"/>
              <a:t>checkCredentials</a:t>
            </a:r>
            <a:r>
              <a:rPr lang="en-US" dirty="0"/>
              <a:t>(email, password);</a:t>
            </a:r>
          </a:p>
          <a:p>
            <a:pPr marL="285750" lvl="2" indent="-285750">
              <a:buFont typeface="Arial" panose="020B0604020202020204" pitchFamily="34" charset="0"/>
              <a:buChar char="•"/>
            </a:pPr>
            <a:r>
              <a:rPr lang="en-US" dirty="0"/>
              <a:t>User </a:t>
            </a:r>
            <a:r>
              <a:rPr lang="en-US" dirty="0" err="1"/>
              <a:t>registerNewUser</a:t>
            </a:r>
            <a:r>
              <a:rPr lang="en-US" dirty="0"/>
              <a:t>(username, email, password);</a:t>
            </a:r>
          </a:p>
          <a:p>
            <a:pPr marL="285750" lvl="2" indent="-285750">
              <a:buFont typeface="Arial" panose="020B0604020202020204" pitchFamily="34" charset="0"/>
              <a:buChar char="•"/>
            </a:pPr>
            <a:r>
              <a:rPr lang="en-US" dirty="0"/>
              <a:t>Void </a:t>
            </a:r>
            <a:r>
              <a:rPr lang="en-US" dirty="0" err="1"/>
              <a:t>banUser</a:t>
            </a:r>
            <a:r>
              <a:rPr lang="en-US" dirty="0"/>
              <a:t>(</a:t>
            </a:r>
            <a:r>
              <a:rPr lang="en-US" dirty="0" err="1"/>
              <a:t>idUser</a:t>
            </a:r>
            <a:r>
              <a:rPr lang="en-US" dirty="0"/>
              <a:t>);</a:t>
            </a:r>
          </a:p>
        </p:txBody>
      </p:sp>
    </p:spTree>
    <p:extLst>
      <p:ext uri="{BB962C8B-B14F-4D97-AF65-F5344CB8AC3E}">
        <p14:creationId xmlns:p14="http://schemas.microsoft.com/office/powerpoint/2010/main" val="4051635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3" name="Rectangle 22">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5" name="Group 24">
            <a:extLst>
              <a:ext uri="{FF2B5EF4-FFF2-40B4-BE49-F238E27FC236}">
                <a16:creationId xmlns:a16="http://schemas.microsoft.com/office/drawing/2014/main" id="{BE312684-34E6-4414-83D2-62B3C76BC4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934058" cy="6858000"/>
            <a:chOff x="-1" y="0"/>
            <a:chExt cx="10934058" cy="6858000"/>
          </a:xfrm>
        </p:grpSpPr>
        <p:sp>
          <p:nvSpPr>
            <p:cNvPr id="26" name="Freeform: Shape 25">
              <a:extLst>
                <a:ext uri="{FF2B5EF4-FFF2-40B4-BE49-F238E27FC236}">
                  <a16:creationId xmlns:a16="http://schemas.microsoft.com/office/drawing/2014/main" id="{604F4760-8690-4B2E-87EE-6BD660BA8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1AC0D01F-13D7-4AC5-A71C-AA93EA84FDD8}"/>
              </a:ext>
            </a:extLst>
          </p:cNvPr>
          <p:cNvSpPr>
            <a:spLocks noGrp="1"/>
          </p:cNvSpPr>
          <p:nvPr>
            <p:ph type="title"/>
          </p:nvPr>
        </p:nvSpPr>
        <p:spPr>
          <a:xfrm>
            <a:off x="1180530" y="1346268"/>
            <a:ext cx="7983942" cy="3125338"/>
          </a:xfrm>
        </p:spPr>
        <p:txBody>
          <a:bodyPr vert="horz" lIns="109728" tIns="109728" rIns="109728" bIns="91440" rtlCol="0" anchor="b">
            <a:normAutofit/>
          </a:bodyPr>
          <a:lstStyle/>
          <a:p>
            <a:pPr>
              <a:lnSpc>
                <a:spcPct val="120000"/>
              </a:lnSpc>
            </a:pPr>
            <a:r>
              <a:rPr lang="en-US" sz="6600">
                <a:solidFill>
                  <a:schemeClr val="tx1">
                    <a:lumMod val="85000"/>
                    <a:lumOff val="15000"/>
                  </a:schemeClr>
                </a:solidFill>
              </a:rPr>
              <a:t>Thank you for your attention</a:t>
            </a:r>
          </a:p>
        </p:txBody>
      </p:sp>
    </p:spTree>
    <p:extLst>
      <p:ext uri="{BB962C8B-B14F-4D97-AF65-F5344CB8AC3E}">
        <p14:creationId xmlns:p14="http://schemas.microsoft.com/office/powerpoint/2010/main" val="190020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AA00-1A38-4F6A-8FF8-D001267ACFEC}"/>
              </a:ext>
            </a:extLst>
          </p:cNvPr>
          <p:cNvSpPr>
            <a:spLocks noGrp="1"/>
          </p:cNvSpPr>
          <p:nvPr>
            <p:ph type="title"/>
          </p:nvPr>
        </p:nvSpPr>
        <p:spPr/>
        <p:txBody>
          <a:bodyPr/>
          <a:lstStyle/>
          <a:p>
            <a:r>
              <a:rPr lang="en-US" dirty="0"/>
              <a:t>Entity Relationship</a:t>
            </a:r>
          </a:p>
        </p:txBody>
      </p:sp>
      <p:pic>
        <p:nvPicPr>
          <p:cNvPr id="5" name="Picture 4" descr="Diagram&#10;&#10;Description automatically generated">
            <a:extLst>
              <a:ext uri="{FF2B5EF4-FFF2-40B4-BE49-F238E27FC236}">
                <a16:creationId xmlns:a16="http://schemas.microsoft.com/office/drawing/2014/main" id="{90316923-5C48-41DE-98CA-A48CC5180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893" y="2378444"/>
            <a:ext cx="5510213" cy="4190679"/>
          </a:xfrm>
          <a:prstGeom prst="rect">
            <a:avLst/>
          </a:prstGeom>
        </p:spPr>
      </p:pic>
    </p:spTree>
    <p:extLst>
      <p:ext uri="{BB962C8B-B14F-4D97-AF65-F5344CB8AC3E}">
        <p14:creationId xmlns:p14="http://schemas.microsoft.com/office/powerpoint/2010/main" val="294155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CA89-4734-4AFA-87F4-AFF5A0C034AE}"/>
              </a:ext>
            </a:extLst>
          </p:cNvPr>
          <p:cNvSpPr>
            <a:spLocks noGrp="1"/>
          </p:cNvSpPr>
          <p:nvPr>
            <p:ph type="title"/>
          </p:nvPr>
        </p:nvSpPr>
        <p:spPr/>
        <p:txBody>
          <a:bodyPr/>
          <a:lstStyle/>
          <a:p>
            <a:r>
              <a:rPr lang="en-US" dirty="0"/>
              <a:t>Relational Model</a:t>
            </a:r>
          </a:p>
        </p:txBody>
      </p:sp>
      <p:sp>
        <p:nvSpPr>
          <p:cNvPr id="3" name="Content Placeholder 2">
            <a:extLst>
              <a:ext uri="{FF2B5EF4-FFF2-40B4-BE49-F238E27FC236}">
                <a16:creationId xmlns:a16="http://schemas.microsoft.com/office/drawing/2014/main" id="{A4AEBA5A-AADB-40AD-B4EC-6A91048F5D79}"/>
              </a:ext>
            </a:extLst>
          </p:cNvPr>
          <p:cNvSpPr>
            <a:spLocks noGrp="1"/>
          </p:cNvSpPr>
          <p:nvPr>
            <p:ph idx="1"/>
          </p:nvPr>
        </p:nvSpPr>
        <p:spPr/>
        <p:txBody>
          <a:bodyPr>
            <a:normAutofit fontScale="77500" lnSpcReduction="20000"/>
          </a:bodyPr>
          <a:lstStyle/>
          <a:p>
            <a:pPr marL="285750" indent="-285750">
              <a:buFont typeface="Arial" panose="020B0604020202020204" pitchFamily="34" charset="0"/>
              <a:buChar char="•"/>
            </a:pPr>
            <a:r>
              <a:rPr lang="en-US" dirty="0"/>
              <a:t>Answer (</a:t>
            </a:r>
            <a:r>
              <a:rPr lang="en-US" u="sng" dirty="0" err="1"/>
              <a:t>id_product</a:t>
            </a:r>
            <a:r>
              <a:rPr lang="en-US" u="sng" dirty="0"/>
              <a:t>, </a:t>
            </a:r>
            <a:r>
              <a:rPr lang="en-US" u="sng" dirty="0" err="1"/>
              <a:t>id_user</a:t>
            </a:r>
            <a:r>
              <a:rPr lang="en-US" u="sng" dirty="0"/>
              <a:t>, </a:t>
            </a:r>
            <a:r>
              <a:rPr lang="en-US" u="sng" dirty="0" err="1"/>
              <a:t>id_question</a:t>
            </a:r>
            <a:r>
              <a:rPr lang="en-US" dirty="0"/>
              <a:t>, </a:t>
            </a:r>
            <a:r>
              <a:rPr lang="en-US" dirty="0" err="1"/>
              <a:t>answer_text</a:t>
            </a:r>
            <a:r>
              <a:rPr lang="en-US" dirty="0"/>
              <a:t>);</a:t>
            </a:r>
          </a:p>
          <a:p>
            <a:pPr marL="285750" indent="-285750">
              <a:buFont typeface="Arial" panose="020B0604020202020204" pitchFamily="34" charset="0"/>
              <a:buChar char="•"/>
            </a:pPr>
            <a:r>
              <a:rPr lang="en-US" dirty="0"/>
              <a:t>Product(</a:t>
            </a:r>
            <a:r>
              <a:rPr lang="en-US" u="sng" dirty="0" err="1"/>
              <a:t>id_product</a:t>
            </a:r>
            <a:r>
              <a:rPr lang="en-US" dirty="0"/>
              <a:t>, name, </a:t>
            </a:r>
            <a:r>
              <a:rPr lang="en-US" dirty="0" err="1"/>
              <a:t>product_image</a:t>
            </a:r>
            <a:r>
              <a:rPr lang="en-US" dirty="0"/>
              <a:t>, date);</a:t>
            </a:r>
          </a:p>
          <a:p>
            <a:pPr marL="285750" indent="-285750">
              <a:buFont typeface="Arial" panose="020B0604020202020204" pitchFamily="34" charset="0"/>
              <a:buChar char="•"/>
            </a:pPr>
            <a:r>
              <a:rPr lang="en-US" dirty="0"/>
              <a:t>Question</a:t>
            </a:r>
            <a:r>
              <a:rPr lang="en-US" u="sng" dirty="0"/>
              <a:t>(</a:t>
            </a:r>
            <a:r>
              <a:rPr lang="en-US" u="sng" dirty="0" err="1"/>
              <a:t>id_question</a:t>
            </a:r>
            <a:r>
              <a:rPr lang="en-US" dirty="0" err="1"/>
              <a:t>,question_text_points</a:t>
            </a:r>
            <a:r>
              <a:rPr lang="en-US" dirty="0"/>
              <a:t>);</a:t>
            </a:r>
          </a:p>
          <a:p>
            <a:pPr marL="285750" indent="-285750">
              <a:buFont typeface="Arial" panose="020B0604020202020204" pitchFamily="34" charset="0"/>
              <a:buChar char="•"/>
            </a:pPr>
            <a:r>
              <a:rPr lang="en-US" dirty="0"/>
              <a:t>Questionnaire(</a:t>
            </a:r>
            <a:r>
              <a:rPr lang="en-US" u="sng" dirty="0" err="1"/>
              <a:t>id_product</a:t>
            </a:r>
            <a:r>
              <a:rPr lang="en-US" u="sng" dirty="0"/>
              <a:t>, </a:t>
            </a:r>
            <a:r>
              <a:rPr lang="en-US" u="sng" dirty="0" err="1"/>
              <a:t>id_question</a:t>
            </a:r>
            <a:r>
              <a:rPr lang="en-US" dirty="0"/>
              <a:t>);</a:t>
            </a:r>
          </a:p>
          <a:p>
            <a:pPr marL="285750" indent="-285750">
              <a:buFont typeface="Arial" panose="020B0604020202020204" pitchFamily="34" charset="0"/>
              <a:buChar char="•"/>
            </a:pPr>
            <a:r>
              <a:rPr lang="en-US" dirty="0" err="1"/>
              <a:t>Questionnaire_log</a:t>
            </a:r>
            <a:r>
              <a:rPr lang="en-US" dirty="0"/>
              <a:t> (</a:t>
            </a:r>
            <a:r>
              <a:rPr lang="en-US" u="sng" dirty="0" err="1"/>
              <a:t>id_user</a:t>
            </a:r>
            <a:r>
              <a:rPr lang="en-US" u="sng" dirty="0"/>
              <a:t>, datetime</a:t>
            </a:r>
            <a:r>
              <a:rPr lang="en-US" dirty="0"/>
              <a:t>, action, </a:t>
            </a:r>
            <a:r>
              <a:rPr lang="en-US" dirty="0" err="1"/>
              <a:t>id_product</a:t>
            </a:r>
            <a:r>
              <a:rPr lang="en-US" dirty="0"/>
              <a:t>);</a:t>
            </a:r>
          </a:p>
          <a:p>
            <a:pPr marL="285750" indent="-285750">
              <a:buFont typeface="Arial" panose="020B0604020202020204" pitchFamily="34" charset="0"/>
              <a:buChar char="•"/>
            </a:pPr>
            <a:r>
              <a:rPr lang="en-US" dirty="0"/>
              <a:t>Review(</a:t>
            </a:r>
            <a:r>
              <a:rPr lang="en-US" u="sng" dirty="0" err="1"/>
              <a:t>id_user</a:t>
            </a:r>
            <a:r>
              <a:rPr lang="en-US" u="sng" dirty="0"/>
              <a:t>, </a:t>
            </a:r>
            <a:r>
              <a:rPr lang="en-US" u="sng" dirty="0" err="1"/>
              <a:t>id_product</a:t>
            </a:r>
            <a:r>
              <a:rPr lang="en-US" dirty="0"/>
              <a:t>, </a:t>
            </a:r>
            <a:r>
              <a:rPr lang="en-US" dirty="0" err="1"/>
              <a:t>review_text</a:t>
            </a:r>
            <a:r>
              <a:rPr lang="en-US" dirty="0"/>
              <a:t>, date);</a:t>
            </a:r>
          </a:p>
          <a:p>
            <a:pPr marL="285750" indent="-285750">
              <a:buFont typeface="Arial" panose="020B0604020202020204" pitchFamily="34" charset="0"/>
              <a:buChar char="•"/>
            </a:pPr>
            <a:r>
              <a:rPr lang="en-US" dirty="0"/>
              <a:t>Swears(</a:t>
            </a:r>
            <a:r>
              <a:rPr lang="en-US" u="sng" dirty="0" err="1"/>
              <a:t>swear_text</a:t>
            </a:r>
            <a:r>
              <a:rPr lang="en-US" dirty="0"/>
              <a:t>) ;</a:t>
            </a:r>
          </a:p>
          <a:p>
            <a:pPr marL="285750" indent="-285750">
              <a:buFont typeface="Arial" panose="020B0604020202020204" pitchFamily="34" charset="0"/>
              <a:buChar char="•"/>
            </a:pPr>
            <a:r>
              <a:rPr lang="en-US" dirty="0"/>
              <a:t>User(</a:t>
            </a:r>
            <a:r>
              <a:rPr lang="en-US" u="sng" dirty="0" err="1"/>
              <a:t>id_user</a:t>
            </a:r>
            <a:r>
              <a:rPr lang="en-US" dirty="0"/>
              <a:t>, username, email, password, authorized, points, admin, active);</a:t>
            </a:r>
          </a:p>
          <a:p>
            <a:pPr marL="285750" indent="-285750">
              <a:buFont typeface="Arial" panose="020B0604020202020204" pitchFamily="34" charset="0"/>
              <a:buChar char="•"/>
            </a:pPr>
            <a:r>
              <a:rPr lang="en-US" dirty="0" err="1"/>
              <a:t>User_log</a:t>
            </a:r>
            <a:r>
              <a:rPr lang="en-US" dirty="0"/>
              <a:t> (</a:t>
            </a:r>
            <a:r>
              <a:rPr lang="en-US" u="sng" dirty="0" err="1"/>
              <a:t>id_user</a:t>
            </a:r>
            <a:r>
              <a:rPr lang="en-US" u="sng" dirty="0"/>
              <a:t>, datetime</a:t>
            </a:r>
            <a:r>
              <a:rPr lang="en-US" dirty="0"/>
              <a:t>, action);</a:t>
            </a:r>
          </a:p>
        </p:txBody>
      </p:sp>
      <p:sp>
        <p:nvSpPr>
          <p:cNvPr id="4" name="TextBox 3">
            <a:extLst>
              <a:ext uri="{FF2B5EF4-FFF2-40B4-BE49-F238E27FC236}">
                <a16:creationId xmlns:a16="http://schemas.microsoft.com/office/drawing/2014/main" id="{28B2BA33-C079-4B8D-A1FC-8079B2FFF937}"/>
              </a:ext>
            </a:extLst>
          </p:cNvPr>
          <p:cNvSpPr txBox="1"/>
          <p:nvPr/>
        </p:nvSpPr>
        <p:spPr>
          <a:xfrm>
            <a:off x="0" y="6415780"/>
            <a:ext cx="9979743" cy="369332"/>
          </a:xfrm>
          <a:prstGeom prst="rect">
            <a:avLst/>
          </a:prstGeom>
          <a:noFill/>
        </p:spPr>
        <p:txBody>
          <a:bodyPr wrap="square" rtlCol="0">
            <a:spAutoFit/>
          </a:bodyPr>
          <a:lstStyle/>
          <a:p>
            <a:r>
              <a:rPr lang="en-US" sz="900" dirty="0"/>
              <a:t>We preferred to add also the relational model to show all the attributes without making the ER diagram heavier.</a:t>
            </a:r>
          </a:p>
          <a:p>
            <a:r>
              <a:rPr lang="en-US" sz="900" dirty="0"/>
              <a:t>All the foreign keys are represented using the same name as the one on the owner table.</a:t>
            </a:r>
          </a:p>
        </p:txBody>
      </p:sp>
    </p:spTree>
    <p:extLst>
      <p:ext uri="{BB962C8B-B14F-4D97-AF65-F5344CB8AC3E}">
        <p14:creationId xmlns:p14="http://schemas.microsoft.com/office/powerpoint/2010/main" val="168020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CA89-4734-4AFA-87F4-AFF5A0C034AE}"/>
              </a:ext>
            </a:extLst>
          </p:cNvPr>
          <p:cNvSpPr>
            <a:spLocks noGrp="1"/>
          </p:cNvSpPr>
          <p:nvPr>
            <p:ph type="title"/>
          </p:nvPr>
        </p:nvSpPr>
        <p:spPr/>
        <p:txBody>
          <a:bodyPr/>
          <a:lstStyle/>
          <a:p>
            <a:r>
              <a:rPr lang="en-US" dirty="0"/>
              <a:t>Relational Model</a:t>
            </a:r>
          </a:p>
        </p:txBody>
      </p:sp>
      <p:sp>
        <p:nvSpPr>
          <p:cNvPr id="3" name="Content Placeholder 2">
            <a:extLst>
              <a:ext uri="{FF2B5EF4-FFF2-40B4-BE49-F238E27FC236}">
                <a16:creationId xmlns:a16="http://schemas.microsoft.com/office/drawing/2014/main" id="{A4AEBA5A-AADB-40AD-B4EC-6A91048F5D79}"/>
              </a:ext>
            </a:extLst>
          </p:cNvPr>
          <p:cNvSpPr>
            <a:spLocks noGrp="1"/>
          </p:cNvSpPr>
          <p:nvPr>
            <p:ph idx="1"/>
          </p:nvPr>
        </p:nvSpPr>
        <p:spPr/>
        <p:txBody>
          <a:bodyPr>
            <a:normAutofit fontScale="77500" lnSpcReduction="20000"/>
          </a:bodyPr>
          <a:lstStyle/>
          <a:p>
            <a:pPr marL="285750" indent="-285750">
              <a:buFont typeface="Arial" panose="020B0604020202020204" pitchFamily="34" charset="0"/>
              <a:buChar char="•"/>
            </a:pPr>
            <a:r>
              <a:rPr lang="en-US" dirty="0"/>
              <a:t>Answer (</a:t>
            </a:r>
            <a:r>
              <a:rPr lang="en-US" u="sng" dirty="0" err="1"/>
              <a:t>id_product</a:t>
            </a:r>
            <a:r>
              <a:rPr lang="en-US" u="sng" dirty="0"/>
              <a:t>, </a:t>
            </a:r>
            <a:r>
              <a:rPr lang="en-US" u="sng" dirty="0" err="1"/>
              <a:t>id_user</a:t>
            </a:r>
            <a:r>
              <a:rPr lang="en-US" u="sng" dirty="0"/>
              <a:t>, </a:t>
            </a:r>
            <a:r>
              <a:rPr lang="en-US" u="sng" dirty="0" err="1"/>
              <a:t>id_question</a:t>
            </a:r>
            <a:r>
              <a:rPr lang="en-US" dirty="0"/>
              <a:t>, </a:t>
            </a:r>
            <a:r>
              <a:rPr lang="en-US" dirty="0" err="1"/>
              <a:t>answer_text</a:t>
            </a:r>
            <a:r>
              <a:rPr lang="en-US" dirty="0"/>
              <a:t>);</a:t>
            </a:r>
          </a:p>
          <a:p>
            <a:pPr marL="285750" indent="-285750">
              <a:buFont typeface="Arial" panose="020B0604020202020204" pitchFamily="34" charset="0"/>
              <a:buChar char="•"/>
            </a:pPr>
            <a:r>
              <a:rPr lang="en-US" dirty="0"/>
              <a:t>Product(</a:t>
            </a:r>
            <a:r>
              <a:rPr lang="en-US" u="sng" dirty="0" err="1"/>
              <a:t>id_product</a:t>
            </a:r>
            <a:r>
              <a:rPr lang="en-US" dirty="0"/>
              <a:t>, name, </a:t>
            </a:r>
            <a:r>
              <a:rPr lang="en-US" dirty="0" err="1"/>
              <a:t>product_image</a:t>
            </a:r>
            <a:r>
              <a:rPr lang="en-US" dirty="0"/>
              <a:t>, date);</a:t>
            </a:r>
          </a:p>
          <a:p>
            <a:pPr marL="285750" indent="-285750">
              <a:buFont typeface="Arial" panose="020B0604020202020204" pitchFamily="34" charset="0"/>
              <a:buChar char="•"/>
            </a:pPr>
            <a:r>
              <a:rPr lang="en-US" dirty="0"/>
              <a:t>Question</a:t>
            </a:r>
            <a:r>
              <a:rPr lang="en-US" u="sng" dirty="0"/>
              <a:t>(</a:t>
            </a:r>
            <a:r>
              <a:rPr lang="en-US" u="sng" dirty="0" err="1"/>
              <a:t>id_question</a:t>
            </a:r>
            <a:r>
              <a:rPr lang="en-US" dirty="0" err="1"/>
              <a:t>,question_text_points</a:t>
            </a:r>
            <a:r>
              <a:rPr lang="en-US" dirty="0"/>
              <a:t>);</a:t>
            </a:r>
          </a:p>
          <a:p>
            <a:pPr marL="285750" indent="-285750">
              <a:buFont typeface="Arial" panose="020B0604020202020204" pitchFamily="34" charset="0"/>
              <a:buChar char="•"/>
            </a:pPr>
            <a:r>
              <a:rPr lang="en-US" dirty="0"/>
              <a:t>Questionnaire(</a:t>
            </a:r>
            <a:r>
              <a:rPr lang="en-US" u="sng" dirty="0" err="1"/>
              <a:t>id_product</a:t>
            </a:r>
            <a:r>
              <a:rPr lang="en-US" u="sng" dirty="0"/>
              <a:t>, </a:t>
            </a:r>
            <a:r>
              <a:rPr lang="en-US" u="sng" dirty="0" err="1"/>
              <a:t>id_question</a:t>
            </a:r>
            <a:r>
              <a:rPr lang="en-US" dirty="0"/>
              <a:t>);</a:t>
            </a:r>
          </a:p>
          <a:p>
            <a:pPr marL="285750" indent="-285750">
              <a:buFont typeface="Arial" panose="020B0604020202020204" pitchFamily="34" charset="0"/>
              <a:buChar char="•"/>
            </a:pPr>
            <a:r>
              <a:rPr lang="en-US" dirty="0" err="1"/>
              <a:t>Questionnaire_log</a:t>
            </a:r>
            <a:r>
              <a:rPr lang="en-US" dirty="0"/>
              <a:t> (</a:t>
            </a:r>
            <a:r>
              <a:rPr lang="en-US" u="sng" dirty="0" err="1"/>
              <a:t>id_user</a:t>
            </a:r>
            <a:r>
              <a:rPr lang="en-US" u="sng" dirty="0"/>
              <a:t>, datetime</a:t>
            </a:r>
            <a:r>
              <a:rPr lang="en-US" dirty="0"/>
              <a:t>, action, </a:t>
            </a:r>
            <a:r>
              <a:rPr lang="en-US" dirty="0" err="1"/>
              <a:t>id_product</a:t>
            </a:r>
            <a:r>
              <a:rPr lang="en-US" dirty="0"/>
              <a:t>);</a:t>
            </a:r>
          </a:p>
          <a:p>
            <a:pPr marL="285750" indent="-285750">
              <a:buFont typeface="Arial" panose="020B0604020202020204" pitchFamily="34" charset="0"/>
              <a:buChar char="•"/>
            </a:pPr>
            <a:r>
              <a:rPr lang="en-US" dirty="0"/>
              <a:t>Review(</a:t>
            </a:r>
            <a:r>
              <a:rPr lang="en-US" u="sng" dirty="0" err="1"/>
              <a:t>id_user</a:t>
            </a:r>
            <a:r>
              <a:rPr lang="en-US" u="sng" dirty="0"/>
              <a:t>, </a:t>
            </a:r>
            <a:r>
              <a:rPr lang="en-US" u="sng" dirty="0" err="1"/>
              <a:t>id_product</a:t>
            </a:r>
            <a:r>
              <a:rPr lang="en-US" dirty="0"/>
              <a:t>, </a:t>
            </a:r>
            <a:r>
              <a:rPr lang="en-US" dirty="0" err="1"/>
              <a:t>review_text</a:t>
            </a:r>
            <a:r>
              <a:rPr lang="en-US" dirty="0"/>
              <a:t>, date);</a:t>
            </a:r>
          </a:p>
          <a:p>
            <a:pPr marL="285750" indent="-285750">
              <a:buFont typeface="Arial" panose="020B0604020202020204" pitchFamily="34" charset="0"/>
              <a:buChar char="•"/>
            </a:pPr>
            <a:r>
              <a:rPr lang="en-US" dirty="0"/>
              <a:t>Swears(</a:t>
            </a:r>
            <a:r>
              <a:rPr lang="en-US" u="sng" dirty="0" err="1"/>
              <a:t>swear_text</a:t>
            </a:r>
            <a:r>
              <a:rPr lang="en-US" dirty="0"/>
              <a:t>) ;</a:t>
            </a:r>
          </a:p>
          <a:p>
            <a:pPr marL="285750" indent="-285750">
              <a:buFont typeface="Arial" panose="020B0604020202020204" pitchFamily="34" charset="0"/>
              <a:buChar char="•"/>
            </a:pPr>
            <a:r>
              <a:rPr lang="en-US" dirty="0"/>
              <a:t>User(</a:t>
            </a:r>
            <a:r>
              <a:rPr lang="en-US" u="sng" dirty="0" err="1"/>
              <a:t>id_user</a:t>
            </a:r>
            <a:r>
              <a:rPr lang="en-US" dirty="0"/>
              <a:t>, username, email, password, authorized, points, admin, active);</a:t>
            </a:r>
          </a:p>
          <a:p>
            <a:pPr marL="285750" indent="-285750">
              <a:buFont typeface="Arial" panose="020B0604020202020204" pitchFamily="34" charset="0"/>
              <a:buChar char="•"/>
            </a:pPr>
            <a:r>
              <a:rPr lang="en-US" dirty="0" err="1"/>
              <a:t>User_log</a:t>
            </a:r>
            <a:r>
              <a:rPr lang="en-US" dirty="0"/>
              <a:t> (</a:t>
            </a:r>
            <a:r>
              <a:rPr lang="en-US" u="sng" dirty="0" err="1"/>
              <a:t>id_user</a:t>
            </a:r>
            <a:r>
              <a:rPr lang="en-US" u="sng" dirty="0"/>
              <a:t>, datetime</a:t>
            </a:r>
            <a:r>
              <a:rPr lang="en-US" dirty="0"/>
              <a:t>, action);</a:t>
            </a:r>
          </a:p>
        </p:txBody>
      </p:sp>
      <p:sp>
        <p:nvSpPr>
          <p:cNvPr id="4" name="TextBox 3">
            <a:extLst>
              <a:ext uri="{FF2B5EF4-FFF2-40B4-BE49-F238E27FC236}">
                <a16:creationId xmlns:a16="http://schemas.microsoft.com/office/drawing/2014/main" id="{28B2BA33-C079-4B8D-A1FC-8079B2FFF937}"/>
              </a:ext>
            </a:extLst>
          </p:cNvPr>
          <p:cNvSpPr txBox="1"/>
          <p:nvPr/>
        </p:nvSpPr>
        <p:spPr>
          <a:xfrm>
            <a:off x="0" y="6415780"/>
            <a:ext cx="9979743" cy="230832"/>
          </a:xfrm>
          <a:prstGeom prst="rect">
            <a:avLst/>
          </a:prstGeom>
          <a:noFill/>
        </p:spPr>
        <p:txBody>
          <a:bodyPr wrap="square" rtlCol="0">
            <a:spAutoFit/>
          </a:bodyPr>
          <a:lstStyle/>
          <a:p>
            <a:r>
              <a:rPr lang="en-US" sz="900" dirty="0"/>
              <a:t>We preferred to add also the relational model to show all the attributes without making the ER diagram heavier.</a:t>
            </a:r>
          </a:p>
        </p:txBody>
      </p:sp>
      <p:cxnSp>
        <p:nvCxnSpPr>
          <p:cNvPr id="6" name="Straight Arrow Connector 5">
            <a:extLst>
              <a:ext uri="{FF2B5EF4-FFF2-40B4-BE49-F238E27FC236}">
                <a16:creationId xmlns:a16="http://schemas.microsoft.com/office/drawing/2014/main" id="{70E4E3FD-839A-4D37-BE6F-4F73E5FE0D64}"/>
              </a:ext>
            </a:extLst>
          </p:cNvPr>
          <p:cNvCxnSpPr/>
          <p:nvPr/>
        </p:nvCxnSpPr>
        <p:spPr>
          <a:xfrm flipH="1">
            <a:off x="3825380" y="2592198"/>
            <a:ext cx="75501"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84231ABE-BC5F-465D-A18B-6677122826A5}"/>
              </a:ext>
            </a:extLst>
          </p:cNvPr>
          <p:cNvCxnSpPr>
            <a:cxnSpLocks/>
          </p:cNvCxnSpPr>
          <p:nvPr/>
        </p:nvCxnSpPr>
        <p:spPr>
          <a:xfrm flipH="1">
            <a:off x="3431097" y="2659310"/>
            <a:ext cx="1375796" cy="2432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C281BF2D-944F-4A95-B643-C17F4CAC538E}"/>
              </a:ext>
            </a:extLst>
          </p:cNvPr>
          <p:cNvCxnSpPr>
            <a:cxnSpLocks/>
          </p:cNvCxnSpPr>
          <p:nvPr/>
        </p:nvCxnSpPr>
        <p:spPr>
          <a:xfrm flipH="1">
            <a:off x="3900881" y="2659310"/>
            <a:ext cx="1905141" cy="578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F27A0BF-FF82-401E-9271-8493B04E1147}"/>
              </a:ext>
            </a:extLst>
          </p:cNvPr>
          <p:cNvCxnSpPr>
            <a:cxnSpLocks/>
          </p:cNvCxnSpPr>
          <p:nvPr/>
        </p:nvCxnSpPr>
        <p:spPr>
          <a:xfrm flipH="1" flipV="1">
            <a:off x="4186106" y="3020037"/>
            <a:ext cx="536896" cy="565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F088675-C789-4FAD-9248-0DB8D2D23C0A}"/>
              </a:ext>
            </a:extLst>
          </p:cNvPr>
          <p:cNvCxnSpPr>
            <a:cxnSpLocks/>
          </p:cNvCxnSpPr>
          <p:nvPr/>
        </p:nvCxnSpPr>
        <p:spPr>
          <a:xfrm flipH="1" flipV="1">
            <a:off x="4118995" y="3363985"/>
            <a:ext cx="1468914" cy="255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64A42F2-266E-4972-AB3D-F0F67BA8FA77}"/>
              </a:ext>
            </a:extLst>
          </p:cNvPr>
          <p:cNvCxnSpPr>
            <a:cxnSpLocks/>
          </p:cNvCxnSpPr>
          <p:nvPr/>
        </p:nvCxnSpPr>
        <p:spPr>
          <a:xfrm flipH="1" flipV="1">
            <a:off x="4295163" y="3020037"/>
            <a:ext cx="3383003" cy="953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3951BD3-78B5-4CC1-AD12-0C93D564633D}"/>
              </a:ext>
            </a:extLst>
          </p:cNvPr>
          <p:cNvCxnSpPr>
            <a:cxnSpLocks/>
          </p:cNvCxnSpPr>
          <p:nvPr/>
        </p:nvCxnSpPr>
        <p:spPr>
          <a:xfrm flipH="1">
            <a:off x="3565321" y="4099537"/>
            <a:ext cx="1288131" cy="963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2E2E3ED-7C92-4D64-8210-F0CDA8382913}"/>
              </a:ext>
            </a:extLst>
          </p:cNvPr>
          <p:cNvCxnSpPr>
            <a:cxnSpLocks/>
          </p:cNvCxnSpPr>
          <p:nvPr/>
        </p:nvCxnSpPr>
        <p:spPr>
          <a:xfrm flipH="1">
            <a:off x="3196206" y="4470397"/>
            <a:ext cx="266142" cy="621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0F5BC6A-CFF6-4CAF-83EE-303A01791728}"/>
              </a:ext>
            </a:extLst>
          </p:cNvPr>
          <p:cNvCxnSpPr>
            <a:cxnSpLocks/>
          </p:cNvCxnSpPr>
          <p:nvPr/>
        </p:nvCxnSpPr>
        <p:spPr>
          <a:xfrm flipH="1" flipV="1">
            <a:off x="3596572" y="3019569"/>
            <a:ext cx="612814" cy="13748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98C68A4-D697-49A3-9EB5-D370A1804213}"/>
              </a:ext>
            </a:extLst>
          </p:cNvPr>
          <p:cNvCxnSpPr>
            <a:cxnSpLocks/>
          </p:cNvCxnSpPr>
          <p:nvPr/>
        </p:nvCxnSpPr>
        <p:spPr>
          <a:xfrm flipH="1" flipV="1">
            <a:off x="3431097" y="5234263"/>
            <a:ext cx="394283" cy="204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Content Placeholder 2">
            <a:extLst>
              <a:ext uri="{FF2B5EF4-FFF2-40B4-BE49-F238E27FC236}">
                <a16:creationId xmlns:a16="http://schemas.microsoft.com/office/drawing/2014/main" id="{F579AA24-95E3-46CB-8E25-8512A9BD04C0}"/>
              </a:ext>
            </a:extLst>
          </p:cNvPr>
          <p:cNvSpPr txBox="1">
            <a:spLocks/>
          </p:cNvSpPr>
          <p:nvPr/>
        </p:nvSpPr>
        <p:spPr>
          <a:xfrm>
            <a:off x="1924854" y="2312276"/>
            <a:ext cx="8770571" cy="3651504"/>
          </a:xfrm>
          <a:prstGeom prst="rect">
            <a:avLst/>
          </a:prstGeom>
        </p:spPr>
        <p:txBody>
          <a:bodyPr vert="horz" lIns="109728" tIns="109728" rIns="109728" bIns="91440" rtlCol="0">
            <a:normAutofit fontScale="775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buFont typeface="Arial" panose="020B0604020202020204" pitchFamily="34" charset="0"/>
              <a:buChar char="•"/>
            </a:pPr>
            <a:r>
              <a:rPr lang="en-US"/>
              <a:t>Answer (</a:t>
            </a:r>
            <a:r>
              <a:rPr lang="en-US" u="sng"/>
              <a:t>id_product, id_user, id_question</a:t>
            </a:r>
            <a:r>
              <a:rPr lang="en-US"/>
              <a:t>, answer_text);</a:t>
            </a:r>
          </a:p>
          <a:p>
            <a:pPr marL="285750" indent="-285750">
              <a:buFont typeface="Arial" panose="020B0604020202020204" pitchFamily="34" charset="0"/>
              <a:buChar char="•"/>
            </a:pPr>
            <a:r>
              <a:rPr lang="en-US"/>
              <a:t>Product(</a:t>
            </a:r>
            <a:r>
              <a:rPr lang="en-US" u="sng"/>
              <a:t>id_product</a:t>
            </a:r>
            <a:r>
              <a:rPr lang="en-US"/>
              <a:t>, name, product_image, date);</a:t>
            </a:r>
          </a:p>
          <a:p>
            <a:pPr marL="285750" indent="-285750">
              <a:buFont typeface="Arial" panose="020B0604020202020204" pitchFamily="34" charset="0"/>
              <a:buChar char="•"/>
            </a:pPr>
            <a:r>
              <a:rPr lang="en-US"/>
              <a:t>Question</a:t>
            </a:r>
            <a:r>
              <a:rPr lang="en-US" u="sng"/>
              <a:t>(id_question</a:t>
            </a:r>
            <a:r>
              <a:rPr lang="en-US"/>
              <a:t>,question_text_points);</a:t>
            </a:r>
          </a:p>
          <a:p>
            <a:pPr marL="285750" indent="-285750">
              <a:buFont typeface="Arial" panose="020B0604020202020204" pitchFamily="34" charset="0"/>
              <a:buChar char="•"/>
            </a:pPr>
            <a:r>
              <a:rPr lang="en-US"/>
              <a:t>Questionnaire(</a:t>
            </a:r>
            <a:r>
              <a:rPr lang="en-US" u="sng"/>
              <a:t>id_product, id_question</a:t>
            </a:r>
            <a:r>
              <a:rPr lang="en-US"/>
              <a:t>);</a:t>
            </a:r>
          </a:p>
          <a:p>
            <a:pPr marL="285750" indent="-285750">
              <a:buFont typeface="Arial" panose="020B0604020202020204" pitchFamily="34" charset="0"/>
              <a:buChar char="•"/>
            </a:pPr>
            <a:r>
              <a:rPr lang="en-US"/>
              <a:t>Questionnaire_log (</a:t>
            </a:r>
            <a:r>
              <a:rPr lang="en-US" u="sng"/>
              <a:t>id_user, datetime</a:t>
            </a:r>
            <a:r>
              <a:rPr lang="en-US"/>
              <a:t>, action, id_product);</a:t>
            </a:r>
          </a:p>
          <a:p>
            <a:pPr marL="285750" indent="-285750">
              <a:buFont typeface="Arial" panose="020B0604020202020204" pitchFamily="34" charset="0"/>
              <a:buChar char="•"/>
            </a:pPr>
            <a:r>
              <a:rPr lang="en-US"/>
              <a:t>Review(</a:t>
            </a:r>
            <a:r>
              <a:rPr lang="en-US" u="sng"/>
              <a:t>id_user, id_product</a:t>
            </a:r>
            <a:r>
              <a:rPr lang="en-US"/>
              <a:t>, review_text, date);</a:t>
            </a:r>
          </a:p>
          <a:p>
            <a:pPr marL="285750" indent="-285750">
              <a:buFont typeface="Arial" panose="020B0604020202020204" pitchFamily="34" charset="0"/>
              <a:buChar char="•"/>
            </a:pPr>
            <a:r>
              <a:rPr lang="en-US"/>
              <a:t>Swears(</a:t>
            </a:r>
            <a:r>
              <a:rPr lang="en-US" u="sng"/>
              <a:t>swear_text</a:t>
            </a:r>
            <a:r>
              <a:rPr lang="en-US"/>
              <a:t>) ;</a:t>
            </a:r>
          </a:p>
          <a:p>
            <a:pPr marL="285750" indent="-285750">
              <a:buFont typeface="Arial" panose="020B0604020202020204" pitchFamily="34" charset="0"/>
              <a:buChar char="•"/>
            </a:pPr>
            <a:r>
              <a:rPr lang="en-US"/>
              <a:t>User(</a:t>
            </a:r>
            <a:r>
              <a:rPr lang="en-US" u="sng"/>
              <a:t>id_user</a:t>
            </a:r>
            <a:r>
              <a:rPr lang="en-US"/>
              <a:t>, username, email, password, authorized, points, admin, active);</a:t>
            </a:r>
          </a:p>
          <a:p>
            <a:pPr marL="285750" indent="-285750">
              <a:buFont typeface="Arial" panose="020B0604020202020204" pitchFamily="34" charset="0"/>
              <a:buChar char="•"/>
            </a:pPr>
            <a:r>
              <a:rPr lang="en-US"/>
              <a:t>User_log (</a:t>
            </a:r>
            <a:r>
              <a:rPr lang="en-US" u="sng"/>
              <a:t>id_user, datetime</a:t>
            </a:r>
            <a:r>
              <a:rPr lang="en-US"/>
              <a:t>, action);</a:t>
            </a:r>
            <a:endParaRPr lang="en-US" dirty="0"/>
          </a:p>
        </p:txBody>
      </p:sp>
      <p:cxnSp>
        <p:nvCxnSpPr>
          <p:cNvPr id="32" name="Straight Arrow Connector 31">
            <a:extLst>
              <a:ext uri="{FF2B5EF4-FFF2-40B4-BE49-F238E27FC236}">
                <a16:creationId xmlns:a16="http://schemas.microsoft.com/office/drawing/2014/main" id="{29870414-C32E-417C-A268-077C5F9FAE67}"/>
              </a:ext>
            </a:extLst>
          </p:cNvPr>
          <p:cNvCxnSpPr/>
          <p:nvPr/>
        </p:nvCxnSpPr>
        <p:spPr>
          <a:xfrm flipH="1">
            <a:off x="3829994" y="2592198"/>
            <a:ext cx="75501" cy="285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8223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CA89-4734-4AFA-87F4-AFF5A0C034AE}"/>
              </a:ext>
            </a:extLst>
          </p:cNvPr>
          <p:cNvSpPr>
            <a:spLocks noGrp="1"/>
          </p:cNvSpPr>
          <p:nvPr>
            <p:ph type="title"/>
          </p:nvPr>
        </p:nvSpPr>
        <p:spPr/>
        <p:txBody>
          <a:bodyPr/>
          <a:lstStyle/>
          <a:p>
            <a:r>
              <a:rPr lang="en-US" dirty="0"/>
              <a:t>Rationale</a:t>
            </a:r>
          </a:p>
        </p:txBody>
      </p:sp>
      <p:sp>
        <p:nvSpPr>
          <p:cNvPr id="3" name="Content Placeholder 2">
            <a:extLst>
              <a:ext uri="{FF2B5EF4-FFF2-40B4-BE49-F238E27FC236}">
                <a16:creationId xmlns:a16="http://schemas.microsoft.com/office/drawing/2014/main" id="{A4AEBA5A-AADB-40AD-B4EC-6A91048F5D79}"/>
              </a:ext>
            </a:extLst>
          </p:cNvPr>
          <p:cNvSpPr>
            <a:spLocks noGrp="1"/>
          </p:cNvSpPr>
          <p:nvPr>
            <p:ph idx="1"/>
          </p:nvPr>
        </p:nvSpPr>
        <p:spPr/>
        <p:txBody>
          <a:bodyPr>
            <a:normAutofit/>
          </a:bodyPr>
          <a:lstStyle/>
          <a:p>
            <a:r>
              <a:rPr lang="en-US" dirty="0"/>
              <a:t>We decided to define a pure-relational database schema without using any ‘Many-to-Many’ relationships. The rational of this decision consists of the will of having the full control on the data base, i.e. having a complete mapping between the data managed by JPA and the data actually stored into the data base.</a:t>
            </a:r>
          </a:p>
        </p:txBody>
      </p:sp>
    </p:spTree>
    <p:extLst>
      <p:ext uri="{BB962C8B-B14F-4D97-AF65-F5344CB8AC3E}">
        <p14:creationId xmlns:p14="http://schemas.microsoft.com/office/powerpoint/2010/main" val="273579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C523DF-8F28-4498-AA49-41FC1F8C2C76}"/>
              </a:ext>
            </a:extLst>
          </p:cNvPr>
          <p:cNvSpPr>
            <a:spLocks noGrp="1"/>
          </p:cNvSpPr>
          <p:nvPr>
            <p:ph idx="1"/>
          </p:nvPr>
        </p:nvSpPr>
        <p:spPr>
          <a:xfrm>
            <a:off x="967740" y="2312276"/>
            <a:ext cx="5537835" cy="4317123"/>
          </a:xfrm>
        </p:spPr>
        <p:txBody>
          <a:bodyPr>
            <a:noAutofit/>
          </a:bodyPr>
          <a:lstStyle/>
          <a:p>
            <a:pPr>
              <a:spcBef>
                <a:spcPts val="0"/>
              </a:spcBef>
            </a:pPr>
            <a:r>
              <a:rPr lang="en-US" sz="1050" dirty="0"/>
              <a:t>create table answer</a:t>
            </a:r>
          </a:p>
          <a:p>
            <a:pPr>
              <a:spcBef>
                <a:spcPts val="0"/>
              </a:spcBef>
            </a:pPr>
            <a:r>
              <a:rPr lang="en-US" sz="1050" dirty="0"/>
              <a:t>(</a:t>
            </a:r>
          </a:p>
          <a:p>
            <a:pPr>
              <a:spcBef>
                <a:spcPts val="0"/>
              </a:spcBef>
            </a:pPr>
            <a:r>
              <a:rPr lang="en-US" sz="1050" dirty="0"/>
              <a:t>    </a:t>
            </a:r>
            <a:r>
              <a:rPr lang="en-US" sz="1050" dirty="0" err="1"/>
              <a:t>id_product</a:t>
            </a:r>
            <a:r>
              <a:rPr lang="en-US" sz="1050" dirty="0"/>
              <a:t>  int  not null,</a:t>
            </a:r>
          </a:p>
          <a:p>
            <a:pPr>
              <a:spcBef>
                <a:spcPts val="0"/>
              </a:spcBef>
            </a:pPr>
            <a:r>
              <a:rPr lang="en-US" sz="1050" dirty="0"/>
              <a:t>    </a:t>
            </a:r>
            <a:r>
              <a:rPr lang="en-US" sz="1050" dirty="0" err="1"/>
              <a:t>id_user</a:t>
            </a:r>
            <a:r>
              <a:rPr lang="en-US" sz="1050" dirty="0"/>
              <a:t>     int  not null,</a:t>
            </a:r>
          </a:p>
          <a:p>
            <a:pPr>
              <a:spcBef>
                <a:spcPts val="0"/>
              </a:spcBef>
            </a:pPr>
            <a:r>
              <a:rPr lang="en-US" sz="1050" dirty="0"/>
              <a:t>    </a:t>
            </a:r>
            <a:r>
              <a:rPr lang="en-US" sz="1050" dirty="0" err="1"/>
              <a:t>id_question</a:t>
            </a:r>
            <a:r>
              <a:rPr lang="en-US" sz="1050" dirty="0"/>
              <a:t> int  not null,</a:t>
            </a:r>
          </a:p>
          <a:p>
            <a:pPr>
              <a:spcBef>
                <a:spcPts val="0"/>
              </a:spcBef>
            </a:pPr>
            <a:r>
              <a:rPr lang="en-US" sz="1050" dirty="0"/>
              <a:t>    </a:t>
            </a:r>
            <a:r>
              <a:rPr lang="en-US" sz="1050" dirty="0" err="1"/>
              <a:t>answer_text</a:t>
            </a:r>
            <a:r>
              <a:rPr lang="en-US" sz="1050" dirty="0"/>
              <a:t> text not null,</a:t>
            </a:r>
          </a:p>
          <a:p>
            <a:pPr>
              <a:spcBef>
                <a:spcPts val="0"/>
              </a:spcBef>
            </a:pPr>
            <a:r>
              <a:rPr lang="en-US" sz="1050" dirty="0"/>
              <a:t>    constraint </a:t>
            </a:r>
            <a:r>
              <a:rPr lang="en-US" sz="1050" dirty="0" err="1"/>
              <a:t>answer_pk</a:t>
            </a:r>
            <a:endParaRPr lang="en-US" sz="1050" dirty="0"/>
          </a:p>
          <a:p>
            <a:pPr>
              <a:spcBef>
                <a:spcPts val="0"/>
              </a:spcBef>
            </a:pPr>
            <a:r>
              <a:rPr lang="en-US" sz="1050" dirty="0"/>
              <a:t>        unique (</a:t>
            </a:r>
            <a:r>
              <a:rPr lang="en-US" sz="1050" dirty="0" err="1"/>
              <a:t>id_product</a:t>
            </a:r>
            <a:r>
              <a:rPr lang="en-US" sz="1050" dirty="0"/>
              <a:t>, </a:t>
            </a:r>
            <a:r>
              <a:rPr lang="en-US" sz="1050" dirty="0" err="1"/>
              <a:t>id_user</a:t>
            </a:r>
            <a:r>
              <a:rPr lang="en-US" sz="1050" dirty="0"/>
              <a:t>, </a:t>
            </a:r>
            <a:r>
              <a:rPr lang="en-US" sz="1050" dirty="0" err="1"/>
              <a:t>id_question</a:t>
            </a:r>
            <a:r>
              <a:rPr lang="en-US" sz="1050" dirty="0"/>
              <a:t>),</a:t>
            </a:r>
          </a:p>
          <a:p>
            <a:pPr>
              <a:spcBef>
                <a:spcPts val="0"/>
              </a:spcBef>
            </a:pPr>
            <a:r>
              <a:rPr lang="en-US" sz="1050" dirty="0"/>
              <a:t>    constraint </a:t>
            </a:r>
            <a:r>
              <a:rPr lang="en-US" sz="1050" dirty="0" err="1"/>
              <a:t>answer_product_id_product_fk</a:t>
            </a:r>
            <a:endParaRPr lang="en-US" sz="1050" dirty="0"/>
          </a:p>
          <a:p>
            <a:pPr>
              <a:spcBef>
                <a:spcPts val="0"/>
              </a:spcBef>
            </a:pPr>
            <a:r>
              <a:rPr lang="en-US" sz="1050" dirty="0"/>
              <a:t>        foreign key (</a:t>
            </a:r>
            <a:r>
              <a:rPr lang="en-US" sz="1050" dirty="0" err="1"/>
              <a:t>id_product</a:t>
            </a:r>
            <a:r>
              <a:rPr lang="en-US" sz="1050" dirty="0"/>
              <a:t>) references product (</a:t>
            </a:r>
            <a:r>
              <a:rPr lang="en-US" sz="1050" dirty="0" err="1"/>
              <a:t>id_product</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answer_question_id_question_fk</a:t>
            </a:r>
            <a:endParaRPr lang="en-US" sz="1050" dirty="0"/>
          </a:p>
          <a:p>
            <a:pPr>
              <a:spcBef>
                <a:spcPts val="0"/>
              </a:spcBef>
            </a:pPr>
            <a:r>
              <a:rPr lang="en-US" sz="1050" dirty="0"/>
              <a:t>        foreign key (</a:t>
            </a:r>
            <a:r>
              <a:rPr lang="en-US" sz="1050" dirty="0" err="1"/>
              <a:t>id_question</a:t>
            </a:r>
            <a:r>
              <a:rPr lang="en-US" sz="1050" dirty="0"/>
              <a:t>) references question (</a:t>
            </a:r>
            <a:r>
              <a:rPr lang="en-US" sz="1050" dirty="0" err="1"/>
              <a:t>id_question</a:t>
            </a:r>
            <a:r>
              <a:rPr lang="en-US" sz="1050" dirty="0"/>
              <a:t>)</a:t>
            </a:r>
          </a:p>
          <a:p>
            <a:pPr>
              <a:spcBef>
                <a:spcPts val="0"/>
              </a:spcBef>
            </a:pPr>
            <a:r>
              <a:rPr lang="en-US" sz="1050" dirty="0"/>
              <a:t>            on update cascade on delete cascade,</a:t>
            </a:r>
          </a:p>
          <a:p>
            <a:pPr>
              <a:spcBef>
                <a:spcPts val="0"/>
              </a:spcBef>
            </a:pPr>
            <a:r>
              <a:rPr lang="en-US" sz="1050" dirty="0"/>
              <a:t>    constraint </a:t>
            </a:r>
            <a:r>
              <a:rPr lang="en-US" sz="1050" dirty="0" err="1"/>
              <a:t>answer_user_id_user_fk</a:t>
            </a:r>
            <a:endParaRPr lang="en-US" sz="1050" dirty="0"/>
          </a:p>
          <a:p>
            <a:pPr>
              <a:spcBef>
                <a:spcPts val="0"/>
              </a:spcBef>
            </a:pPr>
            <a:r>
              <a:rPr lang="en-US" sz="1050" dirty="0"/>
              <a:t>        foreign key (</a:t>
            </a:r>
            <a:r>
              <a:rPr lang="en-US" sz="1050" dirty="0" err="1"/>
              <a:t>id_user</a:t>
            </a:r>
            <a:r>
              <a:rPr lang="en-US" sz="1050" dirty="0"/>
              <a:t>) references user (</a:t>
            </a:r>
            <a:r>
              <a:rPr lang="en-US" sz="1050" dirty="0" err="1"/>
              <a:t>id_user</a:t>
            </a:r>
            <a:r>
              <a:rPr lang="en-US" sz="1050" dirty="0"/>
              <a:t>)</a:t>
            </a:r>
          </a:p>
          <a:p>
            <a:pPr>
              <a:spcBef>
                <a:spcPts val="0"/>
              </a:spcBef>
            </a:pPr>
            <a:r>
              <a:rPr lang="en-US" sz="1050" dirty="0"/>
              <a:t>            on update cascade</a:t>
            </a:r>
          </a:p>
          <a:p>
            <a:r>
              <a:rPr lang="en-US" sz="1050" dirty="0"/>
              <a:t>);</a:t>
            </a:r>
          </a:p>
        </p:txBody>
      </p:sp>
      <p:sp>
        <p:nvSpPr>
          <p:cNvPr id="11" name="Title 10">
            <a:extLst>
              <a:ext uri="{FF2B5EF4-FFF2-40B4-BE49-F238E27FC236}">
                <a16:creationId xmlns:a16="http://schemas.microsoft.com/office/drawing/2014/main" id="{9CAC76C9-87A5-4F81-9454-24A6D2837827}"/>
              </a:ext>
            </a:extLst>
          </p:cNvPr>
          <p:cNvSpPr>
            <a:spLocks noGrp="1"/>
          </p:cNvSpPr>
          <p:nvPr>
            <p:ph type="title"/>
          </p:nvPr>
        </p:nvSpPr>
        <p:spPr/>
        <p:txBody>
          <a:bodyPr/>
          <a:lstStyle/>
          <a:p>
            <a:r>
              <a:rPr lang="en-US" dirty="0"/>
              <a:t>SQL DDL - Tables</a:t>
            </a:r>
          </a:p>
        </p:txBody>
      </p:sp>
      <p:sp>
        <p:nvSpPr>
          <p:cNvPr id="14" name="Content Placeholder 8">
            <a:extLst>
              <a:ext uri="{FF2B5EF4-FFF2-40B4-BE49-F238E27FC236}">
                <a16:creationId xmlns:a16="http://schemas.microsoft.com/office/drawing/2014/main" id="{8B50B277-F60C-4E92-96E4-AB9A129FF760}"/>
              </a:ext>
            </a:extLst>
          </p:cNvPr>
          <p:cNvSpPr txBox="1">
            <a:spLocks/>
          </p:cNvSpPr>
          <p:nvPr/>
        </p:nvSpPr>
        <p:spPr>
          <a:xfrm>
            <a:off x="6810350" y="2178926"/>
            <a:ext cx="5033010" cy="4583824"/>
          </a:xfrm>
          <a:prstGeom prst="rect">
            <a:avLst/>
          </a:prstGeom>
        </p:spPr>
        <p:txBody>
          <a:bodyPr vert="horz" lIns="109728" tIns="109728" rIns="109728" bIns="91440" rtlCol="0">
            <a:no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US" sz="1000" dirty="0"/>
              <a:t>create trigger </a:t>
            </a:r>
            <a:r>
              <a:rPr lang="en-US" sz="1000" dirty="0" err="1"/>
              <a:t>add_points</a:t>
            </a:r>
            <a:endParaRPr lang="en-US" sz="1000" dirty="0"/>
          </a:p>
          <a:p>
            <a:pPr>
              <a:spcBef>
                <a:spcPts val="0"/>
              </a:spcBef>
            </a:pPr>
            <a:r>
              <a:rPr lang="en-US" sz="1000" dirty="0"/>
              <a:t>    after insert</a:t>
            </a:r>
          </a:p>
          <a:p>
            <a:pPr>
              <a:spcBef>
                <a:spcPts val="0"/>
              </a:spcBef>
            </a:pPr>
            <a:r>
              <a:rPr lang="en-US" sz="1000" dirty="0"/>
              <a:t>    on answer</a:t>
            </a:r>
          </a:p>
          <a:p>
            <a:pPr>
              <a:spcBef>
                <a:spcPts val="0"/>
              </a:spcBef>
            </a:pPr>
            <a:r>
              <a:rPr lang="en-US" sz="1000" dirty="0"/>
              <a:t>    for each row</a:t>
            </a:r>
          </a:p>
          <a:p>
            <a:pPr>
              <a:spcBef>
                <a:spcPts val="0"/>
              </a:spcBef>
            </a:pPr>
            <a:r>
              <a:rPr lang="en-US" sz="1000" dirty="0"/>
              <a:t>begin</a:t>
            </a:r>
          </a:p>
          <a:p>
            <a:pPr>
              <a:spcBef>
                <a:spcPts val="0"/>
              </a:spcBef>
            </a:pPr>
            <a:r>
              <a:rPr lang="en-US" sz="1000" dirty="0"/>
              <a:t>        update user</a:t>
            </a:r>
          </a:p>
          <a:p>
            <a:pPr>
              <a:spcBef>
                <a:spcPts val="0"/>
              </a:spcBef>
            </a:pPr>
            <a:r>
              <a:rPr lang="en-US" sz="1000" dirty="0"/>
              <a:t>        set </a:t>
            </a:r>
            <a:r>
              <a:rPr lang="en-US" sz="1000" dirty="0" err="1"/>
              <a:t>user.points</a:t>
            </a:r>
            <a:r>
              <a:rPr lang="en-US" sz="1000" dirty="0"/>
              <a:t> = </a:t>
            </a:r>
            <a:r>
              <a:rPr lang="en-US" sz="1000" dirty="0" err="1"/>
              <a:t>user.points</a:t>
            </a:r>
            <a:r>
              <a:rPr lang="en-US" sz="1000" dirty="0"/>
              <a:t> + (select </a:t>
            </a:r>
            <a:r>
              <a:rPr lang="en-US" sz="1000" dirty="0" err="1"/>
              <a:t>q.points</a:t>
            </a:r>
            <a:r>
              <a:rPr lang="en-US" sz="1000" dirty="0"/>
              <a:t> from question as q where </a:t>
            </a:r>
            <a:r>
              <a:rPr lang="en-US" sz="1000" dirty="0" err="1"/>
              <a:t>q.id_question</a:t>
            </a:r>
            <a:r>
              <a:rPr lang="en-US" sz="1000" dirty="0"/>
              <a:t> = </a:t>
            </a:r>
            <a:r>
              <a:rPr lang="en-US" sz="1000" dirty="0" err="1"/>
              <a:t>new.id_question</a:t>
            </a:r>
            <a:r>
              <a:rPr lang="en-US" sz="1000" dirty="0"/>
              <a:t>)</a:t>
            </a:r>
          </a:p>
          <a:p>
            <a:pPr>
              <a:spcBef>
                <a:spcPts val="0"/>
              </a:spcBef>
            </a:pPr>
            <a:r>
              <a:rPr lang="en-US" sz="1000" dirty="0"/>
              <a:t>        where </a:t>
            </a:r>
            <a:r>
              <a:rPr lang="en-US" sz="1000" dirty="0" err="1"/>
              <a:t>user.id_user</a:t>
            </a:r>
            <a:r>
              <a:rPr lang="en-US" sz="1000" dirty="0"/>
              <a:t> = </a:t>
            </a:r>
            <a:r>
              <a:rPr lang="en-US" sz="1000" dirty="0" err="1"/>
              <a:t>new.id_user</a:t>
            </a:r>
            <a:r>
              <a:rPr lang="en-US" sz="1000" dirty="0"/>
              <a:t>;</a:t>
            </a:r>
          </a:p>
          <a:p>
            <a:pPr>
              <a:spcBef>
                <a:spcPts val="0"/>
              </a:spcBef>
            </a:pPr>
            <a:r>
              <a:rPr lang="en-US" sz="1000" dirty="0"/>
              <a:t>    end;</a:t>
            </a:r>
          </a:p>
          <a:p>
            <a:pPr>
              <a:spcBef>
                <a:spcPts val="0"/>
              </a:spcBef>
            </a:pPr>
            <a:endParaRPr lang="en-US" sz="1000" dirty="0"/>
          </a:p>
          <a:p>
            <a:pPr>
              <a:spcBef>
                <a:spcPts val="0"/>
              </a:spcBef>
            </a:pPr>
            <a:r>
              <a:rPr lang="en-US" sz="1000" dirty="0"/>
              <a:t>create trigger </a:t>
            </a:r>
            <a:r>
              <a:rPr lang="en-US" sz="1000" dirty="0" err="1"/>
              <a:t>rm_points</a:t>
            </a:r>
            <a:endParaRPr lang="en-US" sz="1000" dirty="0"/>
          </a:p>
          <a:p>
            <a:pPr>
              <a:spcBef>
                <a:spcPts val="0"/>
              </a:spcBef>
            </a:pPr>
            <a:r>
              <a:rPr lang="en-US" sz="1000" dirty="0"/>
              <a:t>    after delete</a:t>
            </a:r>
          </a:p>
          <a:p>
            <a:pPr>
              <a:spcBef>
                <a:spcPts val="0"/>
              </a:spcBef>
            </a:pPr>
            <a:r>
              <a:rPr lang="en-US" sz="1000" dirty="0"/>
              <a:t>    on answer</a:t>
            </a:r>
          </a:p>
          <a:p>
            <a:pPr>
              <a:spcBef>
                <a:spcPts val="0"/>
              </a:spcBef>
            </a:pPr>
            <a:r>
              <a:rPr lang="en-US" sz="1000" dirty="0"/>
              <a:t>    for each row</a:t>
            </a:r>
          </a:p>
          <a:p>
            <a:pPr>
              <a:spcBef>
                <a:spcPts val="0"/>
              </a:spcBef>
            </a:pPr>
            <a:r>
              <a:rPr lang="en-US" sz="1000" dirty="0"/>
              <a:t>begin</a:t>
            </a:r>
          </a:p>
          <a:p>
            <a:pPr>
              <a:spcBef>
                <a:spcPts val="0"/>
              </a:spcBef>
            </a:pPr>
            <a:r>
              <a:rPr lang="en-US" sz="1000" dirty="0"/>
              <a:t>        update user</a:t>
            </a:r>
          </a:p>
          <a:p>
            <a:pPr>
              <a:spcBef>
                <a:spcPts val="0"/>
              </a:spcBef>
            </a:pPr>
            <a:r>
              <a:rPr lang="en-US" sz="1000" dirty="0"/>
              <a:t>        set </a:t>
            </a:r>
            <a:r>
              <a:rPr lang="en-US" sz="1000" dirty="0" err="1"/>
              <a:t>user.points</a:t>
            </a:r>
            <a:r>
              <a:rPr lang="en-US" sz="1000" dirty="0"/>
              <a:t> = </a:t>
            </a:r>
            <a:r>
              <a:rPr lang="en-US" sz="1000" dirty="0" err="1"/>
              <a:t>user.points</a:t>
            </a:r>
            <a:r>
              <a:rPr lang="en-US" sz="1000" dirty="0"/>
              <a:t> - (select </a:t>
            </a:r>
            <a:r>
              <a:rPr lang="en-US" sz="1000" dirty="0" err="1"/>
              <a:t>q.points</a:t>
            </a:r>
            <a:r>
              <a:rPr lang="en-US" sz="1000" dirty="0"/>
              <a:t> from question as q where </a:t>
            </a:r>
            <a:r>
              <a:rPr lang="en-US" sz="1000" dirty="0" err="1"/>
              <a:t>q.id_question</a:t>
            </a:r>
            <a:r>
              <a:rPr lang="en-US" sz="1000" dirty="0"/>
              <a:t> = </a:t>
            </a:r>
            <a:r>
              <a:rPr lang="en-US" sz="1000" dirty="0" err="1"/>
              <a:t>old.id_question</a:t>
            </a:r>
            <a:r>
              <a:rPr lang="en-US" sz="1000" dirty="0"/>
              <a:t>)</a:t>
            </a:r>
          </a:p>
          <a:p>
            <a:pPr>
              <a:spcBef>
                <a:spcPts val="0"/>
              </a:spcBef>
            </a:pPr>
            <a:r>
              <a:rPr lang="en-US" sz="1000" dirty="0"/>
              <a:t>        where </a:t>
            </a:r>
            <a:r>
              <a:rPr lang="en-US" sz="1000" dirty="0" err="1"/>
              <a:t>user.id_user</a:t>
            </a:r>
            <a:r>
              <a:rPr lang="en-US" sz="1000" dirty="0"/>
              <a:t> = </a:t>
            </a:r>
            <a:r>
              <a:rPr lang="en-US" sz="1000" dirty="0" err="1"/>
              <a:t>old.id_user</a:t>
            </a:r>
            <a:r>
              <a:rPr lang="en-US" sz="1000" dirty="0"/>
              <a:t>;</a:t>
            </a:r>
          </a:p>
          <a:p>
            <a:pPr>
              <a:spcBef>
                <a:spcPts val="0"/>
              </a:spcBef>
            </a:pPr>
            <a:r>
              <a:rPr lang="en-US" sz="1000" dirty="0"/>
              <a:t>    end;</a:t>
            </a:r>
          </a:p>
        </p:txBody>
      </p:sp>
    </p:spTree>
    <p:extLst>
      <p:ext uri="{BB962C8B-B14F-4D97-AF65-F5344CB8AC3E}">
        <p14:creationId xmlns:p14="http://schemas.microsoft.com/office/powerpoint/2010/main" val="518151645"/>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3C2230"/>
      </a:dk2>
      <a:lt2>
        <a:srgbClr val="E2E3E8"/>
      </a:lt2>
      <a:accent1>
        <a:srgbClr val="BF9D22"/>
      </a:accent1>
      <a:accent2>
        <a:srgbClr val="D55D17"/>
      </a:accent2>
      <a:accent3>
        <a:srgbClr val="E72932"/>
      </a:accent3>
      <a:accent4>
        <a:srgbClr val="D51770"/>
      </a:accent4>
      <a:accent5>
        <a:srgbClr val="E729D0"/>
      </a:accent5>
      <a:accent6>
        <a:srgbClr val="9C17D5"/>
      </a:accent6>
      <a:hlink>
        <a:srgbClr val="BF3F9B"/>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329</TotalTime>
  <Words>5230</Words>
  <Application>Microsoft Office PowerPoint</Application>
  <PresentationFormat>Widescreen</PresentationFormat>
  <Paragraphs>778</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Meiryo</vt:lpstr>
      <vt:lpstr>Arial</vt:lpstr>
      <vt:lpstr>Calibri</vt:lpstr>
      <vt:lpstr>Corbel</vt:lpstr>
      <vt:lpstr>Courier New</vt:lpstr>
      <vt:lpstr>Symbol</vt:lpstr>
      <vt:lpstr>SketchLinesVTI</vt:lpstr>
      <vt:lpstr>Gamified Market</vt:lpstr>
      <vt:lpstr>Specifications  Gamified consumer data collection</vt:lpstr>
      <vt:lpstr>Specifications  Gamified consumer data collection</vt:lpstr>
      <vt:lpstr>Additional specifications </vt:lpstr>
      <vt:lpstr>Entity Relationship</vt:lpstr>
      <vt:lpstr>Relational Model</vt:lpstr>
      <vt:lpstr>Relational Model</vt:lpstr>
      <vt:lpstr>Rationale</vt:lpstr>
      <vt:lpstr>SQL DDL - Tables</vt:lpstr>
      <vt:lpstr>SQL DDL - Tables</vt:lpstr>
      <vt:lpstr>SQL DDL - Tables</vt:lpstr>
      <vt:lpstr>SQL DDL - Tables</vt:lpstr>
      <vt:lpstr>SQL DDL - Tables</vt:lpstr>
      <vt:lpstr>SQL DDL - Tables</vt:lpstr>
      <vt:lpstr>SQL DDL - View</vt:lpstr>
      <vt:lpstr>SQL DDL - Routines</vt:lpstr>
      <vt:lpstr>Relationships &lt; Answer – Product &gt;</vt:lpstr>
      <vt:lpstr>Relationships &lt; Answer – User &gt;</vt:lpstr>
      <vt:lpstr>Relationships &lt; Answer – Question &gt;</vt:lpstr>
      <vt:lpstr>Relationships &lt; Review – Product &gt;</vt:lpstr>
      <vt:lpstr>Relationships &lt; Review – User &gt;</vt:lpstr>
      <vt:lpstr>Relationships &lt; Questionnaire – Product &gt;</vt:lpstr>
      <vt:lpstr>Relationships &lt; Questionnaire – Question &gt;</vt:lpstr>
      <vt:lpstr>Relationships &lt; User – user_log &gt;</vt:lpstr>
      <vt:lpstr>Relationships &lt; User – questionnaire_log&gt;</vt:lpstr>
      <vt:lpstr>Relationships &lt; Product – questionnaire_log&gt;</vt:lpstr>
      <vt:lpstr>Entities</vt:lpstr>
      <vt:lpstr>Entity - Answer</vt:lpstr>
      <vt:lpstr>Entity - Product</vt:lpstr>
      <vt:lpstr>Entity - Question</vt:lpstr>
      <vt:lpstr>Entity - Questionnaire</vt:lpstr>
      <vt:lpstr>Entity - QuestionnaireLog</vt:lpstr>
      <vt:lpstr>Entity – Review &amp; Swears</vt:lpstr>
      <vt:lpstr>Entity - User</vt:lpstr>
      <vt:lpstr>Entity – Userlog </vt:lpstr>
      <vt:lpstr>Entity – UserQuestionnairePoints </vt:lpstr>
      <vt:lpstr>Client components</vt:lpstr>
      <vt:lpstr>Server Components</vt:lpstr>
      <vt:lpstr>Server Components – cont’d</vt:lpstr>
      <vt:lpstr>Server Components – cont’d</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Gamified Market</dc:title>
  <dc:creator>Francesco Puoti</dc:creator>
  <cp:lastModifiedBy>Francesco Puoti</cp:lastModifiedBy>
  <cp:revision>22</cp:revision>
  <dcterms:created xsi:type="dcterms:W3CDTF">2021-02-15T09:43:30Z</dcterms:created>
  <dcterms:modified xsi:type="dcterms:W3CDTF">2021-02-15T15:13:09Z</dcterms:modified>
</cp:coreProperties>
</file>