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tif" ContentType="image/tiff"/>
  <Override PartName="/ppt/media/image11.png" ContentType="image/png"/>
  <Override PartName="/ppt/media/image8.tif" ContentType="image/tiff"/>
  <Override PartName="/ppt/media/image16.png" ContentType="image/png"/>
  <Override PartName="/ppt/media/image7.tif" ContentType="image/tiff"/>
  <Override PartName="/ppt/media/image12.tif" ContentType="image/tiff"/>
  <Override PartName="/ppt/media/image15.png" ContentType="image/png"/>
  <Override PartName="/ppt/media/image6.tif" ContentType="image/tiff"/>
  <Override PartName="/ppt/media/image14.tif" ContentType="image/tiff"/>
  <Override PartName="/ppt/media/image1.tif" ContentType="image/tiff"/>
  <Override PartName="/ppt/media/image2.tif" ContentType="image/tiff"/>
  <Override PartName="/ppt/media/image3.tif" ContentType="image/tiff"/>
  <Override PartName="/ppt/media/image4.tif" ContentType="image/tiff"/>
  <Override PartName="/ppt/media/image13.png" ContentType="image/png"/>
  <Override PartName="/ppt/media/image5.tif" ContentType="image/tiff"/>
  <Override PartName="/ppt/media/image10.tif" ContentType="image/tiff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C38156-A4FF-42EB-81A4-1909F40FA9F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540F1F-55F3-4283-8EAB-DB5192C352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30DF80-6E7B-4485-B103-3C83C69C306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165024-DFE6-4AA7-8110-616599AAF0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image" Target="../media/image8.tif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tif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ti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 rot="18900000">
            <a:off x="-37728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 flipH="1" rot="10800000">
            <a:off x="935568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 flipH="1">
            <a:off x="760248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12" descr=""/>
          <p:cNvPicPr/>
          <p:nvPr/>
        </p:nvPicPr>
        <p:blipFill>
          <a:blip r:embed="rId1"/>
          <a:stretch/>
        </p:blipFill>
        <p:spPr>
          <a:xfrm>
            <a:off x="1447200" y="2399400"/>
            <a:ext cx="8719200" cy="3530880"/>
          </a:xfrm>
          <a:prstGeom prst="rect">
            <a:avLst/>
          </a:prstGeom>
          <a:ln>
            <a:noFill/>
          </a:ln>
        </p:spPr>
      </p:pic>
      <p:sp>
        <p:nvSpPr>
          <p:cNvPr id="90" name="CustomShape 8"/>
          <p:cNvSpPr/>
          <p:nvPr/>
        </p:nvSpPr>
        <p:spPr>
          <a:xfrm>
            <a:off x="1981080" y="1231920"/>
            <a:ext cx="822924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GB" sz="2800" spc="-1" strike="noStrike">
                <a:solidFill>
                  <a:srgbClr val="404040"/>
                </a:solidFill>
                <a:latin typeface="Calibri Light"/>
                <a:ea typeface="Ebrima"/>
              </a:rPr>
              <a:t>Linear Mixed Effects models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1936800" y="3294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0000"/>
                </a:solidFill>
                <a:latin typeface="Calibri Light"/>
                <a:ea typeface="Ebrima"/>
              </a:rPr>
              <a:t>Introduction to: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2233440" y="2896560"/>
            <a:ext cx="1440360" cy="57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1"/>
          <p:cNvSpPr/>
          <p:nvPr/>
        </p:nvSpPr>
        <p:spPr>
          <a:xfrm>
            <a:off x="6317640" y="2880360"/>
            <a:ext cx="1883880" cy="57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6266160" y="4511880"/>
            <a:ext cx="4560840" cy="91476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60" name="Formula 2"/>
              <p:cNvSpPr txBox="1"/>
              <p:nvPr/>
            </p:nvSpPr>
            <p:spPr>
              <a:xfrm>
                <a:off x="5474880" y="314244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1" name="Formula 3"/>
              <p:cNvSpPr txBox="1"/>
              <p:nvPr/>
            </p:nvSpPr>
            <p:spPr>
              <a:xfrm>
                <a:off x="8607240" y="571896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62" name="CustomShape 4"/>
          <p:cNvSpPr/>
          <p:nvPr/>
        </p:nvSpPr>
        <p:spPr>
          <a:xfrm>
            <a:off x="449280" y="2181240"/>
            <a:ext cx="5147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Random Intercepts and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Slopes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63" name="Group 5"/>
          <p:cNvGrpSpPr/>
          <p:nvPr/>
        </p:nvGrpSpPr>
        <p:grpSpPr>
          <a:xfrm>
            <a:off x="6266160" y="1146600"/>
            <a:ext cx="5389200" cy="4514040"/>
            <a:chOff x="6266160" y="1146600"/>
            <a:chExt cx="5389200" cy="4514040"/>
          </a:xfrm>
        </p:grpSpPr>
        <p:sp>
          <p:nvSpPr>
            <p:cNvPr id="164" name="Line 6"/>
            <p:cNvSpPr/>
            <p:nvPr/>
          </p:nvSpPr>
          <p:spPr>
            <a:xfrm>
              <a:off x="6266160" y="114660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Line 7"/>
            <p:cNvSpPr/>
            <p:nvPr/>
          </p:nvSpPr>
          <p:spPr>
            <a:xfrm flipH="1">
              <a:off x="6266160" y="5660640"/>
              <a:ext cx="53892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Line 8"/>
          <p:cNvSpPr/>
          <p:nvPr/>
        </p:nvSpPr>
        <p:spPr>
          <a:xfrm flipV="1">
            <a:off x="6266160" y="4174560"/>
            <a:ext cx="4560840" cy="5832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9"/>
          <p:cNvSpPr/>
          <p:nvPr/>
        </p:nvSpPr>
        <p:spPr>
          <a:xfrm flipV="1">
            <a:off x="6303240" y="1197000"/>
            <a:ext cx="3626280" cy="194508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0"/>
          <p:cNvSpPr/>
          <p:nvPr/>
        </p:nvSpPr>
        <p:spPr>
          <a:xfrm flipV="1">
            <a:off x="6266160" y="2448720"/>
            <a:ext cx="4907880" cy="154980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1"/>
          <p:cNvSpPr/>
          <p:nvPr/>
        </p:nvSpPr>
        <p:spPr>
          <a:xfrm>
            <a:off x="704160" y="2960640"/>
            <a:ext cx="614160" cy="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2"/>
          <p:cNvSpPr/>
          <p:nvPr/>
        </p:nvSpPr>
        <p:spPr>
          <a:xfrm>
            <a:off x="704160" y="3308760"/>
            <a:ext cx="614160" cy="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13"/>
          <p:cNvSpPr/>
          <p:nvPr/>
        </p:nvSpPr>
        <p:spPr>
          <a:xfrm>
            <a:off x="704160" y="3646080"/>
            <a:ext cx="614160" cy="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4"/>
          <p:cNvSpPr/>
          <p:nvPr/>
        </p:nvSpPr>
        <p:spPr>
          <a:xfrm>
            <a:off x="1658160" y="2827800"/>
            <a:ext cx="1441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639000" y="4232880"/>
            <a:ext cx="4692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(i.e., differences in the size of the effect across conditions)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639000" y="5142960"/>
            <a:ext cx="4692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Including random intercepts and slopes allows to control for random variations among items (sampling units)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Linear 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Hierarchical</a:t>
            </a: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 linear models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39480" y="2224080"/>
            <a:ext cx="10973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9190440" y="1350720"/>
            <a:ext cx="2277720" cy="276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Picture 12" descr=""/>
          <p:cNvPicPr/>
          <p:nvPr/>
        </p:nvPicPr>
        <p:blipFill>
          <a:blip r:embed="rId1"/>
          <a:stretch/>
        </p:blipFill>
        <p:spPr>
          <a:xfrm>
            <a:off x="4430880" y="126000"/>
            <a:ext cx="5637960" cy="4196160"/>
          </a:xfrm>
          <a:prstGeom prst="rect">
            <a:avLst/>
          </a:prstGeom>
          <a:ln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728280" y="2675160"/>
            <a:ext cx="245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Picture 13" descr=""/>
          <p:cNvPicPr/>
          <p:nvPr/>
        </p:nvPicPr>
        <p:blipFill>
          <a:blip r:embed="rId2"/>
          <a:stretch/>
        </p:blipFill>
        <p:spPr>
          <a:xfrm>
            <a:off x="3702600" y="2179440"/>
            <a:ext cx="834372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Linear 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Hierarchical</a:t>
            </a: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 linear models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39480" y="2224080"/>
            <a:ext cx="10973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9190440" y="1350720"/>
            <a:ext cx="2277720" cy="276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728280" y="2675160"/>
            <a:ext cx="2846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Taking into account within- and between-person variability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1" descr=""/>
          <p:cNvPicPr/>
          <p:nvPr/>
        </p:nvPicPr>
        <p:blipFill>
          <a:blip r:embed="rId1"/>
          <a:srcRect l="0" t="39382" r="0" b="0"/>
          <a:stretch/>
        </p:blipFill>
        <p:spPr>
          <a:xfrm>
            <a:off x="3575520" y="2319120"/>
            <a:ext cx="7391160" cy="19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186" name="Formula 1"/>
              <p:cNvSpPr txBox="1"/>
              <p:nvPr/>
            </p:nvSpPr>
            <p:spPr>
              <a:xfrm>
                <a:off x="1637280" y="290664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7" name="Formula 2"/>
              <p:cNvSpPr txBox="1"/>
              <p:nvPr/>
            </p:nvSpPr>
            <p:spPr>
              <a:xfrm>
                <a:off x="4769640" y="548352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188" name="Group 3"/>
          <p:cNvGrpSpPr/>
          <p:nvPr/>
        </p:nvGrpSpPr>
        <p:grpSpPr>
          <a:xfrm>
            <a:off x="2428200" y="911160"/>
            <a:ext cx="5389560" cy="4514040"/>
            <a:chOff x="2428200" y="911160"/>
            <a:chExt cx="5389560" cy="4514040"/>
          </a:xfrm>
        </p:grpSpPr>
        <p:sp>
          <p:nvSpPr>
            <p:cNvPr id="189" name="Line 4"/>
            <p:cNvSpPr/>
            <p:nvPr/>
          </p:nvSpPr>
          <p:spPr>
            <a:xfrm>
              <a:off x="2428200" y="91116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Line 5"/>
            <p:cNvSpPr/>
            <p:nvPr/>
          </p:nvSpPr>
          <p:spPr>
            <a:xfrm flipH="1">
              <a:off x="2428200" y="5425200"/>
              <a:ext cx="538956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Line 6"/>
          <p:cNvSpPr/>
          <p:nvPr/>
        </p:nvSpPr>
        <p:spPr>
          <a:xfrm flipV="1">
            <a:off x="2428200" y="1432440"/>
            <a:ext cx="5389560" cy="288432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3131280" y="3740760"/>
            <a:ext cx="332280" cy="2296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4403520" y="3053520"/>
            <a:ext cx="332280" cy="2296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5438880" y="2466000"/>
            <a:ext cx="332280" cy="2296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6871680" y="1690200"/>
            <a:ext cx="332280" cy="2296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2951280" y="320976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4250880" y="253872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5257440" y="191772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6799680" y="124776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8765280" y="2163240"/>
            <a:ext cx="27151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Between-participant level: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Participants with higher PE on average performed better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201" name="Formula 1"/>
              <p:cNvSpPr txBox="1"/>
              <p:nvPr/>
            </p:nvSpPr>
            <p:spPr>
              <a:xfrm>
                <a:off x="1637280" y="290664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2" name="Formula 2"/>
              <p:cNvSpPr txBox="1"/>
              <p:nvPr/>
            </p:nvSpPr>
            <p:spPr>
              <a:xfrm>
                <a:off x="4769640" y="548352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203" name="Group 3"/>
          <p:cNvGrpSpPr/>
          <p:nvPr/>
        </p:nvGrpSpPr>
        <p:grpSpPr>
          <a:xfrm>
            <a:off x="2428200" y="911160"/>
            <a:ext cx="5389560" cy="4514040"/>
            <a:chOff x="2428200" y="911160"/>
            <a:chExt cx="5389560" cy="4514040"/>
          </a:xfrm>
        </p:grpSpPr>
        <p:sp>
          <p:nvSpPr>
            <p:cNvPr id="204" name="Line 4"/>
            <p:cNvSpPr/>
            <p:nvPr/>
          </p:nvSpPr>
          <p:spPr>
            <a:xfrm>
              <a:off x="2428200" y="91116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5"/>
            <p:cNvSpPr/>
            <p:nvPr/>
          </p:nvSpPr>
          <p:spPr>
            <a:xfrm flipH="1">
              <a:off x="2428200" y="5425200"/>
              <a:ext cx="538956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" name="Line 6"/>
          <p:cNvSpPr/>
          <p:nvPr/>
        </p:nvSpPr>
        <p:spPr>
          <a:xfrm flipV="1">
            <a:off x="2428200" y="1432440"/>
            <a:ext cx="5389560" cy="288432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2604600" y="3148920"/>
            <a:ext cx="1427400" cy="149184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3912480" y="2443320"/>
            <a:ext cx="1547280" cy="143172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9"/>
          <p:cNvSpPr/>
          <p:nvPr/>
        </p:nvSpPr>
        <p:spPr>
          <a:xfrm>
            <a:off x="5289120" y="1724400"/>
            <a:ext cx="1654560" cy="132120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6747840" y="895320"/>
            <a:ext cx="1654560" cy="132336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1"/>
          <p:cNvSpPr/>
          <p:nvPr/>
        </p:nvSpPr>
        <p:spPr>
          <a:xfrm>
            <a:off x="3020040" y="253332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4248720" y="180540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5485680" y="125352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7042320" y="45648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Line 15"/>
          <p:cNvSpPr/>
          <p:nvPr/>
        </p:nvSpPr>
        <p:spPr>
          <a:xfrm>
            <a:off x="2953440" y="336960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6"/>
          <p:cNvSpPr/>
          <p:nvPr/>
        </p:nvSpPr>
        <p:spPr>
          <a:xfrm flipH="1">
            <a:off x="2953440" y="4143240"/>
            <a:ext cx="81180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7"/>
          <p:cNvSpPr/>
          <p:nvPr/>
        </p:nvSpPr>
        <p:spPr>
          <a:xfrm>
            <a:off x="3040200" y="3483000"/>
            <a:ext cx="597600" cy="58068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18"/>
          <p:cNvSpPr/>
          <p:nvPr/>
        </p:nvSpPr>
        <p:spPr>
          <a:xfrm>
            <a:off x="4283640" y="270936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9"/>
          <p:cNvSpPr/>
          <p:nvPr/>
        </p:nvSpPr>
        <p:spPr>
          <a:xfrm flipH="1">
            <a:off x="4283640" y="3483000"/>
            <a:ext cx="81216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20"/>
          <p:cNvSpPr/>
          <p:nvPr/>
        </p:nvSpPr>
        <p:spPr>
          <a:xfrm>
            <a:off x="4370400" y="2822760"/>
            <a:ext cx="704880" cy="46008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1"/>
          <p:cNvSpPr/>
          <p:nvPr/>
        </p:nvSpPr>
        <p:spPr>
          <a:xfrm>
            <a:off x="5707080" y="188856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22"/>
          <p:cNvSpPr/>
          <p:nvPr/>
        </p:nvSpPr>
        <p:spPr>
          <a:xfrm flipH="1">
            <a:off x="5707080" y="2662200"/>
            <a:ext cx="81180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3"/>
          <p:cNvSpPr/>
          <p:nvPr/>
        </p:nvSpPr>
        <p:spPr>
          <a:xfrm>
            <a:off x="5771160" y="2218680"/>
            <a:ext cx="727560" cy="24300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4"/>
          <p:cNvSpPr/>
          <p:nvPr/>
        </p:nvSpPr>
        <p:spPr>
          <a:xfrm>
            <a:off x="7135920" y="111492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5"/>
          <p:cNvSpPr/>
          <p:nvPr/>
        </p:nvSpPr>
        <p:spPr>
          <a:xfrm flipH="1">
            <a:off x="7135920" y="1888560"/>
            <a:ext cx="81216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6"/>
          <p:cNvSpPr/>
          <p:nvPr/>
        </p:nvSpPr>
        <p:spPr>
          <a:xfrm>
            <a:off x="7205400" y="1184760"/>
            <a:ext cx="530640" cy="53964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7"/>
          <p:cNvSpPr/>
          <p:nvPr/>
        </p:nvSpPr>
        <p:spPr>
          <a:xfrm>
            <a:off x="8765280" y="2163240"/>
            <a:ext cx="27151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Within-participant level: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participants experienced higher PE their performance decreased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228" name="Formula 1"/>
              <p:cNvSpPr txBox="1"/>
              <p:nvPr/>
            </p:nvSpPr>
            <p:spPr>
              <a:xfrm>
                <a:off x="1789560" y="241992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9" name="Formula 2"/>
              <p:cNvSpPr txBox="1"/>
              <p:nvPr/>
            </p:nvSpPr>
            <p:spPr>
              <a:xfrm>
                <a:off x="4766040" y="493848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230" name="Group 3"/>
          <p:cNvGrpSpPr/>
          <p:nvPr/>
        </p:nvGrpSpPr>
        <p:grpSpPr>
          <a:xfrm>
            <a:off x="2580840" y="424440"/>
            <a:ext cx="5389200" cy="4514040"/>
            <a:chOff x="2580840" y="424440"/>
            <a:chExt cx="5389200" cy="4514040"/>
          </a:xfrm>
        </p:grpSpPr>
        <p:sp>
          <p:nvSpPr>
            <p:cNvPr id="231" name="Line 4"/>
            <p:cNvSpPr/>
            <p:nvPr/>
          </p:nvSpPr>
          <p:spPr>
            <a:xfrm>
              <a:off x="2580840" y="42444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Line 5"/>
            <p:cNvSpPr/>
            <p:nvPr/>
          </p:nvSpPr>
          <p:spPr>
            <a:xfrm flipH="1">
              <a:off x="2580840" y="4938480"/>
              <a:ext cx="53892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Line 6"/>
          <p:cNvSpPr/>
          <p:nvPr/>
        </p:nvSpPr>
        <p:spPr>
          <a:xfrm flipV="1">
            <a:off x="2580840" y="945360"/>
            <a:ext cx="5389200" cy="288468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7"/>
          <p:cNvSpPr/>
          <p:nvPr/>
        </p:nvSpPr>
        <p:spPr>
          <a:xfrm>
            <a:off x="2756880" y="2662200"/>
            <a:ext cx="1427400" cy="149184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4064760" y="1956600"/>
            <a:ext cx="1547280" cy="143172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9"/>
          <p:cNvSpPr/>
          <p:nvPr/>
        </p:nvSpPr>
        <p:spPr>
          <a:xfrm>
            <a:off x="5441400" y="1237680"/>
            <a:ext cx="1654560" cy="132120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0"/>
          <p:cNvSpPr/>
          <p:nvPr/>
        </p:nvSpPr>
        <p:spPr>
          <a:xfrm>
            <a:off x="6900480" y="408240"/>
            <a:ext cx="1654560" cy="1323360"/>
          </a:xfrm>
          <a:prstGeom prst="ellipse">
            <a:avLst/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"/>
          <p:cNvSpPr/>
          <p:nvPr/>
        </p:nvSpPr>
        <p:spPr>
          <a:xfrm>
            <a:off x="3172320" y="204624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4401360" y="131832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5638320" y="76680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7194600" y="-30600"/>
            <a:ext cx="6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Line 15"/>
          <p:cNvSpPr/>
          <p:nvPr/>
        </p:nvSpPr>
        <p:spPr>
          <a:xfrm>
            <a:off x="3105720" y="288288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6"/>
          <p:cNvSpPr/>
          <p:nvPr/>
        </p:nvSpPr>
        <p:spPr>
          <a:xfrm flipH="1">
            <a:off x="3105720" y="3656520"/>
            <a:ext cx="81216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17"/>
          <p:cNvSpPr/>
          <p:nvPr/>
        </p:nvSpPr>
        <p:spPr>
          <a:xfrm>
            <a:off x="3192480" y="2996280"/>
            <a:ext cx="597600" cy="58032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8"/>
          <p:cNvSpPr/>
          <p:nvPr/>
        </p:nvSpPr>
        <p:spPr>
          <a:xfrm>
            <a:off x="4435920" y="222264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9"/>
          <p:cNvSpPr/>
          <p:nvPr/>
        </p:nvSpPr>
        <p:spPr>
          <a:xfrm flipH="1">
            <a:off x="4435920" y="2996280"/>
            <a:ext cx="81216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20"/>
          <p:cNvSpPr/>
          <p:nvPr/>
        </p:nvSpPr>
        <p:spPr>
          <a:xfrm>
            <a:off x="4523040" y="2336040"/>
            <a:ext cx="704880" cy="45972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1"/>
          <p:cNvSpPr/>
          <p:nvPr/>
        </p:nvSpPr>
        <p:spPr>
          <a:xfrm>
            <a:off x="5859360" y="140184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22"/>
          <p:cNvSpPr/>
          <p:nvPr/>
        </p:nvSpPr>
        <p:spPr>
          <a:xfrm flipH="1">
            <a:off x="5859360" y="2175480"/>
            <a:ext cx="81180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3"/>
          <p:cNvSpPr/>
          <p:nvPr/>
        </p:nvSpPr>
        <p:spPr>
          <a:xfrm>
            <a:off x="5923440" y="1731960"/>
            <a:ext cx="727560" cy="24300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24"/>
          <p:cNvSpPr/>
          <p:nvPr/>
        </p:nvSpPr>
        <p:spPr>
          <a:xfrm>
            <a:off x="7288560" y="628200"/>
            <a:ext cx="0" cy="7736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25"/>
          <p:cNvSpPr/>
          <p:nvPr/>
        </p:nvSpPr>
        <p:spPr>
          <a:xfrm flipH="1">
            <a:off x="7288560" y="1401840"/>
            <a:ext cx="811800" cy="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26"/>
          <p:cNvSpPr/>
          <p:nvPr/>
        </p:nvSpPr>
        <p:spPr>
          <a:xfrm>
            <a:off x="7357680" y="698040"/>
            <a:ext cx="530640" cy="539280"/>
          </a:xfrm>
          <a:prstGeom prst="line">
            <a:avLst/>
          </a:prstGeom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7"/>
          <p:cNvSpPr/>
          <p:nvPr/>
        </p:nvSpPr>
        <p:spPr>
          <a:xfrm>
            <a:off x="291600" y="5399640"/>
            <a:ext cx="11110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The reason for favoring the within-subject level is that omitted and confounding variables are less likely to be a problem when analyses focus on how and why people change over time than on how people differ from one another”.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(Bolger &amp; Laurenceau, </a:t>
            </a:r>
            <a:r>
              <a:rPr b="0" i="1" lang="en-GB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ntensive longitudinal methods: An introduction to diary and experience sampling research, 2013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 1"/>
          <p:cNvSpPr/>
          <p:nvPr/>
        </p:nvSpPr>
        <p:spPr>
          <a:xfrm>
            <a:off x="6266160" y="4511880"/>
            <a:ext cx="4560840" cy="91476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56" name="Formula 2"/>
              <p:cNvSpPr txBox="1"/>
              <p:nvPr/>
            </p:nvSpPr>
            <p:spPr>
              <a:xfrm>
                <a:off x="5474880" y="314244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7" name="Formula 3"/>
              <p:cNvSpPr txBox="1"/>
              <p:nvPr/>
            </p:nvSpPr>
            <p:spPr>
              <a:xfrm>
                <a:off x="8607240" y="571896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58" name="CustomShape 4"/>
          <p:cNvSpPr/>
          <p:nvPr/>
        </p:nvSpPr>
        <p:spPr>
          <a:xfrm>
            <a:off x="449280" y="2181240"/>
            <a:ext cx="5147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Random Intercepts and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Slopes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59" name="Group 5"/>
          <p:cNvGrpSpPr/>
          <p:nvPr/>
        </p:nvGrpSpPr>
        <p:grpSpPr>
          <a:xfrm>
            <a:off x="6266160" y="1146600"/>
            <a:ext cx="5389200" cy="4514040"/>
            <a:chOff x="6266160" y="1146600"/>
            <a:chExt cx="5389200" cy="4514040"/>
          </a:xfrm>
        </p:grpSpPr>
        <p:sp>
          <p:nvSpPr>
            <p:cNvPr id="260" name="Line 6"/>
            <p:cNvSpPr/>
            <p:nvPr/>
          </p:nvSpPr>
          <p:spPr>
            <a:xfrm>
              <a:off x="6266160" y="114660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7"/>
            <p:cNvSpPr/>
            <p:nvPr/>
          </p:nvSpPr>
          <p:spPr>
            <a:xfrm flipH="1">
              <a:off x="6266160" y="5660640"/>
              <a:ext cx="53892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Line 8"/>
          <p:cNvSpPr/>
          <p:nvPr/>
        </p:nvSpPr>
        <p:spPr>
          <a:xfrm flipV="1">
            <a:off x="6266160" y="4174560"/>
            <a:ext cx="4560840" cy="5832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9"/>
          <p:cNvSpPr/>
          <p:nvPr/>
        </p:nvSpPr>
        <p:spPr>
          <a:xfrm flipV="1">
            <a:off x="6303240" y="1197000"/>
            <a:ext cx="3626280" cy="194508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0"/>
          <p:cNvSpPr/>
          <p:nvPr/>
        </p:nvSpPr>
        <p:spPr>
          <a:xfrm flipV="1">
            <a:off x="6266160" y="2504520"/>
            <a:ext cx="4914360" cy="149400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1"/>
          <p:cNvSpPr/>
          <p:nvPr/>
        </p:nvSpPr>
        <p:spPr>
          <a:xfrm>
            <a:off x="704160" y="2960640"/>
            <a:ext cx="614160" cy="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2"/>
          <p:cNvSpPr/>
          <p:nvPr/>
        </p:nvSpPr>
        <p:spPr>
          <a:xfrm>
            <a:off x="704160" y="3308760"/>
            <a:ext cx="614160" cy="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3"/>
          <p:cNvSpPr/>
          <p:nvPr/>
        </p:nvSpPr>
        <p:spPr>
          <a:xfrm>
            <a:off x="704160" y="3646080"/>
            <a:ext cx="614160" cy="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4"/>
          <p:cNvSpPr/>
          <p:nvPr/>
        </p:nvSpPr>
        <p:spPr>
          <a:xfrm>
            <a:off x="1658160" y="2827800"/>
            <a:ext cx="2774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Participant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Participant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Participant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Fixed effect (Intercept and slope for the average person)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Line 15"/>
          <p:cNvSpPr/>
          <p:nvPr/>
        </p:nvSpPr>
        <p:spPr>
          <a:xfrm>
            <a:off x="704160" y="3882240"/>
            <a:ext cx="629280" cy="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6" descr=""/>
          <p:cNvPicPr/>
          <p:nvPr/>
        </p:nvPicPr>
        <p:blipFill>
          <a:blip r:embed="rId1"/>
          <a:srcRect l="32804" t="10641" r="41839" b="47018"/>
          <a:stretch/>
        </p:blipFill>
        <p:spPr>
          <a:xfrm>
            <a:off x="6208560" y="2070360"/>
            <a:ext cx="4217760" cy="306720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414000" y="593640"/>
            <a:ext cx="421776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GB" sz="28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72" name="Line 2"/>
          <p:cNvSpPr/>
          <p:nvPr/>
        </p:nvSpPr>
        <p:spPr>
          <a:xfrm>
            <a:off x="6247440" y="5120280"/>
            <a:ext cx="427608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8153280" y="5204160"/>
            <a:ext cx="46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4716720" y="198000"/>
            <a:ext cx="679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 1 (within-subjects)– dependent variable Y at time point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a particular subject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j.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4716720" y="824400"/>
            <a:ext cx="6095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</a:rPr>
              <a:t>is a within-subject residual term representing the difference, at a given time point between the predicted Y for a given subject and the actual value.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14000" y="1481760"/>
            <a:ext cx="421776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800" spc="-1" strike="noStrike" baseline="-25000">
                <a:solidFill>
                  <a:srgbClr val="000000"/>
                </a:solidFill>
                <a:latin typeface="Calibri"/>
              </a:rPr>
              <a:t>0j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414000" y="2070360"/>
            <a:ext cx="280152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800" spc="-1" strike="noStrike" baseline="-25000">
                <a:solidFill>
                  <a:srgbClr val="000000"/>
                </a:solidFill>
                <a:latin typeface="Calibri"/>
              </a:rPr>
              <a:t>1j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 flipV="1">
            <a:off x="3056040" y="4432680"/>
            <a:ext cx="2404800" cy="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9"/>
          <p:cNvSpPr/>
          <p:nvPr/>
        </p:nvSpPr>
        <p:spPr>
          <a:xfrm>
            <a:off x="856440" y="4091040"/>
            <a:ext cx="215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 person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0" name="Formula 10"/>
              <p:cNvSpPr txBox="1"/>
              <p:nvPr/>
            </p:nvSpPr>
            <p:spPr>
              <a:xfrm>
                <a:off x="671760" y="4368960"/>
                <a:ext cx="2008800" cy="391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𝑖𝑗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γ</m:t>
                    </m:r>
                    <m:r>
                      <m:rPr>
                        <m:lit/>
                        <m:nor/>
                      </m:rPr>
                      <m:t xml:space="preserve">00</m:t>
                    </m:r>
                    <m:r>
                      <m:t xml:space="preserve">+</m:t>
                    </m:r>
                    <m:r>
                      <m:t xml:space="preserve">γ</m:t>
                    </m:r>
                    <m:r>
                      <m:rPr>
                        <m:lit/>
                        <m:nor/>
                      </m:rPr>
                      <m:t xml:space="preserve">1</m:t>
                    </m:r>
                    <m:r>
                      <m:rPr>
                        <m:lit/>
                        <m:nor/>
                      </m:rPr>
                      <m:t xml:space="preserve">0</m:t>
                    </m:r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𝑖𝑗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81" name="CustomShape 11"/>
          <p:cNvSpPr/>
          <p:nvPr/>
        </p:nvSpPr>
        <p:spPr>
          <a:xfrm>
            <a:off x="1355760" y="3135960"/>
            <a:ext cx="215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Subject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425520" y="3444480"/>
            <a:ext cx="3772080" cy="6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 +(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GB" sz="1800" spc="-1" strike="noStrike" baseline="-25000">
                <a:solidFill>
                  <a:srgbClr val="000000"/>
                </a:solidFill>
                <a:latin typeface="Calibri"/>
              </a:rPr>
              <a:t>11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 +  </a:t>
            </a:r>
            <a:r>
              <a:rPr b="0" i="1" lang="en-GB" sz="1800" spc="-1" strike="noStrike" baseline="-25000">
                <a:solidFill>
                  <a:srgbClr val="000000"/>
                </a:solidFill>
                <a:latin typeface="Calibri"/>
              </a:rPr>
              <a:t>i1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545040" y="5373000"/>
            <a:ext cx="377208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 +(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GB" sz="1800" spc="-1" strike="noStrike" baseline="-25000">
                <a:solidFill>
                  <a:srgbClr val="000000"/>
                </a:solidFill>
                <a:latin typeface="Calibri"/>
              </a:rPr>
              <a:t>12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) +  </a:t>
            </a:r>
            <a:r>
              <a:rPr b="0" i="1" lang="en-GB" sz="1800" spc="-1" strike="noStrike" baseline="-25000">
                <a:solidFill>
                  <a:srgbClr val="000000"/>
                </a:solidFill>
                <a:latin typeface="Calibri"/>
              </a:rPr>
              <a:t>i2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>
            <a:off x="1394280" y="5002920"/>
            <a:ext cx="215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Subject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4181400" y="3695040"/>
            <a:ext cx="1702080" cy="29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6"/>
          <p:cNvSpPr/>
          <p:nvPr/>
        </p:nvSpPr>
        <p:spPr>
          <a:xfrm flipV="1">
            <a:off x="4023720" y="4800600"/>
            <a:ext cx="195984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7"/>
          <p:cNvSpPr/>
          <p:nvPr/>
        </p:nvSpPr>
        <p:spPr>
          <a:xfrm>
            <a:off x="4336920" y="923760"/>
            <a:ext cx="294480" cy="11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8"/>
          <p:cNvSpPr/>
          <p:nvPr/>
        </p:nvSpPr>
        <p:spPr>
          <a:xfrm>
            <a:off x="6311880" y="3965760"/>
            <a:ext cx="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ed7d3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9"/>
          <p:cNvSpPr/>
          <p:nvPr/>
        </p:nvSpPr>
        <p:spPr>
          <a:xfrm>
            <a:off x="6325560" y="4352040"/>
            <a:ext cx="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ed7d3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0"/>
          <p:cNvSpPr/>
          <p:nvPr/>
        </p:nvSpPr>
        <p:spPr>
          <a:xfrm>
            <a:off x="8153280" y="5827680"/>
            <a:ext cx="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ed7d3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1"/>
          <p:cNvSpPr/>
          <p:nvPr/>
        </p:nvSpPr>
        <p:spPr>
          <a:xfrm>
            <a:off x="8172000" y="5819040"/>
            <a:ext cx="8989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800" spc="-1" strike="noStrike" baseline="-25000">
                <a:solidFill>
                  <a:srgbClr val="000000"/>
                </a:solidFill>
                <a:latin typeface="Calibri"/>
              </a:rPr>
              <a:t>0j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2" name="Formula 22"/>
              <p:cNvSpPr txBox="1"/>
              <p:nvPr/>
            </p:nvSpPr>
            <p:spPr>
              <a:xfrm>
                <a:off x="5434200" y="4121280"/>
                <a:ext cx="898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γ</m:t>
                    </m:r>
                    <m:r>
                      <m:rPr>
                        <m:lit/>
                        <m:nor/>
                      </m:rPr>
                      <m:t xml:space="preserve">00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3" name="Formula 23"/>
              <p:cNvSpPr txBox="1"/>
              <p:nvPr/>
            </p:nvSpPr>
            <p:spPr>
              <a:xfrm>
                <a:off x="8467920" y="3505320"/>
                <a:ext cx="4874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γ</m:t>
                    </m:r>
                    <m:r>
                      <m:rPr>
                        <m:lit/>
                        <m:nor/>
                      </m:rPr>
                      <m:t xml:space="preserve">1</m:t>
                    </m:r>
                    <m:r>
                      <m:rPr>
                        <m:lit/>
                        <m:nor/>
                      </m:rP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94" name="CustomShape 24"/>
          <p:cNvSpPr/>
          <p:nvPr/>
        </p:nvSpPr>
        <p:spPr>
          <a:xfrm>
            <a:off x="9566640" y="2793240"/>
            <a:ext cx="360" cy="82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5"/>
          <p:cNvSpPr/>
          <p:nvPr/>
        </p:nvSpPr>
        <p:spPr>
          <a:xfrm flipH="1">
            <a:off x="9573840" y="3834000"/>
            <a:ext cx="360" cy="4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6"/>
          <p:cNvSpPr/>
          <p:nvPr/>
        </p:nvSpPr>
        <p:spPr>
          <a:xfrm flipH="1">
            <a:off x="9562680" y="5819040"/>
            <a:ext cx="360" cy="3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7"/>
          <p:cNvSpPr/>
          <p:nvPr/>
        </p:nvSpPr>
        <p:spPr>
          <a:xfrm>
            <a:off x="9572040" y="5806080"/>
            <a:ext cx="8989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800" spc="-1" strike="noStrike" baseline="-25000">
                <a:solidFill>
                  <a:srgbClr val="000000"/>
                </a:solidFill>
                <a:latin typeface="Calibri"/>
              </a:rPr>
              <a:t>1j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28"/>
          <p:cNvSpPr/>
          <p:nvPr/>
        </p:nvSpPr>
        <p:spPr>
          <a:xfrm>
            <a:off x="3165120" y="1909800"/>
            <a:ext cx="234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 2 (between-subjects)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 descr="A screenshot of a computer&#10;&#10;Description automatically generated"/>
          <p:cNvPicPr/>
          <p:nvPr/>
        </p:nvPicPr>
        <p:blipFill>
          <a:blip r:embed="rId1"/>
          <a:srcRect l="8060" t="8638" r="76131" b="50006"/>
          <a:stretch/>
        </p:blipFill>
        <p:spPr>
          <a:xfrm>
            <a:off x="1056240" y="296640"/>
            <a:ext cx="3489840" cy="5703480"/>
          </a:xfrm>
          <a:prstGeom prst="rect">
            <a:avLst/>
          </a:prstGeom>
          <a:ln>
            <a:noFill/>
          </a:ln>
        </p:spPr>
      </p:pic>
      <p:pic>
        <p:nvPicPr>
          <p:cNvPr id="300" name="Picture 3" descr=""/>
          <p:cNvPicPr/>
          <p:nvPr/>
        </p:nvPicPr>
        <p:blipFill>
          <a:blip r:embed="rId2"/>
          <a:stretch/>
        </p:blipFill>
        <p:spPr>
          <a:xfrm>
            <a:off x="5864760" y="827280"/>
            <a:ext cx="4154040" cy="49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38080" y="1022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Library(”ggplot2”)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2" name="Picture 3" descr="A screenshot of a computer&#10;&#10;Description automatically generated"/>
          <p:cNvPicPr/>
          <p:nvPr/>
        </p:nvPicPr>
        <p:blipFill>
          <a:blip r:embed="rId1"/>
          <a:srcRect l="8060" t="8638" r="76131" b="50006"/>
          <a:stretch/>
        </p:blipFill>
        <p:spPr>
          <a:xfrm>
            <a:off x="8100720" y="2099520"/>
            <a:ext cx="2536920" cy="4146120"/>
          </a:xfrm>
          <a:prstGeom prst="rect">
            <a:avLst/>
          </a:prstGeom>
          <a:ln>
            <a:noFill/>
          </a:ln>
        </p:spPr>
      </p:pic>
      <p:pic>
        <p:nvPicPr>
          <p:cNvPr id="303" name="Picture 2" descr=""/>
          <p:cNvPicPr/>
          <p:nvPr/>
        </p:nvPicPr>
        <p:blipFill>
          <a:blip r:embed="rId2"/>
          <a:stretch/>
        </p:blipFill>
        <p:spPr>
          <a:xfrm>
            <a:off x="1433160" y="1945080"/>
            <a:ext cx="3949560" cy="47077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Linear 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Hierarchical linear models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1022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9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LM&lt;-lm(Acc~PE,data=data)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5" name="Picture 3" descr="A screenshot of a computer&#10;&#10;Description automatically generated"/>
          <p:cNvPicPr/>
          <p:nvPr/>
        </p:nvPicPr>
        <p:blipFill>
          <a:blip r:embed="rId1"/>
          <a:srcRect l="8060" t="8638" r="76131" b="50006"/>
          <a:stretch/>
        </p:blipFill>
        <p:spPr>
          <a:xfrm>
            <a:off x="8100720" y="2099520"/>
            <a:ext cx="2536920" cy="41461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1022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Library(”lme4”)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MLM&lt;-lmer(Acc~PE+(PE|PartNumb), data=data)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" name="Picture 3" descr="A screenshot of a computer&#10;&#10;Description automatically generated"/>
          <p:cNvPicPr/>
          <p:nvPr/>
        </p:nvPicPr>
        <p:blipFill>
          <a:blip r:embed="rId1"/>
          <a:srcRect l="8060" t="8638" r="76131" b="50006"/>
          <a:stretch/>
        </p:blipFill>
        <p:spPr>
          <a:xfrm>
            <a:off x="8100720" y="2099520"/>
            <a:ext cx="2536920" cy="414612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838080" y="2326320"/>
            <a:ext cx="609552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Random effects: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Groups   Name             Variance  Std.Dev. Corr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PartNumb (Intercept) 0.3662782 0.60521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                         0.0008159 0.02856  -1.00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Residual                         1.2540770 1.11986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Number of obs: 627, groups:  PartNumb, 38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Fixed effects: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Estimate Std. Error        df t value Pr(&gt;|t|)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(Intercept) -0.232759   0.133371 41.963984  -1.745   0.0883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    1       0.011369   0.006011 40.291277   1.891   0.0658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Signif. codes:  0 ‘***’ 0.001 ‘**’ 0.01 ‘*’ 0.05 ‘.’ 0.1 ‘ ’ 1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To sum up, benefits of using LMM: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 for random variability between items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Focus on within-participants processes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Separate within-participant from between-participant variability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Account for dependency in the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 to deal with missing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38080" y="2575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Linear</a:t>
            </a: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 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Hierarchical linear models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6760" y="3167280"/>
            <a:ext cx="53892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6421320" y="1148040"/>
            <a:ext cx="4690800" cy="4446720"/>
            <a:chOff x="6421320" y="1148040"/>
            <a:chExt cx="4690800" cy="4446720"/>
          </a:xfrm>
        </p:grpSpPr>
        <p:sp>
          <p:nvSpPr>
            <p:cNvPr id="98" name="Line 4"/>
            <p:cNvSpPr/>
            <p:nvPr/>
          </p:nvSpPr>
          <p:spPr>
            <a:xfrm>
              <a:off x="6421320" y="1148040"/>
              <a:ext cx="0" cy="444672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5"/>
            <p:cNvSpPr/>
            <p:nvPr/>
          </p:nvSpPr>
          <p:spPr>
            <a:xfrm flipH="1">
              <a:off x="6421320" y="5594760"/>
              <a:ext cx="46908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Line 6"/>
          <p:cNvSpPr/>
          <p:nvPr/>
        </p:nvSpPr>
        <p:spPr>
          <a:xfrm flipV="1">
            <a:off x="6421320" y="1262880"/>
            <a:ext cx="4148280" cy="394452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01" name="Formula 7"/>
              <p:cNvSpPr txBox="1"/>
              <p:nvPr/>
            </p:nvSpPr>
            <p:spPr>
              <a:xfrm>
                <a:off x="5649840" y="316728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2" name="Formula 8"/>
              <p:cNvSpPr txBox="1"/>
              <p:nvPr/>
            </p:nvSpPr>
            <p:spPr>
              <a:xfrm>
                <a:off x="8607240" y="571896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3" name="Formula 9"/>
              <p:cNvSpPr txBox="1"/>
              <p:nvPr/>
            </p:nvSpPr>
            <p:spPr>
              <a:xfrm>
                <a:off x="5736600" y="494568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4" name="Formula 10"/>
              <p:cNvSpPr txBox="1"/>
              <p:nvPr/>
            </p:nvSpPr>
            <p:spPr>
              <a:xfrm>
                <a:off x="8607240" y="3196080"/>
                <a:ext cx="7066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Linear</a:t>
            </a: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 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Hierarchical linear models 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" name="Formula 2"/>
              <p:cNvSpPr txBox="1"/>
              <p:nvPr/>
            </p:nvSpPr>
            <p:spPr>
              <a:xfrm>
                <a:off x="86760" y="3167280"/>
                <a:ext cx="53892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5761080" y="0"/>
            <a:ext cx="5460840" cy="650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Linear</a:t>
            </a: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 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Hierarchical linear models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39480" y="2224080"/>
            <a:ext cx="47905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It is a linear model because the parameters combine additively;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it is the model that needs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be linear, not necessarily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the relationship(s)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0" name="Formula 3"/>
              <p:cNvSpPr txBox="1"/>
              <p:nvPr/>
            </p:nvSpPr>
            <p:spPr>
              <a:xfrm>
                <a:off x="339480" y="4283280"/>
                <a:ext cx="4206240" cy="55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  <m:r>
                      <m:t xml:space="preserve">=</m:t>
                    </m:r>
                    <m:sSup>
                      <m:e>
                        <m:r>
                          <m:t xml:space="preserve">𝑎𝑒</m:t>
                        </m:r>
                      </m:e>
                      <m:sup>
                        <m:r>
                          <m:t xml:space="preserve">𝛽</m:t>
                        </m:r>
                        <m:r>
                          <m:t xml:space="preserve">𝑥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11" name="CustomShape 4"/>
          <p:cNvSpPr/>
          <p:nvPr/>
        </p:nvSpPr>
        <p:spPr>
          <a:xfrm>
            <a:off x="339480" y="5014800"/>
            <a:ext cx="4206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ln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4546080" y="1152720"/>
            <a:ext cx="3952800" cy="4843080"/>
          </a:xfrm>
          <a:prstGeom prst="rect">
            <a:avLst/>
          </a:prstGeom>
          <a:ln>
            <a:noFill/>
          </a:ln>
        </p:spPr>
      </p:pic>
      <p:pic>
        <p:nvPicPr>
          <p:cNvPr id="113" name="Picture 8" descr=""/>
          <p:cNvPicPr/>
          <p:nvPr/>
        </p:nvPicPr>
        <p:blipFill>
          <a:blip r:embed="rId2"/>
          <a:stretch/>
        </p:blipFill>
        <p:spPr>
          <a:xfrm>
            <a:off x="8240040" y="1171440"/>
            <a:ext cx="3951360" cy="4843080"/>
          </a:xfrm>
          <a:prstGeom prst="rect">
            <a:avLst/>
          </a:prstGeom>
          <a:ln>
            <a:noFill/>
          </a:ln>
        </p:spPr>
      </p:pic>
      <p:pic>
        <p:nvPicPr>
          <p:cNvPr id="114" name="Picture 10" descr=""/>
          <p:cNvPicPr/>
          <p:nvPr/>
        </p:nvPicPr>
        <p:blipFill>
          <a:blip r:embed="rId3"/>
          <a:srcRect l="18620" t="2745" r="18605" b="89871"/>
          <a:stretch/>
        </p:blipFill>
        <p:spPr>
          <a:xfrm>
            <a:off x="6999840" y="992160"/>
            <a:ext cx="2480400" cy="35820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9190440" y="1350720"/>
            <a:ext cx="2277720" cy="276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"/>
          <p:cNvPicPr/>
          <p:nvPr/>
        </p:nvPicPr>
        <p:blipFill>
          <a:blip r:embed="rId1"/>
          <a:srcRect l="0" t="24655" r="0" b="5326"/>
          <a:stretch/>
        </p:blipFill>
        <p:spPr>
          <a:xfrm>
            <a:off x="2763360" y="1508760"/>
            <a:ext cx="5994360" cy="48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39480" y="489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Linear </a:t>
            </a:r>
            <a:r>
              <a:rPr b="1" lang="en-US" sz="2400" spc="-1" strike="noStrike">
                <a:solidFill>
                  <a:srgbClr val="ff0000"/>
                </a:solidFill>
                <a:latin typeface="Calibri Light"/>
              </a:rPr>
              <a:t>mixed models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Multilevel models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Hierarchical linear models 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" name="Formula 2"/>
              <p:cNvSpPr txBox="1"/>
              <p:nvPr/>
            </p:nvSpPr>
            <p:spPr>
              <a:xfrm>
                <a:off x="4767120" y="489960"/>
                <a:ext cx="53892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119" name="Group 3"/>
          <p:cNvGrpSpPr/>
          <p:nvPr/>
        </p:nvGrpSpPr>
        <p:grpSpPr>
          <a:xfrm>
            <a:off x="6421320" y="1148040"/>
            <a:ext cx="4690800" cy="4446720"/>
            <a:chOff x="6421320" y="1148040"/>
            <a:chExt cx="4690800" cy="4446720"/>
          </a:xfrm>
        </p:grpSpPr>
        <p:sp>
          <p:nvSpPr>
            <p:cNvPr id="120" name="Line 4"/>
            <p:cNvSpPr/>
            <p:nvPr/>
          </p:nvSpPr>
          <p:spPr>
            <a:xfrm>
              <a:off x="6421320" y="1148040"/>
              <a:ext cx="0" cy="444672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Line 5"/>
            <p:cNvSpPr/>
            <p:nvPr/>
          </p:nvSpPr>
          <p:spPr>
            <a:xfrm flipH="1">
              <a:off x="6421320" y="5594760"/>
              <a:ext cx="46908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Line 6"/>
          <p:cNvSpPr/>
          <p:nvPr/>
        </p:nvSpPr>
        <p:spPr>
          <a:xfrm flipV="1">
            <a:off x="6421320" y="1262880"/>
            <a:ext cx="4148280" cy="394452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23" name="Formula 7"/>
              <p:cNvSpPr txBox="1"/>
              <p:nvPr/>
            </p:nvSpPr>
            <p:spPr>
              <a:xfrm>
                <a:off x="5649840" y="316728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4" name="Formula 8"/>
              <p:cNvSpPr txBox="1"/>
              <p:nvPr/>
            </p:nvSpPr>
            <p:spPr>
              <a:xfrm>
                <a:off x="8607240" y="571896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5" name="Formula 9"/>
              <p:cNvSpPr txBox="1"/>
              <p:nvPr/>
            </p:nvSpPr>
            <p:spPr>
              <a:xfrm>
                <a:off x="5736600" y="494568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6" name="Formula 10"/>
              <p:cNvSpPr txBox="1"/>
              <p:nvPr/>
            </p:nvSpPr>
            <p:spPr>
              <a:xfrm>
                <a:off x="8607240" y="3196080"/>
                <a:ext cx="7066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27" name="CustomShape 11"/>
          <p:cNvSpPr/>
          <p:nvPr/>
        </p:nvSpPr>
        <p:spPr>
          <a:xfrm>
            <a:off x="371880" y="2161080"/>
            <a:ext cx="51472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Fixed effects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we assume that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the model holds true across the entire sample and that for every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case of data in the sample we can predict a score using the same values of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slope and intercept.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371880" y="3840480"/>
            <a:ext cx="51472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Random effects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we say that a parameter is random then we assume not that it is 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fixed value, but that its value can vary.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 flipV="1">
            <a:off x="6266160" y="751320"/>
            <a:ext cx="4607280" cy="441900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30" name="Formula 2"/>
              <p:cNvSpPr txBox="1"/>
              <p:nvPr/>
            </p:nvSpPr>
            <p:spPr>
              <a:xfrm>
                <a:off x="5474880" y="314244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1" name="Formula 3"/>
              <p:cNvSpPr txBox="1"/>
              <p:nvPr/>
            </p:nvSpPr>
            <p:spPr>
              <a:xfrm>
                <a:off x="8607240" y="571896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32" name="CustomShape 4"/>
          <p:cNvSpPr/>
          <p:nvPr/>
        </p:nvSpPr>
        <p:spPr>
          <a:xfrm>
            <a:off x="449280" y="2181240"/>
            <a:ext cx="5147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Random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Intercepts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33" name="Group 5"/>
          <p:cNvGrpSpPr/>
          <p:nvPr/>
        </p:nvGrpSpPr>
        <p:grpSpPr>
          <a:xfrm>
            <a:off x="6266160" y="1146600"/>
            <a:ext cx="5389200" cy="4514040"/>
            <a:chOff x="6266160" y="1146600"/>
            <a:chExt cx="5389200" cy="4514040"/>
          </a:xfrm>
        </p:grpSpPr>
        <p:sp>
          <p:nvSpPr>
            <p:cNvPr id="134" name="Line 6"/>
            <p:cNvSpPr/>
            <p:nvPr/>
          </p:nvSpPr>
          <p:spPr>
            <a:xfrm>
              <a:off x="6266160" y="114660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Line 7"/>
            <p:cNvSpPr/>
            <p:nvPr/>
          </p:nvSpPr>
          <p:spPr>
            <a:xfrm flipH="1">
              <a:off x="6266160" y="5660640"/>
              <a:ext cx="53892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Line 8"/>
          <p:cNvSpPr/>
          <p:nvPr/>
        </p:nvSpPr>
        <p:spPr>
          <a:xfrm flipV="1">
            <a:off x="6303240" y="1146600"/>
            <a:ext cx="4799520" cy="445608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 flipV="1">
            <a:off x="6284520" y="318600"/>
            <a:ext cx="4148280" cy="394452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0"/>
          <p:cNvSpPr/>
          <p:nvPr/>
        </p:nvSpPr>
        <p:spPr>
          <a:xfrm flipV="1">
            <a:off x="6284520" y="1765800"/>
            <a:ext cx="5190840" cy="295092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1"/>
          <p:cNvSpPr/>
          <p:nvPr/>
        </p:nvSpPr>
        <p:spPr>
          <a:xfrm>
            <a:off x="704160" y="2960640"/>
            <a:ext cx="614160" cy="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2"/>
          <p:cNvSpPr/>
          <p:nvPr/>
        </p:nvSpPr>
        <p:spPr>
          <a:xfrm>
            <a:off x="704160" y="3308760"/>
            <a:ext cx="614160" cy="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>
            <a:off x="704160" y="3646080"/>
            <a:ext cx="614160" cy="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1658160" y="2827800"/>
            <a:ext cx="1441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-23400" y="4569480"/>
            <a:ext cx="501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(i.e., differences in “overall” performance)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 1"/>
          <p:cNvSpPr/>
          <p:nvPr/>
        </p:nvSpPr>
        <p:spPr>
          <a:xfrm>
            <a:off x="6266160" y="4523400"/>
            <a:ext cx="4489560" cy="107928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45" name="Formula 2"/>
              <p:cNvSpPr txBox="1"/>
              <p:nvPr/>
            </p:nvSpPr>
            <p:spPr>
              <a:xfrm>
                <a:off x="5474880" y="3142440"/>
                <a:ext cx="597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6" name="Formula 3"/>
              <p:cNvSpPr txBox="1"/>
              <p:nvPr/>
            </p:nvSpPr>
            <p:spPr>
              <a:xfrm>
                <a:off x="8607240" y="5718960"/>
                <a:ext cx="10011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𝑃𝐸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7" name="CustomShape 4"/>
          <p:cNvSpPr/>
          <p:nvPr/>
        </p:nvSpPr>
        <p:spPr>
          <a:xfrm>
            <a:off x="449280" y="2181240"/>
            <a:ext cx="5147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Random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Slopes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48" name="Group 5"/>
          <p:cNvGrpSpPr/>
          <p:nvPr/>
        </p:nvGrpSpPr>
        <p:grpSpPr>
          <a:xfrm>
            <a:off x="6266160" y="1146600"/>
            <a:ext cx="5389200" cy="4514040"/>
            <a:chOff x="6266160" y="1146600"/>
            <a:chExt cx="5389200" cy="4514040"/>
          </a:xfrm>
        </p:grpSpPr>
        <p:sp>
          <p:nvSpPr>
            <p:cNvPr id="149" name="Line 6"/>
            <p:cNvSpPr/>
            <p:nvPr/>
          </p:nvSpPr>
          <p:spPr>
            <a:xfrm>
              <a:off x="6266160" y="1146600"/>
              <a:ext cx="0" cy="451404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Line 7"/>
            <p:cNvSpPr/>
            <p:nvPr/>
          </p:nvSpPr>
          <p:spPr>
            <a:xfrm flipH="1">
              <a:off x="6266160" y="5660640"/>
              <a:ext cx="5389200" cy="0"/>
            </a:xfrm>
            <a:prstGeom prst="line">
              <a:avLst/>
            </a:prstGeom>
            <a:ln w="648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Line 8"/>
          <p:cNvSpPr/>
          <p:nvPr/>
        </p:nvSpPr>
        <p:spPr>
          <a:xfrm flipV="1">
            <a:off x="6303240" y="4494240"/>
            <a:ext cx="4560840" cy="5832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9"/>
          <p:cNvSpPr/>
          <p:nvPr/>
        </p:nvSpPr>
        <p:spPr>
          <a:xfrm flipV="1">
            <a:off x="6303240" y="1197000"/>
            <a:ext cx="3626280" cy="329724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0"/>
          <p:cNvSpPr/>
          <p:nvPr/>
        </p:nvSpPr>
        <p:spPr>
          <a:xfrm flipV="1">
            <a:off x="6266160" y="2448720"/>
            <a:ext cx="4907880" cy="2103840"/>
          </a:xfrm>
          <a:prstGeom prst="line">
            <a:avLst/>
          </a:prstGeom>
          <a:ln w="9360">
            <a:solidFill>
              <a:srgbClr val="a5a5a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1"/>
          <p:cNvSpPr/>
          <p:nvPr/>
        </p:nvSpPr>
        <p:spPr>
          <a:xfrm>
            <a:off x="704160" y="2960640"/>
            <a:ext cx="614160" cy="0"/>
          </a:xfrm>
          <a:prstGeom prst="line">
            <a:avLst/>
          </a:prstGeom>
          <a:ln w="6480">
            <a:solidFill>
              <a:srgbClr val="c00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2"/>
          <p:cNvSpPr/>
          <p:nvPr/>
        </p:nvSpPr>
        <p:spPr>
          <a:xfrm>
            <a:off x="704160" y="3308760"/>
            <a:ext cx="614160" cy="0"/>
          </a:xfrm>
          <a:prstGeom prst="line">
            <a:avLst/>
          </a:prstGeom>
          <a:ln w="6480">
            <a:solidFill>
              <a:srgbClr val="4472c4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3"/>
          <p:cNvSpPr/>
          <p:nvPr/>
        </p:nvSpPr>
        <p:spPr>
          <a:xfrm>
            <a:off x="704160" y="3646080"/>
            <a:ext cx="614160" cy="0"/>
          </a:xfrm>
          <a:prstGeom prst="line">
            <a:avLst/>
          </a:prstGeom>
          <a:ln w="6480">
            <a:solidFill>
              <a:srgbClr val="ffc000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4"/>
          <p:cNvSpPr/>
          <p:nvPr/>
        </p:nvSpPr>
        <p:spPr>
          <a:xfrm>
            <a:off x="1658160" y="2827800"/>
            <a:ext cx="1441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5"/>
          <p:cNvSpPr/>
          <p:nvPr/>
        </p:nvSpPr>
        <p:spPr>
          <a:xfrm>
            <a:off x="-211680" y="5248440"/>
            <a:ext cx="565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(i.e., differences in the effect across categories)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2020-03-25T16:28:11Z</dcterms:created>
  <dc:creator>PUPILLO, FRANCESCO (PGR)</dc:creator>
  <dc:description/>
  <dc:language>en-US</dc:language>
  <cp:lastModifiedBy/>
  <dcterms:modified xsi:type="dcterms:W3CDTF">2021-03-06T14:17:46Z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