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43"/>
  </p:notesMasterIdLst>
  <p:sldIdLst>
    <p:sldId id="256" r:id="rId2"/>
    <p:sldId id="270" r:id="rId3"/>
    <p:sldId id="273" r:id="rId4"/>
    <p:sldId id="257" r:id="rId5"/>
    <p:sldId id="274" r:id="rId6"/>
    <p:sldId id="275" r:id="rId7"/>
    <p:sldId id="271" r:id="rId8"/>
    <p:sldId id="276" r:id="rId9"/>
    <p:sldId id="279" r:id="rId10"/>
    <p:sldId id="260" r:id="rId11"/>
    <p:sldId id="261" r:id="rId12"/>
    <p:sldId id="262" r:id="rId13"/>
    <p:sldId id="264" r:id="rId14"/>
    <p:sldId id="282" r:id="rId15"/>
    <p:sldId id="280" r:id="rId16"/>
    <p:sldId id="281" r:id="rId17"/>
    <p:sldId id="258" r:id="rId18"/>
    <p:sldId id="285" r:id="rId19"/>
    <p:sldId id="259" r:id="rId20"/>
    <p:sldId id="277" r:id="rId21"/>
    <p:sldId id="272" r:id="rId22"/>
    <p:sldId id="283" r:id="rId23"/>
    <p:sldId id="266" r:id="rId24"/>
    <p:sldId id="284" r:id="rId25"/>
    <p:sldId id="267" r:id="rId26"/>
    <p:sldId id="289" r:id="rId27"/>
    <p:sldId id="290" r:id="rId28"/>
    <p:sldId id="293" r:id="rId29"/>
    <p:sldId id="294" r:id="rId30"/>
    <p:sldId id="295" r:id="rId31"/>
    <p:sldId id="296" r:id="rId32"/>
    <p:sldId id="297" r:id="rId33"/>
    <p:sldId id="298" r:id="rId34"/>
    <p:sldId id="299" r:id="rId35"/>
    <p:sldId id="301" r:id="rId36"/>
    <p:sldId id="302" r:id="rId37"/>
    <p:sldId id="303" r:id="rId38"/>
    <p:sldId id="300" r:id="rId39"/>
    <p:sldId id="286" r:id="rId40"/>
    <p:sldId id="287" r:id="rId41"/>
    <p:sldId id="288" r:id="rId4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p:restoredTop sz="83912"/>
  </p:normalViewPr>
  <p:slideViewPr>
    <p:cSldViewPr snapToGrid="0">
      <p:cViewPr varScale="1">
        <p:scale>
          <a:sx n="86" d="100"/>
          <a:sy n="86" d="100"/>
        </p:scale>
        <p:origin x="1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F8A69-D134-D243-BC0D-AD3EC04ECF5F}" type="datetimeFigureOut">
              <a:rPr lang="en-DE" smtClean="0"/>
              <a:t>06.05.23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EC211-3CE8-EE44-8E47-85584DDE997A}" type="slidenum">
              <a:rPr lang="en-DE" smtClean="0"/>
              <a:t>‹#›</a:t>
            </a:fld>
            <a:endParaRPr lang="en-DE"/>
          </a:p>
        </p:txBody>
      </p:sp>
    </p:spTree>
    <p:extLst>
      <p:ext uri="{BB962C8B-B14F-4D97-AF65-F5344CB8AC3E}">
        <p14:creationId xmlns:p14="http://schemas.microsoft.com/office/powerpoint/2010/main" val="44083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2"/>
                </a:solidFill>
              </a:rPr>
              <a:t>Mukherjee et al., 2020 report blunted learning form reward AND punishment (no hypersensitivity to punishment). This might be due to a lack of controlling for anhedonia in their study (they did measure anhedonia with the SHAPS, but do not include this in the analyses) </a:t>
            </a:r>
            <a:r>
              <a:rPr lang="en-GB" sz="1200" dirty="0">
                <a:solidFill>
                  <a:schemeClr val="tx2"/>
                </a:solidFill>
                <a:sym typeface="Wingdings" pitchFamily="2" charset="2"/>
              </a:rPr>
              <a:t> their participants might just be very </a:t>
            </a:r>
            <a:r>
              <a:rPr lang="en-GB" sz="1200" dirty="0" err="1">
                <a:solidFill>
                  <a:schemeClr val="tx2"/>
                </a:solidFill>
                <a:sym typeface="Wingdings" pitchFamily="2" charset="2"/>
              </a:rPr>
              <a:t>anhedonic</a:t>
            </a:r>
            <a:endParaRPr lang="en-GB" sz="1200" dirty="0">
              <a:solidFill>
                <a:schemeClr val="tx2"/>
              </a:solidFill>
            </a:endParaRPr>
          </a:p>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4</a:t>
            </a:fld>
            <a:endParaRPr lang="en-DE"/>
          </a:p>
        </p:txBody>
      </p:sp>
    </p:spTree>
    <p:extLst>
      <p:ext uri="{BB962C8B-B14F-4D97-AF65-F5344CB8AC3E}">
        <p14:creationId xmlns:p14="http://schemas.microsoft.com/office/powerpoint/2010/main" val="107533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19</a:t>
            </a:fld>
            <a:endParaRPr lang="en-DE"/>
          </a:p>
        </p:txBody>
      </p:sp>
    </p:spTree>
    <p:extLst>
      <p:ext uri="{BB962C8B-B14F-4D97-AF65-F5344CB8AC3E}">
        <p14:creationId xmlns:p14="http://schemas.microsoft.com/office/powerpoint/2010/main" val="3426256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BDI: range 0-63; 0-8: no depression; 9-13: minimal depression; 14-19: slightly depressed; 20-28: medium depression; 29+: very depressed</a:t>
            </a:r>
          </a:p>
          <a:p>
            <a:r>
              <a:rPr lang="en-DE" dirty="0"/>
              <a:t>SHAPS: range 0-14; higher values = higher anhedonia; cutoff: 3 </a:t>
            </a:r>
          </a:p>
          <a:p>
            <a:r>
              <a:rPr lang="en-DE" dirty="0"/>
              <a:t>PANAS: range: 10-50; higher values = higher levels of current affective state</a:t>
            </a:r>
          </a:p>
          <a:p>
            <a:r>
              <a:rPr lang="en-DE" dirty="0"/>
              <a:t>STAI: range: 20-80; higher values = higher anxiety; </a:t>
            </a:r>
            <a:r>
              <a:rPr lang="en-GB" dirty="0"/>
              <a:t>STAI scores are commonly classified as “no or low anxiety” (20-37), “moderate anxiety” (38-44), and “high anxiety” (45-80).</a:t>
            </a: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25</a:t>
            </a:fld>
            <a:endParaRPr lang="en-DE"/>
          </a:p>
        </p:txBody>
      </p:sp>
    </p:spTree>
    <p:extLst>
      <p:ext uri="{BB962C8B-B14F-4D97-AF65-F5344CB8AC3E}">
        <p14:creationId xmlns:p14="http://schemas.microsoft.com/office/powerpoint/2010/main" val="320089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Participants have to achieve a minimum of 70% correct predictions on congruent trials to continue with the main experiment; the maximum number of reps is 4</a:t>
            </a:r>
          </a:p>
          <a:p>
            <a:pPr marL="171450" indent="-171450">
              <a:buFont typeface="Arial" panose="020B0604020202020204" pitchFamily="34" charset="0"/>
              <a:buChar char="•"/>
            </a:pPr>
            <a:r>
              <a:rPr lang="en-DE" dirty="0"/>
              <a:t>All participants but one had to repeat the practice loop; one participant repeated twice</a:t>
            </a:r>
          </a:p>
          <a:p>
            <a:pPr marL="171450" indent="-171450">
              <a:buFont typeface="Arial" panose="020B0604020202020204" pitchFamily="34" charset="0"/>
              <a:buChar char="•"/>
            </a:pPr>
            <a:r>
              <a:rPr lang="en-DE" dirty="0"/>
              <a:t>Overall error rates in the reversal learning task was around 40% for the majority of participants; one participants scored more than 50% erros (worse than chance level)</a:t>
            </a:r>
          </a:p>
          <a:p>
            <a:pPr marL="171450" indent="-171450">
              <a:buFont typeface="Arial" panose="020B0604020202020204" pitchFamily="34" charset="0"/>
              <a:buChar char="•"/>
            </a:pPr>
            <a:r>
              <a:rPr lang="en-GB" dirty="0"/>
              <a:t>T</a:t>
            </a:r>
            <a:r>
              <a:rPr lang="en-DE" dirty="0"/>
              <a:t>ask in general rather difficult; compared to Robinson et al. (2010, 2012) error rates are much higher in our task </a:t>
            </a:r>
            <a:r>
              <a:rPr lang="en-DE" dirty="0">
                <a:sym typeface="Wingdings" pitchFamily="2" charset="2"/>
              </a:rPr>
              <a:t> maybe symbols are the problem?</a:t>
            </a:r>
          </a:p>
        </p:txBody>
      </p:sp>
      <p:sp>
        <p:nvSpPr>
          <p:cNvPr id="4" name="Slide Number Placeholder 3"/>
          <p:cNvSpPr>
            <a:spLocks noGrp="1"/>
          </p:cNvSpPr>
          <p:nvPr>
            <p:ph type="sldNum" sz="quarter" idx="5"/>
          </p:nvPr>
        </p:nvSpPr>
        <p:spPr/>
        <p:txBody>
          <a:bodyPr/>
          <a:lstStyle/>
          <a:p>
            <a:fld id="{30CEC211-3CE8-EE44-8E47-85584DDE997A}" type="slidenum">
              <a:rPr lang="en-DE" smtClean="0"/>
              <a:t>26</a:t>
            </a:fld>
            <a:endParaRPr lang="en-DE"/>
          </a:p>
        </p:txBody>
      </p:sp>
    </p:spTree>
    <p:extLst>
      <p:ext uri="{BB962C8B-B14F-4D97-AF65-F5344CB8AC3E}">
        <p14:creationId xmlns:p14="http://schemas.microsoft.com/office/powerpoint/2010/main" val="59984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Note: only congruent trials were analyzed</a:t>
            </a:r>
          </a:p>
          <a:p>
            <a:pPr marL="171450" indent="-171450">
              <a:buFont typeface="Arial" panose="020B0604020202020204" pitchFamily="34" charset="0"/>
              <a:buChar char="•"/>
            </a:pPr>
            <a:r>
              <a:rPr lang="en-DE" dirty="0"/>
              <a:t>Overall, error rates were higher for the punishment condition and the switch from reward to punishment </a:t>
            </a:r>
            <a:r>
              <a:rPr lang="en-DE" dirty="0">
                <a:sym typeface="Wingdings" pitchFamily="2" charset="2"/>
              </a:rPr>
              <a:t> unexpected punishment did not change the prediction in the same way as unexpected reward did</a:t>
            </a: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27</a:t>
            </a:fld>
            <a:endParaRPr lang="en-DE"/>
          </a:p>
        </p:txBody>
      </p:sp>
    </p:spTree>
    <p:extLst>
      <p:ext uri="{BB962C8B-B14F-4D97-AF65-F5344CB8AC3E}">
        <p14:creationId xmlns:p14="http://schemas.microsoft.com/office/powerpoint/2010/main" val="43168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I ran a logistic mixed effects model with accuracy (0 and 1) </a:t>
            </a:r>
          </a:p>
          <a:p>
            <a:pPr marL="171450" indent="-171450">
              <a:buFont typeface="Arial" panose="020B0604020202020204" pitchFamily="34" charset="0"/>
              <a:buChar char="•"/>
            </a:pPr>
            <a:r>
              <a:rPr lang="en-DE" dirty="0"/>
              <a:t>The full model resulted in singular fit </a:t>
            </a:r>
            <a:r>
              <a:rPr lang="en-DE" dirty="0">
                <a:sym typeface="Wingdings" pitchFamily="2" charset="2"/>
              </a:rPr>
              <a:t> there is not enough data to run the full model; dropping the covariates did not help; a model with SHAPS and BDI did also result in a singular fit</a:t>
            </a:r>
          </a:p>
          <a:p>
            <a:pPr marL="171450" indent="-171450">
              <a:buFont typeface="Arial" panose="020B0604020202020204" pitchFamily="34" charset="0"/>
              <a:buChar char="•"/>
            </a:pPr>
            <a:r>
              <a:rPr lang="en-DE" dirty="0">
                <a:sym typeface="Wingdings" pitchFamily="2" charset="2"/>
              </a:rPr>
              <a:t>Subsequent inferential statistical analysis was not possible due to singular fit</a:t>
            </a:r>
          </a:p>
          <a:p>
            <a:pPr marL="171450" indent="-171450">
              <a:buFont typeface="Arial" panose="020B0604020202020204" pitchFamily="34" charset="0"/>
              <a:buChar char="•"/>
            </a:pPr>
            <a:r>
              <a:rPr lang="en-DE" dirty="0">
                <a:sym typeface="Wingdings" pitchFamily="2" charset="2"/>
              </a:rPr>
              <a:t>Pairwise comparisons of error rates between Block conditions were not significant after Bonferroni correction</a:t>
            </a:r>
          </a:p>
          <a:p>
            <a:pPr marL="171450" indent="-171450">
              <a:buFont typeface="Arial" panose="020B0604020202020204" pitchFamily="34" charset="0"/>
              <a:buChar char="•"/>
            </a:pP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28</a:t>
            </a:fld>
            <a:endParaRPr lang="en-DE"/>
          </a:p>
        </p:txBody>
      </p:sp>
    </p:spTree>
    <p:extLst>
      <p:ext uri="{BB962C8B-B14F-4D97-AF65-F5344CB8AC3E}">
        <p14:creationId xmlns:p14="http://schemas.microsoft.com/office/powerpoint/2010/main" val="323983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29</a:t>
            </a:fld>
            <a:endParaRPr lang="en-DE"/>
          </a:p>
        </p:txBody>
      </p:sp>
    </p:spTree>
    <p:extLst>
      <p:ext uri="{BB962C8B-B14F-4D97-AF65-F5344CB8AC3E}">
        <p14:creationId xmlns:p14="http://schemas.microsoft.com/office/powerpoint/2010/main" val="424741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The correlation between SHAPS and errors in punishment condition is likely to be due to an outlier: participant 9, who happens to have the highest SHAPS value, was exceptionally bad in the punishment condition</a:t>
            </a:r>
          </a:p>
          <a:p>
            <a:pPr marL="171450" indent="-171450">
              <a:buFont typeface="Arial" panose="020B0604020202020204" pitchFamily="34" charset="0"/>
              <a:buChar char="•"/>
            </a:pPr>
            <a:r>
              <a:rPr lang="en-DE" dirty="0"/>
              <a:t>On the other hand there might be something to the correlation between BDI and switching from reward to punishment, as the relationship is there across all participants</a:t>
            </a:r>
          </a:p>
        </p:txBody>
      </p:sp>
      <p:sp>
        <p:nvSpPr>
          <p:cNvPr id="4" name="Slide Number Placeholder 3"/>
          <p:cNvSpPr>
            <a:spLocks noGrp="1"/>
          </p:cNvSpPr>
          <p:nvPr>
            <p:ph type="sldNum" sz="quarter" idx="5"/>
          </p:nvPr>
        </p:nvSpPr>
        <p:spPr/>
        <p:txBody>
          <a:bodyPr/>
          <a:lstStyle/>
          <a:p>
            <a:fld id="{30CEC211-3CE8-EE44-8E47-85584DDE997A}" type="slidenum">
              <a:rPr lang="en-DE" smtClean="0"/>
              <a:t>31</a:t>
            </a:fld>
            <a:endParaRPr lang="en-DE"/>
          </a:p>
        </p:txBody>
      </p:sp>
    </p:spTree>
    <p:extLst>
      <p:ext uri="{BB962C8B-B14F-4D97-AF65-F5344CB8AC3E}">
        <p14:creationId xmlns:p14="http://schemas.microsoft.com/office/powerpoint/2010/main" val="382601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Looking more closely at the mistakes:</a:t>
            </a:r>
          </a:p>
          <a:p>
            <a:pPr marL="171450" indent="-171450">
              <a:buFont typeface="Arial" panose="020B0604020202020204" pitchFamily="34" charset="0"/>
              <a:buChar char="•"/>
            </a:pPr>
            <a:r>
              <a:rPr lang="en-DE" dirty="0"/>
              <a:t>False positives = new items that were erroneously categorized as old</a:t>
            </a:r>
          </a:p>
          <a:p>
            <a:pPr marL="171450" indent="-171450">
              <a:buFont typeface="Arial" panose="020B0604020202020204" pitchFamily="34" charset="0"/>
              <a:buChar char="•"/>
            </a:pPr>
            <a:r>
              <a:rPr lang="en-DE" dirty="0"/>
              <a:t>False negatives = old items that were erroneously categorized as new</a:t>
            </a:r>
          </a:p>
          <a:p>
            <a:pPr marL="171450" indent="-171450">
              <a:buFont typeface="Arial" panose="020B0604020202020204" pitchFamily="34" charset="0"/>
              <a:buChar char="•"/>
            </a:pPr>
            <a:r>
              <a:rPr lang="en-DE" dirty="0">
                <a:sym typeface="Wingdings" pitchFamily="2" charset="2"/>
              </a:rPr>
              <a:t> mistakes mostly consisted in fals negatives, </a:t>
            </a:r>
            <a:r>
              <a:rPr lang="en-GB" dirty="0">
                <a:sym typeface="Wingdings" pitchFamily="2" charset="2"/>
              </a:rPr>
              <a:t>i.e., old items that were not correctly recognized</a:t>
            </a: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32</a:t>
            </a:fld>
            <a:endParaRPr lang="en-DE"/>
          </a:p>
        </p:txBody>
      </p:sp>
    </p:spTree>
    <p:extLst>
      <p:ext uri="{BB962C8B-B14F-4D97-AF65-F5344CB8AC3E}">
        <p14:creationId xmlns:p14="http://schemas.microsoft.com/office/powerpoint/2010/main" val="24441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Overall, error rates were higher for the punishment condition and the switch from reward to punishment </a:t>
            </a:r>
            <a:r>
              <a:rPr lang="en-DE" dirty="0">
                <a:sym typeface="Wingdings" pitchFamily="2" charset="2"/>
              </a:rPr>
              <a:t> items were better remembered when they were shown with a positive outcome; in accordance with learning data</a:t>
            </a:r>
            <a:endParaRPr lang="en-DE" dirty="0"/>
          </a:p>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33</a:t>
            </a:fld>
            <a:endParaRPr lang="en-DE"/>
          </a:p>
        </p:txBody>
      </p:sp>
    </p:spTree>
    <p:extLst>
      <p:ext uri="{BB962C8B-B14F-4D97-AF65-F5344CB8AC3E}">
        <p14:creationId xmlns:p14="http://schemas.microsoft.com/office/powerpoint/2010/main" val="3513299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Full model did not converge, reduced models did also not converge, except for run models</a:t>
            </a:r>
          </a:p>
          <a:p>
            <a:pPr marL="171450" indent="-171450">
              <a:buFont typeface="Arial" panose="020B0604020202020204" pitchFamily="34" charset="0"/>
              <a:buChar char="•"/>
            </a:pPr>
            <a:r>
              <a:rPr lang="en-DE" dirty="0"/>
              <a:t>Significant difference between R-to-P and P-to-R after Bonferroni correction (p = .044)</a:t>
            </a:r>
          </a:p>
          <a:p>
            <a:pPr marL="171450" indent="-171450">
              <a:buFont typeface="Arial" panose="020B0604020202020204" pitchFamily="34" charset="0"/>
              <a:buChar char="•"/>
            </a:pPr>
            <a:endParaRPr lang="en-DE" dirty="0">
              <a:sym typeface="Wingdings" pitchFamily="2" charset="2"/>
            </a:endParaRPr>
          </a:p>
          <a:p>
            <a:pPr marL="171450" indent="-171450">
              <a:buFont typeface="Arial" panose="020B0604020202020204" pitchFamily="34" charset="0"/>
              <a:buChar char="•"/>
            </a:pP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34</a:t>
            </a:fld>
            <a:endParaRPr lang="en-DE"/>
          </a:p>
        </p:txBody>
      </p:sp>
    </p:spTree>
    <p:extLst>
      <p:ext uri="{BB962C8B-B14F-4D97-AF65-F5344CB8AC3E}">
        <p14:creationId xmlns:p14="http://schemas.microsoft.com/office/powerpoint/2010/main" val="171898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2"/>
                </a:solidFill>
              </a:rPr>
              <a:t>Confirmation bias in healthy individuals potentially relies on task structure: In a task in which the goal is to maximize gain, higher positive learning rate is a more optimal strategy, while the opposite should be true in a task in which the goal is to minimize losses.</a:t>
            </a:r>
          </a:p>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5</a:t>
            </a:fld>
            <a:endParaRPr lang="en-DE"/>
          </a:p>
        </p:txBody>
      </p:sp>
    </p:spTree>
    <p:extLst>
      <p:ext uri="{BB962C8B-B14F-4D97-AF65-F5344CB8AC3E}">
        <p14:creationId xmlns:p14="http://schemas.microsoft.com/office/powerpoint/2010/main" val="231399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No significant effects are probably due to high error rates of participants 1 and 11 who score at a medium level in BDI and SHAPS</a:t>
            </a:r>
          </a:p>
        </p:txBody>
      </p:sp>
      <p:sp>
        <p:nvSpPr>
          <p:cNvPr id="4" name="Slide Number Placeholder 3"/>
          <p:cNvSpPr>
            <a:spLocks noGrp="1"/>
          </p:cNvSpPr>
          <p:nvPr>
            <p:ph type="sldNum" sz="quarter" idx="5"/>
          </p:nvPr>
        </p:nvSpPr>
        <p:spPr/>
        <p:txBody>
          <a:bodyPr/>
          <a:lstStyle/>
          <a:p>
            <a:fld id="{30CEC211-3CE8-EE44-8E47-85584DDE997A}" type="slidenum">
              <a:rPr lang="en-DE" smtClean="0"/>
              <a:t>36</a:t>
            </a:fld>
            <a:endParaRPr lang="en-DE"/>
          </a:p>
        </p:txBody>
      </p:sp>
    </p:spTree>
    <p:extLst>
      <p:ext uri="{BB962C8B-B14F-4D97-AF65-F5344CB8AC3E}">
        <p14:creationId xmlns:p14="http://schemas.microsoft.com/office/powerpoint/2010/main" val="339366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DE" dirty="0"/>
              <a:t>We use a dimensional approach testing a community sample of individuals with no current medication or treatment of depression </a:t>
            </a:r>
            <a:r>
              <a:rPr lang="en-DE" dirty="0">
                <a:sym typeface="Wingdings" pitchFamily="2" charset="2"/>
              </a:rPr>
              <a:t> more or less depressive/anhedonic persons</a:t>
            </a:r>
          </a:p>
          <a:p>
            <a:pPr marL="171450" indent="-171450">
              <a:buFont typeface="Arial" panose="020B0604020202020204" pitchFamily="34" charset="0"/>
              <a:buChar char="•"/>
            </a:pPr>
            <a:r>
              <a:rPr lang="en-DE" dirty="0">
                <a:sym typeface="Wingdings" pitchFamily="2" charset="2"/>
              </a:rPr>
              <a:t>I took a medium effect size from Robinson et al. (2010), however, it should be noted that their effect sizes are extremely large</a:t>
            </a: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9</a:t>
            </a:fld>
            <a:endParaRPr lang="en-DE"/>
          </a:p>
        </p:txBody>
      </p:sp>
    </p:spTree>
    <p:extLst>
      <p:ext uri="{BB962C8B-B14F-4D97-AF65-F5344CB8AC3E}">
        <p14:creationId xmlns:p14="http://schemas.microsoft.com/office/powerpoint/2010/main" val="375701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Factors:</a:t>
            </a:r>
          </a:p>
          <a:p>
            <a:pPr marL="171450" indent="-171450">
              <a:buFont typeface="Arial" panose="020B0604020202020204" pitchFamily="34" charset="0"/>
              <a:buChar char="•"/>
            </a:pPr>
            <a:r>
              <a:rPr lang="en-DE" dirty="0"/>
              <a:t>Anhedonia</a:t>
            </a:r>
          </a:p>
          <a:p>
            <a:pPr marL="171450" indent="-171450">
              <a:buFont typeface="Arial" panose="020B0604020202020204" pitchFamily="34" charset="0"/>
              <a:buChar char="•"/>
            </a:pPr>
            <a:r>
              <a:rPr lang="en-DE" dirty="0"/>
              <a:t>General depressive symptoms (also measures anhedonia (“loss of pleasure”) with one item</a:t>
            </a:r>
          </a:p>
          <a:p>
            <a:endParaRPr lang="en-DE" dirty="0"/>
          </a:p>
          <a:p>
            <a:r>
              <a:rPr lang="en-DE" dirty="0"/>
              <a:t>Co-variates:</a:t>
            </a:r>
          </a:p>
          <a:p>
            <a:pPr marL="171450" indent="-171450">
              <a:buFont typeface="Arial" panose="020B0604020202020204" pitchFamily="34" charset="0"/>
              <a:buChar char="•"/>
            </a:pPr>
            <a:r>
              <a:rPr lang="en-DE" dirty="0"/>
              <a:t>PANAS: current positive and negative affective state (“moment instruction”, Watson et al., 1988) </a:t>
            </a:r>
          </a:p>
          <a:p>
            <a:pPr marL="171450" indent="-171450">
              <a:buFont typeface="Arial" panose="020B0604020202020204" pitchFamily="34" charset="0"/>
              <a:buChar char="•"/>
            </a:pPr>
            <a:r>
              <a:rPr lang="en-DE" dirty="0"/>
              <a:t>Anxiety: Xia et al., 2021 </a:t>
            </a:r>
            <a:r>
              <a:rPr lang="en-DE" dirty="0">
                <a:sym typeface="Wingdings" pitchFamily="2" charset="2"/>
              </a:rPr>
              <a:t> anxiety is related to reduced sensitivity for negative feedback and consequently poorer performance in reversal learning; anxiety shows a high comorbidity with depression, therefore, we control for it in the inferential statistical analyses</a:t>
            </a:r>
          </a:p>
          <a:p>
            <a:pPr marL="171450" indent="-171450">
              <a:buFont typeface="Arial" panose="020B0604020202020204" pitchFamily="34" charset="0"/>
              <a:buChar char="•"/>
            </a:pPr>
            <a:endParaRPr lang="en-DE" dirty="0">
              <a:sym typeface="Wingdings" pitchFamily="2" charset="2"/>
            </a:endParaRPr>
          </a:p>
          <a:p>
            <a:pPr marL="171450" indent="-171450">
              <a:buFont typeface="Arial" panose="020B0604020202020204" pitchFamily="34" charset="0"/>
              <a:buChar char="•"/>
            </a:pPr>
            <a:r>
              <a:rPr lang="en-DE" dirty="0">
                <a:sym typeface="Wingdings" pitchFamily="2" charset="2"/>
              </a:rPr>
              <a:t>Scales are presented in randomized order</a:t>
            </a: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11</a:t>
            </a:fld>
            <a:endParaRPr lang="en-DE"/>
          </a:p>
        </p:txBody>
      </p:sp>
    </p:spTree>
    <p:extLst>
      <p:ext uri="{BB962C8B-B14F-4D97-AF65-F5344CB8AC3E}">
        <p14:creationId xmlns:p14="http://schemas.microsoft.com/office/powerpoint/2010/main" val="27227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14</a:t>
            </a:fld>
            <a:endParaRPr lang="en-DE"/>
          </a:p>
        </p:txBody>
      </p:sp>
    </p:spTree>
    <p:extLst>
      <p:ext uri="{BB962C8B-B14F-4D97-AF65-F5344CB8AC3E}">
        <p14:creationId xmlns:p14="http://schemas.microsoft.com/office/powerpoint/2010/main" val="29509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DE" dirty="0"/>
              <a:t>Presentation of two symbols</a:t>
            </a:r>
          </a:p>
          <a:p>
            <a:pPr marL="285750" indent="-285750">
              <a:buFont typeface="Arial" panose="020B0604020202020204" pitchFamily="34" charset="0"/>
              <a:buChar char="•"/>
            </a:pPr>
            <a:r>
              <a:rPr lang="en-DE" dirty="0"/>
              <a:t>After 1 second, one of the symbols is highlighted with a black box</a:t>
            </a:r>
          </a:p>
          <a:p>
            <a:pPr marL="285750" indent="-285750">
              <a:buFont typeface="Arial" panose="020B0604020202020204" pitchFamily="34" charset="0"/>
              <a:buChar char="•"/>
            </a:pPr>
            <a:r>
              <a:rPr lang="en-DE" dirty="0"/>
              <a:t>From the timepoint of highlighting, the participant has 1.5 seconds to make a prediction of whether the highlighted symbol will lead to a positive or a negative outcome. The positive outcome is either winning 10 cents (reward condition) or losing nothing (punishment condition) and the negative outcome is either winning nothing (reward condition) or losing 10 cents (punishment condition)</a:t>
            </a:r>
          </a:p>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15</a:t>
            </a:fld>
            <a:endParaRPr lang="en-DE"/>
          </a:p>
        </p:txBody>
      </p:sp>
    </p:spTree>
    <p:extLst>
      <p:ext uri="{BB962C8B-B14F-4D97-AF65-F5344CB8AC3E}">
        <p14:creationId xmlns:p14="http://schemas.microsoft.com/office/powerpoint/2010/main" val="164240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DE" dirty="0"/>
              <a:t>After a prediciton has been given, the participant is shown their prediction and afterwards the actual outcome associated with the highlighted symbol</a:t>
            </a:r>
          </a:p>
          <a:p>
            <a:pPr marL="285750" indent="-285750">
              <a:buFont typeface="Arial" panose="020B0604020202020204" pitchFamily="34" charset="0"/>
              <a:buChar char="•"/>
            </a:pPr>
            <a:r>
              <a:rPr lang="en-GB" dirty="0"/>
              <a:t>A</a:t>
            </a:r>
            <a:r>
              <a:rPr lang="en-DE" dirty="0"/>
              <a:t> trial-unique object is presented with the outcome</a:t>
            </a:r>
          </a:p>
          <a:p>
            <a:pPr marL="285750" indent="-285750">
              <a:buFont typeface="Arial" panose="020B0604020202020204" pitchFamily="34" charset="0"/>
              <a:buChar char="•"/>
            </a:pPr>
            <a:r>
              <a:rPr lang="en-GB" dirty="0"/>
              <a:t>P</a:t>
            </a:r>
            <a:r>
              <a:rPr lang="en-DE" dirty="0"/>
              <a:t>rediction should be updated based on the congruency between prediction and actual outcome</a:t>
            </a:r>
          </a:p>
          <a:p>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16</a:t>
            </a:fld>
            <a:endParaRPr lang="en-DE"/>
          </a:p>
        </p:txBody>
      </p:sp>
    </p:spTree>
    <p:extLst>
      <p:ext uri="{BB962C8B-B14F-4D97-AF65-F5344CB8AC3E}">
        <p14:creationId xmlns:p14="http://schemas.microsoft.com/office/powerpoint/2010/main" val="331956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a:t>
            </a:r>
            <a:r>
              <a:rPr lang="en-DE" dirty="0"/>
              <a:t>emonstration of experiment via Pavlovia</a:t>
            </a:r>
          </a:p>
        </p:txBody>
      </p:sp>
      <p:sp>
        <p:nvSpPr>
          <p:cNvPr id="4" name="Slide Number Placeholder 3"/>
          <p:cNvSpPr>
            <a:spLocks noGrp="1"/>
          </p:cNvSpPr>
          <p:nvPr>
            <p:ph type="sldNum" sz="quarter" idx="5"/>
          </p:nvPr>
        </p:nvSpPr>
        <p:spPr/>
        <p:txBody>
          <a:bodyPr/>
          <a:lstStyle/>
          <a:p>
            <a:fld id="{30CEC211-3CE8-EE44-8E47-85584DDE997A}" type="slidenum">
              <a:rPr lang="en-DE" smtClean="0"/>
              <a:t>17</a:t>
            </a:fld>
            <a:endParaRPr lang="en-DE"/>
          </a:p>
        </p:txBody>
      </p:sp>
    </p:spTree>
    <p:extLst>
      <p:ext uri="{BB962C8B-B14F-4D97-AF65-F5344CB8AC3E}">
        <p14:creationId xmlns:p14="http://schemas.microsoft.com/office/powerpoint/2010/main" val="415408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DE" dirty="0"/>
          </a:p>
        </p:txBody>
      </p:sp>
      <p:sp>
        <p:nvSpPr>
          <p:cNvPr id="4" name="Slide Number Placeholder 3"/>
          <p:cNvSpPr>
            <a:spLocks noGrp="1"/>
          </p:cNvSpPr>
          <p:nvPr>
            <p:ph type="sldNum" sz="quarter" idx="5"/>
          </p:nvPr>
        </p:nvSpPr>
        <p:spPr/>
        <p:txBody>
          <a:bodyPr/>
          <a:lstStyle/>
          <a:p>
            <a:fld id="{30CEC211-3CE8-EE44-8E47-85584DDE997A}" type="slidenum">
              <a:rPr lang="en-DE" smtClean="0"/>
              <a:t>18</a:t>
            </a:fld>
            <a:endParaRPr lang="en-DE"/>
          </a:p>
        </p:txBody>
      </p:sp>
    </p:spTree>
    <p:extLst>
      <p:ext uri="{BB962C8B-B14F-4D97-AF65-F5344CB8AC3E}">
        <p14:creationId xmlns:p14="http://schemas.microsoft.com/office/powerpoint/2010/main" val="63463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994A9412-BA91-1B46-A911-728E7C30B13F}" type="datetime1">
              <a:rPr lang="de-DE" smtClean="0"/>
              <a:t>06.05.23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466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F20A1D2D-0299-4B4B-989E-733094BBDEA2}" type="datetime1">
              <a:rPr lang="de-DE" smtClean="0"/>
              <a:t>06.05.23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433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9967BBD5-F4C2-2746-BF8C-D34B5BD2372F}" type="datetime1">
              <a:rPr lang="de-DE" smtClean="0"/>
              <a:t>06.05.23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15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3DC91441-EEB9-3A45-957E-7FBD10097670}" type="datetime1">
              <a:rPr lang="de-DE" smtClean="0"/>
              <a:t>06.05.23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914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636D97C2-1C76-E24E-974B-7DA76381D008}" type="datetime1">
              <a:rPr lang="de-DE" smtClean="0"/>
              <a:t>06.05.23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14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C2EBD8A9-BD8A-1046-B152-624FC911187F}" type="datetime1">
              <a:rPr lang="de-DE" smtClean="0"/>
              <a:t>06.05.23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009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639A748C-1212-6F42-A2AD-72AB2F617547}" type="datetime1">
              <a:rPr lang="de-DE" smtClean="0"/>
              <a:t>06.05.23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230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293F8285-AB2B-E143-923C-3A879CFC1308}" type="datetime1">
              <a:rPr lang="de-DE" smtClean="0"/>
              <a:t>06.05.23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251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4C1EAEBC-FC0A-3645-9BAA-A4F509A9589C}" type="datetime1">
              <a:rPr lang="de-DE" smtClean="0"/>
              <a:t>06.05.23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753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DA0A4E3C-B2E3-714D-A565-9920644A84D8}" type="datetime1">
              <a:rPr lang="de-DE" smtClean="0"/>
              <a:t>06.05.23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091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390C8D74-162B-544C-99F1-7EDB40C04B69}" type="datetime1">
              <a:rPr lang="de-DE" smtClean="0"/>
              <a:t>06.05.23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189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A2664DE-97B4-FC41-A2A0-85939E88B526}" type="datetime1">
              <a:rPr lang="de-DE" smtClean="0"/>
              <a:t>06.05.23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62123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9" r:id="rId9"/>
    <p:sldLayoutId id="2147483697" r:id="rId10"/>
    <p:sldLayoutId id="2147483698" r:id="rId11"/>
  </p:sldLayoutIdLst>
  <p:hf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bstract smoke background">
            <a:extLst>
              <a:ext uri="{FF2B5EF4-FFF2-40B4-BE49-F238E27FC236}">
                <a16:creationId xmlns:a16="http://schemas.microsoft.com/office/drawing/2014/main" id="{FBD2F836-502D-A9C6-E649-51DA26F50315}"/>
              </a:ext>
            </a:extLst>
          </p:cNvPr>
          <p:cNvPicPr>
            <a:picLocks noChangeAspect="1"/>
          </p:cNvPicPr>
          <p:nvPr/>
        </p:nvPicPr>
        <p:blipFill rotWithShape="1">
          <a:blip r:embed="rId2">
            <a:alphaModFix/>
          </a:blip>
          <a:srcRect t="6634" r="-1" b="8774"/>
          <a:stretch/>
        </p:blipFill>
        <p:spPr>
          <a:xfrm>
            <a:off x="20" y="1376"/>
            <a:ext cx="12188932" cy="6856624"/>
          </a:xfrm>
          <a:prstGeom prst="rect">
            <a:avLst/>
          </a:prstGeom>
        </p:spPr>
      </p:pic>
      <p:sp>
        <p:nvSpPr>
          <p:cNvPr id="24" name="Rectangle 23">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44FB8-5B07-94F8-FEF5-F3EDC235404D}"/>
              </a:ext>
            </a:extLst>
          </p:cNvPr>
          <p:cNvSpPr>
            <a:spLocks noGrp="1"/>
          </p:cNvSpPr>
          <p:nvPr>
            <p:ph type="ctrTitle"/>
          </p:nvPr>
        </p:nvSpPr>
        <p:spPr>
          <a:xfrm>
            <a:off x="6248401" y="1828799"/>
            <a:ext cx="5105400" cy="2491199"/>
          </a:xfrm>
        </p:spPr>
        <p:txBody>
          <a:bodyPr anchor="b">
            <a:normAutofit/>
          </a:bodyPr>
          <a:lstStyle/>
          <a:p>
            <a:pPr algn="l">
              <a:lnSpc>
                <a:spcPct val="90000"/>
              </a:lnSpc>
            </a:pPr>
            <a:r>
              <a:rPr lang="en-DE" sz="2800" b="1">
                <a:solidFill>
                  <a:srgbClr val="FFFFFF"/>
                </a:solidFill>
                <a:effectLst/>
                <a:ea typeface="Times New Roman" panose="02020603050405020304" pitchFamily="18" charset="0"/>
                <a:cs typeface="Times New Roman" panose="02020603050405020304" pitchFamily="18" charset="0"/>
              </a:rPr>
              <a:t>Reversal learning and episodic memory as a function of prediction error valence and </a:t>
            </a:r>
            <a:r>
              <a:rPr lang="en-US" sz="2800" b="1">
                <a:solidFill>
                  <a:srgbClr val="FFFFFF"/>
                </a:solidFill>
                <a:effectLst/>
                <a:ea typeface="Times New Roman" panose="02020603050405020304" pitchFamily="18" charset="0"/>
                <a:cs typeface="Times New Roman" panose="02020603050405020304" pitchFamily="18" charset="0"/>
              </a:rPr>
              <a:t>depressive and </a:t>
            </a:r>
            <a:r>
              <a:rPr lang="en-DE" sz="2800" b="1">
                <a:solidFill>
                  <a:srgbClr val="FFFFFF"/>
                </a:solidFill>
                <a:effectLst/>
                <a:ea typeface="Times New Roman" panose="02020603050405020304" pitchFamily="18" charset="0"/>
                <a:cs typeface="Times New Roman" panose="02020603050405020304" pitchFamily="18" charset="0"/>
              </a:rPr>
              <a:t>anhedonic symptoms</a:t>
            </a:r>
            <a:br>
              <a:rPr lang="en-DE"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DE" sz="2800">
              <a:solidFill>
                <a:srgbClr val="FFFFFF"/>
              </a:solidFill>
            </a:endParaRPr>
          </a:p>
        </p:txBody>
      </p:sp>
      <p:sp>
        <p:nvSpPr>
          <p:cNvPr id="3" name="Subtitle 2">
            <a:extLst>
              <a:ext uri="{FF2B5EF4-FFF2-40B4-BE49-F238E27FC236}">
                <a16:creationId xmlns:a16="http://schemas.microsoft.com/office/drawing/2014/main" id="{8A8E41C7-46B8-2297-99F1-5CEE5B426CF2}"/>
              </a:ext>
            </a:extLst>
          </p:cNvPr>
          <p:cNvSpPr>
            <a:spLocks noGrp="1"/>
          </p:cNvSpPr>
          <p:nvPr>
            <p:ph type="subTitle" idx="1"/>
          </p:nvPr>
        </p:nvSpPr>
        <p:spPr>
          <a:xfrm>
            <a:off x="6248401" y="4455151"/>
            <a:ext cx="5105400" cy="878849"/>
          </a:xfrm>
        </p:spPr>
        <p:txBody>
          <a:bodyPr anchor="t">
            <a:normAutofit/>
          </a:bodyPr>
          <a:lstStyle/>
          <a:p>
            <a:pPr algn="l"/>
            <a:r>
              <a:rPr lang="en-DE">
                <a:solidFill>
                  <a:srgbClr val="FFFFFF"/>
                </a:solidFill>
              </a:rPr>
              <a:t>Stefanie Türk</a:t>
            </a:r>
          </a:p>
          <a:p>
            <a:pPr algn="l"/>
            <a:r>
              <a:rPr lang="en-DE">
                <a:solidFill>
                  <a:srgbClr val="FFFFFF"/>
                </a:solidFill>
              </a:rPr>
              <a:t>Supervisor: Francesco Pupillo</a:t>
            </a:r>
          </a:p>
        </p:txBody>
      </p:sp>
    </p:spTree>
    <p:extLst>
      <p:ext uri="{BB962C8B-B14F-4D97-AF65-F5344CB8AC3E}">
        <p14:creationId xmlns:p14="http://schemas.microsoft.com/office/powerpoint/2010/main" val="94808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637066A-029A-5477-39D5-C2EBB10B812F}"/>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CDC343E8-A025-A94D-CEE7-3438FA078A56}"/>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Structure</a:t>
            </a:r>
          </a:p>
          <a:p>
            <a:r>
              <a:rPr lang="en-DE" sz="1800" dirty="0">
                <a:solidFill>
                  <a:schemeClr val="tx2"/>
                </a:solidFill>
              </a:rPr>
              <a:t>Scales</a:t>
            </a:r>
          </a:p>
          <a:p>
            <a:r>
              <a:rPr lang="en-DE" sz="1800" dirty="0">
                <a:solidFill>
                  <a:schemeClr val="tx2"/>
                </a:solidFill>
              </a:rPr>
              <a:t>Reversal Learning (RL) experiment</a:t>
            </a:r>
          </a:p>
          <a:p>
            <a:r>
              <a:rPr lang="en-DE" sz="1800" dirty="0">
                <a:solidFill>
                  <a:schemeClr val="tx2"/>
                </a:solidFill>
              </a:rPr>
              <a:t>Surprise memory test</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B822D9BE-7666-013E-A657-A6EF68264DC6}"/>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190114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5C9D907-5A7D-CACB-A658-8879A4584506}"/>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EE3601D6-7B27-8EF5-A0EE-0572D60A587E}"/>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1"/>
                </a:solidFill>
              </a:rPr>
              <a:t>Scales</a:t>
            </a:r>
          </a:p>
          <a:p>
            <a:pPr marL="0" indent="0">
              <a:buNone/>
            </a:pPr>
            <a:r>
              <a:rPr lang="en-DE" sz="1800" b="1" dirty="0">
                <a:solidFill>
                  <a:schemeClr val="tx1"/>
                </a:solidFill>
              </a:rPr>
              <a:t>Factors:</a:t>
            </a:r>
          </a:p>
          <a:p>
            <a:r>
              <a:rPr lang="en-DE" sz="1800" dirty="0">
                <a:solidFill>
                  <a:schemeClr val="tx1"/>
                </a:solidFill>
              </a:rPr>
              <a:t>Anhedonia: Snaith-Hamilton Pleasure Scale </a:t>
            </a:r>
            <a:r>
              <a:rPr lang="en-DE" sz="1400" dirty="0">
                <a:solidFill>
                  <a:schemeClr val="tx1"/>
                </a:solidFill>
              </a:rPr>
              <a:t>(SHAPS; </a:t>
            </a:r>
            <a:r>
              <a:rPr lang="en-US" sz="1400" dirty="0">
                <a:solidFill>
                  <a:schemeClr val="tx1"/>
                </a:solidFill>
                <a:effectLst/>
                <a:latin typeface="Avenir Book" panose="02000503020000020003" pitchFamily="2" charset="0"/>
                <a:ea typeface="Calibri" panose="020F0502020204030204" pitchFamily="34" charset="0"/>
              </a:rPr>
              <a:t>Snaith et al., 1995</a:t>
            </a:r>
            <a:r>
              <a:rPr lang="en-DE" sz="1400" dirty="0">
                <a:solidFill>
                  <a:schemeClr val="tx1"/>
                </a:solidFill>
              </a:rPr>
              <a:t>)</a:t>
            </a:r>
          </a:p>
          <a:p>
            <a:r>
              <a:rPr lang="en-DE" sz="1800" dirty="0">
                <a:solidFill>
                  <a:schemeClr val="tx1"/>
                </a:solidFill>
              </a:rPr>
              <a:t>Depressive symptoms: Beck-Depression Inventory II </a:t>
            </a:r>
            <a:r>
              <a:rPr lang="en-DE" sz="1400" dirty="0">
                <a:solidFill>
                  <a:schemeClr val="tx1"/>
                </a:solidFill>
              </a:rPr>
              <a:t>(BDI-II;</a:t>
            </a:r>
            <a:r>
              <a:rPr lang="en-GB" sz="1400" dirty="0">
                <a:solidFill>
                  <a:schemeClr val="tx1"/>
                </a:solidFill>
              </a:rPr>
              <a:t> Beck et al., 1996</a:t>
            </a:r>
            <a:r>
              <a:rPr lang="en-DE" sz="1400" dirty="0">
                <a:solidFill>
                  <a:schemeClr val="tx1"/>
                </a:solidFill>
              </a:rPr>
              <a:t>)</a:t>
            </a:r>
          </a:p>
          <a:p>
            <a:pPr marL="0" indent="0">
              <a:buNone/>
            </a:pPr>
            <a:endParaRPr lang="en-DE" sz="1800" dirty="0">
              <a:solidFill>
                <a:schemeClr val="tx1"/>
              </a:solidFill>
            </a:endParaRPr>
          </a:p>
          <a:p>
            <a:pPr marL="0" indent="0">
              <a:buNone/>
            </a:pPr>
            <a:r>
              <a:rPr lang="en-DE" sz="1800" b="1" dirty="0">
                <a:solidFill>
                  <a:schemeClr val="tx1"/>
                </a:solidFill>
              </a:rPr>
              <a:t>Covariates</a:t>
            </a:r>
          </a:p>
          <a:p>
            <a:r>
              <a:rPr lang="en-DE" sz="1800" dirty="0">
                <a:solidFill>
                  <a:schemeClr val="tx1"/>
                </a:solidFill>
              </a:rPr>
              <a:t>Positive/negative affect: Possitive and Negative Affect Schedule </a:t>
            </a:r>
            <a:r>
              <a:rPr lang="en-DE" sz="1400" dirty="0">
                <a:solidFill>
                  <a:schemeClr val="tx1"/>
                </a:solidFill>
              </a:rPr>
              <a:t>(PANAS; </a:t>
            </a:r>
            <a:r>
              <a:rPr lang="en-GB" sz="1400" dirty="0">
                <a:solidFill>
                  <a:schemeClr val="tx1"/>
                </a:solidFill>
              </a:rPr>
              <a:t>Watson et al., 1988</a:t>
            </a:r>
            <a:r>
              <a:rPr lang="en-DE" sz="1400" dirty="0">
                <a:solidFill>
                  <a:schemeClr val="tx1"/>
                </a:solidFill>
              </a:rPr>
              <a:t>)</a:t>
            </a:r>
          </a:p>
          <a:p>
            <a:r>
              <a:rPr lang="en-DE" sz="1800" dirty="0">
                <a:solidFill>
                  <a:schemeClr val="tx1"/>
                </a:solidFill>
              </a:rPr>
              <a:t>Anxiety: State-Trait-Anxiety Inventory for Adults </a:t>
            </a:r>
            <a:r>
              <a:rPr lang="en-DE" sz="1400" dirty="0">
                <a:solidFill>
                  <a:schemeClr val="tx1"/>
                </a:solidFill>
              </a:rPr>
              <a:t>(STAI-AD; </a:t>
            </a:r>
            <a:r>
              <a:rPr lang="en-GB" sz="1400" dirty="0">
                <a:solidFill>
                  <a:schemeClr val="tx1"/>
                </a:solidFill>
              </a:rPr>
              <a:t>Spielberger, 1983</a:t>
            </a:r>
            <a:r>
              <a:rPr lang="en-DE" sz="1400" dirty="0">
                <a:solidFill>
                  <a:schemeClr val="tx1"/>
                </a:solidFill>
              </a:rPr>
              <a:t>)</a:t>
            </a:r>
            <a:endParaRPr lang="en-DE" sz="14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003A8C11-74C1-6050-B4E2-D51947C59E18}"/>
              </a:ext>
            </a:extLst>
          </p:cNvPr>
          <p:cNvSpPr>
            <a:spLocks noGrp="1"/>
          </p:cNvSpPr>
          <p:nvPr>
            <p:ph type="sldNum" sz="quarter" idx="12"/>
          </p:nvPr>
        </p:nvSpPr>
        <p:spPr/>
        <p:txBody>
          <a:bodyPr/>
          <a:lstStyle/>
          <a:p>
            <a:fld id="{73B850FF-6169-4056-8077-06FFA93A5366}" type="slidenum">
              <a:rPr lang="en-US" smtClean="0"/>
              <a:t>11</a:t>
            </a:fld>
            <a:endParaRPr lang="en-US"/>
          </a:p>
        </p:txBody>
      </p:sp>
    </p:spTree>
    <p:extLst>
      <p:ext uri="{BB962C8B-B14F-4D97-AF65-F5344CB8AC3E}">
        <p14:creationId xmlns:p14="http://schemas.microsoft.com/office/powerpoint/2010/main" val="388854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4883AF9-C748-BE6D-E1CE-73F4EA03DD47}"/>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C87FC4E1-188D-CE93-C468-76F8154083D0}"/>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Scales</a:t>
            </a:r>
          </a:p>
          <a:p>
            <a:pPr marL="0" indent="0">
              <a:buNone/>
            </a:pPr>
            <a:r>
              <a:rPr lang="en-DE" sz="1800" b="1" dirty="0">
                <a:solidFill>
                  <a:schemeClr val="tx2"/>
                </a:solidFill>
              </a:rPr>
              <a:t>Control questions</a:t>
            </a:r>
          </a:p>
          <a:p>
            <a:r>
              <a:rPr lang="en-DE" sz="1800" dirty="0">
                <a:solidFill>
                  <a:schemeClr val="tx2"/>
                </a:solidFill>
              </a:rPr>
              <a:t>Type I: “If you are still attentive to the test, please press the number 1.”</a:t>
            </a:r>
          </a:p>
          <a:p>
            <a:r>
              <a:rPr lang="en-DE" sz="1800" dirty="0">
                <a:solidFill>
                  <a:schemeClr val="tx2"/>
                </a:solidFill>
              </a:rPr>
              <a:t>Type II: Inversed items (e.g., “I don’t feel calm” for </a:t>
            </a:r>
            <a:r>
              <a:rPr lang="en-GB" sz="1800" dirty="0">
                <a:solidFill>
                  <a:schemeClr val="tx2"/>
                </a:solidFill>
              </a:rPr>
              <a:t>item “I feel calm” of the STAI state questionnaire) </a:t>
            </a:r>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60519DD6-EFEC-2F52-B04A-8B3E9E87BF1F}"/>
              </a:ext>
            </a:extLst>
          </p:cNvPr>
          <p:cNvSpPr>
            <a:spLocks noGrp="1"/>
          </p:cNvSpPr>
          <p:nvPr>
            <p:ph type="sldNum" sz="quarter" idx="12"/>
          </p:nvPr>
        </p:nvSpPr>
        <p:spPr/>
        <p:txBody>
          <a:bodyPr/>
          <a:lstStyle/>
          <a:p>
            <a:fld id="{73B850FF-6169-4056-8077-06FFA93A5366}" type="slidenum">
              <a:rPr lang="en-US" smtClean="0"/>
              <a:t>12</a:t>
            </a:fld>
            <a:endParaRPr lang="en-US"/>
          </a:p>
        </p:txBody>
      </p:sp>
    </p:spTree>
    <p:extLst>
      <p:ext uri="{BB962C8B-B14F-4D97-AF65-F5344CB8AC3E}">
        <p14:creationId xmlns:p14="http://schemas.microsoft.com/office/powerpoint/2010/main" val="310063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9063ED0-70DC-1700-9C53-A33AFC7F6FF9}"/>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E5BD8DFD-C628-BC1C-C715-47C71C93DA8F}"/>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Material</a:t>
            </a:r>
          </a:p>
          <a:p>
            <a:r>
              <a:rPr lang="en-DE" sz="1800" dirty="0">
                <a:solidFill>
                  <a:schemeClr val="tx2"/>
                </a:solidFill>
              </a:rPr>
              <a:t>Four randomly selected pairs of Japanese symbols (</a:t>
            </a:r>
            <a:r>
              <a:rPr lang="ja-JP" altLang="en-US" sz="1800">
                <a:solidFill>
                  <a:schemeClr val="tx2"/>
                </a:solidFill>
              </a:rPr>
              <a:t>ｺ</a:t>
            </a:r>
            <a:r>
              <a:rPr lang="en-US" altLang="ja-JP" sz="1800" dirty="0">
                <a:solidFill>
                  <a:schemeClr val="tx2"/>
                </a:solidFill>
              </a:rPr>
              <a:t> - </a:t>
            </a:r>
            <a:r>
              <a:rPr lang="ja-JP" altLang="en-US" sz="1800">
                <a:solidFill>
                  <a:schemeClr val="tx2"/>
                </a:solidFill>
              </a:rPr>
              <a:t>ｵ</a:t>
            </a:r>
            <a:r>
              <a:rPr lang="de-DE" altLang="ja-JP" sz="1800" dirty="0">
                <a:solidFill>
                  <a:schemeClr val="tx2"/>
                </a:solidFill>
              </a:rPr>
              <a:t>, </a:t>
            </a:r>
            <a:r>
              <a:rPr lang="ja-JP" altLang="en-US" sz="1800">
                <a:solidFill>
                  <a:schemeClr val="tx2"/>
                </a:solidFill>
              </a:rPr>
              <a:t>ｲ</a:t>
            </a:r>
            <a:r>
              <a:rPr lang="de-DE" altLang="ja-JP" sz="1800" dirty="0">
                <a:solidFill>
                  <a:schemeClr val="tx2"/>
                </a:solidFill>
              </a:rPr>
              <a:t> - </a:t>
            </a:r>
            <a:r>
              <a:rPr lang="ja-JP" altLang="en-US" sz="1800">
                <a:solidFill>
                  <a:schemeClr val="tx2"/>
                </a:solidFill>
              </a:rPr>
              <a:t>ｷ</a:t>
            </a:r>
            <a:r>
              <a:rPr lang="de-DE" altLang="ja-JP" sz="1800" dirty="0">
                <a:solidFill>
                  <a:schemeClr val="tx2"/>
                </a:solidFill>
              </a:rPr>
              <a:t>, </a:t>
            </a:r>
            <a:r>
              <a:rPr lang="ja-JP" altLang="en-US" sz="1800">
                <a:solidFill>
                  <a:schemeClr val="tx2"/>
                </a:solidFill>
              </a:rPr>
              <a:t>ｼ</a:t>
            </a:r>
            <a:r>
              <a:rPr lang="de-DE" altLang="ja-JP" sz="1800" dirty="0">
                <a:solidFill>
                  <a:schemeClr val="tx2"/>
                </a:solidFill>
              </a:rPr>
              <a:t> - </a:t>
            </a:r>
            <a:r>
              <a:rPr lang="ja-JP" altLang="en-US" sz="1800">
                <a:solidFill>
                  <a:schemeClr val="tx2"/>
                </a:solidFill>
              </a:rPr>
              <a:t>ﾌ</a:t>
            </a:r>
            <a:r>
              <a:rPr lang="de-DE" altLang="ja-JP" sz="1800" dirty="0">
                <a:solidFill>
                  <a:schemeClr val="tx2"/>
                </a:solidFill>
              </a:rPr>
              <a:t>)</a:t>
            </a:r>
          </a:p>
          <a:p>
            <a:r>
              <a:rPr lang="de-DE" altLang="ja-JP" sz="1800" dirty="0">
                <a:solidFill>
                  <a:schemeClr val="tx2"/>
                </a:solidFill>
              </a:rPr>
              <a:t>256 </a:t>
            </a:r>
            <a:r>
              <a:rPr lang="de-DE" altLang="ja-JP" sz="1800" dirty="0" err="1">
                <a:solidFill>
                  <a:schemeClr val="tx2"/>
                </a:solidFill>
              </a:rPr>
              <a:t>object</a:t>
            </a:r>
            <a:r>
              <a:rPr lang="de-DE" altLang="ja-JP" sz="1800" dirty="0">
                <a:solidFill>
                  <a:schemeClr val="tx2"/>
                </a:solidFill>
              </a:rPr>
              <a:t> </a:t>
            </a:r>
            <a:r>
              <a:rPr lang="de-DE" altLang="ja-JP" sz="1800" dirty="0" err="1">
                <a:solidFill>
                  <a:schemeClr val="tx2"/>
                </a:solidFill>
              </a:rPr>
              <a:t>images</a:t>
            </a:r>
            <a:r>
              <a:rPr lang="de-DE" altLang="ja-JP" sz="1800" dirty="0">
                <a:solidFill>
                  <a:schemeClr val="tx2"/>
                </a:solidFill>
              </a:rPr>
              <a:t> (O-MINDS </a:t>
            </a:r>
            <a:r>
              <a:rPr lang="de-DE" altLang="ja-JP" sz="1800" dirty="0" err="1">
                <a:solidFill>
                  <a:schemeClr val="tx2"/>
                </a:solidFill>
              </a:rPr>
              <a:t>software</a:t>
            </a:r>
            <a:r>
              <a:rPr lang="de-DE" altLang="ja-JP" sz="1800" dirty="0">
                <a:solidFill>
                  <a:schemeClr val="tx2"/>
                </a:solidFill>
              </a:rPr>
              <a:t>, Duncan Lab, https://</a:t>
            </a:r>
            <a:r>
              <a:rPr lang="de-DE" altLang="ja-JP" sz="1800" dirty="0" err="1">
                <a:solidFill>
                  <a:schemeClr val="tx2"/>
                </a:solidFill>
              </a:rPr>
              <a:t>github.com</a:t>
            </a:r>
            <a:r>
              <a:rPr lang="de-DE" altLang="ja-JP" sz="1800" dirty="0">
                <a:solidFill>
                  <a:schemeClr val="tx2"/>
                </a:solidFill>
              </a:rPr>
              <a:t>/</a:t>
            </a:r>
            <a:r>
              <a:rPr lang="de-DE" altLang="ja-JP" sz="1800" dirty="0" err="1">
                <a:solidFill>
                  <a:schemeClr val="tx2"/>
                </a:solidFill>
              </a:rPr>
              <a:t>DuncanLab</a:t>
            </a:r>
            <a:r>
              <a:rPr lang="de-DE" altLang="ja-JP" sz="1800" dirty="0">
                <a:solidFill>
                  <a:schemeClr val="tx2"/>
                </a:solidFill>
              </a:rPr>
              <a:t>/OMINDS): 128 </a:t>
            </a:r>
            <a:r>
              <a:rPr lang="de-DE" altLang="ja-JP" sz="1800" dirty="0" err="1">
                <a:solidFill>
                  <a:schemeClr val="tx2"/>
                </a:solidFill>
              </a:rPr>
              <a:t>for</a:t>
            </a:r>
            <a:r>
              <a:rPr lang="de-DE" altLang="ja-JP" sz="1800" dirty="0">
                <a:solidFill>
                  <a:schemeClr val="tx2"/>
                </a:solidFill>
              </a:rPr>
              <a:t> </a:t>
            </a:r>
            <a:r>
              <a:rPr lang="de-DE" altLang="ja-JP" sz="1800" dirty="0" err="1">
                <a:solidFill>
                  <a:schemeClr val="tx2"/>
                </a:solidFill>
              </a:rPr>
              <a:t>encoding</a:t>
            </a:r>
            <a:r>
              <a:rPr lang="de-DE" altLang="ja-JP" sz="1800" dirty="0">
                <a:solidFill>
                  <a:schemeClr val="tx2"/>
                </a:solidFill>
              </a:rPr>
              <a:t> </a:t>
            </a:r>
            <a:r>
              <a:rPr lang="de-DE" altLang="ja-JP" sz="1800" dirty="0" err="1">
                <a:solidFill>
                  <a:schemeClr val="tx2"/>
                </a:solidFill>
              </a:rPr>
              <a:t>phase</a:t>
            </a:r>
            <a:r>
              <a:rPr lang="de-DE" altLang="ja-JP" sz="1800" dirty="0">
                <a:solidFill>
                  <a:schemeClr val="tx2"/>
                </a:solidFill>
              </a:rPr>
              <a:t>, 128 </a:t>
            </a:r>
            <a:r>
              <a:rPr lang="de-DE" altLang="ja-JP" sz="1800" dirty="0" err="1">
                <a:solidFill>
                  <a:schemeClr val="tx2"/>
                </a:solidFill>
              </a:rPr>
              <a:t>for</a:t>
            </a:r>
            <a:r>
              <a:rPr lang="de-DE" altLang="ja-JP" sz="1800" dirty="0">
                <a:solidFill>
                  <a:schemeClr val="tx2"/>
                </a:solidFill>
              </a:rPr>
              <a:t> </a:t>
            </a:r>
            <a:r>
              <a:rPr lang="de-DE" altLang="ja-JP" sz="1800" dirty="0" err="1">
                <a:solidFill>
                  <a:schemeClr val="tx2"/>
                </a:solidFill>
              </a:rPr>
              <a:t>retrieval</a:t>
            </a:r>
            <a:r>
              <a:rPr lang="de-DE" altLang="ja-JP" sz="1800" dirty="0">
                <a:solidFill>
                  <a:schemeClr val="tx2"/>
                </a:solidFill>
              </a:rPr>
              <a:t> </a:t>
            </a:r>
            <a:r>
              <a:rPr lang="de-DE" altLang="ja-JP" sz="1800" dirty="0" err="1">
                <a:solidFill>
                  <a:schemeClr val="tx2"/>
                </a:solidFill>
              </a:rPr>
              <a:t>phase</a:t>
            </a:r>
            <a:r>
              <a:rPr lang="de-DE" altLang="ja-JP" sz="1800" dirty="0">
                <a:solidFill>
                  <a:schemeClr val="tx2"/>
                </a:solidFill>
              </a:rPr>
              <a:t>; </a:t>
            </a:r>
            <a:r>
              <a:rPr lang="de-DE" altLang="ja-JP" sz="1800" dirty="0" err="1">
                <a:solidFill>
                  <a:schemeClr val="tx2"/>
                </a:solidFill>
              </a:rPr>
              <a:t>matched</a:t>
            </a:r>
            <a:r>
              <a:rPr lang="de-DE" altLang="ja-JP" sz="1800" dirty="0">
                <a:solidFill>
                  <a:schemeClr val="tx2"/>
                </a:solidFill>
              </a:rPr>
              <a:t> </a:t>
            </a:r>
            <a:r>
              <a:rPr lang="de-DE" altLang="ja-JP" sz="1800" dirty="0" err="1">
                <a:solidFill>
                  <a:schemeClr val="tx2"/>
                </a:solidFill>
              </a:rPr>
              <a:t>for</a:t>
            </a:r>
            <a:r>
              <a:rPr lang="de-DE" altLang="ja-JP" sz="1800" dirty="0">
                <a:solidFill>
                  <a:schemeClr val="tx2"/>
                </a:solidFill>
              </a:rPr>
              <a:t> </a:t>
            </a:r>
            <a:r>
              <a:rPr lang="de-DE" altLang="ja-JP" sz="1800" dirty="0" err="1">
                <a:solidFill>
                  <a:schemeClr val="tx2"/>
                </a:solidFill>
              </a:rPr>
              <a:t>nameability</a:t>
            </a:r>
            <a:r>
              <a:rPr lang="de-DE" altLang="ja-JP" sz="1800" dirty="0">
                <a:solidFill>
                  <a:schemeClr val="tx2"/>
                </a:solidFill>
              </a:rPr>
              <a:t>, </a:t>
            </a:r>
            <a:r>
              <a:rPr lang="de-DE" altLang="ja-JP" sz="1800" dirty="0" err="1">
                <a:solidFill>
                  <a:schemeClr val="tx2"/>
                </a:solidFill>
              </a:rPr>
              <a:t>memorability</a:t>
            </a:r>
            <a:r>
              <a:rPr lang="de-DE" altLang="ja-JP" sz="1800" dirty="0">
                <a:solidFill>
                  <a:schemeClr val="tx2"/>
                </a:solidFill>
              </a:rPr>
              <a:t> and </a:t>
            </a:r>
            <a:r>
              <a:rPr lang="de-DE" altLang="ja-JP" sz="1800" dirty="0" err="1">
                <a:solidFill>
                  <a:schemeClr val="tx2"/>
                </a:solidFill>
              </a:rPr>
              <a:t>emotionality</a:t>
            </a:r>
            <a:endParaRPr lang="ja-JP" altLang="en-US" sz="1800">
              <a:solidFill>
                <a:schemeClr val="tx2"/>
              </a:solidFill>
            </a:endParaRPr>
          </a:p>
          <a:p>
            <a:endParaRPr lang="en-DE" sz="1800" dirty="0">
              <a:solidFill>
                <a:schemeClr val="tx2"/>
              </a:solidFill>
            </a:endParaRPr>
          </a:p>
          <a:p>
            <a:pPr marL="0" indent="0">
              <a:buNone/>
            </a:pPr>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47C3DFD6-E145-947E-3922-851B5D665328}"/>
              </a:ext>
            </a:extLst>
          </p:cNvPr>
          <p:cNvSpPr>
            <a:spLocks noGrp="1"/>
          </p:cNvSpPr>
          <p:nvPr>
            <p:ph type="sldNum" sz="quarter" idx="12"/>
          </p:nvPr>
        </p:nvSpPr>
        <p:spPr/>
        <p:txBody>
          <a:bodyPr/>
          <a:lstStyle/>
          <a:p>
            <a:fld id="{73B850FF-6169-4056-8077-06FFA93A5366}" type="slidenum">
              <a:rPr lang="en-US" smtClean="0"/>
              <a:t>13</a:t>
            </a:fld>
            <a:endParaRPr lang="en-US"/>
          </a:p>
        </p:txBody>
      </p:sp>
    </p:spTree>
    <p:extLst>
      <p:ext uri="{BB962C8B-B14F-4D97-AF65-F5344CB8AC3E}">
        <p14:creationId xmlns:p14="http://schemas.microsoft.com/office/powerpoint/2010/main" val="329018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BEB78A7-8F27-B89F-8552-32296AF4077B}"/>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F145C3EC-9FFF-601D-7C3E-4CC83A541EEF}"/>
              </a:ext>
            </a:extLst>
          </p:cNvPr>
          <p:cNvSpPr>
            <a:spLocks noGrp="1"/>
          </p:cNvSpPr>
          <p:nvPr>
            <p:ph idx="1"/>
          </p:nvPr>
        </p:nvSpPr>
        <p:spPr>
          <a:xfrm>
            <a:off x="825797" y="2384474"/>
            <a:ext cx="8762436" cy="3728613"/>
          </a:xfrm>
        </p:spPr>
        <p:txBody>
          <a:bodyPr>
            <a:normAutofit/>
          </a:bodyPr>
          <a:lstStyle/>
          <a:p>
            <a:pPr marL="0" indent="0">
              <a:buNone/>
            </a:pPr>
            <a:r>
              <a:rPr lang="de-DE" sz="2400" dirty="0" err="1">
                <a:solidFill>
                  <a:schemeClr val="tx2"/>
                </a:solidFill>
              </a:rPr>
              <a:t>Procedure</a:t>
            </a:r>
            <a:r>
              <a:rPr lang="de-DE" sz="2400" dirty="0">
                <a:solidFill>
                  <a:schemeClr val="tx2"/>
                </a:solidFill>
              </a:rPr>
              <a:t> – </a:t>
            </a:r>
            <a:r>
              <a:rPr lang="de-DE" sz="2400" dirty="0" err="1">
                <a:solidFill>
                  <a:schemeClr val="tx2"/>
                </a:solidFill>
              </a:rPr>
              <a:t>Reversal</a:t>
            </a:r>
            <a:r>
              <a:rPr lang="de-DE" sz="2400" dirty="0">
                <a:solidFill>
                  <a:schemeClr val="tx2"/>
                </a:solidFill>
              </a:rPr>
              <a:t> </a:t>
            </a:r>
            <a:r>
              <a:rPr lang="de-DE" sz="2400" dirty="0" err="1">
                <a:solidFill>
                  <a:schemeClr val="tx2"/>
                </a:solidFill>
              </a:rPr>
              <a:t>learning</a:t>
            </a:r>
            <a:endParaRPr lang="en-DE" sz="2400" dirty="0">
              <a:solidFill>
                <a:schemeClr val="tx2"/>
              </a:solidFill>
            </a:endParaRPr>
          </a:p>
          <a:p>
            <a:r>
              <a:rPr lang="en-DE" sz="1800" dirty="0">
                <a:solidFill>
                  <a:schemeClr val="tx2"/>
                </a:solidFill>
              </a:rPr>
              <a:t>Probabilistic reversal learning paradigm with four blockwise conditions: reward condition, reversal reward-to-punishment, punishment condition, reversal punishment-to-reward</a:t>
            </a:r>
          </a:p>
          <a:p>
            <a:r>
              <a:rPr lang="en-DE" sz="1800" dirty="0">
                <a:solidFill>
                  <a:schemeClr val="tx2"/>
                </a:solidFill>
              </a:rPr>
              <a:t>Counterbalanced order (reward fist or punishment first)</a:t>
            </a:r>
          </a:p>
          <a:p>
            <a:r>
              <a:rPr lang="en-GB" sz="1800" dirty="0">
                <a:solidFill>
                  <a:schemeClr val="tx2"/>
                </a:solidFill>
              </a:rPr>
              <a:t>C</a:t>
            </a:r>
            <a:r>
              <a:rPr lang="en-DE" sz="1800" dirty="0">
                <a:solidFill>
                  <a:schemeClr val="tx2"/>
                </a:solidFill>
              </a:rPr>
              <a:t>ontingencies: 75% / 25% </a:t>
            </a:r>
          </a:p>
          <a:p>
            <a:r>
              <a:rPr lang="en-DE" sz="1800" dirty="0">
                <a:solidFill>
                  <a:schemeClr val="tx2"/>
                </a:solidFill>
              </a:rPr>
              <a:t>32 trials per block </a:t>
            </a:r>
            <a:r>
              <a:rPr lang="en-DE" sz="1800" dirty="0">
                <a:solidFill>
                  <a:schemeClr val="tx2"/>
                </a:solidFill>
                <a:sym typeface="Wingdings" pitchFamily="2" charset="2"/>
              </a:rPr>
              <a:t> 128 trials in total</a:t>
            </a:r>
            <a:endParaRPr lang="en-DE" sz="1800" dirty="0">
              <a:solidFill>
                <a:schemeClr val="tx2"/>
              </a:solidFill>
            </a:endParaRPr>
          </a:p>
          <a:p>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4739F15-42B0-C64C-6CB6-AED91857324B}"/>
              </a:ext>
            </a:extLst>
          </p:cNvPr>
          <p:cNvSpPr>
            <a:spLocks noGrp="1"/>
          </p:cNvSpPr>
          <p:nvPr>
            <p:ph type="sldNum" sz="quarter" idx="12"/>
          </p:nvPr>
        </p:nvSpPr>
        <p:spPr/>
        <p:txBody>
          <a:bodyPr/>
          <a:lstStyle/>
          <a:p>
            <a:fld id="{73B850FF-6169-4056-8077-06FFA93A5366}" type="slidenum">
              <a:rPr lang="en-US" smtClean="0"/>
              <a:t>14</a:t>
            </a:fld>
            <a:endParaRPr lang="en-US"/>
          </a:p>
        </p:txBody>
      </p:sp>
    </p:spTree>
    <p:extLst>
      <p:ext uri="{BB962C8B-B14F-4D97-AF65-F5344CB8AC3E}">
        <p14:creationId xmlns:p14="http://schemas.microsoft.com/office/powerpoint/2010/main" val="93572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9063ED0-70DC-1700-9C53-A33AFC7F6FF9}"/>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E5BD8DFD-C628-BC1C-C715-47C71C93DA8F}"/>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Procedure – Reversal learning</a:t>
            </a:r>
          </a:p>
          <a:p>
            <a:pPr marL="0" indent="0">
              <a:buNone/>
            </a:pPr>
            <a:endParaRPr lang="en-DE" sz="2400" dirty="0">
              <a:solidFill>
                <a:schemeClr val="tx2"/>
              </a:solidFill>
            </a:endParaRPr>
          </a:p>
          <a:p>
            <a:endParaRPr lang="en-DE" sz="1800" dirty="0">
              <a:solidFill>
                <a:schemeClr val="tx2"/>
              </a:solidFill>
            </a:endParaRPr>
          </a:p>
          <a:p>
            <a:pPr marL="0" indent="0">
              <a:buNone/>
            </a:pPr>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8D8AD3CF-5AD2-6ADE-714B-BAA28AA7929A}"/>
              </a:ext>
            </a:extLst>
          </p:cNvPr>
          <p:cNvGrpSpPr/>
          <p:nvPr/>
        </p:nvGrpSpPr>
        <p:grpSpPr>
          <a:xfrm>
            <a:off x="915708" y="2961584"/>
            <a:ext cx="3376117" cy="2023371"/>
            <a:chOff x="3909162" y="2156164"/>
            <a:chExt cx="4373676" cy="2830364"/>
          </a:xfrm>
        </p:grpSpPr>
        <p:sp>
          <p:nvSpPr>
            <p:cNvPr id="5" name="Rectangle 4">
              <a:extLst>
                <a:ext uri="{FF2B5EF4-FFF2-40B4-BE49-F238E27FC236}">
                  <a16:creationId xmlns:a16="http://schemas.microsoft.com/office/drawing/2014/main" id="{8230FFA5-A638-EDDC-E1FF-F1145B216FE2}"/>
                </a:ext>
              </a:extLst>
            </p:cNvPr>
            <p:cNvSpPr/>
            <p:nvPr/>
          </p:nvSpPr>
          <p:spPr>
            <a:xfrm>
              <a:off x="3909162" y="2156164"/>
              <a:ext cx="4373676" cy="2830364"/>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 name="TextBox 5">
              <a:extLst>
                <a:ext uri="{FF2B5EF4-FFF2-40B4-BE49-F238E27FC236}">
                  <a16:creationId xmlns:a16="http://schemas.microsoft.com/office/drawing/2014/main" id="{CEB4204B-2F35-FBE8-965D-1A4613BF742D}"/>
                </a:ext>
              </a:extLst>
            </p:cNvPr>
            <p:cNvSpPr txBox="1"/>
            <p:nvPr/>
          </p:nvSpPr>
          <p:spPr>
            <a:xfrm>
              <a:off x="4900990" y="3168095"/>
              <a:ext cx="817958" cy="769442"/>
            </a:xfrm>
            <a:prstGeom prst="rect">
              <a:avLst/>
            </a:prstGeom>
            <a:noFill/>
            <a:ln w="38100">
              <a:noFill/>
            </a:ln>
          </p:spPr>
          <p:txBody>
            <a:bodyPr wrap="square" rtlCol="0">
              <a:spAutoFit/>
            </a:bodyPr>
            <a:lstStyle/>
            <a:p>
              <a:r>
                <a:rPr lang="en-US" altLang="ja-JP" sz="4400" b="1" dirty="0"/>
                <a:t> </a:t>
              </a:r>
              <a:r>
                <a:rPr lang="ja-JP" altLang="en-US" sz="4400" b="1"/>
                <a:t>ｺ</a:t>
              </a:r>
              <a:endParaRPr lang="en-DE" sz="4400" b="1" dirty="0"/>
            </a:p>
          </p:txBody>
        </p:sp>
        <p:sp>
          <p:nvSpPr>
            <p:cNvPr id="7" name="TextBox 6">
              <a:extLst>
                <a:ext uri="{FF2B5EF4-FFF2-40B4-BE49-F238E27FC236}">
                  <a16:creationId xmlns:a16="http://schemas.microsoft.com/office/drawing/2014/main" id="{19C09D46-6D59-517B-32EB-66EEE1726BC7}"/>
                </a:ext>
              </a:extLst>
            </p:cNvPr>
            <p:cNvSpPr txBox="1"/>
            <p:nvPr/>
          </p:nvSpPr>
          <p:spPr>
            <a:xfrm>
              <a:off x="6454941" y="3168095"/>
              <a:ext cx="817958" cy="769442"/>
            </a:xfrm>
            <a:prstGeom prst="rect">
              <a:avLst/>
            </a:prstGeom>
            <a:noFill/>
          </p:spPr>
          <p:txBody>
            <a:bodyPr wrap="square" rtlCol="0">
              <a:spAutoFit/>
            </a:bodyPr>
            <a:lstStyle/>
            <a:p>
              <a:r>
                <a:rPr lang="en-US" altLang="ja-JP" sz="4400" b="1" dirty="0"/>
                <a:t> </a:t>
              </a:r>
              <a:r>
                <a:rPr lang="ja-JP" altLang="en-US" sz="4400" b="1"/>
                <a:t>ｵ</a:t>
              </a:r>
              <a:endParaRPr lang="en-DE" sz="4400" b="1" dirty="0"/>
            </a:p>
          </p:txBody>
        </p:sp>
      </p:grpSp>
      <p:grpSp>
        <p:nvGrpSpPr>
          <p:cNvPr id="9" name="Group 8">
            <a:extLst>
              <a:ext uri="{FF2B5EF4-FFF2-40B4-BE49-F238E27FC236}">
                <a16:creationId xmlns:a16="http://schemas.microsoft.com/office/drawing/2014/main" id="{8E54770A-272A-5896-235F-63ABB005855D}"/>
              </a:ext>
            </a:extLst>
          </p:cNvPr>
          <p:cNvGrpSpPr/>
          <p:nvPr/>
        </p:nvGrpSpPr>
        <p:grpSpPr>
          <a:xfrm>
            <a:off x="5731821" y="2961584"/>
            <a:ext cx="3579340" cy="2023371"/>
            <a:chOff x="5123892" y="3021796"/>
            <a:chExt cx="1944216" cy="1296144"/>
          </a:xfrm>
        </p:grpSpPr>
        <p:grpSp>
          <p:nvGrpSpPr>
            <p:cNvPr id="11" name="Group 10">
              <a:extLst>
                <a:ext uri="{FF2B5EF4-FFF2-40B4-BE49-F238E27FC236}">
                  <a16:creationId xmlns:a16="http://schemas.microsoft.com/office/drawing/2014/main" id="{3E605E26-38F1-7E76-01CC-33906781DFC5}"/>
                </a:ext>
              </a:extLst>
            </p:cNvPr>
            <p:cNvGrpSpPr/>
            <p:nvPr/>
          </p:nvGrpSpPr>
          <p:grpSpPr>
            <a:xfrm>
              <a:off x="5123892" y="3021796"/>
              <a:ext cx="1944216" cy="1296144"/>
              <a:chOff x="2546930" y="3020601"/>
              <a:chExt cx="1944216" cy="1296144"/>
            </a:xfrm>
          </p:grpSpPr>
          <p:sp>
            <p:nvSpPr>
              <p:cNvPr id="15" name="Rectangle 14">
                <a:extLst>
                  <a:ext uri="{FF2B5EF4-FFF2-40B4-BE49-F238E27FC236}">
                    <a16:creationId xmlns:a16="http://schemas.microsoft.com/office/drawing/2014/main" id="{4121A44C-5652-2622-2C83-93374E076E65}"/>
                  </a:ext>
                </a:extLst>
              </p:cNvPr>
              <p:cNvSpPr/>
              <p:nvPr/>
            </p:nvSpPr>
            <p:spPr>
              <a:xfrm>
                <a:off x="2546930" y="3020601"/>
                <a:ext cx="1944216" cy="1296144"/>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TextBox 15">
                <a:extLst>
                  <a:ext uri="{FF2B5EF4-FFF2-40B4-BE49-F238E27FC236}">
                    <a16:creationId xmlns:a16="http://schemas.microsoft.com/office/drawing/2014/main" id="{3212AA78-134E-4B82-921E-D5C2B9156824}"/>
                  </a:ext>
                </a:extLst>
              </p:cNvPr>
              <p:cNvSpPr txBox="1"/>
              <p:nvPr/>
            </p:nvSpPr>
            <p:spPr>
              <a:xfrm>
                <a:off x="2999366" y="3484007"/>
                <a:ext cx="429234" cy="492893"/>
              </a:xfrm>
              <a:prstGeom prst="rect">
                <a:avLst/>
              </a:prstGeom>
              <a:noFill/>
              <a:ln w="38100">
                <a:solidFill>
                  <a:schemeClr val="tx1"/>
                </a:solidFill>
              </a:ln>
            </p:spPr>
            <p:txBody>
              <a:bodyPr wrap="square" rtlCol="0">
                <a:spAutoFit/>
              </a:bodyPr>
              <a:lstStyle/>
              <a:p>
                <a:r>
                  <a:rPr lang="en-US" altLang="ja-JP" sz="4400" b="1" dirty="0"/>
                  <a:t> </a:t>
                </a:r>
                <a:r>
                  <a:rPr lang="ja-JP" altLang="en-US" sz="4400" b="1"/>
                  <a:t>ｺ</a:t>
                </a:r>
                <a:endParaRPr lang="en-DE" sz="4400" dirty="0"/>
              </a:p>
            </p:txBody>
          </p:sp>
        </p:grpSp>
        <p:sp>
          <p:nvSpPr>
            <p:cNvPr id="13" name="TextBox 12">
              <a:extLst>
                <a:ext uri="{FF2B5EF4-FFF2-40B4-BE49-F238E27FC236}">
                  <a16:creationId xmlns:a16="http://schemas.microsoft.com/office/drawing/2014/main" id="{F37CD37E-9D6D-5F6C-5272-8CFDF1C067D6}"/>
                </a:ext>
              </a:extLst>
            </p:cNvPr>
            <p:cNvSpPr txBox="1"/>
            <p:nvPr/>
          </p:nvSpPr>
          <p:spPr>
            <a:xfrm>
              <a:off x="6255559" y="3485202"/>
              <a:ext cx="363604" cy="352360"/>
            </a:xfrm>
            <a:prstGeom prst="rect">
              <a:avLst/>
            </a:prstGeom>
            <a:noFill/>
          </p:spPr>
          <p:txBody>
            <a:bodyPr wrap="square" rtlCol="0">
              <a:spAutoFit/>
            </a:bodyPr>
            <a:lstStyle/>
            <a:p>
              <a:r>
                <a:rPr lang="en-US" altLang="ja-JP" sz="4400" b="1" dirty="0"/>
                <a:t> </a:t>
              </a:r>
              <a:r>
                <a:rPr lang="ja-JP" altLang="en-US" sz="4400" b="1"/>
                <a:t>ｵ</a:t>
              </a:r>
              <a:endParaRPr lang="en-DE" sz="4400" b="1" dirty="0"/>
            </a:p>
          </p:txBody>
        </p:sp>
      </p:grpSp>
      <p:sp>
        <p:nvSpPr>
          <p:cNvPr id="19" name="Right Arrow 18">
            <a:extLst>
              <a:ext uri="{FF2B5EF4-FFF2-40B4-BE49-F238E27FC236}">
                <a16:creationId xmlns:a16="http://schemas.microsoft.com/office/drawing/2014/main" id="{014A3B70-B899-21D5-65BF-1E23D644B32D}"/>
              </a:ext>
            </a:extLst>
          </p:cNvPr>
          <p:cNvSpPr/>
          <p:nvPr/>
        </p:nvSpPr>
        <p:spPr>
          <a:xfrm>
            <a:off x="4536561" y="3827397"/>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ysClr val="windowText" lastClr="000000"/>
              </a:solidFill>
            </a:endParaRPr>
          </a:p>
        </p:txBody>
      </p:sp>
      <p:sp>
        <p:nvSpPr>
          <p:cNvPr id="20" name="TextBox 19">
            <a:extLst>
              <a:ext uri="{FF2B5EF4-FFF2-40B4-BE49-F238E27FC236}">
                <a16:creationId xmlns:a16="http://schemas.microsoft.com/office/drawing/2014/main" id="{8E0D4FED-DFAC-4C4C-938C-182998DC3E7B}"/>
              </a:ext>
            </a:extLst>
          </p:cNvPr>
          <p:cNvSpPr txBox="1"/>
          <p:nvPr/>
        </p:nvSpPr>
        <p:spPr>
          <a:xfrm>
            <a:off x="915708" y="5265174"/>
            <a:ext cx="7741595" cy="646331"/>
          </a:xfrm>
          <a:prstGeom prst="rect">
            <a:avLst/>
          </a:prstGeom>
          <a:noFill/>
        </p:spPr>
        <p:txBody>
          <a:bodyPr wrap="square" rtlCol="0">
            <a:spAutoFit/>
          </a:bodyPr>
          <a:lstStyle/>
          <a:p>
            <a:r>
              <a:rPr lang="en-DE" dirty="0"/>
              <a:t>Will the highlighted symbol lead to a positive (</a:t>
            </a:r>
            <a:r>
              <a:rPr lang="en-DE" dirty="0">
                <a:solidFill>
                  <a:srgbClr val="00B050"/>
                </a:solidFill>
              </a:rPr>
              <a:t>+0.10€</a:t>
            </a:r>
            <a:r>
              <a:rPr lang="en-DE" dirty="0"/>
              <a:t>, </a:t>
            </a:r>
            <a:r>
              <a:rPr lang="en-DE" dirty="0">
                <a:solidFill>
                  <a:srgbClr val="00B050"/>
                </a:solidFill>
              </a:rPr>
              <a:t>-0€</a:t>
            </a:r>
            <a:r>
              <a:rPr lang="en-DE" dirty="0"/>
              <a:t>) or a negative (</a:t>
            </a:r>
            <a:r>
              <a:rPr lang="en-DE" dirty="0">
                <a:solidFill>
                  <a:srgbClr val="FF0000"/>
                </a:solidFill>
              </a:rPr>
              <a:t>-0.10€</a:t>
            </a:r>
            <a:r>
              <a:rPr lang="en-DE" dirty="0"/>
              <a:t>, </a:t>
            </a:r>
            <a:r>
              <a:rPr lang="en-DE" dirty="0">
                <a:solidFill>
                  <a:srgbClr val="FF0000"/>
                </a:solidFill>
              </a:rPr>
              <a:t>+0€</a:t>
            </a:r>
            <a:r>
              <a:rPr lang="en-DE" dirty="0"/>
              <a:t>) outcome?</a:t>
            </a:r>
          </a:p>
        </p:txBody>
      </p:sp>
      <p:sp>
        <p:nvSpPr>
          <p:cNvPr id="25" name="TextBox 24">
            <a:extLst>
              <a:ext uri="{FF2B5EF4-FFF2-40B4-BE49-F238E27FC236}">
                <a16:creationId xmlns:a16="http://schemas.microsoft.com/office/drawing/2014/main" id="{BBDD25F5-06FB-B4A1-0CF9-4E6D9D93D90F}"/>
              </a:ext>
            </a:extLst>
          </p:cNvPr>
          <p:cNvSpPr txBox="1"/>
          <p:nvPr/>
        </p:nvSpPr>
        <p:spPr>
          <a:xfrm>
            <a:off x="6915150" y="6536444"/>
            <a:ext cx="3133331" cy="307777"/>
          </a:xfrm>
          <a:prstGeom prst="rect">
            <a:avLst/>
          </a:prstGeom>
          <a:noFill/>
        </p:spPr>
        <p:txBody>
          <a:bodyPr wrap="square" rtlCol="0">
            <a:spAutoFit/>
          </a:bodyPr>
          <a:lstStyle/>
          <a:p>
            <a:r>
              <a:rPr lang="en-GB" sz="1400" dirty="0"/>
              <a:t>S</a:t>
            </a:r>
            <a:r>
              <a:rPr lang="en-DE" sz="1400" dirty="0"/>
              <a:t>ee also Robinson et al., 2010, 2012</a:t>
            </a:r>
          </a:p>
        </p:txBody>
      </p:sp>
      <p:sp>
        <p:nvSpPr>
          <p:cNvPr id="17" name="Slide Number Placeholder 16">
            <a:extLst>
              <a:ext uri="{FF2B5EF4-FFF2-40B4-BE49-F238E27FC236}">
                <a16:creationId xmlns:a16="http://schemas.microsoft.com/office/drawing/2014/main" id="{B2D346D6-3FDB-6D01-51E0-4988F3B26062}"/>
              </a:ext>
            </a:extLst>
          </p:cNvPr>
          <p:cNvSpPr>
            <a:spLocks noGrp="1"/>
          </p:cNvSpPr>
          <p:nvPr>
            <p:ph type="sldNum" sz="quarter" idx="12"/>
          </p:nvPr>
        </p:nvSpPr>
        <p:spPr/>
        <p:txBody>
          <a:bodyPr/>
          <a:lstStyle/>
          <a:p>
            <a:fld id="{73B850FF-6169-4056-8077-06FFA93A5366}" type="slidenum">
              <a:rPr lang="en-US" smtClean="0"/>
              <a:t>15</a:t>
            </a:fld>
            <a:endParaRPr lang="en-US"/>
          </a:p>
        </p:txBody>
      </p:sp>
    </p:spTree>
    <p:extLst>
      <p:ext uri="{BB962C8B-B14F-4D97-AF65-F5344CB8AC3E}">
        <p14:creationId xmlns:p14="http://schemas.microsoft.com/office/powerpoint/2010/main" val="215060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9063ED0-70DC-1700-9C53-A33AFC7F6FF9}"/>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E5BD8DFD-C628-BC1C-C715-47C71C93DA8F}"/>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Procedure – Reversal Learning</a:t>
            </a:r>
          </a:p>
          <a:p>
            <a:pPr marL="0" indent="0">
              <a:buNone/>
            </a:pPr>
            <a:endParaRPr lang="en-DE" sz="1800" dirty="0">
              <a:solidFill>
                <a:schemeClr val="tx2"/>
              </a:solidFill>
            </a:endParaRPr>
          </a:p>
          <a:p>
            <a:endParaRPr lang="en-DE" sz="1800" dirty="0">
              <a:solidFill>
                <a:schemeClr val="tx2"/>
              </a:solidFill>
            </a:endParaRPr>
          </a:p>
          <a:p>
            <a:pPr marL="0" indent="0">
              <a:buNone/>
            </a:pPr>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D7A6446-0B44-F5C9-950E-C5FADF989ACC}"/>
              </a:ext>
            </a:extLst>
          </p:cNvPr>
          <p:cNvSpPr/>
          <p:nvPr/>
        </p:nvSpPr>
        <p:spPr>
          <a:xfrm>
            <a:off x="892224" y="2946746"/>
            <a:ext cx="3445800" cy="2023371"/>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TextBox 24">
            <a:extLst>
              <a:ext uri="{FF2B5EF4-FFF2-40B4-BE49-F238E27FC236}">
                <a16:creationId xmlns:a16="http://schemas.microsoft.com/office/drawing/2014/main" id="{336B4549-582D-552A-7457-71171C596495}"/>
              </a:ext>
            </a:extLst>
          </p:cNvPr>
          <p:cNvSpPr txBox="1"/>
          <p:nvPr/>
        </p:nvSpPr>
        <p:spPr>
          <a:xfrm>
            <a:off x="1577829" y="3277765"/>
            <a:ext cx="2132788" cy="400110"/>
          </a:xfrm>
          <a:prstGeom prst="rect">
            <a:avLst/>
          </a:prstGeom>
          <a:noFill/>
        </p:spPr>
        <p:txBody>
          <a:bodyPr wrap="square" rtlCol="0">
            <a:spAutoFit/>
          </a:bodyPr>
          <a:lstStyle/>
          <a:p>
            <a:pPr algn="ctr"/>
            <a:r>
              <a:rPr lang="en-DE" sz="2000" dirty="0"/>
              <a:t>Your prediction:</a:t>
            </a:r>
          </a:p>
        </p:txBody>
      </p:sp>
      <p:sp>
        <p:nvSpPr>
          <p:cNvPr id="26" name="TextBox 25">
            <a:extLst>
              <a:ext uri="{FF2B5EF4-FFF2-40B4-BE49-F238E27FC236}">
                <a16:creationId xmlns:a16="http://schemas.microsoft.com/office/drawing/2014/main" id="{7B488DCE-C2AC-ED3E-C55F-8A8D5062CF06}"/>
              </a:ext>
            </a:extLst>
          </p:cNvPr>
          <p:cNvSpPr txBox="1"/>
          <p:nvPr/>
        </p:nvSpPr>
        <p:spPr>
          <a:xfrm>
            <a:off x="1786692" y="3716506"/>
            <a:ext cx="1715062" cy="584775"/>
          </a:xfrm>
          <a:prstGeom prst="rect">
            <a:avLst/>
          </a:prstGeom>
          <a:noFill/>
        </p:spPr>
        <p:txBody>
          <a:bodyPr wrap="square" rtlCol="0">
            <a:spAutoFit/>
          </a:bodyPr>
          <a:lstStyle/>
          <a:p>
            <a:pPr algn="ctr"/>
            <a:r>
              <a:rPr lang="en-DE" sz="3200" dirty="0">
                <a:solidFill>
                  <a:srgbClr val="00B050"/>
                </a:solidFill>
              </a:rPr>
              <a:t>+ 0.10€</a:t>
            </a:r>
          </a:p>
        </p:txBody>
      </p:sp>
      <p:grpSp>
        <p:nvGrpSpPr>
          <p:cNvPr id="28" name="Group 27">
            <a:extLst>
              <a:ext uri="{FF2B5EF4-FFF2-40B4-BE49-F238E27FC236}">
                <a16:creationId xmlns:a16="http://schemas.microsoft.com/office/drawing/2014/main" id="{29F5F4D9-64EB-B639-8AC7-81CD181633F2}"/>
              </a:ext>
            </a:extLst>
          </p:cNvPr>
          <p:cNvGrpSpPr/>
          <p:nvPr/>
        </p:nvGrpSpPr>
        <p:grpSpPr>
          <a:xfrm>
            <a:off x="5654318" y="2869769"/>
            <a:ext cx="3445800" cy="2100348"/>
            <a:chOff x="6813493" y="3239125"/>
            <a:chExt cx="4373676" cy="2905513"/>
          </a:xfrm>
        </p:grpSpPr>
        <p:sp>
          <p:nvSpPr>
            <p:cNvPr id="29" name="Rectangle 28">
              <a:extLst>
                <a:ext uri="{FF2B5EF4-FFF2-40B4-BE49-F238E27FC236}">
                  <a16:creationId xmlns:a16="http://schemas.microsoft.com/office/drawing/2014/main" id="{A392C531-8C6C-E8CF-C569-F2CE461BDFF5}"/>
                </a:ext>
              </a:extLst>
            </p:cNvPr>
            <p:cNvSpPr/>
            <p:nvPr/>
          </p:nvSpPr>
          <p:spPr>
            <a:xfrm>
              <a:off x="6813493" y="3329600"/>
              <a:ext cx="4373676" cy="281503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0" name="TextBox 29">
              <a:extLst>
                <a:ext uri="{FF2B5EF4-FFF2-40B4-BE49-F238E27FC236}">
                  <a16:creationId xmlns:a16="http://schemas.microsoft.com/office/drawing/2014/main" id="{EF0D8EA4-6814-27C0-DAC5-8537AEE8940E}"/>
                </a:ext>
              </a:extLst>
            </p:cNvPr>
            <p:cNvSpPr txBox="1"/>
            <p:nvPr/>
          </p:nvSpPr>
          <p:spPr>
            <a:xfrm>
              <a:off x="7844064" y="3239125"/>
              <a:ext cx="2365960" cy="808948"/>
            </a:xfrm>
            <a:prstGeom prst="rect">
              <a:avLst/>
            </a:prstGeom>
            <a:noFill/>
          </p:spPr>
          <p:txBody>
            <a:bodyPr wrap="square" rtlCol="0">
              <a:spAutoFit/>
            </a:bodyPr>
            <a:lstStyle/>
            <a:p>
              <a:pPr algn="ctr"/>
              <a:r>
                <a:rPr lang="en-DE" sz="3200" dirty="0">
                  <a:solidFill>
                    <a:srgbClr val="00B050"/>
                  </a:solidFill>
                </a:rPr>
                <a:t>+ 0.10€</a:t>
              </a:r>
            </a:p>
          </p:txBody>
        </p:sp>
        <p:pic>
          <p:nvPicPr>
            <p:cNvPr id="31" name="Picture 30" descr="A close-up of a red onion&#10;&#10;Description automatically generated with medium confidence">
              <a:extLst>
                <a:ext uri="{FF2B5EF4-FFF2-40B4-BE49-F238E27FC236}">
                  <a16:creationId xmlns:a16="http://schemas.microsoft.com/office/drawing/2014/main" id="{DC367EE2-0C48-31B4-DE43-3030B3E0DEB4}"/>
                </a:ext>
              </a:extLst>
            </p:cNvPr>
            <p:cNvPicPr>
              <a:picLocks noChangeAspect="1"/>
            </p:cNvPicPr>
            <p:nvPr/>
          </p:nvPicPr>
          <p:blipFill>
            <a:blip r:embed="rId4"/>
            <a:stretch>
              <a:fillRect/>
            </a:stretch>
          </p:blipFill>
          <p:spPr>
            <a:xfrm>
              <a:off x="8266271" y="4261318"/>
              <a:ext cx="1468120" cy="1459311"/>
            </a:xfrm>
            <a:prstGeom prst="rect">
              <a:avLst/>
            </a:prstGeom>
          </p:spPr>
        </p:pic>
      </p:grpSp>
      <p:sp>
        <p:nvSpPr>
          <p:cNvPr id="32" name="Right Arrow 31">
            <a:extLst>
              <a:ext uri="{FF2B5EF4-FFF2-40B4-BE49-F238E27FC236}">
                <a16:creationId xmlns:a16="http://schemas.microsoft.com/office/drawing/2014/main" id="{42825592-5206-EF50-9DAD-B2FFE464580D}"/>
              </a:ext>
            </a:extLst>
          </p:cNvPr>
          <p:cNvSpPr/>
          <p:nvPr/>
        </p:nvSpPr>
        <p:spPr>
          <a:xfrm>
            <a:off x="4536561" y="3827397"/>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ysClr val="windowText" lastClr="000000"/>
              </a:solidFill>
            </a:endParaRPr>
          </a:p>
        </p:txBody>
      </p:sp>
      <p:sp>
        <p:nvSpPr>
          <p:cNvPr id="34" name="TextBox 33">
            <a:extLst>
              <a:ext uri="{FF2B5EF4-FFF2-40B4-BE49-F238E27FC236}">
                <a16:creationId xmlns:a16="http://schemas.microsoft.com/office/drawing/2014/main" id="{6E937014-6CC4-C1CB-7FD4-5268AB503B31}"/>
              </a:ext>
            </a:extLst>
          </p:cNvPr>
          <p:cNvSpPr txBox="1"/>
          <p:nvPr/>
        </p:nvSpPr>
        <p:spPr>
          <a:xfrm>
            <a:off x="1310744" y="5301136"/>
            <a:ext cx="2586046" cy="383458"/>
          </a:xfrm>
          <a:prstGeom prst="rect">
            <a:avLst/>
          </a:prstGeom>
          <a:noFill/>
        </p:spPr>
        <p:txBody>
          <a:bodyPr wrap="square" rtlCol="0">
            <a:spAutoFit/>
          </a:bodyPr>
          <a:lstStyle/>
          <a:p>
            <a:r>
              <a:rPr lang="en-DE" dirty="0"/>
              <a:t>Participant’s prediction</a:t>
            </a:r>
          </a:p>
        </p:txBody>
      </p:sp>
      <p:sp>
        <p:nvSpPr>
          <p:cNvPr id="35" name="TextBox 34">
            <a:extLst>
              <a:ext uri="{FF2B5EF4-FFF2-40B4-BE49-F238E27FC236}">
                <a16:creationId xmlns:a16="http://schemas.microsoft.com/office/drawing/2014/main" id="{FC5F875E-9895-27CE-A3E1-A934E9FE1F19}"/>
              </a:ext>
            </a:extLst>
          </p:cNvPr>
          <p:cNvSpPr txBox="1"/>
          <p:nvPr/>
        </p:nvSpPr>
        <p:spPr>
          <a:xfrm>
            <a:off x="6466253" y="5301136"/>
            <a:ext cx="1898930" cy="383458"/>
          </a:xfrm>
          <a:prstGeom prst="rect">
            <a:avLst/>
          </a:prstGeom>
          <a:noFill/>
        </p:spPr>
        <p:txBody>
          <a:bodyPr wrap="square" rtlCol="0">
            <a:spAutoFit/>
          </a:bodyPr>
          <a:lstStyle/>
          <a:p>
            <a:r>
              <a:rPr lang="en-DE" dirty="0"/>
              <a:t>Actual outcome</a:t>
            </a:r>
          </a:p>
        </p:txBody>
      </p:sp>
      <p:sp>
        <p:nvSpPr>
          <p:cNvPr id="4" name="Slide Number Placeholder 3">
            <a:extLst>
              <a:ext uri="{FF2B5EF4-FFF2-40B4-BE49-F238E27FC236}">
                <a16:creationId xmlns:a16="http://schemas.microsoft.com/office/drawing/2014/main" id="{5EE16800-E5E4-2B53-FE4B-C5CB532F41F7}"/>
              </a:ext>
            </a:extLst>
          </p:cNvPr>
          <p:cNvSpPr>
            <a:spLocks noGrp="1"/>
          </p:cNvSpPr>
          <p:nvPr>
            <p:ph type="sldNum" sz="quarter" idx="12"/>
          </p:nvPr>
        </p:nvSpPr>
        <p:spPr/>
        <p:txBody>
          <a:bodyPr/>
          <a:lstStyle/>
          <a:p>
            <a:fld id="{73B850FF-6169-4056-8077-06FFA93A5366}" type="slidenum">
              <a:rPr lang="en-US" smtClean="0"/>
              <a:t>16</a:t>
            </a:fld>
            <a:endParaRPr lang="en-US"/>
          </a:p>
        </p:txBody>
      </p:sp>
    </p:spTree>
    <p:extLst>
      <p:ext uri="{BB962C8B-B14F-4D97-AF65-F5344CB8AC3E}">
        <p14:creationId xmlns:p14="http://schemas.microsoft.com/office/powerpoint/2010/main" val="35255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11">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 name="Title 3">
            <a:extLst>
              <a:ext uri="{FF2B5EF4-FFF2-40B4-BE49-F238E27FC236}">
                <a16:creationId xmlns:a16="http://schemas.microsoft.com/office/drawing/2014/main" id="{700B6E51-A9E3-09B9-4EB4-BD7164854744}"/>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25" name="Rectangle 13">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5">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EA10161A-842C-3E99-9EF4-06693FF768F0}"/>
              </a:ext>
            </a:extLst>
          </p:cNvPr>
          <p:cNvSpPr>
            <a:spLocks noGrp="1"/>
          </p:cNvSpPr>
          <p:nvPr>
            <p:ph idx="1"/>
          </p:nvPr>
        </p:nvSpPr>
        <p:spPr/>
        <p:txBody>
          <a:bodyPr/>
          <a:lstStyle/>
          <a:p>
            <a:pPr marL="0" indent="0">
              <a:buNone/>
            </a:pPr>
            <a:r>
              <a:rPr lang="en-DE" dirty="0">
                <a:solidFill>
                  <a:schemeClr val="tx1"/>
                </a:solidFill>
              </a:rPr>
              <a:t>Procedure – Reversal Learning</a:t>
            </a:r>
          </a:p>
          <a:p>
            <a:pPr marL="0" indent="0">
              <a:buNone/>
            </a:pPr>
            <a:endParaRPr lang="en-DE" dirty="0">
              <a:solidFill>
                <a:schemeClr val="tx1"/>
              </a:solidFill>
            </a:endParaRPr>
          </a:p>
          <a:p>
            <a:pPr marL="0" indent="0">
              <a:buNone/>
            </a:pPr>
            <a:endParaRPr lang="en-DE" dirty="0">
              <a:solidFill>
                <a:schemeClr val="tx1"/>
              </a:solidFill>
            </a:endParaRPr>
          </a:p>
        </p:txBody>
      </p:sp>
      <p:pic>
        <p:nvPicPr>
          <p:cNvPr id="7" name="Content Placeholder 2" descr="A picture containing text, screenshot, diagram, font&#10;&#10;Description automatically generated">
            <a:extLst>
              <a:ext uri="{FF2B5EF4-FFF2-40B4-BE49-F238E27FC236}">
                <a16:creationId xmlns:a16="http://schemas.microsoft.com/office/drawing/2014/main" id="{18F82189-0F20-2065-CE20-412A6DD96B85}"/>
              </a:ext>
            </a:extLst>
          </p:cNvPr>
          <p:cNvPicPr>
            <a:picLocks noChangeAspect="1"/>
          </p:cNvPicPr>
          <p:nvPr/>
        </p:nvPicPr>
        <p:blipFill>
          <a:blip r:embed="rId4"/>
          <a:stretch>
            <a:fillRect/>
          </a:stretch>
        </p:blipFill>
        <p:spPr>
          <a:xfrm>
            <a:off x="2079365" y="2784199"/>
            <a:ext cx="6585664" cy="3500999"/>
          </a:xfrm>
          <a:prstGeom prst="rect">
            <a:avLst/>
          </a:prstGeom>
        </p:spPr>
      </p:pic>
      <p:sp>
        <p:nvSpPr>
          <p:cNvPr id="2" name="Slide Number Placeholder 1">
            <a:extLst>
              <a:ext uri="{FF2B5EF4-FFF2-40B4-BE49-F238E27FC236}">
                <a16:creationId xmlns:a16="http://schemas.microsoft.com/office/drawing/2014/main" id="{ACF7AAC7-0411-2074-AF0B-69AB4E5633BE}"/>
              </a:ext>
            </a:extLst>
          </p:cNvPr>
          <p:cNvSpPr>
            <a:spLocks noGrp="1"/>
          </p:cNvSpPr>
          <p:nvPr>
            <p:ph type="sldNum" sz="quarter" idx="12"/>
          </p:nvPr>
        </p:nvSpPr>
        <p:spPr/>
        <p:txBody>
          <a:bodyPr/>
          <a:lstStyle/>
          <a:p>
            <a:fld id="{73B850FF-6169-4056-8077-06FFA93A5366}" type="slidenum">
              <a:rPr lang="en-US" smtClean="0"/>
              <a:t>17</a:t>
            </a:fld>
            <a:endParaRPr lang="en-US"/>
          </a:p>
        </p:txBody>
      </p:sp>
    </p:spTree>
    <p:extLst>
      <p:ext uri="{BB962C8B-B14F-4D97-AF65-F5344CB8AC3E}">
        <p14:creationId xmlns:p14="http://schemas.microsoft.com/office/powerpoint/2010/main" val="411239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BEB78A7-8F27-B89F-8552-32296AF4077B}"/>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F145C3EC-9FFF-601D-7C3E-4CC83A541EEF}"/>
              </a:ext>
            </a:extLst>
          </p:cNvPr>
          <p:cNvSpPr>
            <a:spLocks noGrp="1"/>
          </p:cNvSpPr>
          <p:nvPr>
            <p:ph idx="1"/>
          </p:nvPr>
        </p:nvSpPr>
        <p:spPr>
          <a:xfrm>
            <a:off x="825797" y="2384474"/>
            <a:ext cx="8762436" cy="3728613"/>
          </a:xfrm>
        </p:spPr>
        <p:txBody>
          <a:bodyPr>
            <a:normAutofit/>
          </a:bodyPr>
          <a:lstStyle/>
          <a:p>
            <a:pPr marL="0" indent="0">
              <a:buNone/>
            </a:pPr>
            <a:r>
              <a:rPr lang="de-DE" sz="2400" dirty="0" err="1">
                <a:solidFill>
                  <a:schemeClr val="tx2"/>
                </a:solidFill>
              </a:rPr>
              <a:t>Procedure</a:t>
            </a:r>
            <a:r>
              <a:rPr lang="de-DE" sz="2400" dirty="0">
                <a:solidFill>
                  <a:schemeClr val="tx2"/>
                </a:solidFill>
              </a:rPr>
              <a:t> – Memory </a:t>
            </a:r>
            <a:r>
              <a:rPr lang="de-DE" sz="2400" dirty="0" err="1">
                <a:solidFill>
                  <a:schemeClr val="tx2"/>
                </a:solidFill>
              </a:rPr>
              <a:t>experiment</a:t>
            </a:r>
            <a:endParaRPr lang="en-DE" sz="2400" dirty="0">
              <a:solidFill>
                <a:schemeClr val="tx2"/>
              </a:solidFill>
            </a:endParaRPr>
          </a:p>
          <a:p>
            <a:r>
              <a:rPr lang="en-DE" sz="1800" dirty="0">
                <a:solidFill>
                  <a:schemeClr val="tx2"/>
                </a:solidFill>
              </a:rPr>
              <a:t>Surprise memory test</a:t>
            </a:r>
          </a:p>
          <a:p>
            <a:r>
              <a:rPr lang="en-DE" sz="1800" dirty="0">
                <a:solidFill>
                  <a:schemeClr val="tx2"/>
                </a:solidFill>
              </a:rPr>
              <a:t>256 object images (128 old, 128 new) in randomized order</a:t>
            </a:r>
          </a:p>
          <a:p>
            <a:r>
              <a:rPr lang="en-DE" sz="1800" dirty="0">
                <a:solidFill>
                  <a:schemeClr val="tx2"/>
                </a:solidFill>
              </a:rPr>
              <a:t>Old/new rating</a:t>
            </a:r>
          </a:p>
          <a:p>
            <a:r>
              <a:rPr lang="en-GB" sz="1800" dirty="0">
                <a:solidFill>
                  <a:schemeClr val="tx2"/>
                </a:solidFill>
              </a:rPr>
              <a:t>C</a:t>
            </a:r>
            <a:r>
              <a:rPr lang="en-DE" sz="1800" dirty="0">
                <a:solidFill>
                  <a:schemeClr val="tx2"/>
                </a:solidFill>
              </a:rPr>
              <a:t>ertainty rating</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0DBE8A7D-6681-D052-1D18-D93DAB14C935}"/>
              </a:ext>
            </a:extLst>
          </p:cNvPr>
          <p:cNvSpPr>
            <a:spLocks noGrp="1"/>
          </p:cNvSpPr>
          <p:nvPr>
            <p:ph type="sldNum" sz="quarter" idx="12"/>
          </p:nvPr>
        </p:nvSpPr>
        <p:spPr/>
        <p:txBody>
          <a:bodyPr/>
          <a:lstStyle/>
          <a:p>
            <a:fld id="{73B850FF-6169-4056-8077-06FFA93A5366}" type="slidenum">
              <a:rPr lang="en-US" smtClean="0"/>
              <a:t>18</a:t>
            </a:fld>
            <a:endParaRPr lang="en-US"/>
          </a:p>
        </p:txBody>
      </p:sp>
    </p:spTree>
    <p:extLst>
      <p:ext uri="{BB962C8B-B14F-4D97-AF65-F5344CB8AC3E}">
        <p14:creationId xmlns:p14="http://schemas.microsoft.com/office/powerpoint/2010/main" val="206886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7A12F5A-41E6-C562-7D99-F42B0752313D}"/>
              </a:ext>
            </a:extLst>
          </p:cNvPr>
          <p:cNvSpPr>
            <a:spLocks noGrp="1"/>
          </p:cNvSpPr>
          <p:nvPr>
            <p:ph idx="1"/>
          </p:nvPr>
        </p:nvSpPr>
        <p:spPr/>
        <p:txBody>
          <a:bodyPr/>
          <a:lstStyle/>
          <a:p>
            <a:endParaRPr lang="en-DE" dirty="0"/>
          </a:p>
        </p:txBody>
      </p:sp>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 name="Title 3">
            <a:extLst>
              <a:ext uri="{FF2B5EF4-FFF2-40B4-BE49-F238E27FC236}">
                <a16:creationId xmlns:a16="http://schemas.microsoft.com/office/drawing/2014/main" id="{700B6E51-A9E3-09B9-4EB4-BD7164854744}"/>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27" name="Rectangle 26">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5">
            <a:extLst>
              <a:ext uri="{FF2B5EF4-FFF2-40B4-BE49-F238E27FC236}">
                <a16:creationId xmlns:a16="http://schemas.microsoft.com/office/drawing/2014/main" id="{7BA405AE-25DC-FB30-89F1-9203378CCFEA}"/>
              </a:ext>
            </a:extLst>
          </p:cNvPr>
          <p:cNvSpPr txBox="1">
            <a:spLocks/>
          </p:cNvSpPr>
          <p:nvPr/>
        </p:nvSpPr>
        <p:spPr>
          <a:xfrm>
            <a:off x="838200" y="1949450"/>
            <a:ext cx="10515600"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DE" dirty="0">
                <a:solidFill>
                  <a:schemeClr val="tx1"/>
                </a:solidFill>
              </a:rPr>
              <a:t>Procedure - Memory experiment</a:t>
            </a:r>
          </a:p>
          <a:p>
            <a:pPr marL="0" indent="0">
              <a:buFont typeface="Arial" panose="020B0604020202020204" pitchFamily="34" charset="0"/>
              <a:buNone/>
            </a:pPr>
            <a:endParaRPr lang="en-DE" dirty="0">
              <a:solidFill>
                <a:schemeClr val="tx1"/>
              </a:solidFill>
            </a:endParaRPr>
          </a:p>
          <a:p>
            <a:pPr marL="0" indent="0">
              <a:buFont typeface="Arial" panose="020B0604020202020204" pitchFamily="34" charset="0"/>
              <a:buNone/>
            </a:pPr>
            <a:endParaRPr lang="en-DE" dirty="0">
              <a:solidFill>
                <a:schemeClr val="tx1"/>
              </a:solidFill>
            </a:endParaRPr>
          </a:p>
        </p:txBody>
      </p:sp>
      <p:grpSp>
        <p:nvGrpSpPr>
          <p:cNvPr id="2" name="Group 1">
            <a:extLst>
              <a:ext uri="{FF2B5EF4-FFF2-40B4-BE49-F238E27FC236}">
                <a16:creationId xmlns:a16="http://schemas.microsoft.com/office/drawing/2014/main" id="{C0EA35E6-08CE-7A17-251F-F8F030755D3E}"/>
              </a:ext>
            </a:extLst>
          </p:cNvPr>
          <p:cNvGrpSpPr/>
          <p:nvPr/>
        </p:nvGrpSpPr>
        <p:grpSpPr>
          <a:xfrm>
            <a:off x="2635778" y="2560151"/>
            <a:ext cx="5812015" cy="3480968"/>
            <a:chOff x="6813493" y="3329600"/>
            <a:chExt cx="4373676" cy="2815038"/>
          </a:xfrm>
        </p:grpSpPr>
        <p:sp>
          <p:nvSpPr>
            <p:cNvPr id="5" name="Rectangle 4">
              <a:extLst>
                <a:ext uri="{FF2B5EF4-FFF2-40B4-BE49-F238E27FC236}">
                  <a16:creationId xmlns:a16="http://schemas.microsoft.com/office/drawing/2014/main" id="{3B3029B6-C7F1-57BD-EDB4-3660764C94B0}"/>
                </a:ext>
              </a:extLst>
            </p:cNvPr>
            <p:cNvSpPr/>
            <p:nvPr/>
          </p:nvSpPr>
          <p:spPr>
            <a:xfrm>
              <a:off x="6813493" y="3329600"/>
              <a:ext cx="4373676" cy="2815038"/>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7" name="Picture 6" descr="A close-up of a red onion&#10;&#10;Description automatically generated with medium confidence">
              <a:extLst>
                <a:ext uri="{FF2B5EF4-FFF2-40B4-BE49-F238E27FC236}">
                  <a16:creationId xmlns:a16="http://schemas.microsoft.com/office/drawing/2014/main" id="{63E4C326-686D-ADED-0ECD-0FC73E766E18}"/>
                </a:ext>
              </a:extLst>
            </p:cNvPr>
            <p:cNvPicPr>
              <a:picLocks noChangeAspect="1"/>
            </p:cNvPicPr>
            <p:nvPr/>
          </p:nvPicPr>
          <p:blipFill>
            <a:blip r:embed="rId4"/>
            <a:stretch>
              <a:fillRect/>
            </a:stretch>
          </p:blipFill>
          <p:spPr>
            <a:xfrm>
              <a:off x="8266271" y="3638724"/>
              <a:ext cx="1468120" cy="1459311"/>
            </a:xfrm>
            <a:prstGeom prst="rect">
              <a:avLst/>
            </a:prstGeom>
          </p:spPr>
        </p:pic>
      </p:grpSp>
      <p:sp>
        <p:nvSpPr>
          <p:cNvPr id="11" name="TextBox 10">
            <a:extLst>
              <a:ext uri="{FF2B5EF4-FFF2-40B4-BE49-F238E27FC236}">
                <a16:creationId xmlns:a16="http://schemas.microsoft.com/office/drawing/2014/main" id="{AC802F58-10CC-D89C-F843-13B6412E15D2}"/>
              </a:ext>
            </a:extLst>
          </p:cNvPr>
          <p:cNvSpPr txBox="1"/>
          <p:nvPr/>
        </p:nvSpPr>
        <p:spPr>
          <a:xfrm>
            <a:off x="2620233" y="5180378"/>
            <a:ext cx="6100762" cy="261610"/>
          </a:xfrm>
          <a:prstGeom prst="rect">
            <a:avLst/>
          </a:prstGeom>
          <a:noFill/>
        </p:spPr>
        <p:txBody>
          <a:bodyPr wrap="square">
            <a:spAutoFit/>
          </a:bodyPr>
          <a:lstStyle/>
          <a:p>
            <a:r>
              <a:rPr lang="en-DE" sz="1100" dirty="0"/>
              <a:t>1 = Sure new  2 = Maybe new  3 = Guess new  4 = Guess old  5 = Maybe old  6 = Sure old</a:t>
            </a:r>
          </a:p>
        </p:txBody>
      </p:sp>
      <p:sp>
        <p:nvSpPr>
          <p:cNvPr id="12" name="TextBox 11">
            <a:extLst>
              <a:ext uri="{FF2B5EF4-FFF2-40B4-BE49-F238E27FC236}">
                <a16:creationId xmlns:a16="http://schemas.microsoft.com/office/drawing/2014/main" id="{E5B44A46-85AC-9886-3E54-9C77D1AE1895}"/>
              </a:ext>
            </a:extLst>
          </p:cNvPr>
          <p:cNvSpPr txBox="1"/>
          <p:nvPr/>
        </p:nvSpPr>
        <p:spPr>
          <a:xfrm>
            <a:off x="3073486" y="6113521"/>
            <a:ext cx="4936597" cy="369332"/>
          </a:xfrm>
          <a:prstGeom prst="rect">
            <a:avLst/>
          </a:prstGeom>
          <a:noFill/>
        </p:spPr>
        <p:txBody>
          <a:bodyPr wrap="square" rtlCol="0">
            <a:spAutoFit/>
          </a:bodyPr>
          <a:lstStyle/>
          <a:p>
            <a:r>
              <a:rPr lang="en-DE" dirty="0"/>
              <a:t>Is this object old or new? How sure are you?</a:t>
            </a:r>
          </a:p>
        </p:txBody>
      </p:sp>
      <p:sp>
        <p:nvSpPr>
          <p:cNvPr id="6" name="Slide Number Placeholder 5">
            <a:extLst>
              <a:ext uri="{FF2B5EF4-FFF2-40B4-BE49-F238E27FC236}">
                <a16:creationId xmlns:a16="http://schemas.microsoft.com/office/drawing/2014/main" id="{555C7B77-8F3F-8162-1601-063E857A0BF1}"/>
              </a:ext>
            </a:extLst>
          </p:cNvPr>
          <p:cNvSpPr>
            <a:spLocks noGrp="1"/>
          </p:cNvSpPr>
          <p:nvPr>
            <p:ph type="sldNum" sz="quarter" idx="12"/>
          </p:nvPr>
        </p:nvSpPr>
        <p:spPr/>
        <p:txBody>
          <a:bodyPr/>
          <a:lstStyle/>
          <a:p>
            <a:fld id="{73B850FF-6169-4056-8077-06FFA93A5366}" type="slidenum">
              <a:rPr lang="en-US" smtClean="0"/>
              <a:t>19</a:t>
            </a:fld>
            <a:endParaRPr lang="en-US"/>
          </a:p>
        </p:txBody>
      </p:sp>
    </p:spTree>
    <p:extLst>
      <p:ext uri="{BB962C8B-B14F-4D97-AF65-F5344CB8AC3E}">
        <p14:creationId xmlns:p14="http://schemas.microsoft.com/office/powerpoint/2010/main" val="249862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C9A0EE02-1CEC-F1D9-6FAC-E8CD6A68CE7D}"/>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52188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b="1"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5B73E637-0046-7B58-8655-B656AD289177}"/>
              </a:ext>
            </a:extLst>
          </p:cNvPr>
          <p:cNvSpPr>
            <a:spLocks noGrp="1"/>
          </p:cNvSpPr>
          <p:nvPr>
            <p:ph type="sldNum" sz="quarter" idx="12"/>
          </p:nvPr>
        </p:nvSpPr>
        <p:spPr/>
        <p:txBody>
          <a:bodyPr/>
          <a:lstStyle/>
          <a:p>
            <a:fld id="{73B850FF-6169-4056-8077-06FFA93A5366}" type="slidenum">
              <a:rPr lang="en-US" smtClean="0"/>
              <a:t>20</a:t>
            </a:fld>
            <a:endParaRPr lang="en-US"/>
          </a:p>
        </p:txBody>
      </p:sp>
    </p:spTree>
    <p:extLst>
      <p:ext uri="{BB962C8B-B14F-4D97-AF65-F5344CB8AC3E}">
        <p14:creationId xmlns:p14="http://schemas.microsoft.com/office/powerpoint/2010/main" val="326407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F0E0FA2-9364-CBB1-9365-7F898FA1500A}"/>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Hypotheses</a:t>
            </a:r>
          </a:p>
        </p:txBody>
      </p:sp>
      <p:sp>
        <p:nvSpPr>
          <p:cNvPr id="3" name="Content Placeholder 2">
            <a:extLst>
              <a:ext uri="{FF2B5EF4-FFF2-40B4-BE49-F238E27FC236}">
                <a16:creationId xmlns:a16="http://schemas.microsoft.com/office/drawing/2014/main" id="{FF2FB4DA-AD24-D453-8D3D-3BA4DD224013}"/>
              </a:ext>
            </a:extLst>
          </p:cNvPr>
          <p:cNvSpPr>
            <a:spLocks noGrp="1"/>
          </p:cNvSpPr>
          <p:nvPr>
            <p:ph idx="1"/>
          </p:nvPr>
        </p:nvSpPr>
        <p:spPr>
          <a:xfrm>
            <a:off x="825797" y="2384474"/>
            <a:ext cx="8762436" cy="3728613"/>
          </a:xfrm>
        </p:spPr>
        <p:txBody>
          <a:bodyPr>
            <a:normAutofit/>
          </a:bodyPr>
          <a:lstStyle/>
          <a:p>
            <a:pPr marL="342900" indent="-342900">
              <a:buAutoNum type="arabicParenR"/>
            </a:pPr>
            <a:r>
              <a:rPr lang="en-DE" sz="1800" dirty="0">
                <a:solidFill>
                  <a:schemeClr val="tx1"/>
                </a:solidFill>
              </a:rPr>
              <a:t>More anhedonic individuals show higher error rates/higher reaction times for trials in the reward condition compared to trials in the punishment condition </a:t>
            </a:r>
          </a:p>
          <a:p>
            <a:pPr marL="342900" indent="-342900">
              <a:buAutoNum type="arabicParenR"/>
            </a:pPr>
            <a:r>
              <a:rPr lang="en-DE" sz="1800" dirty="0">
                <a:solidFill>
                  <a:schemeClr val="tx1"/>
                </a:solidFill>
              </a:rPr>
              <a:t>More depressive individuals show lower error rates/lower reaction times for trials in the punishment condition compared to trials in the reward condition</a:t>
            </a:r>
          </a:p>
          <a:p>
            <a:pPr marL="342900" indent="-342900">
              <a:buAutoNum type="arabicParenR"/>
            </a:pPr>
            <a:r>
              <a:rPr lang="en-DE" sz="1800" dirty="0">
                <a:solidFill>
                  <a:schemeClr val="tx1"/>
                </a:solidFill>
              </a:rPr>
              <a:t>After a switch from punishment to reward, more anhedonic individuals show higher error rates due to failed updating of negative predictions</a:t>
            </a:r>
          </a:p>
          <a:p>
            <a:pPr marL="342900" indent="-342900">
              <a:buAutoNum type="arabicParenR"/>
            </a:pPr>
            <a:r>
              <a:rPr lang="en-DE" sz="1800" dirty="0">
                <a:solidFill>
                  <a:schemeClr val="tx1"/>
                </a:solidFill>
              </a:rPr>
              <a:t>After a switch from reward to punishment, more depressive individuals show lower error rates due to congruency with negative prediction bias</a:t>
            </a:r>
          </a:p>
          <a:p>
            <a:pPr marL="342900" indent="-342900">
              <a:buAutoNum type="arabicParenR"/>
            </a:pPr>
            <a:r>
              <a:rPr lang="en-DE" sz="1800" dirty="0">
                <a:solidFill>
                  <a:schemeClr val="tx1"/>
                </a:solidFill>
              </a:rPr>
              <a:t>Biases in the learning phase modulate subsequent memory performance </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74F3058E-18D8-308B-CD13-575C2EECE981}"/>
              </a:ext>
            </a:extLst>
          </p:cNvPr>
          <p:cNvSpPr>
            <a:spLocks noGrp="1"/>
          </p:cNvSpPr>
          <p:nvPr>
            <p:ph type="sldNum" sz="quarter" idx="12"/>
          </p:nvPr>
        </p:nvSpPr>
        <p:spPr/>
        <p:txBody>
          <a:bodyPr/>
          <a:lstStyle/>
          <a:p>
            <a:fld id="{73B850FF-6169-4056-8077-06FFA93A5366}" type="slidenum">
              <a:rPr lang="en-US" smtClean="0"/>
              <a:t>21</a:t>
            </a:fld>
            <a:endParaRPr lang="en-US"/>
          </a:p>
        </p:txBody>
      </p:sp>
    </p:spTree>
    <p:extLst>
      <p:ext uri="{BB962C8B-B14F-4D97-AF65-F5344CB8AC3E}">
        <p14:creationId xmlns:p14="http://schemas.microsoft.com/office/powerpoint/2010/main" val="117162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b="1"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BA4B7583-B824-3727-DC14-03BDDE3F5482}"/>
              </a:ext>
            </a:extLst>
          </p:cNvPr>
          <p:cNvSpPr>
            <a:spLocks noGrp="1"/>
          </p:cNvSpPr>
          <p:nvPr>
            <p:ph type="sldNum" sz="quarter" idx="12"/>
          </p:nvPr>
        </p:nvSpPr>
        <p:spPr/>
        <p:txBody>
          <a:bodyPr/>
          <a:lstStyle/>
          <a:p>
            <a:fld id="{73B850FF-6169-4056-8077-06FFA93A5366}" type="slidenum">
              <a:rPr lang="en-US" smtClean="0"/>
              <a:t>22</a:t>
            </a:fld>
            <a:endParaRPr lang="en-US"/>
          </a:p>
        </p:txBody>
      </p:sp>
    </p:spTree>
    <p:extLst>
      <p:ext uri="{BB962C8B-B14F-4D97-AF65-F5344CB8AC3E}">
        <p14:creationId xmlns:p14="http://schemas.microsoft.com/office/powerpoint/2010/main" val="283201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F2CBD76-1D80-1F33-A214-08234D230E93}"/>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Data analysis</a:t>
            </a:r>
          </a:p>
        </p:txBody>
      </p:sp>
      <p:sp>
        <p:nvSpPr>
          <p:cNvPr id="3" name="Content Placeholder 2">
            <a:extLst>
              <a:ext uri="{FF2B5EF4-FFF2-40B4-BE49-F238E27FC236}">
                <a16:creationId xmlns:a16="http://schemas.microsoft.com/office/drawing/2014/main" id="{8E2841DB-FCAA-E62E-D990-AFA49986C5F1}"/>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Hypothesis testing</a:t>
            </a:r>
          </a:p>
          <a:p>
            <a:r>
              <a:rPr lang="en-DE" sz="1800" dirty="0">
                <a:solidFill>
                  <a:schemeClr val="tx2"/>
                </a:solidFill>
              </a:rPr>
              <a:t>Logistic mixed effects model with BDI, SHAPS and block condition as fixed effects and by-subject (and by-image) random intercepts</a:t>
            </a:r>
          </a:p>
          <a:p>
            <a:pPr marL="0" indent="0">
              <a:buNone/>
            </a:pPr>
            <a:r>
              <a:rPr lang="en-DE" sz="2400" dirty="0">
                <a:solidFill>
                  <a:schemeClr val="tx2"/>
                </a:solidFill>
              </a:rPr>
              <a:t>Covariates</a:t>
            </a:r>
          </a:p>
          <a:p>
            <a:r>
              <a:rPr lang="en-DE" sz="1800" dirty="0">
                <a:solidFill>
                  <a:schemeClr val="tx2"/>
                </a:solidFill>
              </a:rPr>
              <a:t>PANAS</a:t>
            </a:r>
          </a:p>
          <a:p>
            <a:r>
              <a:rPr lang="en-DE" sz="1800" dirty="0">
                <a:solidFill>
                  <a:schemeClr val="tx2"/>
                </a:solidFill>
              </a:rPr>
              <a:t>STAI</a:t>
            </a:r>
          </a:p>
          <a:p>
            <a:r>
              <a:rPr lang="en-DE" sz="1800" dirty="0">
                <a:solidFill>
                  <a:schemeClr val="tx2"/>
                </a:solidFill>
              </a:rPr>
              <a:t>Education (years of schooling)</a:t>
            </a:r>
          </a:p>
          <a:p>
            <a:pPr marL="0" indent="0">
              <a:buNone/>
            </a:pPr>
            <a:endParaRPr lang="en-DE" sz="24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8035CBD-794C-B0B3-687D-0EBEEF612B62}"/>
              </a:ext>
            </a:extLst>
          </p:cNvPr>
          <p:cNvSpPr>
            <a:spLocks noGrp="1"/>
          </p:cNvSpPr>
          <p:nvPr>
            <p:ph type="sldNum" sz="quarter" idx="12"/>
          </p:nvPr>
        </p:nvSpPr>
        <p:spPr/>
        <p:txBody>
          <a:bodyPr/>
          <a:lstStyle/>
          <a:p>
            <a:fld id="{73B850FF-6169-4056-8077-06FFA93A5366}" type="slidenum">
              <a:rPr lang="en-US" smtClean="0"/>
              <a:t>23</a:t>
            </a:fld>
            <a:endParaRPr lang="en-US"/>
          </a:p>
        </p:txBody>
      </p:sp>
    </p:spTree>
    <p:extLst>
      <p:ext uri="{BB962C8B-B14F-4D97-AF65-F5344CB8AC3E}">
        <p14:creationId xmlns:p14="http://schemas.microsoft.com/office/powerpoint/2010/main" val="126065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b="1"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b="1"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28CE9C41-C3BA-0E75-283C-5DC5B05525CE}"/>
              </a:ext>
            </a:extLst>
          </p:cNvPr>
          <p:cNvSpPr>
            <a:spLocks noGrp="1"/>
          </p:cNvSpPr>
          <p:nvPr>
            <p:ph type="sldNum" sz="quarter" idx="12"/>
          </p:nvPr>
        </p:nvSpPr>
        <p:spPr/>
        <p:txBody>
          <a:bodyPr/>
          <a:lstStyle/>
          <a:p>
            <a:fld id="{73B850FF-6169-4056-8077-06FFA93A5366}" type="slidenum">
              <a:rPr lang="en-US" smtClean="0"/>
              <a:t>24</a:t>
            </a:fld>
            <a:endParaRPr lang="en-US"/>
          </a:p>
        </p:txBody>
      </p:sp>
    </p:spTree>
    <p:extLst>
      <p:ext uri="{BB962C8B-B14F-4D97-AF65-F5344CB8AC3E}">
        <p14:creationId xmlns:p14="http://schemas.microsoft.com/office/powerpoint/2010/main" val="2794058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A07C090-86B0-C3D3-6B05-B06532E66C0D}"/>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3" name="Content Placeholder 2">
            <a:extLst>
              <a:ext uri="{FF2B5EF4-FFF2-40B4-BE49-F238E27FC236}">
                <a16:creationId xmlns:a16="http://schemas.microsoft.com/office/drawing/2014/main" id="{81AD2793-5FEE-6D06-8471-9D353CEFCDCE}"/>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Participants</a:t>
            </a:r>
          </a:p>
          <a:p>
            <a:r>
              <a:rPr lang="en-GB" sz="1800" dirty="0">
                <a:solidFill>
                  <a:schemeClr val="tx2"/>
                </a:solidFill>
              </a:rPr>
              <a:t>N</a:t>
            </a:r>
            <a:r>
              <a:rPr lang="en-DE" sz="1800" dirty="0">
                <a:solidFill>
                  <a:schemeClr val="tx2"/>
                </a:solidFill>
              </a:rPr>
              <a:t> = 5 (4 female), aged between 18 and 35</a:t>
            </a:r>
          </a:p>
          <a:p>
            <a:endParaRPr lang="en-DE" sz="1800" dirty="0">
              <a:solidFill>
                <a:schemeClr val="tx2"/>
              </a:solidFill>
            </a:endParaRPr>
          </a:p>
          <a:p>
            <a:pPr marL="0" indent="0">
              <a:buNone/>
            </a:pPr>
            <a:r>
              <a:rPr lang="en-DE" sz="2400" dirty="0">
                <a:solidFill>
                  <a:schemeClr val="tx2"/>
                </a:solidFill>
              </a:rPr>
              <a:t>Scale results</a:t>
            </a:r>
          </a:p>
          <a:p>
            <a:pPr marL="0" indent="0">
              <a:buNone/>
            </a:pPr>
            <a:endParaRPr lang="en-DE" sz="24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8FF5714-297A-F656-B348-5A2A5D6693B2}"/>
              </a:ext>
            </a:extLst>
          </p:cNvPr>
          <p:cNvGraphicFramePr>
            <a:graphicFrameLocks noGrp="1"/>
          </p:cNvGraphicFramePr>
          <p:nvPr>
            <p:extLst>
              <p:ext uri="{D42A27DB-BD31-4B8C-83A1-F6EECF244321}">
                <p14:modId xmlns:p14="http://schemas.microsoft.com/office/powerpoint/2010/main" val="2235338823"/>
              </p:ext>
            </p:extLst>
          </p:nvPr>
        </p:nvGraphicFramePr>
        <p:xfrm>
          <a:off x="961764" y="4248780"/>
          <a:ext cx="8626471" cy="2172636"/>
        </p:xfrm>
        <a:graphic>
          <a:graphicData uri="http://schemas.openxmlformats.org/drawingml/2006/table">
            <a:tbl>
              <a:tblPr firstRow="1" bandRow="1">
                <a:tableStyleId>{9D7B26C5-4107-4FEC-AEDC-1716B250A1EF}</a:tableStyleId>
              </a:tblPr>
              <a:tblGrid>
                <a:gridCol w="1232353">
                  <a:extLst>
                    <a:ext uri="{9D8B030D-6E8A-4147-A177-3AD203B41FA5}">
                      <a16:colId xmlns:a16="http://schemas.microsoft.com/office/drawing/2014/main" val="1656722884"/>
                    </a:ext>
                  </a:extLst>
                </a:gridCol>
                <a:gridCol w="1232353">
                  <a:extLst>
                    <a:ext uri="{9D8B030D-6E8A-4147-A177-3AD203B41FA5}">
                      <a16:colId xmlns:a16="http://schemas.microsoft.com/office/drawing/2014/main" val="1885318931"/>
                    </a:ext>
                  </a:extLst>
                </a:gridCol>
                <a:gridCol w="1232353">
                  <a:extLst>
                    <a:ext uri="{9D8B030D-6E8A-4147-A177-3AD203B41FA5}">
                      <a16:colId xmlns:a16="http://schemas.microsoft.com/office/drawing/2014/main" val="302950330"/>
                    </a:ext>
                  </a:extLst>
                </a:gridCol>
                <a:gridCol w="1232353">
                  <a:extLst>
                    <a:ext uri="{9D8B030D-6E8A-4147-A177-3AD203B41FA5}">
                      <a16:colId xmlns:a16="http://schemas.microsoft.com/office/drawing/2014/main" val="1792606063"/>
                    </a:ext>
                  </a:extLst>
                </a:gridCol>
                <a:gridCol w="1232353">
                  <a:extLst>
                    <a:ext uri="{9D8B030D-6E8A-4147-A177-3AD203B41FA5}">
                      <a16:colId xmlns:a16="http://schemas.microsoft.com/office/drawing/2014/main" val="4286605530"/>
                    </a:ext>
                  </a:extLst>
                </a:gridCol>
                <a:gridCol w="1232353">
                  <a:extLst>
                    <a:ext uri="{9D8B030D-6E8A-4147-A177-3AD203B41FA5}">
                      <a16:colId xmlns:a16="http://schemas.microsoft.com/office/drawing/2014/main" val="3972263698"/>
                    </a:ext>
                  </a:extLst>
                </a:gridCol>
                <a:gridCol w="1232353">
                  <a:extLst>
                    <a:ext uri="{9D8B030D-6E8A-4147-A177-3AD203B41FA5}">
                      <a16:colId xmlns:a16="http://schemas.microsoft.com/office/drawing/2014/main" val="1274888203"/>
                    </a:ext>
                  </a:extLst>
                </a:gridCol>
              </a:tblGrid>
              <a:tr h="343836">
                <a:tc>
                  <a:txBody>
                    <a:bodyPr/>
                    <a:lstStyle/>
                    <a:p>
                      <a:r>
                        <a:rPr lang="en-DE" sz="1400" dirty="0"/>
                        <a:t>participant</a:t>
                      </a:r>
                    </a:p>
                  </a:txBody>
                  <a:tcPr/>
                </a:tc>
                <a:tc>
                  <a:txBody>
                    <a:bodyPr/>
                    <a:lstStyle/>
                    <a:p>
                      <a:r>
                        <a:rPr lang="en-DE" sz="1400" dirty="0"/>
                        <a:t>BDI</a:t>
                      </a:r>
                    </a:p>
                  </a:txBody>
                  <a:tcPr/>
                </a:tc>
                <a:tc>
                  <a:txBody>
                    <a:bodyPr/>
                    <a:lstStyle/>
                    <a:p>
                      <a:r>
                        <a:rPr lang="en-DE" sz="1400" dirty="0"/>
                        <a:t>SHAPS</a:t>
                      </a:r>
                    </a:p>
                  </a:txBody>
                  <a:tcPr/>
                </a:tc>
                <a:tc>
                  <a:txBody>
                    <a:bodyPr/>
                    <a:lstStyle/>
                    <a:p>
                      <a:r>
                        <a:rPr lang="en-DE" sz="1400" dirty="0"/>
                        <a:t>PANAS_pos</a:t>
                      </a:r>
                    </a:p>
                  </a:txBody>
                  <a:tcPr/>
                </a:tc>
                <a:tc>
                  <a:txBody>
                    <a:bodyPr/>
                    <a:lstStyle/>
                    <a:p>
                      <a:r>
                        <a:rPr lang="en-DE" sz="1400" dirty="0"/>
                        <a:t>PANAS_neg</a:t>
                      </a:r>
                    </a:p>
                  </a:txBody>
                  <a:tcPr/>
                </a:tc>
                <a:tc>
                  <a:txBody>
                    <a:bodyPr/>
                    <a:lstStyle/>
                    <a:p>
                      <a:r>
                        <a:rPr lang="en-DE" sz="1400" dirty="0"/>
                        <a:t>STAI_state</a:t>
                      </a:r>
                    </a:p>
                  </a:txBody>
                  <a:tcPr/>
                </a:tc>
                <a:tc>
                  <a:txBody>
                    <a:bodyPr/>
                    <a:lstStyle/>
                    <a:p>
                      <a:r>
                        <a:rPr lang="en-DE" sz="1400" dirty="0"/>
                        <a:t>STAI_trait</a:t>
                      </a:r>
                    </a:p>
                  </a:txBody>
                  <a:tcPr/>
                </a:tc>
                <a:extLst>
                  <a:ext uri="{0D108BD9-81ED-4DB2-BD59-A6C34878D82A}">
                    <a16:rowId xmlns:a16="http://schemas.microsoft.com/office/drawing/2014/main" val="3522304926"/>
                  </a:ext>
                </a:extLst>
              </a:tr>
              <a:tr h="343836">
                <a:tc>
                  <a:txBody>
                    <a:bodyPr/>
                    <a:lstStyle/>
                    <a:p>
                      <a:r>
                        <a:rPr lang="en-DE" b="1" dirty="0"/>
                        <a:t>1</a:t>
                      </a:r>
                    </a:p>
                  </a:txBody>
                  <a:tcPr/>
                </a:tc>
                <a:tc>
                  <a:txBody>
                    <a:bodyPr/>
                    <a:lstStyle/>
                    <a:p>
                      <a:r>
                        <a:rPr lang="en-DE" dirty="0">
                          <a:solidFill>
                            <a:srgbClr val="000000"/>
                          </a:solidFill>
                          <a:effectLst/>
                          <a:latin typeface="Helvetica Neue" panose="02000503000000020004" pitchFamily="2" charset="0"/>
                        </a:rPr>
                        <a:t>9</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21</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17</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33</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45</a:t>
                      </a:r>
                      <a:endParaRPr lang="en-DE">
                        <a:effectLst/>
                      </a:endParaRPr>
                    </a:p>
                  </a:txBody>
                  <a:tcPr marL="38100" marR="38100" marT="38100" marB="38100"/>
                </a:tc>
                <a:extLst>
                  <a:ext uri="{0D108BD9-81ED-4DB2-BD59-A6C34878D82A}">
                    <a16:rowId xmlns:a16="http://schemas.microsoft.com/office/drawing/2014/main" val="420193233"/>
                  </a:ext>
                </a:extLst>
              </a:tr>
              <a:tr h="343836">
                <a:tc>
                  <a:txBody>
                    <a:bodyPr/>
                    <a:lstStyle/>
                    <a:p>
                      <a:r>
                        <a:rPr lang="en-DE" b="1" dirty="0"/>
                        <a:t>2</a:t>
                      </a:r>
                    </a:p>
                  </a:txBody>
                  <a:tcPr/>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40</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20</a:t>
                      </a:r>
                      <a:endParaRPr lang="en-DE">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20</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21</a:t>
                      </a:r>
                      <a:endParaRPr lang="en-DE">
                        <a:effectLst/>
                      </a:endParaRPr>
                    </a:p>
                  </a:txBody>
                  <a:tcPr marL="38100" marR="38100" marT="38100" marB="38100"/>
                </a:tc>
                <a:extLst>
                  <a:ext uri="{0D108BD9-81ED-4DB2-BD59-A6C34878D82A}">
                    <a16:rowId xmlns:a16="http://schemas.microsoft.com/office/drawing/2014/main" val="2133019020"/>
                  </a:ext>
                </a:extLst>
              </a:tr>
              <a:tr h="343836">
                <a:tc>
                  <a:txBody>
                    <a:bodyPr/>
                    <a:lstStyle/>
                    <a:p>
                      <a:r>
                        <a:rPr lang="en-DE" b="1" dirty="0"/>
                        <a:t>6</a:t>
                      </a:r>
                    </a:p>
                  </a:txBody>
                  <a:tcPr/>
                </a:tc>
                <a:tc>
                  <a:txBody>
                    <a:bodyPr/>
                    <a:lstStyle/>
                    <a:p>
                      <a:r>
                        <a:rPr lang="en-DE" dirty="0">
                          <a:solidFill>
                            <a:srgbClr val="000000"/>
                          </a:solidFill>
                          <a:effectLst/>
                          <a:latin typeface="Helvetica Neue" panose="02000503000000020004" pitchFamily="2" charset="0"/>
                        </a:rPr>
                        <a:t>13</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0</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19</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28</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62</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57</a:t>
                      </a:r>
                      <a:endParaRPr lang="en-DE">
                        <a:effectLst/>
                      </a:endParaRPr>
                    </a:p>
                  </a:txBody>
                  <a:tcPr marL="38100" marR="38100" marT="38100" marB="38100"/>
                </a:tc>
                <a:extLst>
                  <a:ext uri="{0D108BD9-81ED-4DB2-BD59-A6C34878D82A}">
                    <a16:rowId xmlns:a16="http://schemas.microsoft.com/office/drawing/2014/main" val="3469717584"/>
                  </a:ext>
                </a:extLst>
              </a:tr>
              <a:tr h="343836">
                <a:tc>
                  <a:txBody>
                    <a:bodyPr/>
                    <a:lstStyle/>
                    <a:p>
                      <a:r>
                        <a:rPr lang="en-DE" b="1" dirty="0"/>
                        <a:t>9</a:t>
                      </a:r>
                    </a:p>
                  </a:txBody>
                  <a:tcPr/>
                </a:tc>
                <a:tc>
                  <a:txBody>
                    <a:bodyPr/>
                    <a:lstStyle/>
                    <a:p>
                      <a:r>
                        <a:rPr lang="en-DE" dirty="0">
                          <a:solidFill>
                            <a:srgbClr val="000000"/>
                          </a:solidFill>
                          <a:effectLst/>
                          <a:latin typeface="Helvetica Neue" panose="02000503000000020004" pitchFamily="2" charset="0"/>
                        </a:rPr>
                        <a:t>27</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4</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22</a:t>
                      </a:r>
                      <a:endParaRPr lang="en-DE">
                        <a:effectLst/>
                      </a:endParaRPr>
                    </a:p>
                  </a:txBody>
                  <a:tcPr marL="38100" marR="38100" marT="38100" marB="38100"/>
                </a:tc>
                <a:tc>
                  <a:txBody>
                    <a:bodyPr/>
                    <a:lstStyle/>
                    <a:p>
                      <a:r>
                        <a:rPr lang="en-DE">
                          <a:solidFill>
                            <a:srgbClr val="000000"/>
                          </a:solidFill>
                          <a:effectLst/>
                          <a:latin typeface="Helvetica Neue" panose="02000503000000020004" pitchFamily="2" charset="0"/>
                        </a:rPr>
                        <a:t>32</a:t>
                      </a:r>
                      <a:endParaRPr lang="en-DE">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57</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56</a:t>
                      </a:r>
                      <a:endParaRPr lang="en-DE" dirty="0">
                        <a:effectLst/>
                      </a:endParaRPr>
                    </a:p>
                  </a:txBody>
                  <a:tcPr marL="38100" marR="38100" marT="38100" marB="38100"/>
                </a:tc>
                <a:extLst>
                  <a:ext uri="{0D108BD9-81ED-4DB2-BD59-A6C34878D82A}">
                    <a16:rowId xmlns:a16="http://schemas.microsoft.com/office/drawing/2014/main" val="2340066388"/>
                  </a:ext>
                </a:extLst>
              </a:tr>
              <a:tr h="343836">
                <a:tc>
                  <a:txBody>
                    <a:bodyPr/>
                    <a:lstStyle/>
                    <a:p>
                      <a:r>
                        <a:rPr lang="en-DE" b="1" dirty="0"/>
                        <a:t>11</a:t>
                      </a:r>
                    </a:p>
                  </a:txBody>
                  <a:tcPr/>
                </a:tc>
                <a:tc>
                  <a:txBody>
                    <a:bodyPr/>
                    <a:lstStyle/>
                    <a:p>
                      <a:r>
                        <a:rPr lang="en-DE" dirty="0">
                          <a:solidFill>
                            <a:srgbClr val="000000"/>
                          </a:solidFill>
                          <a:effectLst/>
                          <a:latin typeface="Helvetica Neue" panose="02000503000000020004" pitchFamily="2" charset="0"/>
                        </a:rPr>
                        <a:t>4</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29</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15</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25</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35</a:t>
                      </a:r>
                      <a:endParaRPr lang="en-DE" dirty="0">
                        <a:effectLst/>
                      </a:endParaRPr>
                    </a:p>
                  </a:txBody>
                  <a:tcPr marL="38100" marR="38100" marT="38100" marB="38100"/>
                </a:tc>
                <a:extLst>
                  <a:ext uri="{0D108BD9-81ED-4DB2-BD59-A6C34878D82A}">
                    <a16:rowId xmlns:a16="http://schemas.microsoft.com/office/drawing/2014/main" val="3363855634"/>
                  </a:ext>
                </a:extLst>
              </a:tr>
            </a:tbl>
          </a:graphicData>
        </a:graphic>
      </p:graphicFrame>
      <p:sp>
        <p:nvSpPr>
          <p:cNvPr id="5" name="Slide Number Placeholder 4">
            <a:extLst>
              <a:ext uri="{FF2B5EF4-FFF2-40B4-BE49-F238E27FC236}">
                <a16:creationId xmlns:a16="http://schemas.microsoft.com/office/drawing/2014/main" id="{E89FC7CE-DCB3-594A-2CCB-06207A729AAF}"/>
              </a:ext>
            </a:extLst>
          </p:cNvPr>
          <p:cNvSpPr>
            <a:spLocks noGrp="1"/>
          </p:cNvSpPr>
          <p:nvPr>
            <p:ph type="sldNum" sz="quarter" idx="12"/>
          </p:nvPr>
        </p:nvSpPr>
        <p:spPr/>
        <p:txBody>
          <a:bodyPr/>
          <a:lstStyle/>
          <a:p>
            <a:fld id="{73B850FF-6169-4056-8077-06FFA93A5366}" type="slidenum">
              <a:rPr lang="en-US" smtClean="0"/>
              <a:t>25</a:t>
            </a:fld>
            <a:endParaRPr lang="en-US"/>
          </a:p>
        </p:txBody>
      </p:sp>
    </p:spTree>
    <p:extLst>
      <p:ext uri="{BB962C8B-B14F-4D97-AF65-F5344CB8AC3E}">
        <p14:creationId xmlns:p14="http://schemas.microsoft.com/office/powerpoint/2010/main" val="93537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B474C55-CFB9-61CA-5C8A-5A733CD3D21F}"/>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3" name="Content Placeholder 2">
            <a:extLst>
              <a:ext uri="{FF2B5EF4-FFF2-40B4-BE49-F238E27FC236}">
                <a16:creationId xmlns:a16="http://schemas.microsoft.com/office/drawing/2014/main" id="{38504817-AF37-AC53-C842-CB7F962A485D}"/>
              </a:ext>
            </a:extLst>
          </p:cNvPr>
          <p:cNvSpPr>
            <a:spLocks noGrp="1"/>
          </p:cNvSpPr>
          <p:nvPr>
            <p:ph idx="1"/>
          </p:nvPr>
        </p:nvSpPr>
        <p:spPr>
          <a:xfrm>
            <a:off x="825797" y="2384474"/>
            <a:ext cx="4270859" cy="3728613"/>
          </a:xfrm>
        </p:spPr>
        <p:txBody>
          <a:bodyPr>
            <a:normAutofit/>
          </a:bodyPr>
          <a:lstStyle/>
          <a:p>
            <a:r>
              <a:rPr lang="en-DE" sz="2400" dirty="0">
                <a:solidFill>
                  <a:schemeClr val="tx2"/>
                </a:solidFill>
              </a:rPr>
              <a:t>Repetition of practice loop:</a:t>
            </a:r>
            <a:endParaRPr lang="en-DE" sz="1800" dirty="0">
              <a:solidFill>
                <a:schemeClr val="tx2"/>
              </a:solidFill>
            </a:endParaRPr>
          </a:p>
          <a:p>
            <a:pPr marL="0" indent="0">
              <a:buNone/>
            </a:pPr>
            <a:r>
              <a:rPr lang="en-DE" sz="1800" dirty="0">
                <a:solidFill>
                  <a:schemeClr val="tx2"/>
                </a:solidFill>
              </a:rPr>
              <a:t> </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00FBCE7E-A7FF-8486-E6BD-D2DFB986AEA7}"/>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26</a:t>
            </a:fld>
            <a:endParaRPr lang="en-US"/>
          </a:p>
        </p:txBody>
      </p:sp>
      <p:graphicFrame>
        <p:nvGraphicFramePr>
          <p:cNvPr id="5" name="Table 5">
            <a:extLst>
              <a:ext uri="{FF2B5EF4-FFF2-40B4-BE49-F238E27FC236}">
                <a16:creationId xmlns:a16="http://schemas.microsoft.com/office/drawing/2014/main" id="{E87BDD25-F724-97A7-3C2C-276318D7F20C}"/>
              </a:ext>
            </a:extLst>
          </p:cNvPr>
          <p:cNvGraphicFramePr>
            <a:graphicFrameLocks noGrp="1"/>
          </p:cNvGraphicFramePr>
          <p:nvPr>
            <p:extLst>
              <p:ext uri="{D42A27DB-BD31-4B8C-83A1-F6EECF244321}">
                <p14:modId xmlns:p14="http://schemas.microsoft.com/office/powerpoint/2010/main" val="1521400936"/>
              </p:ext>
            </p:extLst>
          </p:nvPr>
        </p:nvGraphicFramePr>
        <p:xfrm>
          <a:off x="1155701" y="2983180"/>
          <a:ext cx="3686122" cy="2658096"/>
        </p:xfrm>
        <a:graphic>
          <a:graphicData uri="http://schemas.openxmlformats.org/drawingml/2006/table">
            <a:tbl>
              <a:tblPr firstRow="1" bandRow="1">
                <a:tableStyleId>{9D7B26C5-4107-4FEC-AEDC-1716B250A1EF}</a:tableStyleId>
              </a:tblPr>
              <a:tblGrid>
                <a:gridCol w="1843061">
                  <a:extLst>
                    <a:ext uri="{9D8B030D-6E8A-4147-A177-3AD203B41FA5}">
                      <a16:colId xmlns:a16="http://schemas.microsoft.com/office/drawing/2014/main" val="1500840055"/>
                    </a:ext>
                  </a:extLst>
                </a:gridCol>
                <a:gridCol w="1843061">
                  <a:extLst>
                    <a:ext uri="{9D8B030D-6E8A-4147-A177-3AD203B41FA5}">
                      <a16:colId xmlns:a16="http://schemas.microsoft.com/office/drawing/2014/main" val="1920180217"/>
                    </a:ext>
                  </a:extLst>
                </a:gridCol>
              </a:tblGrid>
              <a:tr h="379728">
                <a:tc>
                  <a:txBody>
                    <a:bodyPr/>
                    <a:lstStyle/>
                    <a:p>
                      <a:r>
                        <a:rPr lang="en-DE" sz="1400" dirty="0"/>
                        <a:t>Participant</a:t>
                      </a:r>
                    </a:p>
                  </a:txBody>
                  <a:tcPr/>
                </a:tc>
                <a:tc>
                  <a:txBody>
                    <a:bodyPr/>
                    <a:lstStyle/>
                    <a:p>
                      <a:r>
                        <a:rPr lang="en-DE" sz="1400" dirty="0"/>
                        <a:t>nReps</a:t>
                      </a:r>
                    </a:p>
                  </a:txBody>
                  <a:tcPr/>
                </a:tc>
                <a:extLst>
                  <a:ext uri="{0D108BD9-81ED-4DB2-BD59-A6C34878D82A}">
                    <a16:rowId xmlns:a16="http://schemas.microsoft.com/office/drawing/2014/main" val="2057046318"/>
                  </a:ext>
                </a:extLst>
              </a:tr>
              <a:tr h="379728">
                <a:tc>
                  <a:txBody>
                    <a:bodyPr/>
                    <a:lstStyle/>
                    <a:p>
                      <a:r>
                        <a:rPr lang="en-DE" b="1" dirty="0"/>
                        <a:t>1</a:t>
                      </a:r>
                    </a:p>
                  </a:txBody>
                  <a:tcPr/>
                </a:tc>
                <a:tc>
                  <a:txBody>
                    <a:bodyPr/>
                    <a:lstStyle/>
                    <a:p>
                      <a:r>
                        <a:rPr lang="en-DE" dirty="0"/>
                        <a:t>3</a:t>
                      </a:r>
                    </a:p>
                  </a:txBody>
                  <a:tcPr/>
                </a:tc>
                <a:extLst>
                  <a:ext uri="{0D108BD9-81ED-4DB2-BD59-A6C34878D82A}">
                    <a16:rowId xmlns:a16="http://schemas.microsoft.com/office/drawing/2014/main" val="2764180193"/>
                  </a:ext>
                </a:extLst>
              </a:tr>
              <a:tr h="379728">
                <a:tc>
                  <a:txBody>
                    <a:bodyPr/>
                    <a:lstStyle/>
                    <a:p>
                      <a:r>
                        <a:rPr lang="en-DE" b="1" dirty="0"/>
                        <a:t>2</a:t>
                      </a:r>
                    </a:p>
                  </a:txBody>
                  <a:tcPr/>
                </a:tc>
                <a:tc>
                  <a:txBody>
                    <a:bodyPr/>
                    <a:lstStyle/>
                    <a:p>
                      <a:r>
                        <a:rPr lang="en-DE" dirty="0"/>
                        <a:t>2</a:t>
                      </a:r>
                    </a:p>
                  </a:txBody>
                  <a:tcPr/>
                </a:tc>
                <a:extLst>
                  <a:ext uri="{0D108BD9-81ED-4DB2-BD59-A6C34878D82A}">
                    <a16:rowId xmlns:a16="http://schemas.microsoft.com/office/drawing/2014/main" val="891090228"/>
                  </a:ext>
                </a:extLst>
              </a:tr>
              <a:tr h="379728">
                <a:tc>
                  <a:txBody>
                    <a:bodyPr/>
                    <a:lstStyle/>
                    <a:p>
                      <a:r>
                        <a:rPr lang="en-DE" b="1" dirty="0"/>
                        <a:t>6</a:t>
                      </a:r>
                    </a:p>
                  </a:txBody>
                  <a:tcPr/>
                </a:tc>
                <a:tc>
                  <a:txBody>
                    <a:bodyPr/>
                    <a:lstStyle/>
                    <a:p>
                      <a:r>
                        <a:rPr lang="en-DE" dirty="0"/>
                        <a:t>2</a:t>
                      </a:r>
                    </a:p>
                  </a:txBody>
                  <a:tcPr/>
                </a:tc>
                <a:extLst>
                  <a:ext uri="{0D108BD9-81ED-4DB2-BD59-A6C34878D82A}">
                    <a16:rowId xmlns:a16="http://schemas.microsoft.com/office/drawing/2014/main" val="1290825341"/>
                  </a:ext>
                </a:extLst>
              </a:tr>
              <a:tr h="379728">
                <a:tc>
                  <a:txBody>
                    <a:bodyPr/>
                    <a:lstStyle/>
                    <a:p>
                      <a:r>
                        <a:rPr lang="en-DE" b="1" dirty="0"/>
                        <a:t>9</a:t>
                      </a:r>
                    </a:p>
                  </a:txBody>
                  <a:tcPr/>
                </a:tc>
                <a:tc>
                  <a:txBody>
                    <a:bodyPr/>
                    <a:lstStyle/>
                    <a:p>
                      <a:r>
                        <a:rPr lang="en-DE" dirty="0"/>
                        <a:t>1</a:t>
                      </a:r>
                    </a:p>
                  </a:txBody>
                  <a:tcPr/>
                </a:tc>
                <a:extLst>
                  <a:ext uri="{0D108BD9-81ED-4DB2-BD59-A6C34878D82A}">
                    <a16:rowId xmlns:a16="http://schemas.microsoft.com/office/drawing/2014/main" val="963031475"/>
                  </a:ext>
                </a:extLst>
              </a:tr>
              <a:tr h="379728">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439179"/>
                  </a:ext>
                </a:extLst>
              </a:tr>
              <a:tr h="379728">
                <a:tc>
                  <a:txBody>
                    <a:bodyPr/>
                    <a:lstStyle/>
                    <a:p>
                      <a:r>
                        <a:rPr lang="en-DE" b="1" dirty="0"/>
                        <a:t>Mean</a:t>
                      </a:r>
                    </a:p>
                  </a:txBody>
                  <a:tcPr>
                    <a:lnT w="12700" cap="flat" cmpd="sng" algn="ctr">
                      <a:solidFill>
                        <a:schemeClr val="tx1"/>
                      </a:solidFill>
                      <a:prstDash val="solid"/>
                      <a:round/>
                      <a:headEnd type="none" w="med" len="med"/>
                      <a:tailEnd type="none" w="med" len="med"/>
                    </a:lnT>
                  </a:tcPr>
                </a:tc>
                <a:tc>
                  <a:txBody>
                    <a:bodyPr/>
                    <a:lstStyle/>
                    <a:p>
                      <a:r>
                        <a:rPr lang="en-DE" dirty="0"/>
                        <a:t>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8821660"/>
                  </a:ext>
                </a:extLst>
              </a:tr>
            </a:tbl>
          </a:graphicData>
        </a:graphic>
      </p:graphicFrame>
      <p:sp>
        <p:nvSpPr>
          <p:cNvPr id="6" name="Content Placeholder 2">
            <a:extLst>
              <a:ext uri="{FF2B5EF4-FFF2-40B4-BE49-F238E27FC236}">
                <a16:creationId xmlns:a16="http://schemas.microsoft.com/office/drawing/2014/main" id="{F1607BEB-DABB-4166-2A05-346A58995E0A}"/>
              </a:ext>
            </a:extLst>
          </p:cNvPr>
          <p:cNvSpPr txBox="1">
            <a:spLocks/>
          </p:cNvSpPr>
          <p:nvPr/>
        </p:nvSpPr>
        <p:spPr>
          <a:xfrm>
            <a:off x="5330342" y="2384474"/>
            <a:ext cx="4270859" cy="372861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DE" sz="2400" dirty="0">
                <a:solidFill>
                  <a:schemeClr val="tx2"/>
                </a:solidFill>
              </a:rPr>
              <a:t>Overall errors in RL task:</a:t>
            </a:r>
            <a:endParaRPr lang="en-DE" sz="1800" dirty="0">
              <a:solidFill>
                <a:schemeClr val="tx2"/>
              </a:solidFill>
            </a:endParaRPr>
          </a:p>
          <a:p>
            <a:pPr marL="0" indent="0">
              <a:buFont typeface="Arial" panose="020B0604020202020204" pitchFamily="34" charset="0"/>
              <a:buNone/>
            </a:pPr>
            <a:r>
              <a:rPr lang="en-DE" sz="1800" dirty="0">
                <a:solidFill>
                  <a:schemeClr val="tx2"/>
                </a:solidFill>
              </a:rPr>
              <a:t> </a:t>
            </a:r>
          </a:p>
        </p:txBody>
      </p:sp>
      <p:graphicFrame>
        <p:nvGraphicFramePr>
          <p:cNvPr id="7" name="Table 5">
            <a:extLst>
              <a:ext uri="{FF2B5EF4-FFF2-40B4-BE49-F238E27FC236}">
                <a16:creationId xmlns:a16="http://schemas.microsoft.com/office/drawing/2014/main" id="{7320DF46-22A2-D8AE-35E3-CEEEF296E952}"/>
              </a:ext>
            </a:extLst>
          </p:cNvPr>
          <p:cNvGraphicFramePr>
            <a:graphicFrameLocks noGrp="1"/>
          </p:cNvGraphicFramePr>
          <p:nvPr>
            <p:extLst>
              <p:ext uri="{D42A27DB-BD31-4B8C-83A1-F6EECF244321}">
                <p14:modId xmlns:p14="http://schemas.microsoft.com/office/powerpoint/2010/main" val="969113975"/>
              </p:ext>
            </p:extLst>
          </p:nvPr>
        </p:nvGraphicFramePr>
        <p:xfrm>
          <a:off x="5622710" y="2983180"/>
          <a:ext cx="3686122" cy="2658096"/>
        </p:xfrm>
        <a:graphic>
          <a:graphicData uri="http://schemas.openxmlformats.org/drawingml/2006/table">
            <a:tbl>
              <a:tblPr firstRow="1" bandRow="1">
                <a:tableStyleId>{9D7B26C5-4107-4FEC-AEDC-1716B250A1EF}</a:tableStyleId>
              </a:tblPr>
              <a:tblGrid>
                <a:gridCol w="1843061">
                  <a:extLst>
                    <a:ext uri="{9D8B030D-6E8A-4147-A177-3AD203B41FA5}">
                      <a16:colId xmlns:a16="http://schemas.microsoft.com/office/drawing/2014/main" val="1500840055"/>
                    </a:ext>
                  </a:extLst>
                </a:gridCol>
                <a:gridCol w="1843061">
                  <a:extLst>
                    <a:ext uri="{9D8B030D-6E8A-4147-A177-3AD203B41FA5}">
                      <a16:colId xmlns:a16="http://schemas.microsoft.com/office/drawing/2014/main" val="1920180217"/>
                    </a:ext>
                  </a:extLst>
                </a:gridCol>
              </a:tblGrid>
              <a:tr h="379728">
                <a:tc>
                  <a:txBody>
                    <a:bodyPr/>
                    <a:lstStyle/>
                    <a:p>
                      <a:r>
                        <a:rPr lang="en-DE" sz="1400" dirty="0"/>
                        <a:t>Participant</a:t>
                      </a:r>
                    </a:p>
                  </a:txBody>
                  <a:tcPr/>
                </a:tc>
                <a:tc>
                  <a:txBody>
                    <a:bodyPr/>
                    <a:lstStyle/>
                    <a:p>
                      <a:r>
                        <a:rPr lang="en-GB" sz="1400" dirty="0"/>
                        <a:t>E</a:t>
                      </a:r>
                      <a:r>
                        <a:rPr lang="en-DE" sz="1400" dirty="0"/>
                        <a:t>rror rates</a:t>
                      </a:r>
                    </a:p>
                  </a:txBody>
                  <a:tcPr/>
                </a:tc>
                <a:extLst>
                  <a:ext uri="{0D108BD9-81ED-4DB2-BD59-A6C34878D82A}">
                    <a16:rowId xmlns:a16="http://schemas.microsoft.com/office/drawing/2014/main" val="2057046318"/>
                  </a:ext>
                </a:extLst>
              </a:tr>
              <a:tr h="379728">
                <a:tc>
                  <a:txBody>
                    <a:bodyPr/>
                    <a:lstStyle/>
                    <a:p>
                      <a:r>
                        <a:rPr lang="en-DE" b="1" dirty="0"/>
                        <a:t>1</a:t>
                      </a:r>
                    </a:p>
                  </a:txBody>
                  <a:tcPr/>
                </a:tc>
                <a:tc>
                  <a:txBody>
                    <a:bodyPr/>
                    <a:lstStyle/>
                    <a:p>
                      <a:r>
                        <a:rPr lang="en-DE" dirty="0"/>
                        <a:t>39.58%</a:t>
                      </a:r>
                    </a:p>
                  </a:txBody>
                  <a:tcPr/>
                </a:tc>
                <a:extLst>
                  <a:ext uri="{0D108BD9-81ED-4DB2-BD59-A6C34878D82A}">
                    <a16:rowId xmlns:a16="http://schemas.microsoft.com/office/drawing/2014/main" val="2764180193"/>
                  </a:ext>
                </a:extLst>
              </a:tr>
              <a:tr h="379728">
                <a:tc>
                  <a:txBody>
                    <a:bodyPr/>
                    <a:lstStyle/>
                    <a:p>
                      <a:r>
                        <a:rPr lang="en-DE" b="1" dirty="0"/>
                        <a:t>2</a:t>
                      </a:r>
                    </a:p>
                  </a:txBody>
                  <a:tcPr/>
                </a:tc>
                <a:tc>
                  <a:txBody>
                    <a:bodyPr/>
                    <a:lstStyle/>
                    <a:p>
                      <a:r>
                        <a:rPr lang="en-DE" dirty="0"/>
                        <a:t>52.08%</a:t>
                      </a:r>
                    </a:p>
                  </a:txBody>
                  <a:tcPr/>
                </a:tc>
                <a:extLst>
                  <a:ext uri="{0D108BD9-81ED-4DB2-BD59-A6C34878D82A}">
                    <a16:rowId xmlns:a16="http://schemas.microsoft.com/office/drawing/2014/main" val="891090228"/>
                  </a:ext>
                </a:extLst>
              </a:tr>
              <a:tr h="379728">
                <a:tc>
                  <a:txBody>
                    <a:bodyPr/>
                    <a:lstStyle/>
                    <a:p>
                      <a:r>
                        <a:rPr lang="en-DE" b="1" dirty="0"/>
                        <a:t>6</a:t>
                      </a:r>
                    </a:p>
                  </a:txBody>
                  <a:tcPr/>
                </a:tc>
                <a:tc>
                  <a:txBody>
                    <a:bodyPr/>
                    <a:lstStyle/>
                    <a:p>
                      <a:r>
                        <a:rPr lang="en-DE" dirty="0"/>
                        <a:t>42.71%</a:t>
                      </a:r>
                    </a:p>
                  </a:txBody>
                  <a:tcPr/>
                </a:tc>
                <a:extLst>
                  <a:ext uri="{0D108BD9-81ED-4DB2-BD59-A6C34878D82A}">
                    <a16:rowId xmlns:a16="http://schemas.microsoft.com/office/drawing/2014/main" val="1290825341"/>
                  </a:ext>
                </a:extLst>
              </a:tr>
              <a:tr h="379728">
                <a:tc>
                  <a:txBody>
                    <a:bodyPr/>
                    <a:lstStyle/>
                    <a:p>
                      <a:r>
                        <a:rPr lang="en-DE" b="1" dirty="0"/>
                        <a:t>9</a:t>
                      </a:r>
                    </a:p>
                  </a:txBody>
                  <a:tcPr/>
                </a:tc>
                <a:tc>
                  <a:txBody>
                    <a:bodyPr/>
                    <a:lstStyle/>
                    <a:p>
                      <a:r>
                        <a:rPr lang="en-DE" dirty="0"/>
                        <a:t>42.71%</a:t>
                      </a:r>
                    </a:p>
                  </a:txBody>
                  <a:tcPr/>
                </a:tc>
                <a:extLst>
                  <a:ext uri="{0D108BD9-81ED-4DB2-BD59-A6C34878D82A}">
                    <a16:rowId xmlns:a16="http://schemas.microsoft.com/office/drawing/2014/main" val="963031475"/>
                  </a:ext>
                </a:extLst>
              </a:tr>
              <a:tr h="379728">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34.83%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439179"/>
                  </a:ext>
                </a:extLst>
              </a:tr>
              <a:tr h="379728">
                <a:tc>
                  <a:txBody>
                    <a:bodyPr/>
                    <a:lstStyle/>
                    <a:p>
                      <a:r>
                        <a:rPr lang="en-DE" b="1" dirty="0"/>
                        <a:t>Mean</a:t>
                      </a:r>
                    </a:p>
                  </a:txBody>
                  <a:tcPr>
                    <a:lnT w="12700" cap="flat" cmpd="sng" algn="ctr">
                      <a:solidFill>
                        <a:schemeClr val="tx1"/>
                      </a:solidFill>
                      <a:prstDash val="solid"/>
                      <a:round/>
                      <a:headEnd type="none" w="med" len="med"/>
                      <a:tailEnd type="none" w="med" len="med"/>
                    </a:lnT>
                  </a:tcPr>
                </a:tc>
                <a:tc>
                  <a:txBody>
                    <a:bodyPr/>
                    <a:lstStyle/>
                    <a:p>
                      <a:r>
                        <a:rPr lang="en-DE" dirty="0"/>
                        <a:t>42.29%</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68852748"/>
                  </a:ext>
                </a:extLst>
              </a:tr>
            </a:tbl>
          </a:graphicData>
        </a:graphic>
      </p:graphicFrame>
    </p:spTree>
    <p:extLst>
      <p:ext uri="{BB962C8B-B14F-4D97-AF65-F5344CB8AC3E}">
        <p14:creationId xmlns:p14="http://schemas.microsoft.com/office/powerpoint/2010/main" val="115397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DEF201-7611-F8B2-20F0-7FB7B1415145}"/>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DB1115E9-8D90-CF23-A74D-E95808A52763}"/>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27</a:t>
            </a:fld>
            <a:endParaRPr lang="en-US"/>
          </a:p>
        </p:txBody>
      </p:sp>
      <p:sp>
        <p:nvSpPr>
          <p:cNvPr id="7" name="Content Placeholder 6">
            <a:extLst>
              <a:ext uri="{FF2B5EF4-FFF2-40B4-BE49-F238E27FC236}">
                <a16:creationId xmlns:a16="http://schemas.microsoft.com/office/drawing/2014/main" id="{698302C1-5A35-FD77-A4A4-B5D61DE07AEC}"/>
              </a:ext>
            </a:extLst>
          </p:cNvPr>
          <p:cNvSpPr>
            <a:spLocks noGrp="1"/>
          </p:cNvSpPr>
          <p:nvPr>
            <p:ph idx="1"/>
          </p:nvPr>
        </p:nvSpPr>
        <p:spPr/>
        <p:txBody>
          <a:bodyPr/>
          <a:lstStyle/>
          <a:p>
            <a:r>
              <a:rPr lang="en-DE" dirty="0">
                <a:solidFill>
                  <a:schemeClr val="tx1"/>
                </a:solidFill>
              </a:rPr>
              <a:t>Error rates per block condition:</a:t>
            </a:r>
          </a:p>
          <a:p>
            <a:endParaRPr lang="en-DE" dirty="0">
              <a:solidFill>
                <a:schemeClr val="tx1"/>
              </a:solidFill>
            </a:endParaRPr>
          </a:p>
        </p:txBody>
      </p:sp>
      <p:graphicFrame>
        <p:nvGraphicFramePr>
          <p:cNvPr id="8" name="Table 5">
            <a:extLst>
              <a:ext uri="{FF2B5EF4-FFF2-40B4-BE49-F238E27FC236}">
                <a16:creationId xmlns:a16="http://schemas.microsoft.com/office/drawing/2014/main" id="{3A194AFF-BF6C-9471-E10A-8EDD21A45EB4}"/>
              </a:ext>
            </a:extLst>
          </p:cNvPr>
          <p:cNvGraphicFramePr>
            <a:graphicFrameLocks/>
          </p:cNvGraphicFramePr>
          <p:nvPr>
            <p:extLst>
              <p:ext uri="{D42A27DB-BD31-4B8C-83A1-F6EECF244321}">
                <p14:modId xmlns:p14="http://schemas.microsoft.com/office/powerpoint/2010/main" val="3166297523"/>
              </p:ext>
            </p:extLst>
          </p:nvPr>
        </p:nvGraphicFramePr>
        <p:xfrm>
          <a:off x="1126760" y="2522031"/>
          <a:ext cx="7798010" cy="2937713"/>
        </p:xfrm>
        <a:graphic>
          <a:graphicData uri="http://schemas.openxmlformats.org/drawingml/2006/table">
            <a:tbl>
              <a:tblPr firstRow="1" bandRow="1">
                <a:tableStyleId>{9D7B26C5-4107-4FEC-AEDC-1716B250A1EF}</a:tableStyleId>
              </a:tblPr>
              <a:tblGrid>
                <a:gridCol w="1559602">
                  <a:extLst>
                    <a:ext uri="{9D8B030D-6E8A-4147-A177-3AD203B41FA5}">
                      <a16:colId xmlns:a16="http://schemas.microsoft.com/office/drawing/2014/main" val="3888503362"/>
                    </a:ext>
                  </a:extLst>
                </a:gridCol>
                <a:gridCol w="1559602">
                  <a:extLst>
                    <a:ext uri="{9D8B030D-6E8A-4147-A177-3AD203B41FA5}">
                      <a16:colId xmlns:a16="http://schemas.microsoft.com/office/drawing/2014/main" val="818616692"/>
                    </a:ext>
                  </a:extLst>
                </a:gridCol>
                <a:gridCol w="1559602">
                  <a:extLst>
                    <a:ext uri="{9D8B030D-6E8A-4147-A177-3AD203B41FA5}">
                      <a16:colId xmlns:a16="http://schemas.microsoft.com/office/drawing/2014/main" val="831339968"/>
                    </a:ext>
                  </a:extLst>
                </a:gridCol>
                <a:gridCol w="1559602">
                  <a:extLst>
                    <a:ext uri="{9D8B030D-6E8A-4147-A177-3AD203B41FA5}">
                      <a16:colId xmlns:a16="http://schemas.microsoft.com/office/drawing/2014/main" val="619573849"/>
                    </a:ext>
                  </a:extLst>
                </a:gridCol>
                <a:gridCol w="1559602">
                  <a:extLst>
                    <a:ext uri="{9D8B030D-6E8A-4147-A177-3AD203B41FA5}">
                      <a16:colId xmlns:a16="http://schemas.microsoft.com/office/drawing/2014/main" val="2393285505"/>
                    </a:ext>
                  </a:extLst>
                </a:gridCol>
              </a:tblGrid>
              <a:tr h="656297">
                <a:tc>
                  <a:txBody>
                    <a:bodyPr/>
                    <a:lstStyle/>
                    <a:p>
                      <a:r>
                        <a:rPr lang="en-DE" sz="1400" dirty="0"/>
                        <a:t>Participant</a:t>
                      </a:r>
                    </a:p>
                  </a:txBody>
                  <a:tcPr/>
                </a:tc>
                <a:tc>
                  <a:txBody>
                    <a:bodyPr/>
                    <a:lstStyle/>
                    <a:p>
                      <a:r>
                        <a:rPr lang="en-DE" sz="1400" dirty="0"/>
                        <a:t>Reward</a:t>
                      </a:r>
                    </a:p>
                  </a:txBody>
                  <a:tcPr/>
                </a:tc>
                <a:tc>
                  <a:txBody>
                    <a:bodyPr/>
                    <a:lstStyle/>
                    <a:p>
                      <a:r>
                        <a:rPr lang="en-DE" sz="1400" dirty="0"/>
                        <a:t>Punishment</a:t>
                      </a:r>
                    </a:p>
                  </a:txBody>
                  <a:tcPr/>
                </a:tc>
                <a:tc>
                  <a:txBody>
                    <a:bodyPr/>
                    <a:lstStyle/>
                    <a:p>
                      <a:r>
                        <a:rPr lang="en-DE" sz="1400" dirty="0"/>
                        <a:t>R-to-P</a:t>
                      </a:r>
                    </a:p>
                  </a:txBody>
                  <a:tcPr/>
                </a:tc>
                <a:tc>
                  <a:txBody>
                    <a:bodyPr/>
                    <a:lstStyle/>
                    <a:p>
                      <a:r>
                        <a:rPr lang="en-DE" sz="1400" dirty="0"/>
                        <a:t>P-to-R</a:t>
                      </a:r>
                    </a:p>
                  </a:txBody>
                  <a:tcPr/>
                </a:tc>
                <a:extLst>
                  <a:ext uri="{0D108BD9-81ED-4DB2-BD59-A6C34878D82A}">
                    <a16:rowId xmlns:a16="http://schemas.microsoft.com/office/drawing/2014/main" val="1647408615"/>
                  </a:ext>
                </a:extLst>
              </a:tr>
              <a:tr h="380236">
                <a:tc>
                  <a:txBody>
                    <a:bodyPr/>
                    <a:lstStyle/>
                    <a:p>
                      <a:r>
                        <a:rPr lang="en-DE" b="1" dirty="0"/>
                        <a:t>1</a:t>
                      </a:r>
                    </a:p>
                  </a:txBody>
                  <a:tcPr/>
                </a:tc>
                <a:tc>
                  <a:txBody>
                    <a:bodyPr/>
                    <a:lstStyle/>
                    <a:p>
                      <a:r>
                        <a:rPr lang="en-DE" dirty="0"/>
                        <a:t>25.00%</a:t>
                      </a:r>
                    </a:p>
                  </a:txBody>
                  <a:tcPr/>
                </a:tc>
                <a:tc>
                  <a:txBody>
                    <a:bodyPr/>
                    <a:lstStyle/>
                    <a:p>
                      <a:r>
                        <a:rPr lang="en-DE" dirty="0"/>
                        <a:t>50.00%</a:t>
                      </a:r>
                    </a:p>
                  </a:txBody>
                  <a:tcPr/>
                </a:tc>
                <a:tc>
                  <a:txBody>
                    <a:bodyPr/>
                    <a:lstStyle/>
                    <a:p>
                      <a:r>
                        <a:rPr lang="en-DE" dirty="0"/>
                        <a:t>45.83%</a:t>
                      </a:r>
                    </a:p>
                  </a:txBody>
                  <a:tcPr/>
                </a:tc>
                <a:tc>
                  <a:txBody>
                    <a:bodyPr/>
                    <a:lstStyle/>
                    <a:p>
                      <a:r>
                        <a:rPr lang="en-DE" dirty="0"/>
                        <a:t>37.50%</a:t>
                      </a:r>
                    </a:p>
                  </a:txBody>
                  <a:tcPr/>
                </a:tc>
                <a:extLst>
                  <a:ext uri="{0D108BD9-81ED-4DB2-BD59-A6C34878D82A}">
                    <a16:rowId xmlns:a16="http://schemas.microsoft.com/office/drawing/2014/main" val="3157643608"/>
                  </a:ext>
                </a:extLst>
              </a:tr>
              <a:tr h="380236">
                <a:tc>
                  <a:txBody>
                    <a:bodyPr/>
                    <a:lstStyle/>
                    <a:p>
                      <a:r>
                        <a:rPr lang="en-DE" b="1" dirty="0"/>
                        <a:t>2</a:t>
                      </a:r>
                    </a:p>
                  </a:txBody>
                  <a:tcPr/>
                </a:tc>
                <a:tc>
                  <a:txBody>
                    <a:bodyPr/>
                    <a:lstStyle/>
                    <a:p>
                      <a:r>
                        <a:rPr lang="en-DE" dirty="0"/>
                        <a:t>41.67%</a:t>
                      </a:r>
                    </a:p>
                  </a:txBody>
                  <a:tcPr/>
                </a:tc>
                <a:tc>
                  <a:txBody>
                    <a:bodyPr/>
                    <a:lstStyle/>
                    <a:p>
                      <a:r>
                        <a:rPr lang="en-DE" dirty="0"/>
                        <a:t>58.33%</a:t>
                      </a:r>
                    </a:p>
                  </a:txBody>
                  <a:tcPr/>
                </a:tc>
                <a:tc>
                  <a:txBody>
                    <a:bodyPr/>
                    <a:lstStyle/>
                    <a:p>
                      <a:r>
                        <a:rPr lang="en-DE" dirty="0"/>
                        <a:t>58.33%</a:t>
                      </a:r>
                    </a:p>
                  </a:txBody>
                  <a:tcPr/>
                </a:tc>
                <a:tc>
                  <a:txBody>
                    <a:bodyPr/>
                    <a:lstStyle/>
                    <a:p>
                      <a:r>
                        <a:rPr lang="en-DE" dirty="0"/>
                        <a:t>50.00%</a:t>
                      </a:r>
                    </a:p>
                  </a:txBody>
                  <a:tcPr/>
                </a:tc>
                <a:extLst>
                  <a:ext uri="{0D108BD9-81ED-4DB2-BD59-A6C34878D82A}">
                    <a16:rowId xmlns:a16="http://schemas.microsoft.com/office/drawing/2014/main" val="773062260"/>
                  </a:ext>
                </a:extLst>
              </a:tr>
              <a:tr h="380236">
                <a:tc>
                  <a:txBody>
                    <a:bodyPr/>
                    <a:lstStyle/>
                    <a:p>
                      <a:r>
                        <a:rPr lang="en-DE" b="1" dirty="0"/>
                        <a:t>6</a:t>
                      </a:r>
                    </a:p>
                  </a:txBody>
                  <a:tcPr/>
                </a:tc>
                <a:tc>
                  <a:txBody>
                    <a:bodyPr/>
                    <a:lstStyle/>
                    <a:p>
                      <a:r>
                        <a:rPr lang="en-DE" dirty="0"/>
                        <a:t>41.67%</a:t>
                      </a:r>
                    </a:p>
                  </a:txBody>
                  <a:tcPr/>
                </a:tc>
                <a:tc>
                  <a:txBody>
                    <a:bodyPr/>
                    <a:lstStyle/>
                    <a:p>
                      <a:r>
                        <a:rPr lang="en-DE" dirty="0"/>
                        <a:t>37.50%</a:t>
                      </a:r>
                    </a:p>
                  </a:txBody>
                  <a:tcPr/>
                </a:tc>
                <a:tc>
                  <a:txBody>
                    <a:bodyPr/>
                    <a:lstStyle/>
                    <a:p>
                      <a:r>
                        <a:rPr lang="en-DE" dirty="0"/>
                        <a:t>45.83%</a:t>
                      </a:r>
                    </a:p>
                  </a:txBody>
                  <a:tcPr/>
                </a:tc>
                <a:tc>
                  <a:txBody>
                    <a:bodyPr/>
                    <a:lstStyle/>
                    <a:p>
                      <a:r>
                        <a:rPr lang="en-DE" dirty="0"/>
                        <a:t>45.83%</a:t>
                      </a:r>
                    </a:p>
                  </a:txBody>
                  <a:tcPr/>
                </a:tc>
                <a:extLst>
                  <a:ext uri="{0D108BD9-81ED-4DB2-BD59-A6C34878D82A}">
                    <a16:rowId xmlns:a16="http://schemas.microsoft.com/office/drawing/2014/main" val="3491289508"/>
                  </a:ext>
                </a:extLst>
              </a:tr>
              <a:tr h="380236">
                <a:tc>
                  <a:txBody>
                    <a:bodyPr/>
                    <a:lstStyle/>
                    <a:p>
                      <a:r>
                        <a:rPr lang="en-DE" b="1" dirty="0"/>
                        <a:t>9</a:t>
                      </a:r>
                    </a:p>
                  </a:txBody>
                  <a:tcPr/>
                </a:tc>
                <a:tc>
                  <a:txBody>
                    <a:bodyPr/>
                    <a:lstStyle/>
                    <a:p>
                      <a:r>
                        <a:rPr lang="en-DE" dirty="0"/>
                        <a:t>29.17%</a:t>
                      </a:r>
                    </a:p>
                  </a:txBody>
                  <a:tcPr/>
                </a:tc>
                <a:tc>
                  <a:txBody>
                    <a:bodyPr/>
                    <a:lstStyle/>
                    <a:p>
                      <a:r>
                        <a:rPr lang="en-DE" dirty="0"/>
                        <a:t>75.00%</a:t>
                      </a:r>
                    </a:p>
                  </a:txBody>
                  <a:tcPr/>
                </a:tc>
                <a:tc>
                  <a:txBody>
                    <a:bodyPr/>
                    <a:lstStyle/>
                    <a:p>
                      <a:r>
                        <a:rPr lang="en-DE" dirty="0"/>
                        <a:t>37.50%</a:t>
                      </a:r>
                    </a:p>
                  </a:txBody>
                  <a:tcPr/>
                </a:tc>
                <a:tc>
                  <a:txBody>
                    <a:bodyPr/>
                    <a:lstStyle/>
                    <a:p>
                      <a:r>
                        <a:rPr lang="en-DE" dirty="0"/>
                        <a:t>29.17%</a:t>
                      </a:r>
                    </a:p>
                  </a:txBody>
                  <a:tcPr/>
                </a:tc>
                <a:extLst>
                  <a:ext uri="{0D108BD9-81ED-4DB2-BD59-A6C34878D82A}">
                    <a16:rowId xmlns:a16="http://schemas.microsoft.com/office/drawing/2014/main" val="2710434484"/>
                  </a:ext>
                </a:extLst>
              </a:tr>
              <a:tr h="380236">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25.00%</a:t>
                      </a:r>
                    </a:p>
                  </a:txBody>
                  <a:tcPr>
                    <a:lnB w="12700" cap="flat" cmpd="sng" algn="ctr">
                      <a:solidFill>
                        <a:schemeClr val="tx1"/>
                      </a:solidFill>
                      <a:prstDash val="solid"/>
                      <a:round/>
                      <a:headEnd type="none" w="med" len="med"/>
                      <a:tailEnd type="none" w="med" len="med"/>
                    </a:lnB>
                  </a:tcPr>
                </a:tc>
                <a:tc>
                  <a:txBody>
                    <a:bodyPr/>
                    <a:lstStyle/>
                    <a:p>
                      <a:r>
                        <a:rPr lang="en-DE" dirty="0"/>
                        <a:t>29.17%</a:t>
                      </a:r>
                    </a:p>
                  </a:txBody>
                  <a:tcPr>
                    <a:lnB w="12700" cap="flat" cmpd="sng" algn="ctr">
                      <a:solidFill>
                        <a:schemeClr val="tx1"/>
                      </a:solidFill>
                      <a:prstDash val="solid"/>
                      <a:round/>
                      <a:headEnd type="none" w="med" len="med"/>
                      <a:tailEnd type="none" w="med" len="med"/>
                    </a:lnB>
                  </a:tcPr>
                </a:tc>
                <a:tc>
                  <a:txBody>
                    <a:bodyPr/>
                    <a:lstStyle/>
                    <a:p>
                      <a:r>
                        <a:rPr lang="en-DE" dirty="0"/>
                        <a:t>54.17%</a:t>
                      </a:r>
                    </a:p>
                  </a:txBody>
                  <a:tcPr>
                    <a:lnB w="12700" cap="flat" cmpd="sng" algn="ctr">
                      <a:solidFill>
                        <a:schemeClr val="tx1"/>
                      </a:solidFill>
                      <a:prstDash val="solid"/>
                      <a:round/>
                      <a:headEnd type="none" w="med" len="med"/>
                      <a:tailEnd type="none" w="med" len="med"/>
                    </a:lnB>
                  </a:tcPr>
                </a:tc>
                <a:tc>
                  <a:txBody>
                    <a:bodyPr/>
                    <a:lstStyle/>
                    <a:p>
                      <a:r>
                        <a:rPr lang="en-DE" dirty="0"/>
                        <a:t>29.17%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771033"/>
                  </a:ext>
                </a:extLst>
              </a:tr>
              <a:tr h="380236">
                <a:tc>
                  <a:txBody>
                    <a:bodyPr/>
                    <a:lstStyle/>
                    <a:p>
                      <a:r>
                        <a:rPr lang="en-DE" b="1" dirty="0"/>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32.50%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50.00%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48.33%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38.33%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473454"/>
                  </a:ext>
                </a:extLst>
              </a:tr>
            </a:tbl>
          </a:graphicData>
        </a:graphic>
      </p:graphicFrame>
      <p:sp>
        <p:nvSpPr>
          <p:cNvPr id="10" name="TextBox 9">
            <a:extLst>
              <a:ext uri="{FF2B5EF4-FFF2-40B4-BE49-F238E27FC236}">
                <a16:creationId xmlns:a16="http://schemas.microsoft.com/office/drawing/2014/main" id="{ED592E57-0DDF-D2EC-B20E-64B8E44573EB}"/>
              </a:ext>
            </a:extLst>
          </p:cNvPr>
          <p:cNvSpPr txBox="1"/>
          <p:nvPr/>
        </p:nvSpPr>
        <p:spPr>
          <a:xfrm>
            <a:off x="1172151" y="5642179"/>
            <a:ext cx="7798011" cy="523220"/>
          </a:xfrm>
          <a:prstGeom prst="rect">
            <a:avLst/>
          </a:prstGeom>
          <a:noFill/>
        </p:spPr>
        <p:txBody>
          <a:bodyPr wrap="square" rtlCol="0">
            <a:spAutoFit/>
          </a:bodyPr>
          <a:lstStyle/>
          <a:p>
            <a:r>
              <a:rPr lang="en-DE" sz="1400" i="1" dirty="0"/>
              <a:t>Notes. </a:t>
            </a:r>
            <a:r>
              <a:rPr lang="en-DE" sz="1400" dirty="0"/>
              <a:t>R-to-P: switch-trials from reward to punishment condition, P-to-R: switch-trials from punishment to reward condition.</a:t>
            </a:r>
          </a:p>
        </p:txBody>
      </p:sp>
    </p:spTree>
    <p:extLst>
      <p:ext uri="{BB962C8B-B14F-4D97-AF65-F5344CB8AC3E}">
        <p14:creationId xmlns:p14="http://schemas.microsoft.com/office/powerpoint/2010/main" val="737270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BABF6F8-959A-C92D-1253-2A29EAEA919E}"/>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D7EA9AA-03B9-387B-9200-766B32429C36}"/>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28</a:t>
            </a:fld>
            <a:endParaRPr lang="en-US"/>
          </a:p>
        </p:txBody>
      </p:sp>
      <p:sp>
        <p:nvSpPr>
          <p:cNvPr id="5" name="Content Placeholder 6">
            <a:extLst>
              <a:ext uri="{FF2B5EF4-FFF2-40B4-BE49-F238E27FC236}">
                <a16:creationId xmlns:a16="http://schemas.microsoft.com/office/drawing/2014/main" id="{12685160-D822-4496-0E6C-629CE86EC09A}"/>
              </a:ext>
            </a:extLst>
          </p:cNvPr>
          <p:cNvSpPr>
            <a:spLocks noGrp="1"/>
          </p:cNvSpPr>
          <p:nvPr>
            <p:ph idx="1"/>
          </p:nvPr>
        </p:nvSpPr>
        <p:spPr>
          <a:xfrm>
            <a:off x="838200" y="1949450"/>
            <a:ext cx="9210281" cy="4195763"/>
          </a:xfrm>
        </p:spPr>
        <p:txBody>
          <a:bodyPr/>
          <a:lstStyle/>
          <a:p>
            <a:r>
              <a:rPr lang="en-DE" dirty="0">
                <a:solidFill>
                  <a:schemeClr val="tx1"/>
                </a:solidFill>
              </a:rPr>
              <a:t>GLM for error rates:</a:t>
            </a:r>
          </a:p>
          <a:p>
            <a:r>
              <a:rPr lang="en-GB" sz="1800" dirty="0">
                <a:solidFill>
                  <a:schemeClr val="tx1"/>
                </a:solidFill>
              </a:rPr>
              <a:t>Full model: a</a:t>
            </a:r>
            <a:r>
              <a:rPr lang="en-DE" sz="1800" dirty="0">
                <a:solidFill>
                  <a:schemeClr val="tx1"/>
                </a:solidFill>
              </a:rPr>
              <a:t>ccuracy ~ PANAS_pos + PANAS_neg + STAI_state + STAI_trait + SHAPS*BDI*Block_cond + (1|participant)</a:t>
            </a:r>
          </a:p>
          <a:p>
            <a:r>
              <a:rPr lang="en-DE" sz="1800" dirty="0">
                <a:solidFill>
                  <a:schemeClr val="tx1"/>
                </a:solidFill>
              </a:rPr>
              <a:t>Run models:</a:t>
            </a:r>
          </a:p>
          <a:p>
            <a:r>
              <a:rPr lang="en-GB" sz="1800" dirty="0">
                <a:solidFill>
                  <a:schemeClr val="tx1"/>
                </a:solidFill>
              </a:rPr>
              <a:t>errors</a:t>
            </a:r>
            <a:r>
              <a:rPr lang="en-DE" sz="1800" dirty="0">
                <a:solidFill>
                  <a:schemeClr val="tx1"/>
                </a:solidFill>
              </a:rPr>
              <a:t> ~ BDI*Block_cond + (1|participant)</a:t>
            </a:r>
          </a:p>
          <a:p>
            <a:r>
              <a:rPr lang="en-DE" sz="1800" dirty="0">
                <a:solidFill>
                  <a:schemeClr val="tx1"/>
                </a:solidFill>
              </a:rPr>
              <a:t>Significant main effect of Block condition (</a:t>
            </a:r>
            <a:r>
              <a:rPr lang="en-DE" sz="1800" i="1" dirty="0">
                <a:solidFill>
                  <a:schemeClr val="tx1"/>
                </a:solidFill>
              </a:rPr>
              <a:t>W</a:t>
            </a:r>
            <a:r>
              <a:rPr lang="en-DE" sz="1800" dirty="0">
                <a:solidFill>
                  <a:schemeClr val="tx1"/>
                </a:solidFill>
              </a:rPr>
              <a:t>(3) = 9.812, </a:t>
            </a:r>
            <a:r>
              <a:rPr lang="en-DE" sz="1800" i="1" dirty="0">
                <a:solidFill>
                  <a:schemeClr val="tx1"/>
                </a:solidFill>
              </a:rPr>
              <a:t>p</a:t>
            </a:r>
            <a:r>
              <a:rPr lang="en-DE" sz="1800" dirty="0">
                <a:solidFill>
                  <a:schemeClr val="tx1"/>
                </a:solidFill>
              </a:rPr>
              <a:t> = .020), tendency toward a significant interaction between BDI and Block condition (</a:t>
            </a:r>
            <a:r>
              <a:rPr lang="en-DE" sz="1800" i="1" dirty="0">
                <a:solidFill>
                  <a:schemeClr val="tx1"/>
                </a:solidFill>
              </a:rPr>
              <a:t>W</a:t>
            </a:r>
            <a:r>
              <a:rPr lang="en-DE" sz="1800" dirty="0">
                <a:solidFill>
                  <a:schemeClr val="tx1"/>
                </a:solidFill>
              </a:rPr>
              <a:t>(3) 7.392, </a:t>
            </a:r>
            <a:r>
              <a:rPr lang="en-DE" sz="1800" i="1" dirty="0">
                <a:solidFill>
                  <a:schemeClr val="tx1"/>
                </a:solidFill>
              </a:rPr>
              <a:t>p</a:t>
            </a:r>
            <a:r>
              <a:rPr lang="en-DE" sz="1800" dirty="0">
                <a:solidFill>
                  <a:schemeClr val="tx1"/>
                </a:solidFill>
              </a:rPr>
              <a:t> = .060)</a:t>
            </a:r>
          </a:p>
          <a:p>
            <a:r>
              <a:rPr lang="en-GB" sz="1800" dirty="0">
                <a:solidFill>
                  <a:schemeClr val="tx1"/>
                </a:solidFill>
              </a:rPr>
              <a:t>errors</a:t>
            </a:r>
            <a:r>
              <a:rPr lang="en-DE" sz="1800" dirty="0">
                <a:solidFill>
                  <a:schemeClr val="tx1"/>
                </a:solidFill>
              </a:rPr>
              <a:t> ~ SHAPS*Block_cond + (1|participant)</a:t>
            </a:r>
          </a:p>
          <a:p>
            <a:r>
              <a:rPr lang="en-DE" sz="1800" dirty="0">
                <a:solidFill>
                  <a:schemeClr val="tx1"/>
                </a:solidFill>
              </a:rPr>
              <a:t>Significant main effect of Block condition (</a:t>
            </a:r>
            <a:r>
              <a:rPr lang="en-DE" sz="1800" i="1" dirty="0">
                <a:solidFill>
                  <a:schemeClr val="tx1"/>
                </a:solidFill>
              </a:rPr>
              <a:t>W</a:t>
            </a:r>
            <a:r>
              <a:rPr lang="en-DE" sz="1800" dirty="0">
                <a:solidFill>
                  <a:schemeClr val="tx1"/>
                </a:solidFill>
              </a:rPr>
              <a:t>(3) = 9.270, </a:t>
            </a:r>
            <a:r>
              <a:rPr lang="en-DE" sz="1800" i="1" dirty="0">
                <a:solidFill>
                  <a:schemeClr val="tx1"/>
                </a:solidFill>
              </a:rPr>
              <a:t>p</a:t>
            </a:r>
            <a:r>
              <a:rPr lang="en-DE" sz="1800" dirty="0">
                <a:solidFill>
                  <a:schemeClr val="tx1"/>
                </a:solidFill>
              </a:rPr>
              <a:t> = .026), significant interaction between SHAPS and Block condition (</a:t>
            </a:r>
            <a:r>
              <a:rPr lang="en-DE" sz="1800" i="1" dirty="0">
                <a:solidFill>
                  <a:schemeClr val="tx1"/>
                </a:solidFill>
              </a:rPr>
              <a:t>W</a:t>
            </a:r>
            <a:r>
              <a:rPr lang="en-DE" sz="1800" dirty="0">
                <a:solidFill>
                  <a:schemeClr val="tx1"/>
                </a:solidFill>
              </a:rPr>
              <a:t>(3) = 10.100, </a:t>
            </a:r>
            <a:r>
              <a:rPr lang="en-DE" sz="1800" i="1" dirty="0">
                <a:solidFill>
                  <a:schemeClr val="tx1"/>
                </a:solidFill>
              </a:rPr>
              <a:t>p</a:t>
            </a:r>
            <a:r>
              <a:rPr lang="en-DE" sz="1800" dirty="0">
                <a:solidFill>
                  <a:schemeClr val="tx1"/>
                </a:solidFill>
              </a:rPr>
              <a:t> = .018)</a:t>
            </a:r>
          </a:p>
        </p:txBody>
      </p:sp>
    </p:spTree>
    <p:extLst>
      <p:ext uri="{BB962C8B-B14F-4D97-AF65-F5344CB8AC3E}">
        <p14:creationId xmlns:p14="http://schemas.microsoft.com/office/powerpoint/2010/main" val="281835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5058AC8-9A6B-1A33-6D31-E187CC331A76}"/>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3" name="Content Placeholder 2">
            <a:extLst>
              <a:ext uri="{FF2B5EF4-FFF2-40B4-BE49-F238E27FC236}">
                <a16:creationId xmlns:a16="http://schemas.microsoft.com/office/drawing/2014/main" id="{B8732CED-16F5-8C85-5638-5440D10D6A27}"/>
              </a:ext>
            </a:extLst>
          </p:cNvPr>
          <p:cNvSpPr>
            <a:spLocks noGrp="1"/>
          </p:cNvSpPr>
          <p:nvPr>
            <p:ph idx="1"/>
          </p:nvPr>
        </p:nvSpPr>
        <p:spPr>
          <a:xfrm>
            <a:off x="825797" y="2384474"/>
            <a:ext cx="8762436" cy="3728613"/>
          </a:xfrm>
        </p:spPr>
        <p:txBody>
          <a:bodyPr>
            <a:normAutofit/>
          </a:bodyPr>
          <a:lstStyle/>
          <a:p>
            <a:r>
              <a:rPr lang="en-DE" sz="1800" dirty="0">
                <a:solidFill>
                  <a:schemeClr val="tx1"/>
                </a:solidFill>
              </a:rPr>
              <a:t>Significant main effect of Block condition (</a:t>
            </a:r>
            <a:r>
              <a:rPr lang="en-DE" sz="1800" i="1" dirty="0">
                <a:solidFill>
                  <a:schemeClr val="tx1"/>
                </a:solidFill>
              </a:rPr>
              <a:t>W</a:t>
            </a:r>
            <a:r>
              <a:rPr lang="en-DE" sz="1800" dirty="0">
                <a:solidFill>
                  <a:schemeClr val="tx1"/>
                </a:solidFill>
              </a:rPr>
              <a:t>(3) = 9.812, </a:t>
            </a:r>
            <a:r>
              <a:rPr lang="en-DE" sz="1800" i="1" dirty="0">
                <a:solidFill>
                  <a:schemeClr val="tx1"/>
                </a:solidFill>
              </a:rPr>
              <a:t>p</a:t>
            </a:r>
            <a:r>
              <a:rPr lang="en-DE" sz="1800" dirty="0">
                <a:solidFill>
                  <a:schemeClr val="tx1"/>
                </a:solidFill>
              </a:rPr>
              <a:t> = .020), tendency toward a significant interaction between BDI and Block condition (</a:t>
            </a:r>
            <a:r>
              <a:rPr lang="en-DE" sz="1800" i="1" dirty="0">
                <a:solidFill>
                  <a:schemeClr val="tx1"/>
                </a:solidFill>
              </a:rPr>
              <a:t>W</a:t>
            </a:r>
            <a:r>
              <a:rPr lang="en-DE" sz="1800" dirty="0">
                <a:solidFill>
                  <a:schemeClr val="tx1"/>
                </a:solidFill>
              </a:rPr>
              <a:t>(3) 7.392, </a:t>
            </a:r>
            <a:r>
              <a:rPr lang="en-DE" sz="1800" i="1" dirty="0">
                <a:solidFill>
                  <a:schemeClr val="tx1"/>
                </a:solidFill>
              </a:rPr>
              <a:t>p</a:t>
            </a:r>
            <a:r>
              <a:rPr lang="en-DE" sz="1800" dirty="0">
                <a:solidFill>
                  <a:schemeClr val="tx1"/>
                </a:solidFill>
              </a:rPr>
              <a:t> = .060)</a:t>
            </a:r>
          </a:p>
          <a:p>
            <a:r>
              <a:rPr lang="en-DE" sz="1800" dirty="0">
                <a:solidFill>
                  <a:schemeClr val="tx2"/>
                </a:solidFill>
              </a:rPr>
              <a:t>BDI scores significantly predicted errors in reward to punishment trials (</a:t>
            </a:r>
            <a:r>
              <a:rPr lang="en-DE" sz="1800" i="1" dirty="0">
                <a:solidFill>
                  <a:schemeClr val="tx2"/>
                </a:solidFill>
              </a:rPr>
              <a:t>r</a:t>
            </a:r>
            <a:r>
              <a:rPr lang="en-DE" sz="1800" dirty="0">
                <a:solidFill>
                  <a:schemeClr val="tx2"/>
                </a:solidFill>
              </a:rPr>
              <a:t> =           -0.952, </a:t>
            </a:r>
            <a:r>
              <a:rPr lang="en-DE" sz="1800" i="1" dirty="0">
                <a:solidFill>
                  <a:schemeClr val="tx2"/>
                </a:solidFill>
              </a:rPr>
              <a:t>p</a:t>
            </a:r>
            <a:r>
              <a:rPr lang="en-DE" sz="1800" dirty="0">
                <a:solidFill>
                  <a:schemeClr val="tx2"/>
                </a:solidFill>
              </a:rPr>
              <a:t> = .013) </a:t>
            </a:r>
            <a:r>
              <a:rPr lang="en-DE" sz="1800" dirty="0">
                <a:solidFill>
                  <a:schemeClr val="tx2"/>
                </a:solidFill>
                <a:sym typeface="Wingdings" pitchFamily="2" charset="2"/>
              </a:rPr>
              <a:t> higher BDI scores are connected to better performance in reward to punishment trials</a:t>
            </a:r>
          </a:p>
          <a:p>
            <a:r>
              <a:rPr lang="en-GB" sz="1800" dirty="0">
                <a:solidFill>
                  <a:schemeClr val="tx2"/>
                </a:solidFill>
                <a:sym typeface="Wingdings" pitchFamily="2" charset="2"/>
              </a:rPr>
              <a:t>N</a:t>
            </a:r>
            <a:r>
              <a:rPr lang="en-DE" sz="1800" dirty="0">
                <a:solidFill>
                  <a:schemeClr val="tx2"/>
                </a:solidFill>
                <a:sym typeface="Wingdings" pitchFamily="2" charset="2"/>
              </a:rPr>
              <a:t>o other results were significant</a:t>
            </a:r>
          </a:p>
          <a:p>
            <a:r>
              <a:rPr lang="en-DE" sz="1800" dirty="0">
                <a:solidFill>
                  <a:schemeClr val="tx2"/>
                </a:solidFill>
                <a:sym typeface="Wingdings" pitchFamily="2" charset="2"/>
              </a:rPr>
              <a:t> higher depressive values are connected to better performance in switching from reward to punishment</a:t>
            </a:r>
          </a:p>
          <a:p>
            <a:r>
              <a:rPr lang="en-GB" sz="1800" dirty="0">
                <a:solidFill>
                  <a:schemeClr val="tx2"/>
                </a:solidFill>
                <a:sym typeface="Wingdings" pitchFamily="2" charset="2"/>
              </a:rPr>
              <a:t>I</a:t>
            </a:r>
            <a:r>
              <a:rPr lang="en-DE" sz="1800" dirty="0">
                <a:solidFill>
                  <a:schemeClr val="tx2"/>
                </a:solidFill>
                <a:sym typeface="Wingdings" pitchFamily="2" charset="2"/>
              </a:rPr>
              <a:t>n accordance with higher sensitivity to negative outcomes</a:t>
            </a:r>
            <a:endParaRPr lang="en-DE" sz="1800" dirty="0">
              <a:solidFill>
                <a:schemeClr val="tx2"/>
              </a:solidFill>
            </a:endParaRP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5F82F822-9D6B-9814-16AB-3F9E385A9F2F}"/>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29</a:t>
            </a:fld>
            <a:endParaRPr lang="en-US"/>
          </a:p>
        </p:txBody>
      </p:sp>
      <p:pic>
        <p:nvPicPr>
          <p:cNvPr id="6" name="Picture 5" descr="A picture containing text, screenshot, diagram, line&#10;&#10;Description automatically generated">
            <a:extLst>
              <a:ext uri="{FF2B5EF4-FFF2-40B4-BE49-F238E27FC236}">
                <a16:creationId xmlns:a16="http://schemas.microsoft.com/office/drawing/2014/main" id="{9B239EDE-0850-A053-481D-332D26263901}"/>
              </a:ext>
            </a:extLst>
          </p:cNvPr>
          <p:cNvPicPr>
            <a:picLocks noChangeAspect="1"/>
          </p:cNvPicPr>
          <p:nvPr/>
        </p:nvPicPr>
        <p:blipFill>
          <a:blip r:embed="rId4"/>
          <a:stretch>
            <a:fillRect/>
          </a:stretch>
        </p:blipFill>
        <p:spPr>
          <a:xfrm>
            <a:off x="9026652" y="0"/>
            <a:ext cx="3162300" cy="2578100"/>
          </a:xfrm>
          <a:prstGeom prst="rect">
            <a:avLst/>
          </a:prstGeom>
        </p:spPr>
      </p:pic>
    </p:spTree>
    <p:extLst>
      <p:ext uri="{BB962C8B-B14F-4D97-AF65-F5344CB8AC3E}">
        <p14:creationId xmlns:p14="http://schemas.microsoft.com/office/powerpoint/2010/main" val="341876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b="1"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9ACBF626-E2E5-179A-CD1D-3D169F26DE0E}"/>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16478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32E79E7-34EC-4EC1-FE4C-36A4B39FBD0C}"/>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3" name="Content Placeholder 2">
            <a:extLst>
              <a:ext uri="{FF2B5EF4-FFF2-40B4-BE49-F238E27FC236}">
                <a16:creationId xmlns:a16="http://schemas.microsoft.com/office/drawing/2014/main" id="{82894D09-2EDE-6200-73AB-00AB6DEFE5C6}"/>
              </a:ext>
            </a:extLst>
          </p:cNvPr>
          <p:cNvSpPr>
            <a:spLocks noGrp="1"/>
          </p:cNvSpPr>
          <p:nvPr>
            <p:ph idx="1"/>
          </p:nvPr>
        </p:nvSpPr>
        <p:spPr>
          <a:xfrm>
            <a:off x="825797" y="2384474"/>
            <a:ext cx="8762436" cy="3728613"/>
          </a:xfrm>
        </p:spPr>
        <p:txBody>
          <a:bodyPr>
            <a:normAutofit/>
          </a:bodyPr>
          <a:lstStyle/>
          <a:p>
            <a:r>
              <a:rPr lang="en-DE" sz="1800" dirty="0">
                <a:solidFill>
                  <a:schemeClr val="tx1"/>
                </a:solidFill>
              </a:rPr>
              <a:t>Significant main effect of Block condition (</a:t>
            </a:r>
            <a:r>
              <a:rPr lang="en-DE" sz="1800" i="1" dirty="0">
                <a:solidFill>
                  <a:schemeClr val="tx1"/>
                </a:solidFill>
              </a:rPr>
              <a:t>W</a:t>
            </a:r>
            <a:r>
              <a:rPr lang="en-DE" sz="1800" dirty="0">
                <a:solidFill>
                  <a:schemeClr val="tx1"/>
                </a:solidFill>
              </a:rPr>
              <a:t>(3) = 9.270, </a:t>
            </a:r>
            <a:r>
              <a:rPr lang="en-DE" sz="1800" i="1" dirty="0">
                <a:solidFill>
                  <a:schemeClr val="tx1"/>
                </a:solidFill>
              </a:rPr>
              <a:t>p</a:t>
            </a:r>
            <a:r>
              <a:rPr lang="en-DE" sz="1800" dirty="0">
                <a:solidFill>
                  <a:schemeClr val="tx1"/>
                </a:solidFill>
              </a:rPr>
              <a:t> = .026), significant interaction between SHAPS and Block condition (</a:t>
            </a:r>
            <a:r>
              <a:rPr lang="en-DE" sz="1800" i="1" dirty="0">
                <a:solidFill>
                  <a:schemeClr val="tx1"/>
                </a:solidFill>
              </a:rPr>
              <a:t>W</a:t>
            </a:r>
            <a:r>
              <a:rPr lang="en-DE" sz="1800" dirty="0">
                <a:solidFill>
                  <a:schemeClr val="tx1"/>
                </a:solidFill>
              </a:rPr>
              <a:t>(3) = 10.100, </a:t>
            </a:r>
            <a:r>
              <a:rPr lang="en-DE" sz="1800" i="1" dirty="0">
                <a:solidFill>
                  <a:schemeClr val="tx1"/>
                </a:solidFill>
              </a:rPr>
              <a:t>p</a:t>
            </a:r>
            <a:r>
              <a:rPr lang="en-DE" sz="1800" dirty="0">
                <a:solidFill>
                  <a:schemeClr val="tx1"/>
                </a:solidFill>
              </a:rPr>
              <a:t> = .018)</a:t>
            </a:r>
          </a:p>
          <a:p>
            <a:r>
              <a:rPr lang="en-DE" sz="1800" dirty="0">
                <a:solidFill>
                  <a:schemeClr val="tx2"/>
                </a:solidFill>
              </a:rPr>
              <a:t>SHAPS scores were slightly correlated with error rates in punishment trials (</a:t>
            </a:r>
            <a:r>
              <a:rPr lang="en-DE" sz="1800" i="1" dirty="0">
                <a:solidFill>
                  <a:schemeClr val="tx2"/>
                </a:solidFill>
              </a:rPr>
              <a:t>r</a:t>
            </a:r>
            <a:r>
              <a:rPr lang="en-DE" sz="1800" dirty="0">
                <a:solidFill>
                  <a:schemeClr val="tx2"/>
                </a:solidFill>
              </a:rPr>
              <a:t> = 0.805, </a:t>
            </a:r>
            <a:r>
              <a:rPr lang="en-DE" sz="1800" i="1" dirty="0">
                <a:solidFill>
                  <a:schemeClr val="tx2"/>
                </a:solidFill>
              </a:rPr>
              <a:t>p</a:t>
            </a:r>
            <a:r>
              <a:rPr lang="en-DE" sz="1800" dirty="0">
                <a:solidFill>
                  <a:schemeClr val="tx2"/>
                </a:solidFill>
              </a:rPr>
              <a:t> = .100)</a:t>
            </a:r>
          </a:p>
          <a:p>
            <a:r>
              <a:rPr lang="en-DE" sz="1800" dirty="0">
                <a:solidFill>
                  <a:schemeClr val="tx2"/>
                </a:solidFill>
                <a:sym typeface="Wingdings" pitchFamily="2" charset="2"/>
              </a:rPr>
              <a:t> higher anhedonic values are connected to higher error rates in punishment trials</a:t>
            </a:r>
            <a:endParaRPr lang="en-DE" sz="1800" dirty="0">
              <a:solidFill>
                <a:schemeClr val="tx2"/>
              </a:solidFill>
            </a:endParaRP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D7855DA-5A83-A0BB-AB1A-9DE58F2F0691}"/>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30</a:t>
            </a:fld>
            <a:endParaRPr lang="en-US"/>
          </a:p>
        </p:txBody>
      </p:sp>
      <p:pic>
        <p:nvPicPr>
          <p:cNvPr id="6" name="Picture 5" descr="A picture containing text, screenshot, diagram, line&#10;&#10;Description automatically generated">
            <a:extLst>
              <a:ext uri="{FF2B5EF4-FFF2-40B4-BE49-F238E27FC236}">
                <a16:creationId xmlns:a16="http://schemas.microsoft.com/office/drawing/2014/main" id="{178473C1-99D9-7D3C-C87B-97A1245B0E69}"/>
              </a:ext>
            </a:extLst>
          </p:cNvPr>
          <p:cNvPicPr>
            <a:picLocks noChangeAspect="1"/>
          </p:cNvPicPr>
          <p:nvPr/>
        </p:nvPicPr>
        <p:blipFill>
          <a:blip r:embed="rId3"/>
          <a:stretch>
            <a:fillRect/>
          </a:stretch>
        </p:blipFill>
        <p:spPr>
          <a:xfrm>
            <a:off x="9111342" y="0"/>
            <a:ext cx="3080657" cy="2511540"/>
          </a:xfrm>
          <a:prstGeom prst="rect">
            <a:avLst/>
          </a:prstGeom>
        </p:spPr>
      </p:pic>
    </p:spTree>
    <p:extLst>
      <p:ext uri="{BB962C8B-B14F-4D97-AF65-F5344CB8AC3E}">
        <p14:creationId xmlns:p14="http://schemas.microsoft.com/office/powerpoint/2010/main" val="2578932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B1DAE2-5CCB-B23F-A2A8-02C6E89BE7B9}"/>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0635E473-5AD4-7B25-13BD-D62EBC857244}"/>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31</a:t>
            </a:fld>
            <a:endParaRPr lang="en-US"/>
          </a:p>
        </p:txBody>
      </p:sp>
      <p:graphicFrame>
        <p:nvGraphicFramePr>
          <p:cNvPr id="7" name="Table 5">
            <a:extLst>
              <a:ext uri="{FF2B5EF4-FFF2-40B4-BE49-F238E27FC236}">
                <a16:creationId xmlns:a16="http://schemas.microsoft.com/office/drawing/2014/main" id="{7B777CF7-8FD4-62E5-ECB1-DC2E77236EB3}"/>
              </a:ext>
            </a:extLst>
          </p:cNvPr>
          <p:cNvGraphicFramePr>
            <a:graphicFrameLocks/>
          </p:cNvGraphicFramePr>
          <p:nvPr>
            <p:extLst>
              <p:ext uri="{D42A27DB-BD31-4B8C-83A1-F6EECF244321}">
                <p14:modId xmlns:p14="http://schemas.microsoft.com/office/powerpoint/2010/main" val="2437447985"/>
              </p:ext>
            </p:extLst>
          </p:nvPr>
        </p:nvGraphicFramePr>
        <p:xfrm>
          <a:off x="1126760" y="2522031"/>
          <a:ext cx="8918672" cy="2949379"/>
        </p:xfrm>
        <a:graphic>
          <a:graphicData uri="http://schemas.openxmlformats.org/drawingml/2006/table">
            <a:tbl>
              <a:tblPr firstRow="1" bandRow="1">
                <a:tableStyleId>{9D7B26C5-4107-4FEC-AEDC-1716B250A1EF}</a:tableStyleId>
              </a:tblPr>
              <a:tblGrid>
                <a:gridCol w="1274096">
                  <a:extLst>
                    <a:ext uri="{9D8B030D-6E8A-4147-A177-3AD203B41FA5}">
                      <a16:colId xmlns:a16="http://schemas.microsoft.com/office/drawing/2014/main" val="3888503362"/>
                    </a:ext>
                  </a:extLst>
                </a:gridCol>
                <a:gridCol w="1274096">
                  <a:extLst>
                    <a:ext uri="{9D8B030D-6E8A-4147-A177-3AD203B41FA5}">
                      <a16:colId xmlns:a16="http://schemas.microsoft.com/office/drawing/2014/main" val="818616692"/>
                    </a:ext>
                  </a:extLst>
                </a:gridCol>
                <a:gridCol w="1274096">
                  <a:extLst>
                    <a:ext uri="{9D8B030D-6E8A-4147-A177-3AD203B41FA5}">
                      <a16:colId xmlns:a16="http://schemas.microsoft.com/office/drawing/2014/main" val="831339968"/>
                    </a:ext>
                  </a:extLst>
                </a:gridCol>
                <a:gridCol w="1274096">
                  <a:extLst>
                    <a:ext uri="{9D8B030D-6E8A-4147-A177-3AD203B41FA5}">
                      <a16:colId xmlns:a16="http://schemas.microsoft.com/office/drawing/2014/main" val="619573849"/>
                    </a:ext>
                  </a:extLst>
                </a:gridCol>
                <a:gridCol w="1274096">
                  <a:extLst>
                    <a:ext uri="{9D8B030D-6E8A-4147-A177-3AD203B41FA5}">
                      <a16:colId xmlns:a16="http://schemas.microsoft.com/office/drawing/2014/main" val="2393285505"/>
                    </a:ext>
                  </a:extLst>
                </a:gridCol>
                <a:gridCol w="1274096">
                  <a:extLst>
                    <a:ext uri="{9D8B030D-6E8A-4147-A177-3AD203B41FA5}">
                      <a16:colId xmlns:a16="http://schemas.microsoft.com/office/drawing/2014/main" val="2753778711"/>
                    </a:ext>
                  </a:extLst>
                </a:gridCol>
                <a:gridCol w="1274096">
                  <a:extLst>
                    <a:ext uri="{9D8B030D-6E8A-4147-A177-3AD203B41FA5}">
                      <a16:colId xmlns:a16="http://schemas.microsoft.com/office/drawing/2014/main" val="2705920836"/>
                    </a:ext>
                  </a:extLst>
                </a:gridCol>
              </a:tblGrid>
              <a:tr h="658903">
                <a:tc>
                  <a:txBody>
                    <a:bodyPr/>
                    <a:lstStyle/>
                    <a:p>
                      <a:r>
                        <a:rPr lang="en-DE" sz="1400" dirty="0"/>
                        <a:t>Participant</a:t>
                      </a:r>
                    </a:p>
                  </a:txBody>
                  <a:tcPr/>
                </a:tc>
                <a:tc>
                  <a:txBody>
                    <a:bodyPr/>
                    <a:lstStyle/>
                    <a:p>
                      <a:r>
                        <a:rPr lang="en-DE" sz="1400" dirty="0"/>
                        <a:t>Reward</a:t>
                      </a:r>
                    </a:p>
                  </a:txBody>
                  <a:tcPr/>
                </a:tc>
                <a:tc>
                  <a:txBody>
                    <a:bodyPr/>
                    <a:lstStyle/>
                    <a:p>
                      <a:r>
                        <a:rPr lang="en-DE" sz="1400" dirty="0"/>
                        <a:t>Punishment</a:t>
                      </a:r>
                    </a:p>
                  </a:txBody>
                  <a:tcPr/>
                </a:tc>
                <a:tc>
                  <a:txBody>
                    <a:bodyPr/>
                    <a:lstStyle/>
                    <a:p>
                      <a:r>
                        <a:rPr lang="en-DE" sz="1400" dirty="0"/>
                        <a:t>R-to-P</a:t>
                      </a:r>
                    </a:p>
                  </a:txBody>
                  <a:tcPr/>
                </a:tc>
                <a:tc>
                  <a:txBody>
                    <a:bodyPr/>
                    <a:lstStyle/>
                    <a:p>
                      <a:r>
                        <a:rPr lang="en-DE" sz="1400" dirty="0"/>
                        <a:t>P-to-R</a:t>
                      </a:r>
                    </a:p>
                  </a:txBody>
                  <a:tcPr/>
                </a:tc>
                <a:tc>
                  <a:txBody>
                    <a:bodyPr/>
                    <a:lstStyle/>
                    <a:p>
                      <a:r>
                        <a:rPr lang="en-DE" sz="1400" dirty="0"/>
                        <a:t>BDI</a:t>
                      </a:r>
                    </a:p>
                  </a:txBody>
                  <a:tcPr/>
                </a:tc>
                <a:tc>
                  <a:txBody>
                    <a:bodyPr/>
                    <a:lstStyle/>
                    <a:p>
                      <a:r>
                        <a:rPr lang="en-DE" sz="1400" dirty="0"/>
                        <a:t>SHAPS</a:t>
                      </a:r>
                    </a:p>
                  </a:txBody>
                  <a:tcPr/>
                </a:tc>
                <a:extLst>
                  <a:ext uri="{0D108BD9-81ED-4DB2-BD59-A6C34878D82A}">
                    <a16:rowId xmlns:a16="http://schemas.microsoft.com/office/drawing/2014/main" val="1647408615"/>
                  </a:ext>
                </a:extLst>
              </a:tr>
              <a:tr h="381746">
                <a:tc>
                  <a:txBody>
                    <a:bodyPr/>
                    <a:lstStyle/>
                    <a:p>
                      <a:r>
                        <a:rPr lang="en-DE" b="1" dirty="0"/>
                        <a:t>1</a:t>
                      </a:r>
                    </a:p>
                  </a:txBody>
                  <a:tcPr/>
                </a:tc>
                <a:tc>
                  <a:txBody>
                    <a:bodyPr/>
                    <a:lstStyle/>
                    <a:p>
                      <a:r>
                        <a:rPr lang="en-DE" dirty="0"/>
                        <a:t>25.00%</a:t>
                      </a:r>
                    </a:p>
                  </a:txBody>
                  <a:tcPr/>
                </a:tc>
                <a:tc>
                  <a:txBody>
                    <a:bodyPr/>
                    <a:lstStyle/>
                    <a:p>
                      <a:r>
                        <a:rPr lang="en-DE" dirty="0"/>
                        <a:t>50.00%</a:t>
                      </a:r>
                    </a:p>
                  </a:txBody>
                  <a:tcPr/>
                </a:tc>
                <a:tc>
                  <a:txBody>
                    <a:bodyPr/>
                    <a:lstStyle/>
                    <a:p>
                      <a:r>
                        <a:rPr lang="en-DE" dirty="0"/>
                        <a:t>45.83%</a:t>
                      </a:r>
                    </a:p>
                  </a:txBody>
                  <a:tcPr>
                    <a:solidFill>
                      <a:srgbClr val="92D050"/>
                    </a:solidFill>
                  </a:tcPr>
                </a:tc>
                <a:tc>
                  <a:txBody>
                    <a:bodyPr/>
                    <a:lstStyle/>
                    <a:p>
                      <a:r>
                        <a:rPr lang="en-DE" dirty="0"/>
                        <a:t>37.50%</a:t>
                      </a:r>
                    </a:p>
                  </a:txBody>
                  <a:tcPr/>
                </a:tc>
                <a:tc>
                  <a:txBody>
                    <a:bodyPr/>
                    <a:lstStyle/>
                    <a:p>
                      <a:r>
                        <a:rPr lang="en-DE" dirty="0">
                          <a:solidFill>
                            <a:srgbClr val="000000"/>
                          </a:solidFill>
                          <a:effectLst/>
                          <a:latin typeface="Helvetica Neue" panose="02000503000000020004" pitchFamily="2" charset="0"/>
                        </a:rPr>
                        <a:t>9</a:t>
                      </a:r>
                      <a:endParaRPr lang="en-DE" dirty="0">
                        <a:effectLst/>
                      </a:endParaRPr>
                    </a:p>
                  </a:txBody>
                  <a:tcPr marL="38100" marR="38100" marT="38100" marB="38100">
                    <a:solidFill>
                      <a:srgbClr val="92D050"/>
                    </a:solidFill>
                  </a:tcPr>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extLst>
                  <a:ext uri="{0D108BD9-81ED-4DB2-BD59-A6C34878D82A}">
                    <a16:rowId xmlns:a16="http://schemas.microsoft.com/office/drawing/2014/main" val="3157643608"/>
                  </a:ext>
                </a:extLst>
              </a:tr>
              <a:tr h="381746">
                <a:tc>
                  <a:txBody>
                    <a:bodyPr/>
                    <a:lstStyle/>
                    <a:p>
                      <a:r>
                        <a:rPr lang="en-DE" b="1" dirty="0"/>
                        <a:t>2</a:t>
                      </a:r>
                    </a:p>
                  </a:txBody>
                  <a:tcPr/>
                </a:tc>
                <a:tc>
                  <a:txBody>
                    <a:bodyPr/>
                    <a:lstStyle/>
                    <a:p>
                      <a:r>
                        <a:rPr lang="en-DE" dirty="0"/>
                        <a:t>41.67%</a:t>
                      </a:r>
                    </a:p>
                  </a:txBody>
                  <a:tcPr/>
                </a:tc>
                <a:tc>
                  <a:txBody>
                    <a:bodyPr/>
                    <a:lstStyle/>
                    <a:p>
                      <a:r>
                        <a:rPr lang="en-DE" dirty="0"/>
                        <a:t>58.33%</a:t>
                      </a:r>
                    </a:p>
                  </a:txBody>
                  <a:tcPr/>
                </a:tc>
                <a:tc>
                  <a:txBody>
                    <a:bodyPr/>
                    <a:lstStyle/>
                    <a:p>
                      <a:r>
                        <a:rPr lang="en-DE" dirty="0"/>
                        <a:t>58.33%</a:t>
                      </a:r>
                    </a:p>
                  </a:txBody>
                  <a:tcPr>
                    <a:solidFill>
                      <a:srgbClr val="92D050"/>
                    </a:solidFill>
                  </a:tcPr>
                </a:tc>
                <a:tc>
                  <a:txBody>
                    <a:bodyPr/>
                    <a:lstStyle/>
                    <a:p>
                      <a:r>
                        <a:rPr lang="en-DE" dirty="0"/>
                        <a:t>50.00%</a:t>
                      </a:r>
                    </a:p>
                  </a:txBody>
                  <a:tcPr/>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solidFill>
                      <a:srgbClr val="92D050"/>
                    </a:solidFill>
                  </a:tcPr>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extLst>
                  <a:ext uri="{0D108BD9-81ED-4DB2-BD59-A6C34878D82A}">
                    <a16:rowId xmlns:a16="http://schemas.microsoft.com/office/drawing/2014/main" val="773062260"/>
                  </a:ext>
                </a:extLst>
              </a:tr>
              <a:tr h="381746">
                <a:tc>
                  <a:txBody>
                    <a:bodyPr/>
                    <a:lstStyle/>
                    <a:p>
                      <a:r>
                        <a:rPr lang="en-DE" b="1" dirty="0"/>
                        <a:t>6</a:t>
                      </a:r>
                    </a:p>
                  </a:txBody>
                  <a:tcPr/>
                </a:tc>
                <a:tc>
                  <a:txBody>
                    <a:bodyPr/>
                    <a:lstStyle/>
                    <a:p>
                      <a:r>
                        <a:rPr lang="en-DE" dirty="0"/>
                        <a:t>41.67%</a:t>
                      </a:r>
                    </a:p>
                  </a:txBody>
                  <a:tcPr/>
                </a:tc>
                <a:tc>
                  <a:txBody>
                    <a:bodyPr/>
                    <a:lstStyle/>
                    <a:p>
                      <a:r>
                        <a:rPr lang="en-DE" dirty="0"/>
                        <a:t>37.50%</a:t>
                      </a:r>
                    </a:p>
                  </a:txBody>
                  <a:tcPr/>
                </a:tc>
                <a:tc>
                  <a:txBody>
                    <a:bodyPr/>
                    <a:lstStyle/>
                    <a:p>
                      <a:r>
                        <a:rPr lang="en-DE" dirty="0"/>
                        <a:t>45.83%</a:t>
                      </a:r>
                    </a:p>
                  </a:txBody>
                  <a:tcPr>
                    <a:solidFill>
                      <a:srgbClr val="92D050"/>
                    </a:solidFill>
                  </a:tcPr>
                </a:tc>
                <a:tc>
                  <a:txBody>
                    <a:bodyPr/>
                    <a:lstStyle/>
                    <a:p>
                      <a:r>
                        <a:rPr lang="en-DE" dirty="0"/>
                        <a:t>45.83%</a:t>
                      </a:r>
                    </a:p>
                  </a:txBody>
                  <a:tcPr/>
                </a:tc>
                <a:tc>
                  <a:txBody>
                    <a:bodyPr/>
                    <a:lstStyle/>
                    <a:p>
                      <a:r>
                        <a:rPr lang="en-DE" dirty="0">
                          <a:solidFill>
                            <a:srgbClr val="000000"/>
                          </a:solidFill>
                          <a:effectLst/>
                          <a:latin typeface="Helvetica Neue" panose="02000503000000020004" pitchFamily="2" charset="0"/>
                        </a:rPr>
                        <a:t>13</a:t>
                      </a:r>
                      <a:endParaRPr lang="en-DE" dirty="0">
                        <a:effectLst/>
                      </a:endParaRPr>
                    </a:p>
                  </a:txBody>
                  <a:tcPr marL="38100" marR="38100" marT="38100" marB="38100">
                    <a:solidFill>
                      <a:srgbClr val="92D050"/>
                    </a:solidFill>
                  </a:tcPr>
                </a:tc>
                <a:tc>
                  <a:txBody>
                    <a:bodyPr/>
                    <a:lstStyle/>
                    <a:p>
                      <a:r>
                        <a:rPr lang="en-DE" dirty="0">
                          <a:solidFill>
                            <a:srgbClr val="000000"/>
                          </a:solidFill>
                          <a:effectLst/>
                          <a:latin typeface="Helvetica Neue" panose="02000503000000020004" pitchFamily="2" charset="0"/>
                        </a:rPr>
                        <a:t>0</a:t>
                      </a:r>
                      <a:endParaRPr lang="en-DE" dirty="0">
                        <a:effectLst/>
                      </a:endParaRPr>
                    </a:p>
                  </a:txBody>
                  <a:tcPr marL="38100" marR="38100" marT="38100" marB="38100"/>
                </a:tc>
                <a:extLst>
                  <a:ext uri="{0D108BD9-81ED-4DB2-BD59-A6C34878D82A}">
                    <a16:rowId xmlns:a16="http://schemas.microsoft.com/office/drawing/2014/main" val="3491289508"/>
                  </a:ext>
                </a:extLst>
              </a:tr>
              <a:tr h="381746">
                <a:tc>
                  <a:txBody>
                    <a:bodyPr/>
                    <a:lstStyle/>
                    <a:p>
                      <a:r>
                        <a:rPr lang="en-DE" b="1" dirty="0"/>
                        <a:t>9</a:t>
                      </a:r>
                    </a:p>
                  </a:txBody>
                  <a:tcPr/>
                </a:tc>
                <a:tc>
                  <a:txBody>
                    <a:bodyPr/>
                    <a:lstStyle/>
                    <a:p>
                      <a:r>
                        <a:rPr lang="en-DE" dirty="0"/>
                        <a:t>29.17%</a:t>
                      </a:r>
                    </a:p>
                  </a:txBody>
                  <a:tcPr/>
                </a:tc>
                <a:tc>
                  <a:txBody>
                    <a:bodyPr/>
                    <a:lstStyle/>
                    <a:p>
                      <a:r>
                        <a:rPr lang="en-DE" dirty="0"/>
                        <a:t>75.00%</a:t>
                      </a:r>
                    </a:p>
                  </a:txBody>
                  <a:tcPr>
                    <a:solidFill>
                      <a:srgbClr val="FF0000"/>
                    </a:solidFill>
                  </a:tcPr>
                </a:tc>
                <a:tc>
                  <a:txBody>
                    <a:bodyPr/>
                    <a:lstStyle/>
                    <a:p>
                      <a:r>
                        <a:rPr lang="en-DE" dirty="0"/>
                        <a:t>37.50%</a:t>
                      </a:r>
                    </a:p>
                  </a:txBody>
                  <a:tcPr>
                    <a:solidFill>
                      <a:srgbClr val="92D050"/>
                    </a:solidFill>
                  </a:tcPr>
                </a:tc>
                <a:tc>
                  <a:txBody>
                    <a:bodyPr/>
                    <a:lstStyle/>
                    <a:p>
                      <a:r>
                        <a:rPr lang="en-DE" dirty="0"/>
                        <a:t>29.17%</a:t>
                      </a:r>
                    </a:p>
                  </a:txBody>
                  <a:tcPr/>
                </a:tc>
                <a:tc>
                  <a:txBody>
                    <a:bodyPr/>
                    <a:lstStyle/>
                    <a:p>
                      <a:r>
                        <a:rPr lang="en-DE" dirty="0">
                          <a:solidFill>
                            <a:srgbClr val="000000"/>
                          </a:solidFill>
                          <a:effectLst/>
                          <a:latin typeface="Helvetica Neue" panose="02000503000000020004" pitchFamily="2" charset="0"/>
                        </a:rPr>
                        <a:t>27</a:t>
                      </a:r>
                      <a:endParaRPr lang="en-DE" dirty="0">
                        <a:effectLst/>
                      </a:endParaRPr>
                    </a:p>
                  </a:txBody>
                  <a:tcPr marL="38100" marR="38100" marT="38100" marB="38100">
                    <a:solidFill>
                      <a:srgbClr val="92D050"/>
                    </a:solidFill>
                  </a:tcPr>
                </a:tc>
                <a:tc>
                  <a:txBody>
                    <a:bodyPr/>
                    <a:lstStyle/>
                    <a:p>
                      <a:r>
                        <a:rPr lang="en-DE" dirty="0">
                          <a:solidFill>
                            <a:srgbClr val="000000"/>
                          </a:solidFill>
                          <a:effectLst/>
                          <a:latin typeface="Helvetica Neue" panose="02000503000000020004" pitchFamily="2" charset="0"/>
                        </a:rPr>
                        <a:t>4</a:t>
                      </a:r>
                      <a:endParaRPr lang="en-DE" dirty="0">
                        <a:effectLst/>
                      </a:endParaRPr>
                    </a:p>
                  </a:txBody>
                  <a:tcPr marL="38100" marR="38100" marT="38100" marB="38100">
                    <a:solidFill>
                      <a:srgbClr val="FF0000"/>
                    </a:solidFill>
                  </a:tcPr>
                </a:tc>
                <a:extLst>
                  <a:ext uri="{0D108BD9-81ED-4DB2-BD59-A6C34878D82A}">
                    <a16:rowId xmlns:a16="http://schemas.microsoft.com/office/drawing/2014/main" val="2710434484"/>
                  </a:ext>
                </a:extLst>
              </a:tr>
              <a:tr h="381746">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25.00%</a:t>
                      </a:r>
                    </a:p>
                  </a:txBody>
                  <a:tcPr>
                    <a:lnB w="12700" cap="flat" cmpd="sng" algn="ctr">
                      <a:solidFill>
                        <a:schemeClr val="tx1"/>
                      </a:solidFill>
                      <a:prstDash val="solid"/>
                      <a:round/>
                      <a:headEnd type="none" w="med" len="med"/>
                      <a:tailEnd type="none" w="med" len="med"/>
                    </a:lnB>
                  </a:tcPr>
                </a:tc>
                <a:tc>
                  <a:txBody>
                    <a:bodyPr/>
                    <a:lstStyle/>
                    <a:p>
                      <a:r>
                        <a:rPr lang="en-DE" dirty="0"/>
                        <a:t>29.17%</a:t>
                      </a:r>
                    </a:p>
                  </a:txBody>
                  <a:tcPr>
                    <a:lnB w="12700" cap="flat" cmpd="sng" algn="ctr">
                      <a:solidFill>
                        <a:schemeClr val="tx1"/>
                      </a:solidFill>
                      <a:prstDash val="solid"/>
                      <a:round/>
                      <a:headEnd type="none" w="med" len="med"/>
                      <a:tailEnd type="none" w="med" len="med"/>
                    </a:lnB>
                  </a:tcPr>
                </a:tc>
                <a:tc>
                  <a:txBody>
                    <a:bodyPr/>
                    <a:lstStyle/>
                    <a:p>
                      <a:r>
                        <a:rPr lang="en-DE" dirty="0"/>
                        <a:t>54.17%</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DE" dirty="0"/>
                        <a:t>29.17%</a:t>
                      </a:r>
                    </a:p>
                  </a:txBody>
                  <a:tcPr>
                    <a:lnB w="12700" cap="flat" cmpd="sng" algn="ctr">
                      <a:solidFill>
                        <a:schemeClr val="tx1"/>
                      </a:solidFill>
                      <a:prstDash val="solid"/>
                      <a:round/>
                      <a:headEnd type="none" w="med" len="med"/>
                      <a:tailEnd type="none" w="med" len="med"/>
                    </a:lnB>
                  </a:tcPr>
                </a:tc>
                <a:tc>
                  <a:txBody>
                    <a:bodyPr/>
                    <a:lstStyle/>
                    <a:p>
                      <a:r>
                        <a:rPr lang="en-DE" dirty="0">
                          <a:solidFill>
                            <a:srgbClr val="000000"/>
                          </a:solidFill>
                          <a:effectLst/>
                          <a:latin typeface="Helvetica Neue" panose="02000503000000020004" pitchFamily="2" charset="0"/>
                        </a:rPr>
                        <a:t>4</a:t>
                      </a:r>
                      <a:endParaRPr lang="en-DE" dirty="0">
                        <a:effectLst/>
                      </a:endParaRPr>
                    </a:p>
                  </a:txBody>
                  <a:tcPr marL="38100" marR="38100" marT="38100" marB="38100">
                    <a:lnB w="12700" cap="flat" cmpd="sng" algn="ctr">
                      <a:solidFill>
                        <a:schemeClr val="tx1"/>
                      </a:solidFill>
                      <a:prstDash val="solid"/>
                      <a:round/>
                      <a:headEnd type="none" w="med" len="med"/>
                      <a:tailEnd type="none" w="med" len="med"/>
                    </a:lnB>
                    <a:solidFill>
                      <a:srgbClr val="92D050"/>
                    </a:solidFill>
                  </a:tcPr>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771033"/>
                  </a:ext>
                </a:extLst>
              </a:tr>
              <a:tr h="381746">
                <a:tc>
                  <a:txBody>
                    <a:bodyPr/>
                    <a:lstStyle/>
                    <a:p>
                      <a:r>
                        <a:rPr lang="en-DE" b="1" dirty="0"/>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32.50%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50.00%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48.33%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38.33%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solidFill>
                            <a:srgbClr val="000000"/>
                          </a:solidFill>
                          <a:effectLst/>
                          <a:latin typeface="Helvetica Neue" panose="02000503000000020004" pitchFamily="2" charset="0"/>
                        </a:rPr>
                        <a:t>10.8</a:t>
                      </a:r>
                      <a:endParaRPr lang="en-DE" dirty="0">
                        <a:effectLst/>
                      </a:endParaRPr>
                    </a:p>
                  </a:txBody>
                  <a:tcPr marL="38100" marR="38100" marT="38100" marB="381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solidFill>
                            <a:srgbClr val="000000"/>
                          </a:solidFill>
                          <a:effectLst/>
                          <a:latin typeface="Helvetica Neue" panose="02000503000000020004" pitchFamily="2" charset="0"/>
                        </a:rPr>
                        <a:t>1.4</a:t>
                      </a:r>
                      <a:endParaRPr lang="en-DE" dirty="0">
                        <a:effectLst/>
                      </a:endParaRPr>
                    </a:p>
                  </a:txBody>
                  <a:tcPr marL="38100" marR="38100" marT="38100" marB="381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473454"/>
                  </a:ext>
                </a:extLst>
              </a:tr>
            </a:tbl>
          </a:graphicData>
        </a:graphic>
      </p:graphicFrame>
      <p:sp>
        <p:nvSpPr>
          <p:cNvPr id="8" name="Content Placeholder 6">
            <a:extLst>
              <a:ext uri="{FF2B5EF4-FFF2-40B4-BE49-F238E27FC236}">
                <a16:creationId xmlns:a16="http://schemas.microsoft.com/office/drawing/2014/main" id="{E0216CCE-81D1-C602-1A05-CF638A3F8CB7}"/>
              </a:ext>
            </a:extLst>
          </p:cNvPr>
          <p:cNvSpPr>
            <a:spLocks noGrp="1"/>
          </p:cNvSpPr>
          <p:nvPr>
            <p:ph idx="1"/>
          </p:nvPr>
        </p:nvSpPr>
        <p:spPr>
          <a:xfrm>
            <a:off x="838200" y="1949450"/>
            <a:ext cx="10515600" cy="4195763"/>
          </a:xfrm>
        </p:spPr>
        <p:txBody>
          <a:bodyPr/>
          <a:lstStyle/>
          <a:p>
            <a:r>
              <a:rPr lang="en-DE" dirty="0">
                <a:solidFill>
                  <a:schemeClr val="tx1"/>
                </a:solidFill>
              </a:rPr>
              <a:t>Error rates per block condition:</a:t>
            </a:r>
          </a:p>
          <a:p>
            <a:endParaRPr lang="en-DE" dirty="0">
              <a:solidFill>
                <a:schemeClr val="tx1"/>
              </a:solidFill>
            </a:endParaRPr>
          </a:p>
        </p:txBody>
      </p:sp>
    </p:spTree>
    <p:extLst>
      <p:ext uri="{BB962C8B-B14F-4D97-AF65-F5344CB8AC3E}">
        <p14:creationId xmlns:p14="http://schemas.microsoft.com/office/powerpoint/2010/main" val="640318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83A7C07-9D4A-FBCD-A68C-D8FA661D5F46}"/>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ED7F8733-F70D-86A6-33BE-A297D3D4086E}"/>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32</a:t>
            </a:fld>
            <a:endParaRPr lang="en-US"/>
          </a:p>
        </p:txBody>
      </p:sp>
      <p:graphicFrame>
        <p:nvGraphicFramePr>
          <p:cNvPr id="8" name="Table 5">
            <a:extLst>
              <a:ext uri="{FF2B5EF4-FFF2-40B4-BE49-F238E27FC236}">
                <a16:creationId xmlns:a16="http://schemas.microsoft.com/office/drawing/2014/main" id="{F18A08A8-C9DD-D4EB-A398-8F7592CB8789}"/>
              </a:ext>
            </a:extLst>
          </p:cNvPr>
          <p:cNvGraphicFramePr>
            <a:graphicFrameLocks noGrp="1"/>
          </p:cNvGraphicFramePr>
          <p:nvPr>
            <p:extLst>
              <p:ext uri="{D42A27DB-BD31-4B8C-83A1-F6EECF244321}">
                <p14:modId xmlns:p14="http://schemas.microsoft.com/office/powerpoint/2010/main" val="1351008591"/>
              </p:ext>
            </p:extLst>
          </p:nvPr>
        </p:nvGraphicFramePr>
        <p:xfrm>
          <a:off x="1185697" y="2486499"/>
          <a:ext cx="7680136" cy="2897074"/>
        </p:xfrm>
        <a:graphic>
          <a:graphicData uri="http://schemas.openxmlformats.org/drawingml/2006/table">
            <a:tbl>
              <a:tblPr firstRow="1" bandRow="1">
                <a:tableStyleId>{9D7B26C5-4107-4FEC-AEDC-1716B250A1EF}</a:tableStyleId>
              </a:tblPr>
              <a:tblGrid>
                <a:gridCol w="1920034">
                  <a:extLst>
                    <a:ext uri="{9D8B030D-6E8A-4147-A177-3AD203B41FA5}">
                      <a16:colId xmlns:a16="http://schemas.microsoft.com/office/drawing/2014/main" val="1500840055"/>
                    </a:ext>
                  </a:extLst>
                </a:gridCol>
                <a:gridCol w="1920034">
                  <a:extLst>
                    <a:ext uri="{9D8B030D-6E8A-4147-A177-3AD203B41FA5}">
                      <a16:colId xmlns:a16="http://schemas.microsoft.com/office/drawing/2014/main" val="1920180217"/>
                    </a:ext>
                  </a:extLst>
                </a:gridCol>
                <a:gridCol w="1920034">
                  <a:extLst>
                    <a:ext uri="{9D8B030D-6E8A-4147-A177-3AD203B41FA5}">
                      <a16:colId xmlns:a16="http://schemas.microsoft.com/office/drawing/2014/main" val="2369892698"/>
                    </a:ext>
                  </a:extLst>
                </a:gridCol>
                <a:gridCol w="1920034">
                  <a:extLst>
                    <a:ext uri="{9D8B030D-6E8A-4147-A177-3AD203B41FA5}">
                      <a16:colId xmlns:a16="http://schemas.microsoft.com/office/drawing/2014/main" val="2338068810"/>
                    </a:ext>
                  </a:extLst>
                </a:gridCol>
              </a:tblGrid>
              <a:tr h="532042">
                <a:tc>
                  <a:txBody>
                    <a:bodyPr/>
                    <a:lstStyle/>
                    <a:p>
                      <a:r>
                        <a:rPr lang="en-DE" sz="1400" dirty="0"/>
                        <a:t>Participant</a:t>
                      </a:r>
                    </a:p>
                  </a:txBody>
                  <a:tcPr/>
                </a:tc>
                <a:tc>
                  <a:txBody>
                    <a:bodyPr/>
                    <a:lstStyle/>
                    <a:p>
                      <a:r>
                        <a:rPr lang="en-GB" sz="1400" dirty="0"/>
                        <a:t>Overall e</a:t>
                      </a:r>
                      <a:r>
                        <a:rPr lang="en-DE" sz="1400" dirty="0"/>
                        <a:t>rror rates</a:t>
                      </a:r>
                    </a:p>
                  </a:txBody>
                  <a:tcPr/>
                </a:tc>
                <a:tc>
                  <a:txBody>
                    <a:bodyPr/>
                    <a:lstStyle/>
                    <a:p>
                      <a:r>
                        <a:rPr lang="en-DE" sz="1400" dirty="0"/>
                        <a:t>False positives</a:t>
                      </a:r>
                    </a:p>
                  </a:txBody>
                  <a:tcPr/>
                </a:tc>
                <a:tc>
                  <a:txBody>
                    <a:bodyPr/>
                    <a:lstStyle/>
                    <a:p>
                      <a:r>
                        <a:rPr lang="en-DE" sz="1400" dirty="0"/>
                        <a:t>False negatives</a:t>
                      </a:r>
                    </a:p>
                  </a:txBody>
                  <a:tcPr/>
                </a:tc>
                <a:extLst>
                  <a:ext uri="{0D108BD9-81ED-4DB2-BD59-A6C34878D82A}">
                    <a16:rowId xmlns:a16="http://schemas.microsoft.com/office/drawing/2014/main" val="2057046318"/>
                  </a:ext>
                </a:extLst>
              </a:tr>
              <a:tr h="394172">
                <a:tc>
                  <a:txBody>
                    <a:bodyPr/>
                    <a:lstStyle/>
                    <a:p>
                      <a:r>
                        <a:rPr lang="en-DE" b="1" dirty="0"/>
                        <a:t>1</a:t>
                      </a:r>
                    </a:p>
                  </a:txBody>
                  <a:tcPr/>
                </a:tc>
                <a:tc>
                  <a:txBody>
                    <a:bodyPr/>
                    <a:lstStyle/>
                    <a:p>
                      <a:r>
                        <a:rPr lang="en-DE" dirty="0"/>
                        <a:t>36.33%</a:t>
                      </a:r>
                    </a:p>
                  </a:txBody>
                  <a:tcPr/>
                </a:tc>
                <a:tc>
                  <a:txBody>
                    <a:bodyPr/>
                    <a:lstStyle/>
                    <a:p>
                      <a:r>
                        <a:rPr lang="en-DE" dirty="0"/>
                        <a:t>10.75%</a:t>
                      </a:r>
                    </a:p>
                  </a:txBody>
                  <a:tcPr/>
                </a:tc>
                <a:tc>
                  <a:txBody>
                    <a:bodyPr/>
                    <a:lstStyle/>
                    <a:p>
                      <a:r>
                        <a:rPr lang="en-DE" dirty="0"/>
                        <a:t>89.25%</a:t>
                      </a:r>
                    </a:p>
                  </a:txBody>
                  <a:tcPr/>
                </a:tc>
                <a:extLst>
                  <a:ext uri="{0D108BD9-81ED-4DB2-BD59-A6C34878D82A}">
                    <a16:rowId xmlns:a16="http://schemas.microsoft.com/office/drawing/2014/main" val="2764180193"/>
                  </a:ext>
                </a:extLst>
              </a:tr>
              <a:tr h="394172">
                <a:tc>
                  <a:txBody>
                    <a:bodyPr/>
                    <a:lstStyle/>
                    <a:p>
                      <a:r>
                        <a:rPr lang="en-DE" b="1" dirty="0"/>
                        <a:t>2</a:t>
                      </a:r>
                    </a:p>
                  </a:txBody>
                  <a:tcPr/>
                </a:tc>
                <a:tc>
                  <a:txBody>
                    <a:bodyPr/>
                    <a:lstStyle/>
                    <a:p>
                      <a:r>
                        <a:rPr lang="en-DE" dirty="0"/>
                        <a:t>28.13%</a:t>
                      </a:r>
                    </a:p>
                  </a:txBody>
                  <a:tcPr/>
                </a:tc>
                <a:tc>
                  <a:txBody>
                    <a:bodyPr/>
                    <a:lstStyle/>
                    <a:p>
                      <a:r>
                        <a:rPr lang="en-DE" dirty="0"/>
                        <a:t>77.78%</a:t>
                      </a:r>
                    </a:p>
                  </a:txBody>
                  <a:tcPr/>
                </a:tc>
                <a:tc>
                  <a:txBody>
                    <a:bodyPr/>
                    <a:lstStyle/>
                    <a:p>
                      <a:r>
                        <a:rPr lang="en-DE" dirty="0"/>
                        <a:t>22.22%</a:t>
                      </a:r>
                    </a:p>
                  </a:txBody>
                  <a:tcPr/>
                </a:tc>
                <a:extLst>
                  <a:ext uri="{0D108BD9-81ED-4DB2-BD59-A6C34878D82A}">
                    <a16:rowId xmlns:a16="http://schemas.microsoft.com/office/drawing/2014/main" val="891090228"/>
                  </a:ext>
                </a:extLst>
              </a:tr>
              <a:tr h="394172">
                <a:tc>
                  <a:txBody>
                    <a:bodyPr/>
                    <a:lstStyle/>
                    <a:p>
                      <a:r>
                        <a:rPr lang="en-DE" b="1" dirty="0"/>
                        <a:t>6</a:t>
                      </a:r>
                    </a:p>
                  </a:txBody>
                  <a:tcPr/>
                </a:tc>
                <a:tc>
                  <a:txBody>
                    <a:bodyPr/>
                    <a:lstStyle/>
                    <a:p>
                      <a:r>
                        <a:rPr lang="en-DE" dirty="0"/>
                        <a:t>19.92%</a:t>
                      </a:r>
                    </a:p>
                  </a:txBody>
                  <a:tcPr/>
                </a:tc>
                <a:tc>
                  <a:txBody>
                    <a:bodyPr/>
                    <a:lstStyle/>
                    <a:p>
                      <a:r>
                        <a:rPr lang="en-DE" dirty="0"/>
                        <a:t>21.57%</a:t>
                      </a:r>
                    </a:p>
                  </a:txBody>
                  <a:tcPr/>
                </a:tc>
                <a:tc>
                  <a:txBody>
                    <a:bodyPr/>
                    <a:lstStyle/>
                    <a:p>
                      <a:r>
                        <a:rPr lang="en-DE" dirty="0"/>
                        <a:t>78.43%</a:t>
                      </a:r>
                    </a:p>
                  </a:txBody>
                  <a:tcPr/>
                </a:tc>
                <a:extLst>
                  <a:ext uri="{0D108BD9-81ED-4DB2-BD59-A6C34878D82A}">
                    <a16:rowId xmlns:a16="http://schemas.microsoft.com/office/drawing/2014/main" val="1290825341"/>
                  </a:ext>
                </a:extLst>
              </a:tr>
              <a:tr h="394172">
                <a:tc>
                  <a:txBody>
                    <a:bodyPr/>
                    <a:lstStyle/>
                    <a:p>
                      <a:r>
                        <a:rPr lang="en-DE" b="1" dirty="0"/>
                        <a:t>9</a:t>
                      </a:r>
                    </a:p>
                  </a:txBody>
                  <a:tcPr/>
                </a:tc>
                <a:tc>
                  <a:txBody>
                    <a:bodyPr/>
                    <a:lstStyle/>
                    <a:p>
                      <a:r>
                        <a:rPr lang="en-DE" dirty="0"/>
                        <a:t>29.30%</a:t>
                      </a:r>
                    </a:p>
                  </a:txBody>
                  <a:tcPr/>
                </a:tc>
                <a:tc>
                  <a:txBody>
                    <a:bodyPr/>
                    <a:lstStyle/>
                    <a:p>
                      <a:r>
                        <a:rPr lang="en-DE" dirty="0"/>
                        <a:t>36.00%</a:t>
                      </a:r>
                    </a:p>
                  </a:txBody>
                  <a:tcPr/>
                </a:tc>
                <a:tc>
                  <a:txBody>
                    <a:bodyPr/>
                    <a:lstStyle/>
                    <a:p>
                      <a:r>
                        <a:rPr lang="en-DE" dirty="0"/>
                        <a:t>64.00%</a:t>
                      </a:r>
                    </a:p>
                  </a:txBody>
                  <a:tcPr/>
                </a:tc>
                <a:extLst>
                  <a:ext uri="{0D108BD9-81ED-4DB2-BD59-A6C34878D82A}">
                    <a16:rowId xmlns:a16="http://schemas.microsoft.com/office/drawing/2014/main" val="963031475"/>
                  </a:ext>
                </a:extLst>
              </a:tr>
              <a:tr h="394172">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37.89%</a:t>
                      </a:r>
                    </a:p>
                  </a:txBody>
                  <a:tcPr>
                    <a:lnB w="12700" cap="flat" cmpd="sng" algn="ctr">
                      <a:solidFill>
                        <a:schemeClr val="tx1"/>
                      </a:solidFill>
                      <a:prstDash val="solid"/>
                      <a:round/>
                      <a:headEnd type="none" w="med" len="med"/>
                      <a:tailEnd type="none" w="med" len="med"/>
                    </a:lnB>
                  </a:tcPr>
                </a:tc>
                <a:tc>
                  <a:txBody>
                    <a:bodyPr/>
                    <a:lstStyle/>
                    <a:p>
                      <a:r>
                        <a:rPr lang="en-DE" dirty="0"/>
                        <a:t>17.53%</a:t>
                      </a:r>
                    </a:p>
                  </a:txBody>
                  <a:tcPr>
                    <a:lnB w="12700" cap="flat" cmpd="sng" algn="ctr">
                      <a:solidFill>
                        <a:schemeClr val="tx1"/>
                      </a:solidFill>
                      <a:prstDash val="solid"/>
                      <a:round/>
                      <a:headEnd type="none" w="med" len="med"/>
                      <a:tailEnd type="none" w="med" len="med"/>
                    </a:lnB>
                  </a:tcPr>
                </a:tc>
                <a:tc>
                  <a:txBody>
                    <a:bodyPr/>
                    <a:lstStyle/>
                    <a:p>
                      <a:r>
                        <a:rPr lang="en-DE" dirty="0"/>
                        <a:t>82.47%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439179"/>
                  </a:ext>
                </a:extLst>
              </a:tr>
              <a:tr h="394172">
                <a:tc>
                  <a:txBody>
                    <a:bodyPr/>
                    <a:lstStyle/>
                    <a:p>
                      <a:r>
                        <a:rPr lang="en-DE" b="1" dirty="0"/>
                        <a:t>Mean</a:t>
                      </a:r>
                    </a:p>
                  </a:txBody>
                  <a:tcPr>
                    <a:lnT w="12700" cap="flat" cmpd="sng" algn="ctr">
                      <a:solidFill>
                        <a:schemeClr val="tx1"/>
                      </a:solidFill>
                      <a:prstDash val="solid"/>
                      <a:round/>
                      <a:headEnd type="none" w="med" len="med"/>
                      <a:tailEnd type="none" w="med" len="med"/>
                    </a:lnT>
                  </a:tcPr>
                </a:tc>
                <a:tc>
                  <a:txBody>
                    <a:bodyPr/>
                    <a:lstStyle/>
                    <a:p>
                      <a:r>
                        <a:rPr lang="en-DE" dirty="0"/>
                        <a:t>30.32%</a:t>
                      </a:r>
                    </a:p>
                  </a:txBody>
                  <a:tcPr>
                    <a:lnT w="12700" cap="flat" cmpd="sng" algn="ctr">
                      <a:solidFill>
                        <a:schemeClr val="tx1"/>
                      </a:solidFill>
                      <a:prstDash val="solid"/>
                      <a:round/>
                      <a:headEnd type="none" w="med" len="med"/>
                      <a:tailEnd type="none" w="med" len="med"/>
                    </a:lnT>
                  </a:tcPr>
                </a:tc>
                <a:tc>
                  <a:txBody>
                    <a:bodyPr/>
                    <a:lstStyle/>
                    <a:p>
                      <a:r>
                        <a:rPr lang="en-DE" dirty="0"/>
                        <a:t>31.19%</a:t>
                      </a:r>
                    </a:p>
                  </a:txBody>
                  <a:tcPr>
                    <a:lnT w="12700" cap="flat" cmpd="sng" algn="ctr">
                      <a:solidFill>
                        <a:schemeClr val="tx1"/>
                      </a:solidFill>
                      <a:prstDash val="solid"/>
                      <a:round/>
                      <a:headEnd type="none" w="med" len="med"/>
                      <a:tailEnd type="none" w="med" len="med"/>
                    </a:lnT>
                  </a:tcPr>
                </a:tc>
                <a:tc>
                  <a:txBody>
                    <a:bodyPr/>
                    <a:lstStyle/>
                    <a:p>
                      <a:r>
                        <a:rPr lang="en-DE" dirty="0"/>
                        <a:t>68.81%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68852748"/>
                  </a:ext>
                </a:extLst>
              </a:tr>
            </a:tbl>
          </a:graphicData>
        </a:graphic>
      </p:graphicFrame>
      <p:sp>
        <p:nvSpPr>
          <p:cNvPr id="10" name="Content Placeholder 6">
            <a:extLst>
              <a:ext uri="{FF2B5EF4-FFF2-40B4-BE49-F238E27FC236}">
                <a16:creationId xmlns:a16="http://schemas.microsoft.com/office/drawing/2014/main" id="{595D8298-7C1B-0813-CA67-2A7D24F7418D}"/>
              </a:ext>
            </a:extLst>
          </p:cNvPr>
          <p:cNvSpPr>
            <a:spLocks noGrp="1"/>
          </p:cNvSpPr>
          <p:nvPr>
            <p:ph idx="1"/>
          </p:nvPr>
        </p:nvSpPr>
        <p:spPr>
          <a:xfrm>
            <a:off x="838200" y="1949450"/>
            <a:ext cx="10515600" cy="4195763"/>
          </a:xfrm>
        </p:spPr>
        <p:txBody>
          <a:bodyPr/>
          <a:lstStyle/>
          <a:p>
            <a:r>
              <a:rPr lang="en-DE" sz="2400" dirty="0">
                <a:solidFill>
                  <a:schemeClr val="tx1"/>
                </a:solidFill>
              </a:rPr>
              <a:t>Overall errors in memory task:</a:t>
            </a:r>
          </a:p>
          <a:p>
            <a:endParaRPr lang="en-DE" dirty="0">
              <a:solidFill>
                <a:schemeClr val="tx1"/>
              </a:solidFill>
            </a:endParaRPr>
          </a:p>
        </p:txBody>
      </p:sp>
    </p:spTree>
    <p:extLst>
      <p:ext uri="{BB962C8B-B14F-4D97-AF65-F5344CB8AC3E}">
        <p14:creationId xmlns:p14="http://schemas.microsoft.com/office/powerpoint/2010/main" val="2620165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C96E586-73F4-74D4-D9C2-B84DDEF357C8}"/>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538147F9-7B9C-ECAD-1354-6E0CA9156DDE}"/>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33</a:t>
            </a:fld>
            <a:endParaRPr lang="en-US"/>
          </a:p>
        </p:txBody>
      </p:sp>
      <p:sp>
        <p:nvSpPr>
          <p:cNvPr id="5" name="Content Placeholder 6">
            <a:extLst>
              <a:ext uri="{FF2B5EF4-FFF2-40B4-BE49-F238E27FC236}">
                <a16:creationId xmlns:a16="http://schemas.microsoft.com/office/drawing/2014/main" id="{C37615FA-A724-8246-E25F-DC9BA3A5EE08}"/>
              </a:ext>
            </a:extLst>
          </p:cNvPr>
          <p:cNvSpPr>
            <a:spLocks noGrp="1"/>
          </p:cNvSpPr>
          <p:nvPr>
            <p:ph idx="1"/>
          </p:nvPr>
        </p:nvSpPr>
        <p:spPr>
          <a:xfrm>
            <a:off x="838200" y="1949450"/>
            <a:ext cx="10515600" cy="4195763"/>
          </a:xfrm>
        </p:spPr>
        <p:txBody>
          <a:bodyPr/>
          <a:lstStyle/>
          <a:p>
            <a:r>
              <a:rPr lang="en-DE" sz="2400" dirty="0">
                <a:solidFill>
                  <a:schemeClr val="tx1"/>
                </a:solidFill>
              </a:rPr>
              <a:t>Error rates of old items per block condition:</a:t>
            </a:r>
          </a:p>
          <a:p>
            <a:endParaRPr lang="en-DE" dirty="0">
              <a:solidFill>
                <a:schemeClr val="tx1"/>
              </a:solidFill>
            </a:endParaRPr>
          </a:p>
        </p:txBody>
      </p:sp>
      <p:graphicFrame>
        <p:nvGraphicFramePr>
          <p:cNvPr id="6" name="Table 5">
            <a:extLst>
              <a:ext uri="{FF2B5EF4-FFF2-40B4-BE49-F238E27FC236}">
                <a16:creationId xmlns:a16="http://schemas.microsoft.com/office/drawing/2014/main" id="{02D96934-39CA-26FF-A215-CF40731A130C}"/>
              </a:ext>
            </a:extLst>
          </p:cNvPr>
          <p:cNvGraphicFramePr>
            <a:graphicFrameLocks/>
          </p:cNvGraphicFramePr>
          <p:nvPr>
            <p:extLst>
              <p:ext uri="{D42A27DB-BD31-4B8C-83A1-F6EECF244321}">
                <p14:modId xmlns:p14="http://schemas.microsoft.com/office/powerpoint/2010/main" val="1292460978"/>
              </p:ext>
            </p:extLst>
          </p:nvPr>
        </p:nvGraphicFramePr>
        <p:xfrm>
          <a:off x="1126760" y="2522031"/>
          <a:ext cx="7798010" cy="2937713"/>
        </p:xfrm>
        <a:graphic>
          <a:graphicData uri="http://schemas.openxmlformats.org/drawingml/2006/table">
            <a:tbl>
              <a:tblPr firstRow="1" bandRow="1">
                <a:tableStyleId>{9D7B26C5-4107-4FEC-AEDC-1716B250A1EF}</a:tableStyleId>
              </a:tblPr>
              <a:tblGrid>
                <a:gridCol w="1559602">
                  <a:extLst>
                    <a:ext uri="{9D8B030D-6E8A-4147-A177-3AD203B41FA5}">
                      <a16:colId xmlns:a16="http://schemas.microsoft.com/office/drawing/2014/main" val="3888503362"/>
                    </a:ext>
                  </a:extLst>
                </a:gridCol>
                <a:gridCol w="1559602">
                  <a:extLst>
                    <a:ext uri="{9D8B030D-6E8A-4147-A177-3AD203B41FA5}">
                      <a16:colId xmlns:a16="http://schemas.microsoft.com/office/drawing/2014/main" val="818616692"/>
                    </a:ext>
                  </a:extLst>
                </a:gridCol>
                <a:gridCol w="1559602">
                  <a:extLst>
                    <a:ext uri="{9D8B030D-6E8A-4147-A177-3AD203B41FA5}">
                      <a16:colId xmlns:a16="http://schemas.microsoft.com/office/drawing/2014/main" val="831339968"/>
                    </a:ext>
                  </a:extLst>
                </a:gridCol>
                <a:gridCol w="1559602">
                  <a:extLst>
                    <a:ext uri="{9D8B030D-6E8A-4147-A177-3AD203B41FA5}">
                      <a16:colId xmlns:a16="http://schemas.microsoft.com/office/drawing/2014/main" val="619573849"/>
                    </a:ext>
                  </a:extLst>
                </a:gridCol>
                <a:gridCol w="1559602">
                  <a:extLst>
                    <a:ext uri="{9D8B030D-6E8A-4147-A177-3AD203B41FA5}">
                      <a16:colId xmlns:a16="http://schemas.microsoft.com/office/drawing/2014/main" val="2393285505"/>
                    </a:ext>
                  </a:extLst>
                </a:gridCol>
              </a:tblGrid>
              <a:tr h="656297">
                <a:tc>
                  <a:txBody>
                    <a:bodyPr/>
                    <a:lstStyle/>
                    <a:p>
                      <a:r>
                        <a:rPr lang="en-DE" sz="1400" dirty="0"/>
                        <a:t>Participant</a:t>
                      </a:r>
                    </a:p>
                  </a:txBody>
                  <a:tcPr/>
                </a:tc>
                <a:tc>
                  <a:txBody>
                    <a:bodyPr/>
                    <a:lstStyle/>
                    <a:p>
                      <a:r>
                        <a:rPr lang="en-DE" sz="1400" dirty="0"/>
                        <a:t>Reward</a:t>
                      </a:r>
                    </a:p>
                  </a:txBody>
                  <a:tcPr/>
                </a:tc>
                <a:tc>
                  <a:txBody>
                    <a:bodyPr/>
                    <a:lstStyle/>
                    <a:p>
                      <a:r>
                        <a:rPr lang="en-DE" sz="1400" dirty="0"/>
                        <a:t>Punishment</a:t>
                      </a:r>
                    </a:p>
                  </a:txBody>
                  <a:tcPr/>
                </a:tc>
                <a:tc>
                  <a:txBody>
                    <a:bodyPr/>
                    <a:lstStyle/>
                    <a:p>
                      <a:r>
                        <a:rPr lang="en-DE" sz="1400" dirty="0"/>
                        <a:t>R-to-P</a:t>
                      </a:r>
                    </a:p>
                  </a:txBody>
                  <a:tcPr/>
                </a:tc>
                <a:tc>
                  <a:txBody>
                    <a:bodyPr/>
                    <a:lstStyle/>
                    <a:p>
                      <a:r>
                        <a:rPr lang="en-DE" sz="1400" dirty="0"/>
                        <a:t>P-to-R</a:t>
                      </a:r>
                    </a:p>
                  </a:txBody>
                  <a:tcPr/>
                </a:tc>
                <a:extLst>
                  <a:ext uri="{0D108BD9-81ED-4DB2-BD59-A6C34878D82A}">
                    <a16:rowId xmlns:a16="http://schemas.microsoft.com/office/drawing/2014/main" val="1647408615"/>
                  </a:ext>
                </a:extLst>
              </a:tr>
              <a:tr h="380236">
                <a:tc>
                  <a:txBody>
                    <a:bodyPr/>
                    <a:lstStyle/>
                    <a:p>
                      <a:r>
                        <a:rPr lang="en-DE" b="1" dirty="0"/>
                        <a:t>1</a:t>
                      </a:r>
                    </a:p>
                  </a:txBody>
                  <a:tcPr/>
                </a:tc>
                <a:tc>
                  <a:txBody>
                    <a:bodyPr/>
                    <a:lstStyle/>
                    <a:p>
                      <a:r>
                        <a:rPr lang="en-DE" dirty="0"/>
                        <a:t>71.86%</a:t>
                      </a:r>
                    </a:p>
                  </a:txBody>
                  <a:tcPr/>
                </a:tc>
                <a:tc>
                  <a:txBody>
                    <a:bodyPr/>
                    <a:lstStyle/>
                    <a:p>
                      <a:r>
                        <a:rPr lang="en-DE" dirty="0"/>
                        <a:t>62.50%</a:t>
                      </a:r>
                    </a:p>
                  </a:txBody>
                  <a:tcPr/>
                </a:tc>
                <a:tc>
                  <a:txBody>
                    <a:bodyPr/>
                    <a:lstStyle/>
                    <a:p>
                      <a:r>
                        <a:rPr lang="en-DE" dirty="0"/>
                        <a:t>71.86%</a:t>
                      </a:r>
                    </a:p>
                  </a:txBody>
                  <a:tcPr/>
                </a:tc>
                <a:tc>
                  <a:txBody>
                    <a:bodyPr/>
                    <a:lstStyle/>
                    <a:p>
                      <a:r>
                        <a:rPr lang="en-DE" dirty="0"/>
                        <a:t>53.13%</a:t>
                      </a:r>
                    </a:p>
                  </a:txBody>
                  <a:tcPr/>
                </a:tc>
                <a:extLst>
                  <a:ext uri="{0D108BD9-81ED-4DB2-BD59-A6C34878D82A}">
                    <a16:rowId xmlns:a16="http://schemas.microsoft.com/office/drawing/2014/main" val="3157643608"/>
                  </a:ext>
                </a:extLst>
              </a:tr>
              <a:tr h="380236">
                <a:tc>
                  <a:txBody>
                    <a:bodyPr/>
                    <a:lstStyle/>
                    <a:p>
                      <a:r>
                        <a:rPr lang="en-DE" b="1" dirty="0"/>
                        <a:t>2</a:t>
                      </a:r>
                    </a:p>
                  </a:txBody>
                  <a:tcPr/>
                </a:tc>
                <a:tc>
                  <a:txBody>
                    <a:bodyPr/>
                    <a:lstStyle/>
                    <a:p>
                      <a:r>
                        <a:rPr lang="en-DE" dirty="0"/>
                        <a:t>3.13%</a:t>
                      </a:r>
                    </a:p>
                  </a:txBody>
                  <a:tcPr/>
                </a:tc>
                <a:tc>
                  <a:txBody>
                    <a:bodyPr/>
                    <a:lstStyle/>
                    <a:p>
                      <a:r>
                        <a:rPr lang="en-DE" dirty="0"/>
                        <a:t>18.75%</a:t>
                      </a:r>
                    </a:p>
                  </a:txBody>
                  <a:tcPr/>
                </a:tc>
                <a:tc>
                  <a:txBody>
                    <a:bodyPr/>
                    <a:lstStyle/>
                    <a:p>
                      <a:r>
                        <a:rPr lang="en-DE" dirty="0"/>
                        <a:t>25.00%</a:t>
                      </a:r>
                    </a:p>
                  </a:txBody>
                  <a:tcPr/>
                </a:tc>
                <a:tc>
                  <a:txBody>
                    <a:bodyPr/>
                    <a:lstStyle/>
                    <a:p>
                      <a:r>
                        <a:rPr lang="en-DE" dirty="0"/>
                        <a:t>3.13%</a:t>
                      </a:r>
                    </a:p>
                  </a:txBody>
                  <a:tcPr/>
                </a:tc>
                <a:extLst>
                  <a:ext uri="{0D108BD9-81ED-4DB2-BD59-A6C34878D82A}">
                    <a16:rowId xmlns:a16="http://schemas.microsoft.com/office/drawing/2014/main" val="773062260"/>
                  </a:ext>
                </a:extLst>
              </a:tr>
              <a:tr h="380236">
                <a:tc>
                  <a:txBody>
                    <a:bodyPr/>
                    <a:lstStyle/>
                    <a:p>
                      <a:r>
                        <a:rPr lang="en-DE" b="1" dirty="0"/>
                        <a:t>6</a:t>
                      </a:r>
                    </a:p>
                  </a:txBody>
                  <a:tcPr/>
                </a:tc>
                <a:tc>
                  <a:txBody>
                    <a:bodyPr/>
                    <a:lstStyle/>
                    <a:p>
                      <a:r>
                        <a:rPr lang="en-DE" dirty="0"/>
                        <a:t>25.00%</a:t>
                      </a:r>
                    </a:p>
                  </a:txBody>
                  <a:tcPr/>
                </a:tc>
                <a:tc>
                  <a:txBody>
                    <a:bodyPr/>
                    <a:lstStyle/>
                    <a:p>
                      <a:r>
                        <a:rPr lang="en-DE" dirty="0"/>
                        <a:t>31.25%</a:t>
                      </a:r>
                    </a:p>
                  </a:txBody>
                  <a:tcPr/>
                </a:tc>
                <a:tc>
                  <a:txBody>
                    <a:bodyPr/>
                    <a:lstStyle/>
                    <a:p>
                      <a:r>
                        <a:rPr lang="en-DE" dirty="0"/>
                        <a:t>34.38%</a:t>
                      </a:r>
                    </a:p>
                  </a:txBody>
                  <a:tcPr/>
                </a:tc>
                <a:tc>
                  <a:txBody>
                    <a:bodyPr/>
                    <a:lstStyle/>
                    <a:p>
                      <a:r>
                        <a:rPr lang="en-DE" dirty="0"/>
                        <a:t>34.38%</a:t>
                      </a:r>
                    </a:p>
                  </a:txBody>
                  <a:tcPr/>
                </a:tc>
                <a:extLst>
                  <a:ext uri="{0D108BD9-81ED-4DB2-BD59-A6C34878D82A}">
                    <a16:rowId xmlns:a16="http://schemas.microsoft.com/office/drawing/2014/main" val="3491289508"/>
                  </a:ext>
                </a:extLst>
              </a:tr>
              <a:tr h="380236">
                <a:tc>
                  <a:txBody>
                    <a:bodyPr/>
                    <a:lstStyle/>
                    <a:p>
                      <a:r>
                        <a:rPr lang="en-DE" b="1" dirty="0"/>
                        <a:t>9</a:t>
                      </a:r>
                    </a:p>
                  </a:txBody>
                  <a:tcPr/>
                </a:tc>
                <a:tc>
                  <a:txBody>
                    <a:bodyPr/>
                    <a:lstStyle/>
                    <a:p>
                      <a:r>
                        <a:rPr lang="en-DE" dirty="0"/>
                        <a:t>28.13%</a:t>
                      </a:r>
                    </a:p>
                  </a:txBody>
                  <a:tcPr/>
                </a:tc>
                <a:tc>
                  <a:txBody>
                    <a:bodyPr/>
                    <a:lstStyle/>
                    <a:p>
                      <a:r>
                        <a:rPr lang="en-DE" dirty="0"/>
                        <a:t>59.38%</a:t>
                      </a:r>
                    </a:p>
                  </a:txBody>
                  <a:tcPr/>
                </a:tc>
                <a:tc>
                  <a:txBody>
                    <a:bodyPr/>
                    <a:lstStyle/>
                    <a:p>
                      <a:r>
                        <a:rPr lang="en-DE" dirty="0"/>
                        <a:t>37.50%</a:t>
                      </a:r>
                    </a:p>
                  </a:txBody>
                  <a:tcPr/>
                </a:tc>
                <a:tc>
                  <a:txBody>
                    <a:bodyPr/>
                    <a:lstStyle/>
                    <a:p>
                      <a:r>
                        <a:rPr lang="en-DE" dirty="0"/>
                        <a:t>25.00%</a:t>
                      </a:r>
                    </a:p>
                  </a:txBody>
                  <a:tcPr/>
                </a:tc>
                <a:extLst>
                  <a:ext uri="{0D108BD9-81ED-4DB2-BD59-A6C34878D82A}">
                    <a16:rowId xmlns:a16="http://schemas.microsoft.com/office/drawing/2014/main" val="2710434484"/>
                  </a:ext>
                </a:extLst>
              </a:tr>
              <a:tr h="380236">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56.25%</a:t>
                      </a:r>
                    </a:p>
                  </a:txBody>
                  <a:tcPr>
                    <a:lnB w="12700" cap="flat" cmpd="sng" algn="ctr">
                      <a:solidFill>
                        <a:schemeClr val="tx1"/>
                      </a:solidFill>
                      <a:prstDash val="solid"/>
                      <a:round/>
                      <a:headEnd type="none" w="med" len="med"/>
                      <a:tailEnd type="none" w="med" len="med"/>
                    </a:lnB>
                  </a:tcPr>
                </a:tc>
                <a:tc>
                  <a:txBody>
                    <a:bodyPr/>
                    <a:lstStyle/>
                    <a:p>
                      <a:r>
                        <a:rPr lang="en-DE" dirty="0"/>
                        <a:t>56.25%</a:t>
                      </a:r>
                    </a:p>
                  </a:txBody>
                  <a:tcPr>
                    <a:lnB w="12700" cap="flat" cmpd="sng" algn="ctr">
                      <a:solidFill>
                        <a:schemeClr val="tx1"/>
                      </a:solidFill>
                      <a:prstDash val="solid"/>
                      <a:round/>
                      <a:headEnd type="none" w="med" len="med"/>
                      <a:tailEnd type="none" w="med" len="med"/>
                    </a:lnB>
                  </a:tcPr>
                </a:tc>
                <a:tc>
                  <a:txBody>
                    <a:bodyPr/>
                    <a:lstStyle/>
                    <a:p>
                      <a:r>
                        <a:rPr lang="en-DE" dirty="0"/>
                        <a:t>75.00%</a:t>
                      </a:r>
                    </a:p>
                  </a:txBody>
                  <a:tcPr>
                    <a:lnB w="12700" cap="flat" cmpd="sng" algn="ctr">
                      <a:solidFill>
                        <a:schemeClr val="tx1"/>
                      </a:solidFill>
                      <a:prstDash val="solid"/>
                      <a:round/>
                      <a:headEnd type="none" w="med" len="med"/>
                      <a:tailEnd type="none" w="med" len="med"/>
                    </a:lnB>
                  </a:tcPr>
                </a:tc>
                <a:tc>
                  <a:txBody>
                    <a:bodyPr/>
                    <a:lstStyle/>
                    <a:p>
                      <a:r>
                        <a:rPr lang="en-DE" dirty="0"/>
                        <a:t>62.50%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771033"/>
                  </a:ext>
                </a:extLst>
              </a:tr>
              <a:tr h="380236">
                <a:tc>
                  <a:txBody>
                    <a:bodyPr/>
                    <a:lstStyle/>
                    <a:p>
                      <a:r>
                        <a:rPr lang="en-DE" b="1" dirty="0"/>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36.88%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45.63%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48.75%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35.63%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473454"/>
                  </a:ext>
                </a:extLst>
              </a:tr>
            </a:tbl>
          </a:graphicData>
        </a:graphic>
      </p:graphicFrame>
    </p:spTree>
    <p:extLst>
      <p:ext uri="{BB962C8B-B14F-4D97-AF65-F5344CB8AC3E}">
        <p14:creationId xmlns:p14="http://schemas.microsoft.com/office/powerpoint/2010/main" val="4262996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BABF6F8-959A-C92D-1253-2A29EAEA919E}"/>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5" name="Content Placeholder 6">
            <a:extLst>
              <a:ext uri="{FF2B5EF4-FFF2-40B4-BE49-F238E27FC236}">
                <a16:creationId xmlns:a16="http://schemas.microsoft.com/office/drawing/2014/main" id="{12685160-D822-4496-0E6C-629CE86EC09A}"/>
              </a:ext>
            </a:extLst>
          </p:cNvPr>
          <p:cNvSpPr>
            <a:spLocks noGrp="1"/>
          </p:cNvSpPr>
          <p:nvPr>
            <p:ph idx="1"/>
          </p:nvPr>
        </p:nvSpPr>
        <p:spPr>
          <a:xfrm>
            <a:off x="825797" y="2384474"/>
            <a:ext cx="8762436" cy="3728613"/>
          </a:xfrm>
        </p:spPr>
        <p:txBody>
          <a:bodyPr>
            <a:normAutofit/>
          </a:bodyPr>
          <a:lstStyle/>
          <a:p>
            <a:r>
              <a:rPr lang="en-DE" sz="1700" dirty="0">
                <a:solidFill>
                  <a:schemeClr val="tx2"/>
                </a:solidFill>
              </a:rPr>
              <a:t>GLM for error rates:</a:t>
            </a:r>
          </a:p>
          <a:p>
            <a:r>
              <a:rPr lang="en-GB" sz="1700" dirty="0">
                <a:solidFill>
                  <a:schemeClr val="tx2"/>
                </a:solidFill>
              </a:rPr>
              <a:t>Full model: errors</a:t>
            </a:r>
            <a:r>
              <a:rPr lang="en-DE" sz="1700" dirty="0">
                <a:solidFill>
                  <a:schemeClr val="tx2"/>
                </a:solidFill>
              </a:rPr>
              <a:t> ~ PANAS_pos + PANAS_neg + STAI_state + STAI_trait + SHAPS*BDI*Block_cond + (1|participant) + (1|image)</a:t>
            </a:r>
          </a:p>
          <a:p>
            <a:r>
              <a:rPr lang="en-DE" sz="1700" dirty="0">
                <a:solidFill>
                  <a:schemeClr val="tx2"/>
                </a:solidFill>
              </a:rPr>
              <a:t>Run models:</a:t>
            </a:r>
          </a:p>
          <a:p>
            <a:r>
              <a:rPr lang="en-GB" sz="1700" dirty="0">
                <a:solidFill>
                  <a:schemeClr val="tx2"/>
                </a:solidFill>
              </a:rPr>
              <a:t>errors</a:t>
            </a:r>
            <a:r>
              <a:rPr lang="en-DE" sz="1700" dirty="0">
                <a:solidFill>
                  <a:schemeClr val="tx2"/>
                </a:solidFill>
              </a:rPr>
              <a:t> ~ BDI*Block_cond + (1|participant) + (1|image)</a:t>
            </a:r>
          </a:p>
          <a:p>
            <a:r>
              <a:rPr lang="en-DE" sz="1700" dirty="0">
                <a:solidFill>
                  <a:schemeClr val="tx2"/>
                </a:solidFill>
              </a:rPr>
              <a:t>Significant main effect of Block condition (</a:t>
            </a:r>
            <a:r>
              <a:rPr lang="en-DE" sz="1700" i="1" dirty="0">
                <a:solidFill>
                  <a:schemeClr val="tx2"/>
                </a:solidFill>
              </a:rPr>
              <a:t>W</a:t>
            </a:r>
            <a:r>
              <a:rPr lang="en-DE" sz="1700" dirty="0">
                <a:solidFill>
                  <a:schemeClr val="tx2"/>
                </a:solidFill>
              </a:rPr>
              <a:t>(3) = 9.576, </a:t>
            </a:r>
            <a:r>
              <a:rPr lang="en-DE" sz="1700" i="1" dirty="0">
                <a:solidFill>
                  <a:schemeClr val="tx2"/>
                </a:solidFill>
              </a:rPr>
              <a:t>p</a:t>
            </a:r>
            <a:r>
              <a:rPr lang="en-DE" sz="1700" dirty="0">
                <a:solidFill>
                  <a:schemeClr val="tx2"/>
                </a:solidFill>
              </a:rPr>
              <a:t> = .023), tendency toward a significant interaction between BDI and Block condition (</a:t>
            </a:r>
            <a:r>
              <a:rPr lang="en-DE" sz="1700" i="1" dirty="0">
                <a:solidFill>
                  <a:schemeClr val="tx2"/>
                </a:solidFill>
              </a:rPr>
              <a:t>W</a:t>
            </a:r>
            <a:r>
              <a:rPr lang="en-DE" sz="1700" dirty="0">
                <a:solidFill>
                  <a:schemeClr val="tx2"/>
                </a:solidFill>
              </a:rPr>
              <a:t>(3) = 6.398, </a:t>
            </a:r>
            <a:r>
              <a:rPr lang="en-DE" sz="1700" i="1" dirty="0">
                <a:solidFill>
                  <a:schemeClr val="tx2"/>
                </a:solidFill>
              </a:rPr>
              <a:t>p</a:t>
            </a:r>
            <a:r>
              <a:rPr lang="en-DE" sz="1700" dirty="0">
                <a:solidFill>
                  <a:schemeClr val="tx2"/>
                </a:solidFill>
              </a:rPr>
              <a:t> = .094)</a:t>
            </a:r>
          </a:p>
          <a:p>
            <a:r>
              <a:rPr lang="en-GB" sz="1700" dirty="0">
                <a:solidFill>
                  <a:schemeClr val="tx2"/>
                </a:solidFill>
              </a:rPr>
              <a:t>errors</a:t>
            </a:r>
            <a:r>
              <a:rPr lang="en-DE" sz="1700" dirty="0">
                <a:solidFill>
                  <a:schemeClr val="tx2"/>
                </a:solidFill>
              </a:rPr>
              <a:t> ~ SHAPS*Block_cond + (1|participant)</a:t>
            </a:r>
          </a:p>
          <a:p>
            <a:r>
              <a:rPr lang="en-DE" sz="1700" dirty="0">
                <a:solidFill>
                  <a:schemeClr val="tx2"/>
                </a:solidFill>
              </a:rPr>
              <a:t>Significant main effect of Block condition (</a:t>
            </a:r>
            <a:r>
              <a:rPr lang="en-DE" sz="1700" i="1" dirty="0">
                <a:solidFill>
                  <a:schemeClr val="tx2"/>
                </a:solidFill>
              </a:rPr>
              <a:t>W</a:t>
            </a:r>
            <a:r>
              <a:rPr lang="en-DE" sz="1700" dirty="0">
                <a:solidFill>
                  <a:schemeClr val="tx2"/>
                </a:solidFill>
              </a:rPr>
              <a:t>(3) = 9.308, </a:t>
            </a:r>
            <a:r>
              <a:rPr lang="en-DE" sz="1700" i="1" dirty="0">
                <a:solidFill>
                  <a:schemeClr val="tx2"/>
                </a:solidFill>
              </a:rPr>
              <a:t>p</a:t>
            </a:r>
            <a:r>
              <a:rPr lang="en-DE" sz="1700" dirty="0">
                <a:solidFill>
                  <a:schemeClr val="tx2"/>
                </a:solidFill>
              </a:rPr>
              <a:t> = .026), tendency toward a significant interaction between SHAPS and Block condition (</a:t>
            </a:r>
            <a:r>
              <a:rPr lang="en-DE" sz="1700" i="1" dirty="0">
                <a:solidFill>
                  <a:schemeClr val="tx2"/>
                </a:solidFill>
              </a:rPr>
              <a:t>W</a:t>
            </a:r>
            <a:r>
              <a:rPr lang="en-DE" sz="1700" dirty="0">
                <a:solidFill>
                  <a:schemeClr val="tx2"/>
                </a:solidFill>
              </a:rPr>
              <a:t>(3) = 6.669, </a:t>
            </a:r>
            <a:r>
              <a:rPr lang="en-DE" sz="1700" i="1" dirty="0">
                <a:solidFill>
                  <a:schemeClr val="tx2"/>
                </a:solidFill>
              </a:rPr>
              <a:t>p</a:t>
            </a:r>
            <a:r>
              <a:rPr lang="en-DE" sz="1700" dirty="0">
                <a:solidFill>
                  <a:schemeClr val="tx2"/>
                </a:solidFill>
              </a:rPr>
              <a:t> = .083)</a:t>
            </a:r>
          </a:p>
        </p:txBody>
      </p:sp>
      <p:sp>
        <p:nvSpPr>
          <p:cNvPr id="14" name="Rectangle 13">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D7EA9AA-03B9-387B-9200-766B32429C36}"/>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34</a:t>
            </a:fld>
            <a:endParaRPr lang="en-US"/>
          </a:p>
        </p:txBody>
      </p:sp>
    </p:spTree>
    <p:extLst>
      <p:ext uri="{BB962C8B-B14F-4D97-AF65-F5344CB8AC3E}">
        <p14:creationId xmlns:p14="http://schemas.microsoft.com/office/powerpoint/2010/main" val="1928130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240F1C5-ED74-305F-8582-5CEE1A336C80}"/>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3" name="Content Placeholder 2">
            <a:extLst>
              <a:ext uri="{FF2B5EF4-FFF2-40B4-BE49-F238E27FC236}">
                <a16:creationId xmlns:a16="http://schemas.microsoft.com/office/drawing/2014/main" id="{8880357B-DE4C-B293-12B6-5F5FECAF15A4}"/>
              </a:ext>
            </a:extLst>
          </p:cNvPr>
          <p:cNvSpPr>
            <a:spLocks noGrp="1"/>
          </p:cNvSpPr>
          <p:nvPr>
            <p:ph idx="1"/>
          </p:nvPr>
        </p:nvSpPr>
        <p:spPr>
          <a:xfrm>
            <a:off x="825797" y="2384474"/>
            <a:ext cx="8762436" cy="3728613"/>
          </a:xfrm>
        </p:spPr>
        <p:txBody>
          <a:bodyPr>
            <a:normAutofit/>
          </a:bodyPr>
          <a:lstStyle/>
          <a:p>
            <a:r>
              <a:rPr lang="en-DE" sz="1800" dirty="0">
                <a:solidFill>
                  <a:schemeClr val="tx2"/>
                </a:solidFill>
              </a:rPr>
              <a:t>Significant main effect of Block condition (</a:t>
            </a:r>
            <a:r>
              <a:rPr lang="en-DE" sz="1800" i="1" dirty="0">
                <a:solidFill>
                  <a:schemeClr val="tx2"/>
                </a:solidFill>
              </a:rPr>
              <a:t>W</a:t>
            </a:r>
            <a:r>
              <a:rPr lang="en-DE" sz="1800" dirty="0">
                <a:solidFill>
                  <a:schemeClr val="tx2"/>
                </a:solidFill>
              </a:rPr>
              <a:t>(3) = 9.576, </a:t>
            </a:r>
            <a:r>
              <a:rPr lang="en-DE" sz="1800" i="1" dirty="0">
                <a:solidFill>
                  <a:schemeClr val="tx2"/>
                </a:solidFill>
              </a:rPr>
              <a:t>p</a:t>
            </a:r>
            <a:r>
              <a:rPr lang="en-DE" sz="1800" dirty="0">
                <a:solidFill>
                  <a:schemeClr val="tx2"/>
                </a:solidFill>
              </a:rPr>
              <a:t> = .023), tendency toward a significant interaction between BDI and Block condition (</a:t>
            </a:r>
            <a:r>
              <a:rPr lang="en-DE" sz="1800" i="1" dirty="0">
                <a:solidFill>
                  <a:schemeClr val="tx2"/>
                </a:solidFill>
              </a:rPr>
              <a:t>W</a:t>
            </a:r>
            <a:r>
              <a:rPr lang="en-DE" sz="1800" dirty="0">
                <a:solidFill>
                  <a:schemeClr val="tx2"/>
                </a:solidFill>
              </a:rPr>
              <a:t>(3) = 6.398, </a:t>
            </a:r>
            <a:r>
              <a:rPr lang="en-DE" sz="1800" i="1" dirty="0">
                <a:solidFill>
                  <a:schemeClr val="tx2"/>
                </a:solidFill>
              </a:rPr>
              <a:t>p</a:t>
            </a:r>
            <a:r>
              <a:rPr lang="en-DE" sz="1800" dirty="0">
                <a:solidFill>
                  <a:schemeClr val="tx2"/>
                </a:solidFill>
              </a:rPr>
              <a:t> = .094)</a:t>
            </a:r>
          </a:p>
          <a:p>
            <a:r>
              <a:rPr lang="en-DE" sz="1800" dirty="0">
                <a:solidFill>
                  <a:schemeClr val="tx2"/>
                </a:solidFill>
              </a:rPr>
              <a:t>Subsequent analyses did not show significant effects of BDI score on error rates in either of the block conditions</a:t>
            </a:r>
          </a:p>
          <a:p>
            <a:r>
              <a:rPr lang="en-DE" sz="1800" dirty="0">
                <a:solidFill>
                  <a:schemeClr val="tx2"/>
                </a:solidFill>
              </a:rPr>
              <a:t>Significant main effect of Block condition (</a:t>
            </a:r>
            <a:r>
              <a:rPr lang="en-DE" sz="1800" i="1" dirty="0">
                <a:solidFill>
                  <a:schemeClr val="tx2"/>
                </a:solidFill>
              </a:rPr>
              <a:t>W</a:t>
            </a:r>
            <a:r>
              <a:rPr lang="en-DE" sz="1800" dirty="0">
                <a:solidFill>
                  <a:schemeClr val="tx2"/>
                </a:solidFill>
              </a:rPr>
              <a:t>(3) = 9.308, </a:t>
            </a:r>
            <a:r>
              <a:rPr lang="en-DE" sz="1800" i="1" dirty="0">
                <a:solidFill>
                  <a:schemeClr val="tx2"/>
                </a:solidFill>
              </a:rPr>
              <a:t>p</a:t>
            </a:r>
            <a:r>
              <a:rPr lang="en-DE" sz="1800" dirty="0">
                <a:solidFill>
                  <a:schemeClr val="tx2"/>
                </a:solidFill>
              </a:rPr>
              <a:t> = .026), tendency toward a significant interaction between SHAPS and Block condition (</a:t>
            </a:r>
            <a:r>
              <a:rPr lang="en-DE" sz="1800" i="1" dirty="0">
                <a:solidFill>
                  <a:schemeClr val="tx2"/>
                </a:solidFill>
              </a:rPr>
              <a:t>W</a:t>
            </a:r>
            <a:r>
              <a:rPr lang="en-DE" sz="1800" dirty="0">
                <a:solidFill>
                  <a:schemeClr val="tx2"/>
                </a:solidFill>
              </a:rPr>
              <a:t>(3) = 6.669, </a:t>
            </a:r>
            <a:r>
              <a:rPr lang="en-DE" sz="1800" i="1" dirty="0">
                <a:solidFill>
                  <a:schemeClr val="tx2"/>
                </a:solidFill>
              </a:rPr>
              <a:t>p</a:t>
            </a:r>
            <a:r>
              <a:rPr lang="en-DE" sz="1800" dirty="0">
                <a:solidFill>
                  <a:schemeClr val="tx2"/>
                </a:solidFill>
              </a:rPr>
              <a:t> = .083)</a:t>
            </a:r>
          </a:p>
          <a:p>
            <a:r>
              <a:rPr lang="en-DE" sz="1800" dirty="0">
                <a:solidFill>
                  <a:schemeClr val="tx2"/>
                </a:solidFill>
              </a:rPr>
              <a:t>Subsequent analyses did not show significant effects of SHAPS score on error rates in either of the block conditions</a:t>
            </a:r>
          </a:p>
          <a:p>
            <a:endParaRPr lang="en-DE" sz="1800" dirty="0">
              <a:solidFill>
                <a:schemeClr val="tx2"/>
              </a:solidFill>
            </a:endParaRP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722ED8B5-D7CC-19D5-35D1-02328BC2009D}"/>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35</a:t>
            </a:fld>
            <a:endParaRPr lang="en-US"/>
          </a:p>
        </p:txBody>
      </p:sp>
    </p:spTree>
    <p:extLst>
      <p:ext uri="{BB962C8B-B14F-4D97-AF65-F5344CB8AC3E}">
        <p14:creationId xmlns:p14="http://schemas.microsoft.com/office/powerpoint/2010/main" val="197281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3BB2A31-879F-ED7F-C07D-45A8A52D6A9D}"/>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Pilot data</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905CBC3-C6F8-F145-113B-15D10F191712}"/>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36</a:t>
            </a:fld>
            <a:endParaRPr lang="en-US"/>
          </a:p>
        </p:txBody>
      </p:sp>
      <p:graphicFrame>
        <p:nvGraphicFramePr>
          <p:cNvPr id="5" name="Table 4">
            <a:extLst>
              <a:ext uri="{FF2B5EF4-FFF2-40B4-BE49-F238E27FC236}">
                <a16:creationId xmlns:a16="http://schemas.microsoft.com/office/drawing/2014/main" id="{6B6A22C2-86AE-0D7E-670D-B63835C5CBE7}"/>
              </a:ext>
            </a:extLst>
          </p:cNvPr>
          <p:cNvGraphicFramePr>
            <a:graphicFrameLocks/>
          </p:cNvGraphicFramePr>
          <p:nvPr>
            <p:extLst>
              <p:ext uri="{D42A27DB-BD31-4B8C-83A1-F6EECF244321}">
                <p14:modId xmlns:p14="http://schemas.microsoft.com/office/powerpoint/2010/main" val="1685202708"/>
              </p:ext>
            </p:extLst>
          </p:nvPr>
        </p:nvGraphicFramePr>
        <p:xfrm>
          <a:off x="1126760" y="2522031"/>
          <a:ext cx="8762999" cy="2934390"/>
        </p:xfrm>
        <a:graphic>
          <a:graphicData uri="http://schemas.openxmlformats.org/drawingml/2006/table">
            <a:tbl>
              <a:tblPr firstRow="1" bandRow="1">
                <a:tableStyleId>{9D7B26C5-4107-4FEC-AEDC-1716B250A1EF}</a:tableStyleId>
              </a:tblPr>
              <a:tblGrid>
                <a:gridCol w="1251857">
                  <a:extLst>
                    <a:ext uri="{9D8B030D-6E8A-4147-A177-3AD203B41FA5}">
                      <a16:colId xmlns:a16="http://schemas.microsoft.com/office/drawing/2014/main" val="3888503362"/>
                    </a:ext>
                  </a:extLst>
                </a:gridCol>
                <a:gridCol w="1251857">
                  <a:extLst>
                    <a:ext uri="{9D8B030D-6E8A-4147-A177-3AD203B41FA5}">
                      <a16:colId xmlns:a16="http://schemas.microsoft.com/office/drawing/2014/main" val="818616692"/>
                    </a:ext>
                  </a:extLst>
                </a:gridCol>
                <a:gridCol w="1251857">
                  <a:extLst>
                    <a:ext uri="{9D8B030D-6E8A-4147-A177-3AD203B41FA5}">
                      <a16:colId xmlns:a16="http://schemas.microsoft.com/office/drawing/2014/main" val="831339968"/>
                    </a:ext>
                  </a:extLst>
                </a:gridCol>
                <a:gridCol w="1251857">
                  <a:extLst>
                    <a:ext uri="{9D8B030D-6E8A-4147-A177-3AD203B41FA5}">
                      <a16:colId xmlns:a16="http://schemas.microsoft.com/office/drawing/2014/main" val="619573849"/>
                    </a:ext>
                  </a:extLst>
                </a:gridCol>
                <a:gridCol w="1251857">
                  <a:extLst>
                    <a:ext uri="{9D8B030D-6E8A-4147-A177-3AD203B41FA5}">
                      <a16:colId xmlns:a16="http://schemas.microsoft.com/office/drawing/2014/main" val="2393285505"/>
                    </a:ext>
                  </a:extLst>
                </a:gridCol>
                <a:gridCol w="1251857">
                  <a:extLst>
                    <a:ext uri="{9D8B030D-6E8A-4147-A177-3AD203B41FA5}">
                      <a16:colId xmlns:a16="http://schemas.microsoft.com/office/drawing/2014/main" val="1719672836"/>
                    </a:ext>
                  </a:extLst>
                </a:gridCol>
                <a:gridCol w="1251857">
                  <a:extLst>
                    <a:ext uri="{9D8B030D-6E8A-4147-A177-3AD203B41FA5}">
                      <a16:colId xmlns:a16="http://schemas.microsoft.com/office/drawing/2014/main" val="906324470"/>
                    </a:ext>
                  </a:extLst>
                </a:gridCol>
              </a:tblGrid>
              <a:tr h="655554">
                <a:tc>
                  <a:txBody>
                    <a:bodyPr/>
                    <a:lstStyle/>
                    <a:p>
                      <a:r>
                        <a:rPr lang="en-DE" sz="1400" dirty="0"/>
                        <a:t>Participant</a:t>
                      </a:r>
                    </a:p>
                  </a:txBody>
                  <a:tcPr/>
                </a:tc>
                <a:tc>
                  <a:txBody>
                    <a:bodyPr/>
                    <a:lstStyle/>
                    <a:p>
                      <a:r>
                        <a:rPr lang="en-DE" sz="1400" dirty="0"/>
                        <a:t>Reward</a:t>
                      </a:r>
                    </a:p>
                  </a:txBody>
                  <a:tcPr/>
                </a:tc>
                <a:tc>
                  <a:txBody>
                    <a:bodyPr/>
                    <a:lstStyle/>
                    <a:p>
                      <a:r>
                        <a:rPr lang="en-DE" sz="1400" dirty="0"/>
                        <a:t>Punishment</a:t>
                      </a:r>
                    </a:p>
                  </a:txBody>
                  <a:tcPr/>
                </a:tc>
                <a:tc>
                  <a:txBody>
                    <a:bodyPr/>
                    <a:lstStyle/>
                    <a:p>
                      <a:r>
                        <a:rPr lang="en-DE" sz="1400" dirty="0"/>
                        <a:t>R-to-P</a:t>
                      </a:r>
                    </a:p>
                  </a:txBody>
                  <a:tcPr/>
                </a:tc>
                <a:tc>
                  <a:txBody>
                    <a:bodyPr/>
                    <a:lstStyle/>
                    <a:p>
                      <a:r>
                        <a:rPr lang="en-DE" sz="1400" dirty="0"/>
                        <a:t>P-to-R</a:t>
                      </a:r>
                    </a:p>
                  </a:txBody>
                  <a:tcPr/>
                </a:tc>
                <a:tc>
                  <a:txBody>
                    <a:bodyPr/>
                    <a:lstStyle/>
                    <a:p>
                      <a:r>
                        <a:rPr lang="en-DE" sz="1400" dirty="0"/>
                        <a:t>BDI</a:t>
                      </a:r>
                    </a:p>
                  </a:txBody>
                  <a:tcPr/>
                </a:tc>
                <a:tc>
                  <a:txBody>
                    <a:bodyPr/>
                    <a:lstStyle/>
                    <a:p>
                      <a:r>
                        <a:rPr lang="en-DE" sz="1400" dirty="0"/>
                        <a:t>SHAPS</a:t>
                      </a:r>
                    </a:p>
                  </a:txBody>
                  <a:tcPr/>
                </a:tc>
                <a:extLst>
                  <a:ext uri="{0D108BD9-81ED-4DB2-BD59-A6C34878D82A}">
                    <a16:rowId xmlns:a16="http://schemas.microsoft.com/office/drawing/2014/main" val="1647408615"/>
                  </a:ext>
                </a:extLst>
              </a:tr>
              <a:tr h="379806">
                <a:tc>
                  <a:txBody>
                    <a:bodyPr/>
                    <a:lstStyle/>
                    <a:p>
                      <a:r>
                        <a:rPr lang="en-DE" b="1" dirty="0"/>
                        <a:t>1</a:t>
                      </a:r>
                    </a:p>
                  </a:txBody>
                  <a:tcPr/>
                </a:tc>
                <a:tc>
                  <a:txBody>
                    <a:bodyPr/>
                    <a:lstStyle/>
                    <a:p>
                      <a:r>
                        <a:rPr lang="en-DE" dirty="0"/>
                        <a:t>71.86%</a:t>
                      </a:r>
                    </a:p>
                  </a:txBody>
                  <a:tcPr/>
                </a:tc>
                <a:tc>
                  <a:txBody>
                    <a:bodyPr/>
                    <a:lstStyle/>
                    <a:p>
                      <a:r>
                        <a:rPr lang="en-DE" dirty="0"/>
                        <a:t>62.50%</a:t>
                      </a:r>
                    </a:p>
                  </a:txBody>
                  <a:tcPr/>
                </a:tc>
                <a:tc>
                  <a:txBody>
                    <a:bodyPr/>
                    <a:lstStyle/>
                    <a:p>
                      <a:r>
                        <a:rPr lang="en-DE" dirty="0"/>
                        <a:t>71.86%</a:t>
                      </a:r>
                    </a:p>
                  </a:txBody>
                  <a:tcPr/>
                </a:tc>
                <a:tc>
                  <a:txBody>
                    <a:bodyPr/>
                    <a:lstStyle/>
                    <a:p>
                      <a:r>
                        <a:rPr lang="en-DE" dirty="0"/>
                        <a:t>53.13%</a:t>
                      </a:r>
                    </a:p>
                  </a:txBody>
                  <a:tcPr/>
                </a:tc>
                <a:tc>
                  <a:txBody>
                    <a:bodyPr/>
                    <a:lstStyle/>
                    <a:p>
                      <a:r>
                        <a:rPr lang="en-DE" dirty="0">
                          <a:solidFill>
                            <a:srgbClr val="000000"/>
                          </a:solidFill>
                          <a:effectLst/>
                          <a:latin typeface="Helvetica Neue" panose="02000503000000020004" pitchFamily="2" charset="0"/>
                        </a:rPr>
                        <a:t>9</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extLst>
                  <a:ext uri="{0D108BD9-81ED-4DB2-BD59-A6C34878D82A}">
                    <a16:rowId xmlns:a16="http://schemas.microsoft.com/office/drawing/2014/main" val="3157643608"/>
                  </a:ext>
                </a:extLst>
              </a:tr>
              <a:tr h="379806">
                <a:tc>
                  <a:txBody>
                    <a:bodyPr/>
                    <a:lstStyle/>
                    <a:p>
                      <a:r>
                        <a:rPr lang="en-DE" b="1" dirty="0"/>
                        <a:t>2</a:t>
                      </a:r>
                    </a:p>
                  </a:txBody>
                  <a:tcPr/>
                </a:tc>
                <a:tc>
                  <a:txBody>
                    <a:bodyPr/>
                    <a:lstStyle/>
                    <a:p>
                      <a:r>
                        <a:rPr lang="en-DE" dirty="0"/>
                        <a:t>3.13%</a:t>
                      </a:r>
                    </a:p>
                  </a:txBody>
                  <a:tcPr/>
                </a:tc>
                <a:tc>
                  <a:txBody>
                    <a:bodyPr/>
                    <a:lstStyle/>
                    <a:p>
                      <a:r>
                        <a:rPr lang="en-DE" dirty="0"/>
                        <a:t>18.75%</a:t>
                      </a:r>
                    </a:p>
                  </a:txBody>
                  <a:tcPr/>
                </a:tc>
                <a:tc>
                  <a:txBody>
                    <a:bodyPr/>
                    <a:lstStyle/>
                    <a:p>
                      <a:r>
                        <a:rPr lang="en-DE" dirty="0"/>
                        <a:t>25.00%</a:t>
                      </a:r>
                    </a:p>
                  </a:txBody>
                  <a:tcPr/>
                </a:tc>
                <a:tc>
                  <a:txBody>
                    <a:bodyPr/>
                    <a:lstStyle/>
                    <a:p>
                      <a:r>
                        <a:rPr lang="en-DE" dirty="0"/>
                        <a:t>3.13%</a:t>
                      </a:r>
                    </a:p>
                  </a:txBody>
                  <a:tcPr/>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tc>
                <a:tc>
                  <a:txBody>
                    <a:bodyPr/>
                    <a:lstStyle/>
                    <a:p>
                      <a:r>
                        <a:rPr lang="en-DE">
                          <a:solidFill>
                            <a:srgbClr val="000000"/>
                          </a:solidFill>
                          <a:effectLst/>
                          <a:latin typeface="Helvetica Neue" panose="02000503000000020004" pitchFamily="2" charset="0"/>
                        </a:rPr>
                        <a:t>1</a:t>
                      </a:r>
                      <a:endParaRPr lang="en-DE">
                        <a:effectLst/>
                      </a:endParaRPr>
                    </a:p>
                  </a:txBody>
                  <a:tcPr marL="38100" marR="38100" marT="38100" marB="38100"/>
                </a:tc>
                <a:extLst>
                  <a:ext uri="{0D108BD9-81ED-4DB2-BD59-A6C34878D82A}">
                    <a16:rowId xmlns:a16="http://schemas.microsoft.com/office/drawing/2014/main" val="773062260"/>
                  </a:ext>
                </a:extLst>
              </a:tr>
              <a:tr h="379806">
                <a:tc>
                  <a:txBody>
                    <a:bodyPr/>
                    <a:lstStyle/>
                    <a:p>
                      <a:r>
                        <a:rPr lang="en-DE" b="1" dirty="0"/>
                        <a:t>6</a:t>
                      </a:r>
                    </a:p>
                  </a:txBody>
                  <a:tcPr/>
                </a:tc>
                <a:tc>
                  <a:txBody>
                    <a:bodyPr/>
                    <a:lstStyle/>
                    <a:p>
                      <a:r>
                        <a:rPr lang="en-DE" dirty="0"/>
                        <a:t>25.00%</a:t>
                      </a:r>
                    </a:p>
                  </a:txBody>
                  <a:tcPr/>
                </a:tc>
                <a:tc>
                  <a:txBody>
                    <a:bodyPr/>
                    <a:lstStyle/>
                    <a:p>
                      <a:r>
                        <a:rPr lang="en-DE" dirty="0"/>
                        <a:t>31.25%</a:t>
                      </a:r>
                    </a:p>
                  </a:txBody>
                  <a:tcPr/>
                </a:tc>
                <a:tc>
                  <a:txBody>
                    <a:bodyPr/>
                    <a:lstStyle/>
                    <a:p>
                      <a:r>
                        <a:rPr lang="en-DE" dirty="0"/>
                        <a:t>34.38%</a:t>
                      </a:r>
                    </a:p>
                  </a:txBody>
                  <a:tcPr/>
                </a:tc>
                <a:tc>
                  <a:txBody>
                    <a:bodyPr/>
                    <a:lstStyle/>
                    <a:p>
                      <a:r>
                        <a:rPr lang="en-DE" dirty="0"/>
                        <a:t>34.38%</a:t>
                      </a:r>
                    </a:p>
                  </a:txBody>
                  <a:tcPr/>
                </a:tc>
                <a:tc>
                  <a:txBody>
                    <a:bodyPr/>
                    <a:lstStyle/>
                    <a:p>
                      <a:r>
                        <a:rPr lang="en-DE" dirty="0">
                          <a:solidFill>
                            <a:srgbClr val="000000"/>
                          </a:solidFill>
                          <a:effectLst/>
                          <a:latin typeface="Helvetica Neue" panose="02000503000000020004" pitchFamily="2" charset="0"/>
                        </a:rPr>
                        <a:t>13</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0</a:t>
                      </a:r>
                      <a:endParaRPr lang="en-DE" dirty="0">
                        <a:effectLst/>
                      </a:endParaRPr>
                    </a:p>
                  </a:txBody>
                  <a:tcPr marL="38100" marR="38100" marT="38100" marB="38100"/>
                </a:tc>
                <a:extLst>
                  <a:ext uri="{0D108BD9-81ED-4DB2-BD59-A6C34878D82A}">
                    <a16:rowId xmlns:a16="http://schemas.microsoft.com/office/drawing/2014/main" val="3491289508"/>
                  </a:ext>
                </a:extLst>
              </a:tr>
              <a:tr h="379806">
                <a:tc>
                  <a:txBody>
                    <a:bodyPr/>
                    <a:lstStyle/>
                    <a:p>
                      <a:r>
                        <a:rPr lang="en-DE" b="1" dirty="0"/>
                        <a:t>9</a:t>
                      </a:r>
                    </a:p>
                  </a:txBody>
                  <a:tcPr/>
                </a:tc>
                <a:tc>
                  <a:txBody>
                    <a:bodyPr/>
                    <a:lstStyle/>
                    <a:p>
                      <a:r>
                        <a:rPr lang="en-DE" dirty="0"/>
                        <a:t>28.13%</a:t>
                      </a:r>
                    </a:p>
                  </a:txBody>
                  <a:tcPr/>
                </a:tc>
                <a:tc>
                  <a:txBody>
                    <a:bodyPr/>
                    <a:lstStyle/>
                    <a:p>
                      <a:r>
                        <a:rPr lang="en-DE" dirty="0"/>
                        <a:t>59.38%</a:t>
                      </a:r>
                    </a:p>
                  </a:txBody>
                  <a:tcPr/>
                </a:tc>
                <a:tc>
                  <a:txBody>
                    <a:bodyPr/>
                    <a:lstStyle/>
                    <a:p>
                      <a:r>
                        <a:rPr lang="en-DE" dirty="0"/>
                        <a:t>37.50%</a:t>
                      </a:r>
                    </a:p>
                  </a:txBody>
                  <a:tcPr/>
                </a:tc>
                <a:tc>
                  <a:txBody>
                    <a:bodyPr/>
                    <a:lstStyle/>
                    <a:p>
                      <a:r>
                        <a:rPr lang="en-DE" dirty="0"/>
                        <a:t>25.00%</a:t>
                      </a:r>
                    </a:p>
                  </a:txBody>
                  <a:tcPr/>
                </a:tc>
                <a:tc>
                  <a:txBody>
                    <a:bodyPr/>
                    <a:lstStyle/>
                    <a:p>
                      <a:r>
                        <a:rPr lang="en-DE" dirty="0">
                          <a:solidFill>
                            <a:srgbClr val="000000"/>
                          </a:solidFill>
                          <a:effectLst/>
                          <a:latin typeface="Helvetica Neue" panose="02000503000000020004" pitchFamily="2" charset="0"/>
                        </a:rPr>
                        <a:t>27</a:t>
                      </a:r>
                      <a:endParaRPr lang="en-DE" dirty="0">
                        <a:effectLst/>
                      </a:endParaRPr>
                    </a:p>
                  </a:txBody>
                  <a:tcPr marL="38100" marR="38100" marT="38100" marB="38100"/>
                </a:tc>
                <a:tc>
                  <a:txBody>
                    <a:bodyPr/>
                    <a:lstStyle/>
                    <a:p>
                      <a:r>
                        <a:rPr lang="en-DE" dirty="0">
                          <a:solidFill>
                            <a:srgbClr val="000000"/>
                          </a:solidFill>
                          <a:effectLst/>
                          <a:latin typeface="Helvetica Neue" panose="02000503000000020004" pitchFamily="2" charset="0"/>
                        </a:rPr>
                        <a:t>4</a:t>
                      </a:r>
                      <a:endParaRPr lang="en-DE" dirty="0">
                        <a:effectLst/>
                      </a:endParaRPr>
                    </a:p>
                  </a:txBody>
                  <a:tcPr marL="38100" marR="38100" marT="38100" marB="38100"/>
                </a:tc>
                <a:extLst>
                  <a:ext uri="{0D108BD9-81ED-4DB2-BD59-A6C34878D82A}">
                    <a16:rowId xmlns:a16="http://schemas.microsoft.com/office/drawing/2014/main" val="2710434484"/>
                  </a:ext>
                </a:extLst>
              </a:tr>
              <a:tr h="379806">
                <a:tc>
                  <a:txBody>
                    <a:bodyPr/>
                    <a:lstStyle/>
                    <a:p>
                      <a:r>
                        <a:rPr lang="en-DE" b="1" dirty="0"/>
                        <a:t>11</a:t>
                      </a:r>
                    </a:p>
                  </a:txBody>
                  <a:tcPr>
                    <a:lnB w="12700" cap="flat" cmpd="sng" algn="ctr">
                      <a:solidFill>
                        <a:schemeClr val="tx1"/>
                      </a:solidFill>
                      <a:prstDash val="solid"/>
                      <a:round/>
                      <a:headEnd type="none" w="med" len="med"/>
                      <a:tailEnd type="none" w="med" len="med"/>
                    </a:lnB>
                  </a:tcPr>
                </a:tc>
                <a:tc>
                  <a:txBody>
                    <a:bodyPr/>
                    <a:lstStyle/>
                    <a:p>
                      <a:r>
                        <a:rPr lang="en-DE" dirty="0"/>
                        <a:t>56.25%</a:t>
                      </a:r>
                    </a:p>
                  </a:txBody>
                  <a:tcPr>
                    <a:lnB w="12700" cap="flat" cmpd="sng" algn="ctr">
                      <a:solidFill>
                        <a:schemeClr val="tx1"/>
                      </a:solidFill>
                      <a:prstDash val="solid"/>
                      <a:round/>
                      <a:headEnd type="none" w="med" len="med"/>
                      <a:tailEnd type="none" w="med" len="med"/>
                    </a:lnB>
                  </a:tcPr>
                </a:tc>
                <a:tc>
                  <a:txBody>
                    <a:bodyPr/>
                    <a:lstStyle/>
                    <a:p>
                      <a:r>
                        <a:rPr lang="en-DE" dirty="0"/>
                        <a:t>56.25%</a:t>
                      </a:r>
                    </a:p>
                  </a:txBody>
                  <a:tcPr>
                    <a:lnB w="12700" cap="flat" cmpd="sng" algn="ctr">
                      <a:solidFill>
                        <a:schemeClr val="tx1"/>
                      </a:solidFill>
                      <a:prstDash val="solid"/>
                      <a:round/>
                      <a:headEnd type="none" w="med" len="med"/>
                      <a:tailEnd type="none" w="med" len="med"/>
                    </a:lnB>
                  </a:tcPr>
                </a:tc>
                <a:tc>
                  <a:txBody>
                    <a:bodyPr/>
                    <a:lstStyle/>
                    <a:p>
                      <a:r>
                        <a:rPr lang="en-DE" dirty="0"/>
                        <a:t>75.00%</a:t>
                      </a:r>
                    </a:p>
                  </a:txBody>
                  <a:tcPr>
                    <a:lnB w="12700" cap="flat" cmpd="sng" algn="ctr">
                      <a:solidFill>
                        <a:schemeClr val="tx1"/>
                      </a:solidFill>
                      <a:prstDash val="solid"/>
                      <a:round/>
                      <a:headEnd type="none" w="med" len="med"/>
                      <a:tailEnd type="none" w="med" len="med"/>
                    </a:lnB>
                  </a:tcPr>
                </a:tc>
                <a:tc>
                  <a:txBody>
                    <a:bodyPr/>
                    <a:lstStyle/>
                    <a:p>
                      <a:r>
                        <a:rPr lang="en-DE" dirty="0"/>
                        <a:t>62.50%</a:t>
                      </a:r>
                    </a:p>
                  </a:txBody>
                  <a:tcPr>
                    <a:lnB w="12700" cap="flat" cmpd="sng" algn="ctr">
                      <a:solidFill>
                        <a:schemeClr val="tx1"/>
                      </a:solidFill>
                      <a:prstDash val="solid"/>
                      <a:round/>
                      <a:headEnd type="none" w="med" len="med"/>
                      <a:tailEnd type="none" w="med" len="med"/>
                    </a:lnB>
                  </a:tcPr>
                </a:tc>
                <a:tc>
                  <a:txBody>
                    <a:bodyPr/>
                    <a:lstStyle/>
                    <a:p>
                      <a:r>
                        <a:rPr lang="en-DE" dirty="0">
                          <a:solidFill>
                            <a:srgbClr val="000000"/>
                          </a:solidFill>
                          <a:effectLst/>
                          <a:latin typeface="Helvetica Neue" panose="02000503000000020004" pitchFamily="2" charset="0"/>
                        </a:rPr>
                        <a:t>4</a:t>
                      </a:r>
                      <a:endParaRPr lang="en-DE" dirty="0">
                        <a:effectLst/>
                      </a:endParaRPr>
                    </a:p>
                  </a:txBody>
                  <a:tcPr marL="38100" marR="38100" marT="38100" marB="38100">
                    <a:lnB w="12700" cap="flat" cmpd="sng" algn="ctr">
                      <a:solidFill>
                        <a:schemeClr val="tx1"/>
                      </a:solidFill>
                      <a:prstDash val="solid"/>
                      <a:round/>
                      <a:headEnd type="none" w="med" len="med"/>
                      <a:tailEnd type="none" w="med" len="med"/>
                    </a:lnB>
                  </a:tcPr>
                </a:tc>
                <a:tc>
                  <a:txBody>
                    <a:bodyPr/>
                    <a:lstStyle/>
                    <a:p>
                      <a:r>
                        <a:rPr lang="en-DE" dirty="0">
                          <a:solidFill>
                            <a:srgbClr val="000000"/>
                          </a:solidFill>
                          <a:effectLst/>
                          <a:latin typeface="Helvetica Neue" panose="02000503000000020004" pitchFamily="2" charset="0"/>
                        </a:rPr>
                        <a:t>1</a:t>
                      </a:r>
                      <a:endParaRPr lang="en-DE" dirty="0">
                        <a:effectLst/>
                      </a:endParaRPr>
                    </a:p>
                  </a:txBody>
                  <a:tcPr marL="38100" marR="38100" marT="38100" marB="3810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771033"/>
                  </a:ext>
                </a:extLst>
              </a:tr>
              <a:tr h="379806">
                <a:tc>
                  <a:txBody>
                    <a:bodyPr/>
                    <a:lstStyle/>
                    <a:p>
                      <a:r>
                        <a:rPr lang="en-DE" b="1" dirty="0"/>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36.88%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45.63%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48.75%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35.63%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10.8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DE" dirty="0"/>
                        <a:t>1.4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473454"/>
                  </a:ext>
                </a:extLst>
              </a:tr>
            </a:tbl>
          </a:graphicData>
        </a:graphic>
      </p:graphicFrame>
    </p:spTree>
    <p:extLst>
      <p:ext uri="{BB962C8B-B14F-4D97-AF65-F5344CB8AC3E}">
        <p14:creationId xmlns:p14="http://schemas.microsoft.com/office/powerpoint/2010/main" val="3945107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AutoNum type="arabicParenR"/>
            </a:pPr>
            <a:r>
              <a:rPr lang="en-DE" sz="1800" b="1" dirty="0">
                <a:solidFill>
                  <a:schemeClr val="tx2"/>
                </a:solidFill>
              </a:rPr>
              <a:t>Open questions/issues</a:t>
            </a: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C9A0EE02-1CEC-F1D9-6FAC-E8CD6A68CE7D}"/>
              </a:ext>
            </a:extLst>
          </p:cNvPr>
          <p:cNvSpPr>
            <a:spLocks noGrp="1"/>
          </p:cNvSpPr>
          <p:nvPr>
            <p:ph type="sldNum" sz="quarter" idx="12"/>
          </p:nvPr>
        </p:nvSpPr>
        <p:spPr>
          <a:xfrm>
            <a:off x="10668000" y="6327648"/>
            <a:ext cx="685800" cy="365125"/>
          </a:xfrm>
        </p:spPr>
        <p:txBody>
          <a:bodyPr>
            <a:normAutofit/>
          </a:bodyPr>
          <a:lstStyle/>
          <a:p>
            <a:pPr>
              <a:spcAft>
                <a:spcPts val="600"/>
              </a:spcAft>
            </a:pPr>
            <a:fld id="{73B850FF-6169-4056-8077-06FFA93A5366}" type="slidenum">
              <a:rPr lang="en-US">
                <a:solidFill>
                  <a:schemeClr val="tx1">
                    <a:alpha val="60000"/>
                  </a:schemeClr>
                </a:solidFill>
              </a:rPr>
              <a:pPr>
                <a:spcAft>
                  <a:spcPts val="600"/>
                </a:spcAft>
              </a:pPr>
              <a:t>37</a:t>
            </a:fld>
            <a:endParaRPr lang="en-US">
              <a:solidFill>
                <a:schemeClr val="tx1">
                  <a:alpha val="60000"/>
                </a:schemeClr>
              </a:solidFill>
            </a:endParaRPr>
          </a:p>
        </p:txBody>
      </p:sp>
    </p:spTree>
    <p:extLst>
      <p:ext uri="{BB962C8B-B14F-4D97-AF65-F5344CB8AC3E}">
        <p14:creationId xmlns:p14="http://schemas.microsoft.com/office/powerpoint/2010/main" val="99436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36DD87D-4FE2-7045-1A2C-BC5FB169B151}"/>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Open questions/issues</a:t>
            </a:r>
          </a:p>
        </p:txBody>
      </p:sp>
      <p:sp>
        <p:nvSpPr>
          <p:cNvPr id="3" name="Content Placeholder 2">
            <a:extLst>
              <a:ext uri="{FF2B5EF4-FFF2-40B4-BE49-F238E27FC236}">
                <a16:creationId xmlns:a16="http://schemas.microsoft.com/office/drawing/2014/main" id="{DC59F344-A509-63AE-38AA-B9BB50C5C850}"/>
              </a:ext>
            </a:extLst>
          </p:cNvPr>
          <p:cNvSpPr>
            <a:spLocks noGrp="1"/>
          </p:cNvSpPr>
          <p:nvPr>
            <p:ph idx="1"/>
          </p:nvPr>
        </p:nvSpPr>
        <p:spPr>
          <a:xfrm>
            <a:off x="825797" y="2384474"/>
            <a:ext cx="8762436" cy="3728613"/>
          </a:xfrm>
        </p:spPr>
        <p:txBody>
          <a:bodyPr>
            <a:normAutofit/>
          </a:bodyPr>
          <a:lstStyle/>
          <a:p>
            <a:r>
              <a:rPr lang="en-DE" sz="1800" dirty="0">
                <a:solidFill>
                  <a:schemeClr val="tx2"/>
                </a:solidFill>
              </a:rPr>
              <a:t>Further analyses of learning data, e.g. </a:t>
            </a:r>
            <a:r>
              <a:rPr lang="en-GB" sz="1800" dirty="0">
                <a:solidFill>
                  <a:schemeClr val="tx2"/>
                </a:solidFill>
              </a:rPr>
              <a:t>”Win-stay / lose-shift” </a:t>
            </a:r>
            <a:r>
              <a:rPr lang="en-GB" sz="1800" dirty="0" err="1">
                <a:solidFill>
                  <a:schemeClr val="tx2"/>
                </a:solidFill>
              </a:rPr>
              <a:t>behavior</a:t>
            </a:r>
            <a:r>
              <a:rPr lang="en-GB" sz="1800" dirty="0">
                <a:solidFill>
                  <a:schemeClr val="tx2"/>
                </a:solidFill>
              </a:rPr>
              <a:t> </a:t>
            </a:r>
            <a:r>
              <a:rPr lang="en-GB" sz="1400" dirty="0">
                <a:solidFill>
                  <a:schemeClr val="tx2"/>
                </a:solidFill>
              </a:rPr>
              <a:t>(den </a:t>
            </a:r>
            <a:r>
              <a:rPr lang="en-GB" sz="1400" dirty="0" err="1">
                <a:solidFill>
                  <a:schemeClr val="tx2"/>
                </a:solidFill>
              </a:rPr>
              <a:t>Ouden</a:t>
            </a:r>
            <a:r>
              <a:rPr lang="en-GB" sz="1400" dirty="0">
                <a:solidFill>
                  <a:schemeClr val="tx2"/>
                </a:solidFill>
              </a:rPr>
              <a:t> et al., 2013; Robinson et al. 2010) </a:t>
            </a:r>
          </a:p>
          <a:p>
            <a:r>
              <a:rPr lang="en-GB" sz="1800" dirty="0" err="1">
                <a:solidFill>
                  <a:schemeClr val="tx2"/>
                </a:solidFill>
              </a:rPr>
              <a:t>Analyze</a:t>
            </a:r>
            <a:r>
              <a:rPr lang="en-GB" sz="1800" dirty="0">
                <a:solidFill>
                  <a:schemeClr val="tx2"/>
                </a:solidFill>
              </a:rPr>
              <a:t> reaction times</a:t>
            </a:r>
          </a:p>
          <a:p>
            <a:r>
              <a:rPr lang="en-GB" sz="1800" dirty="0">
                <a:solidFill>
                  <a:schemeClr val="tx2"/>
                </a:solidFill>
              </a:rPr>
              <a:t>Further analyses of memory data, e.g. </a:t>
            </a:r>
            <a:r>
              <a:rPr lang="en-DE" sz="1800" dirty="0">
                <a:solidFill>
                  <a:schemeClr val="tx2"/>
                </a:solidFill>
              </a:rPr>
              <a:t>Did prediction or actual outcome or the congruency between them influence episodic memory?</a:t>
            </a:r>
          </a:p>
          <a:p>
            <a:r>
              <a:rPr lang="en-DE" sz="1800" dirty="0">
                <a:solidFill>
                  <a:schemeClr val="tx2"/>
                </a:solidFill>
              </a:rPr>
              <a:t>Look at certainty ratings</a:t>
            </a:r>
          </a:p>
          <a:p>
            <a:r>
              <a:rPr lang="en-DE" sz="1800" dirty="0">
                <a:solidFill>
                  <a:schemeClr val="tx2"/>
                </a:solidFill>
              </a:rPr>
              <a:t>Computational model</a:t>
            </a:r>
          </a:p>
        </p:txBody>
      </p:sp>
      <p:sp>
        <p:nvSpPr>
          <p:cNvPr id="13" name="Rectangle 1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2E71B23-4CE7-18D4-70EE-C9A8AE47F66D}"/>
              </a:ext>
            </a:extLst>
          </p:cNvPr>
          <p:cNvSpPr>
            <a:spLocks noGrp="1"/>
          </p:cNvSpPr>
          <p:nvPr>
            <p:ph type="sldNum" sz="quarter" idx="12"/>
          </p:nvPr>
        </p:nvSpPr>
        <p:spPr>
          <a:xfrm>
            <a:off x="10210800" y="6327648"/>
            <a:ext cx="1143000" cy="365125"/>
          </a:xfrm>
        </p:spPr>
        <p:txBody>
          <a:bodyPr>
            <a:normAutofit/>
          </a:bodyPr>
          <a:lstStyle/>
          <a:p>
            <a:pPr>
              <a:spcAft>
                <a:spcPts val="600"/>
              </a:spcAft>
            </a:pPr>
            <a:fld id="{73B850FF-6169-4056-8077-06FFA93A5366}" type="slidenum">
              <a:rPr lang="en-US" smtClean="0"/>
              <a:pPr>
                <a:spcAft>
                  <a:spcPts val="600"/>
                </a:spcAft>
              </a:pPr>
              <a:t>38</a:t>
            </a:fld>
            <a:endParaRPr lang="en-US"/>
          </a:p>
        </p:txBody>
      </p:sp>
    </p:spTree>
    <p:extLst>
      <p:ext uri="{BB962C8B-B14F-4D97-AF65-F5344CB8AC3E}">
        <p14:creationId xmlns:p14="http://schemas.microsoft.com/office/powerpoint/2010/main" val="841235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465D62A-4E35-3DA6-B668-2E99839AABE6}"/>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References</a:t>
            </a:r>
          </a:p>
        </p:txBody>
      </p:sp>
      <p:sp>
        <p:nvSpPr>
          <p:cNvPr id="3" name="Content Placeholder 2">
            <a:extLst>
              <a:ext uri="{FF2B5EF4-FFF2-40B4-BE49-F238E27FC236}">
                <a16:creationId xmlns:a16="http://schemas.microsoft.com/office/drawing/2014/main" id="{82BF0488-F602-B682-805F-87B14BD6C2BE}"/>
              </a:ext>
            </a:extLst>
          </p:cNvPr>
          <p:cNvSpPr>
            <a:spLocks noGrp="1"/>
          </p:cNvSpPr>
          <p:nvPr>
            <p:ph idx="1"/>
          </p:nvPr>
        </p:nvSpPr>
        <p:spPr>
          <a:xfrm>
            <a:off x="825797" y="1814513"/>
            <a:ext cx="8762436" cy="4483673"/>
          </a:xfrm>
        </p:spPr>
        <p:txBody>
          <a:bodyPr>
            <a:noAutofit/>
          </a:bodyPr>
          <a:lstStyle/>
          <a:p>
            <a:r>
              <a:rPr lang="en-GB" sz="1400" dirty="0">
                <a:solidFill>
                  <a:schemeClr val="tx2"/>
                </a:solidFill>
              </a:rPr>
              <a:t>Beck, A. T., Steer, R. A., &amp; Brown, G. (1996). </a:t>
            </a:r>
            <a:r>
              <a:rPr lang="en-GB" sz="1400" i="1" dirty="0">
                <a:solidFill>
                  <a:schemeClr val="tx2"/>
                </a:solidFill>
              </a:rPr>
              <a:t>Beck Depression Inventory–II (BDI-II) </a:t>
            </a:r>
            <a:r>
              <a:rPr lang="en-GB" sz="1400" dirty="0">
                <a:solidFill>
                  <a:schemeClr val="tx2"/>
                </a:solidFill>
              </a:rPr>
              <a:t>[Database record]. APA </a:t>
            </a:r>
            <a:r>
              <a:rPr lang="en-GB" sz="1400" dirty="0" err="1">
                <a:solidFill>
                  <a:schemeClr val="tx2"/>
                </a:solidFill>
              </a:rPr>
              <a:t>PsycTests</a:t>
            </a:r>
            <a:r>
              <a:rPr lang="en-GB" sz="1400" dirty="0">
                <a:solidFill>
                  <a:schemeClr val="tx2"/>
                </a:solidFill>
              </a:rPr>
              <a:t>.</a:t>
            </a:r>
          </a:p>
          <a:p>
            <a:r>
              <a:rPr lang="en-GB" sz="1400" dirty="0" err="1">
                <a:solidFill>
                  <a:schemeClr val="tx2"/>
                </a:solidFill>
              </a:rPr>
              <a:t>Chambon</a:t>
            </a:r>
            <a:r>
              <a:rPr lang="en-GB" sz="1400" dirty="0">
                <a:solidFill>
                  <a:schemeClr val="tx2"/>
                </a:solidFill>
              </a:rPr>
              <a:t>, V., </a:t>
            </a:r>
            <a:r>
              <a:rPr lang="en-GB" sz="1400" dirty="0" err="1">
                <a:solidFill>
                  <a:schemeClr val="tx2"/>
                </a:solidFill>
              </a:rPr>
              <a:t>Théro</a:t>
            </a:r>
            <a:r>
              <a:rPr lang="en-GB" sz="1400" dirty="0">
                <a:solidFill>
                  <a:schemeClr val="tx2"/>
                </a:solidFill>
              </a:rPr>
              <a:t>, H., Vidal, M., </a:t>
            </a:r>
            <a:r>
              <a:rPr lang="en-GB" sz="1400" dirty="0" err="1">
                <a:solidFill>
                  <a:schemeClr val="tx2"/>
                </a:solidFill>
              </a:rPr>
              <a:t>Vandendriessche</a:t>
            </a:r>
            <a:r>
              <a:rPr lang="en-GB" sz="1400" dirty="0">
                <a:solidFill>
                  <a:schemeClr val="tx2"/>
                </a:solidFill>
              </a:rPr>
              <a:t>, H., Haggard, P., &amp; Palminteri, S. (2020). Information about action outcomes differentially affects learning from self-determined versus imposed choices. </a:t>
            </a:r>
            <a:r>
              <a:rPr lang="en-GB" sz="1400" i="1" dirty="0">
                <a:solidFill>
                  <a:schemeClr val="tx2"/>
                </a:solidFill>
              </a:rPr>
              <a:t>Nature Human Behaviour, 4</a:t>
            </a:r>
            <a:r>
              <a:rPr lang="en-GB" sz="1400" dirty="0">
                <a:solidFill>
                  <a:schemeClr val="tx2"/>
                </a:solidFill>
              </a:rPr>
              <a:t>(10), 1067–1079. https://</a:t>
            </a:r>
            <a:r>
              <a:rPr lang="en-GB" sz="1400" dirty="0" err="1">
                <a:solidFill>
                  <a:schemeClr val="tx2"/>
                </a:solidFill>
              </a:rPr>
              <a:t>doi.org</a:t>
            </a:r>
            <a:r>
              <a:rPr lang="en-GB" sz="1400" dirty="0">
                <a:solidFill>
                  <a:schemeClr val="tx2"/>
                </a:solidFill>
              </a:rPr>
              <a:t>/10.1038/s41562-020-0919-5</a:t>
            </a:r>
          </a:p>
          <a:p>
            <a:r>
              <a:rPr lang="en-GB" sz="1400" dirty="0" err="1">
                <a:solidFill>
                  <a:schemeClr val="tx2"/>
                </a:solidFill>
              </a:rPr>
              <a:t>Eshel</a:t>
            </a:r>
            <a:r>
              <a:rPr lang="en-GB" sz="1400" dirty="0">
                <a:solidFill>
                  <a:schemeClr val="tx2"/>
                </a:solidFill>
              </a:rPr>
              <a:t>, N., &amp; </a:t>
            </a:r>
            <a:r>
              <a:rPr lang="en-GB" sz="1400" dirty="0" err="1">
                <a:solidFill>
                  <a:schemeClr val="tx2"/>
                </a:solidFill>
              </a:rPr>
              <a:t>Roiser</a:t>
            </a:r>
            <a:r>
              <a:rPr lang="en-GB" sz="1400" dirty="0">
                <a:solidFill>
                  <a:schemeClr val="tx2"/>
                </a:solidFill>
              </a:rPr>
              <a:t>, J.P. (2010). Reward and Punishment Processing in Depression. </a:t>
            </a:r>
            <a:r>
              <a:rPr lang="en-GB" sz="1400" i="1" dirty="0">
                <a:solidFill>
                  <a:schemeClr val="tx2"/>
                </a:solidFill>
              </a:rPr>
              <a:t>Biological Psychiatry, 68</a:t>
            </a:r>
            <a:r>
              <a:rPr lang="en-GB" sz="1400" dirty="0">
                <a:solidFill>
                  <a:schemeClr val="tx2"/>
                </a:solidFill>
              </a:rPr>
              <a:t>(2), 118-124. https://</a:t>
            </a:r>
            <a:r>
              <a:rPr lang="en-GB" sz="1400" dirty="0" err="1">
                <a:solidFill>
                  <a:schemeClr val="tx2"/>
                </a:solidFill>
              </a:rPr>
              <a:t>doi.org</a:t>
            </a:r>
            <a:r>
              <a:rPr lang="en-GB" sz="1400" dirty="0">
                <a:solidFill>
                  <a:schemeClr val="tx2"/>
                </a:solidFill>
              </a:rPr>
              <a:t>/10.1016/j.biopsych.2010.01.027</a:t>
            </a:r>
          </a:p>
          <a:p>
            <a:r>
              <a:rPr lang="en-GB" sz="1400" dirty="0">
                <a:solidFill>
                  <a:schemeClr val="tx2"/>
                </a:solidFill>
              </a:rPr>
              <a:t>Gradin, V.B., Kumar, P., Waiter, G., Ahearn, T., Stickle, C., </a:t>
            </a:r>
            <a:r>
              <a:rPr lang="en-GB" sz="1400" dirty="0" err="1">
                <a:solidFill>
                  <a:schemeClr val="tx2"/>
                </a:solidFill>
              </a:rPr>
              <a:t>Milders</a:t>
            </a:r>
            <a:r>
              <a:rPr lang="en-GB" sz="1400" dirty="0">
                <a:solidFill>
                  <a:schemeClr val="tx2"/>
                </a:solidFill>
              </a:rPr>
              <a:t>, M., Reid, I., Hall, J., &amp; Steele, J. D. (2011). Expected value and prediction error abnormalities in depression and schizophrenia. </a:t>
            </a:r>
            <a:r>
              <a:rPr lang="en-GB" sz="1400" i="1" dirty="0">
                <a:solidFill>
                  <a:schemeClr val="tx2"/>
                </a:solidFill>
              </a:rPr>
              <a:t>Brain, 134</a:t>
            </a:r>
            <a:r>
              <a:rPr lang="en-GB" sz="1400" dirty="0">
                <a:solidFill>
                  <a:schemeClr val="tx2"/>
                </a:solidFill>
              </a:rPr>
              <a:t>, 1751-1764. https://</a:t>
            </a:r>
            <a:r>
              <a:rPr lang="en-GB" sz="1400" dirty="0" err="1">
                <a:solidFill>
                  <a:schemeClr val="tx2"/>
                </a:solidFill>
              </a:rPr>
              <a:t>doi.org</a:t>
            </a:r>
            <a:r>
              <a:rPr lang="en-GB" sz="1400" dirty="0">
                <a:solidFill>
                  <a:schemeClr val="tx2"/>
                </a:solidFill>
              </a:rPr>
              <a:t>/ 10.1093/brain/awr059 </a:t>
            </a:r>
          </a:p>
          <a:p>
            <a:r>
              <a:rPr lang="en-GB" sz="1400" dirty="0">
                <a:solidFill>
                  <a:schemeClr val="tx2"/>
                </a:solidFill>
              </a:rPr>
              <a:t>Jang, A. I., Nassar, M. R., Dillon, D. G., &amp; Frank, M. J. (2019). Positive reward prediction errors during decision making strengthen memory encoding. </a:t>
            </a:r>
            <a:r>
              <a:rPr lang="en-GB" sz="1400" i="1" dirty="0">
                <a:solidFill>
                  <a:schemeClr val="tx2"/>
                </a:solidFill>
              </a:rPr>
              <a:t>Nature Human Behaviour, 3</a:t>
            </a:r>
            <a:r>
              <a:rPr lang="en-GB" sz="1400" dirty="0">
                <a:solidFill>
                  <a:schemeClr val="tx2"/>
                </a:solidFill>
              </a:rPr>
              <a:t>(7), 719–732. https://</a:t>
            </a:r>
            <a:r>
              <a:rPr lang="en-GB" sz="1400" dirty="0" err="1">
                <a:solidFill>
                  <a:schemeClr val="tx2"/>
                </a:solidFill>
              </a:rPr>
              <a:t>doi.org</a:t>
            </a:r>
            <a:r>
              <a:rPr lang="en-GB" sz="1400" dirty="0">
                <a:solidFill>
                  <a:schemeClr val="tx2"/>
                </a:solidFill>
              </a:rPr>
              <a:t>/10.1038/s41562-019-0597-3. </a:t>
            </a:r>
          </a:p>
          <a:p>
            <a:r>
              <a:rPr lang="en-GB" sz="1400" dirty="0">
                <a:solidFill>
                  <a:schemeClr val="tx2"/>
                </a:solidFill>
              </a:rPr>
              <a:t>Kalbe, F., &amp; Schwabe, L. (2019). Beyond arousal: Prediction error related to aversive events promotes episodic memory formation. </a:t>
            </a:r>
            <a:r>
              <a:rPr lang="en-GB" sz="1400" i="1" dirty="0">
                <a:solidFill>
                  <a:schemeClr val="tx2"/>
                </a:solidFill>
              </a:rPr>
              <a:t>Journal of Experimental Psychology: Learning, Memory, and Cognition, 46</a:t>
            </a:r>
            <a:r>
              <a:rPr lang="en-GB" sz="1400" dirty="0">
                <a:solidFill>
                  <a:schemeClr val="tx2"/>
                </a:solidFill>
              </a:rPr>
              <a:t> (2), 234–246. http://</a:t>
            </a:r>
            <a:r>
              <a:rPr lang="en-GB" sz="1400" dirty="0" err="1">
                <a:solidFill>
                  <a:schemeClr val="tx2"/>
                </a:solidFill>
              </a:rPr>
              <a:t>dx.doi.org</a:t>
            </a:r>
            <a:r>
              <a:rPr lang="en-GB" sz="1400" dirty="0">
                <a:solidFill>
                  <a:schemeClr val="tx2"/>
                </a:solidFill>
              </a:rPr>
              <a:t>/10.1037/xlm0000728 </a:t>
            </a:r>
          </a:p>
          <a:p>
            <a:endParaRPr lang="en-GB" sz="14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CE14F7F8-FD3A-4117-3BBB-D0195D155F35}"/>
              </a:ext>
            </a:extLst>
          </p:cNvPr>
          <p:cNvSpPr>
            <a:spLocks noGrp="1"/>
          </p:cNvSpPr>
          <p:nvPr>
            <p:ph type="sldNum" sz="quarter" idx="12"/>
          </p:nvPr>
        </p:nvSpPr>
        <p:spPr/>
        <p:txBody>
          <a:bodyPr/>
          <a:lstStyle/>
          <a:p>
            <a:fld id="{73B850FF-6169-4056-8077-06FFA93A5366}" type="slidenum">
              <a:rPr lang="en-US" smtClean="0"/>
              <a:t>39</a:t>
            </a:fld>
            <a:endParaRPr lang="en-US"/>
          </a:p>
        </p:txBody>
      </p:sp>
    </p:spTree>
    <p:extLst>
      <p:ext uri="{BB962C8B-B14F-4D97-AF65-F5344CB8AC3E}">
        <p14:creationId xmlns:p14="http://schemas.microsoft.com/office/powerpoint/2010/main" val="401581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 name="Title 3">
            <a:extLst>
              <a:ext uri="{FF2B5EF4-FFF2-40B4-BE49-F238E27FC236}">
                <a16:creationId xmlns:a16="http://schemas.microsoft.com/office/drawing/2014/main" id="{5088A6CB-2273-3A62-6223-F4F8B857FE7B}"/>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Background</a:t>
            </a:r>
          </a:p>
        </p:txBody>
      </p:sp>
      <p:sp>
        <p:nvSpPr>
          <p:cNvPr id="5" name="Content Placeholder 4">
            <a:extLst>
              <a:ext uri="{FF2B5EF4-FFF2-40B4-BE49-F238E27FC236}">
                <a16:creationId xmlns:a16="http://schemas.microsoft.com/office/drawing/2014/main" id="{F1268E65-5E51-0A2D-DADC-53C1E2A98EAD}"/>
              </a:ext>
            </a:extLst>
          </p:cNvPr>
          <p:cNvSpPr>
            <a:spLocks noGrp="1"/>
          </p:cNvSpPr>
          <p:nvPr>
            <p:ph idx="1"/>
          </p:nvPr>
        </p:nvSpPr>
        <p:spPr>
          <a:xfrm>
            <a:off x="825797" y="2384474"/>
            <a:ext cx="8762436" cy="3728613"/>
          </a:xfrm>
        </p:spPr>
        <p:txBody>
          <a:bodyPr>
            <a:normAutofit fontScale="85000" lnSpcReduction="20000"/>
          </a:bodyPr>
          <a:lstStyle/>
          <a:p>
            <a:r>
              <a:rPr lang="en-GB" sz="2300" dirty="0">
                <a:solidFill>
                  <a:schemeClr val="tx2"/>
                </a:solidFill>
              </a:rPr>
              <a:t>Depressed individuals show altered learning from reward/punishment  </a:t>
            </a:r>
            <a:r>
              <a:rPr lang="en-GB" sz="1600" dirty="0">
                <a:solidFill>
                  <a:schemeClr val="tx2"/>
                </a:solidFill>
              </a:rPr>
              <a:t>(e.g., </a:t>
            </a:r>
            <a:r>
              <a:rPr lang="en-GB" sz="1600" dirty="0" err="1">
                <a:solidFill>
                  <a:schemeClr val="tx2"/>
                </a:solidFill>
              </a:rPr>
              <a:t>Eshel</a:t>
            </a:r>
            <a:r>
              <a:rPr lang="en-GB" sz="1600" dirty="0">
                <a:solidFill>
                  <a:schemeClr val="tx2"/>
                </a:solidFill>
              </a:rPr>
              <a:t> &amp; </a:t>
            </a:r>
            <a:r>
              <a:rPr lang="en-GB" sz="1600" dirty="0" err="1">
                <a:solidFill>
                  <a:schemeClr val="tx2"/>
                </a:solidFill>
              </a:rPr>
              <a:t>Roiser</a:t>
            </a:r>
            <a:r>
              <a:rPr lang="en-GB" sz="1600" dirty="0">
                <a:solidFill>
                  <a:schemeClr val="tx2"/>
                </a:solidFill>
              </a:rPr>
              <a:t>, 2010; Mukherjee et al., 2020; Levy-Gigi &amp; </a:t>
            </a:r>
            <a:r>
              <a:rPr lang="en-GB" sz="1600" dirty="0" err="1">
                <a:solidFill>
                  <a:schemeClr val="tx2"/>
                </a:solidFill>
              </a:rPr>
              <a:t>Kéri</a:t>
            </a:r>
            <a:r>
              <a:rPr lang="en-GB" sz="1600" dirty="0">
                <a:solidFill>
                  <a:schemeClr val="tx2"/>
                </a:solidFill>
              </a:rPr>
              <a:t>, 2015)</a:t>
            </a:r>
          </a:p>
          <a:p>
            <a:r>
              <a:rPr lang="en-GB" sz="2100" dirty="0">
                <a:solidFill>
                  <a:schemeClr val="tx2"/>
                </a:solidFill>
              </a:rPr>
              <a:t>Hypersensitivity to negative outcomes and hyposensitivity to positive outcomes are often reported </a:t>
            </a:r>
            <a:r>
              <a:rPr lang="en-GB" sz="1600" dirty="0">
                <a:solidFill>
                  <a:schemeClr val="tx2"/>
                </a:solidFill>
              </a:rPr>
              <a:t>(</a:t>
            </a:r>
            <a:r>
              <a:rPr lang="en-GB" sz="1600" dirty="0" err="1">
                <a:solidFill>
                  <a:schemeClr val="tx2"/>
                </a:solidFill>
              </a:rPr>
              <a:t>Eshel</a:t>
            </a:r>
            <a:r>
              <a:rPr lang="en-GB" sz="1600" dirty="0">
                <a:solidFill>
                  <a:schemeClr val="tx2"/>
                </a:solidFill>
              </a:rPr>
              <a:t> &amp; </a:t>
            </a:r>
            <a:r>
              <a:rPr lang="en-GB" sz="1600" dirty="0" err="1">
                <a:solidFill>
                  <a:schemeClr val="tx2"/>
                </a:solidFill>
              </a:rPr>
              <a:t>Roiser</a:t>
            </a:r>
            <a:r>
              <a:rPr lang="en-GB" sz="1600" dirty="0">
                <a:solidFill>
                  <a:schemeClr val="tx2"/>
                </a:solidFill>
              </a:rPr>
              <a:t>, 2010)</a:t>
            </a:r>
            <a:r>
              <a:rPr lang="en-GB" sz="2100" dirty="0">
                <a:solidFill>
                  <a:schemeClr val="tx2"/>
                </a:solidFill>
              </a:rPr>
              <a:t>, but inconsistencies remain </a:t>
            </a:r>
            <a:r>
              <a:rPr lang="en-GB" sz="1600" dirty="0">
                <a:solidFill>
                  <a:schemeClr val="tx2"/>
                </a:solidFill>
              </a:rPr>
              <a:t>(Mukherjee et al., 2020)</a:t>
            </a:r>
          </a:p>
          <a:p>
            <a:r>
              <a:rPr lang="en-GB" sz="2100" dirty="0">
                <a:solidFill>
                  <a:schemeClr val="tx2"/>
                </a:solidFill>
              </a:rPr>
              <a:t>Blunted reward sensitivity in depressed individuals has been connected to the severity of </a:t>
            </a:r>
            <a:r>
              <a:rPr lang="en-GB" sz="2100" dirty="0" err="1">
                <a:solidFill>
                  <a:schemeClr val="tx2"/>
                </a:solidFill>
              </a:rPr>
              <a:t>anhedonic</a:t>
            </a:r>
            <a:r>
              <a:rPr lang="en-GB" sz="2100" dirty="0">
                <a:solidFill>
                  <a:schemeClr val="tx2"/>
                </a:solidFill>
              </a:rPr>
              <a:t> symptoms </a:t>
            </a:r>
            <a:r>
              <a:rPr lang="en-GB" sz="1600" dirty="0">
                <a:solidFill>
                  <a:schemeClr val="tx2"/>
                </a:solidFill>
              </a:rPr>
              <a:t>(</a:t>
            </a:r>
            <a:r>
              <a:rPr lang="en-GB" sz="1600" dirty="0" err="1">
                <a:solidFill>
                  <a:schemeClr val="tx2"/>
                </a:solidFill>
              </a:rPr>
              <a:t>Pizzagalli</a:t>
            </a:r>
            <a:r>
              <a:rPr lang="en-GB" sz="1600" dirty="0">
                <a:solidFill>
                  <a:schemeClr val="tx2"/>
                </a:solidFill>
              </a:rPr>
              <a:t> et al., 2008)</a:t>
            </a:r>
            <a:r>
              <a:rPr lang="en-GB" sz="2100" dirty="0">
                <a:solidFill>
                  <a:schemeClr val="tx2"/>
                </a:solidFill>
              </a:rPr>
              <a:t>, while depression in general has been connected to higher sensitivity to punishment </a:t>
            </a:r>
            <a:r>
              <a:rPr lang="en-GB" sz="1600" dirty="0">
                <a:solidFill>
                  <a:schemeClr val="tx2"/>
                </a:solidFill>
              </a:rPr>
              <a:t>(Kim et al., 2021)</a:t>
            </a:r>
          </a:p>
          <a:p>
            <a:r>
              <a:rPr lang="en-GB" sz="2100" dirty="0">
                <a:solidFill>
                  <a:schemeClr val="tx2"/>
                </a:solidFill>
              </a:rPr>
              <a:t>PE processing in depressed individuals is connected to neuronal anomalies in connection with altered functioning of dopaminergic systems, especially the striatum </a:t>
            </a:r>
            <a:r>
              <a:rPr lang="en-GB" sz="1500" dirty="0">
                <a:solidFill>
                  <a:schemeClr val="tx2"/>
                </a:solidFill>
              </a:rPr>
              <a:t>(e.g., </a:t>
            </a:r>
            <a:r>
              <a:rPr lang="en-GB" sz="1500" dirty="0" err="1">
                <a:solidFill>
                  <a:schemeClr val="tx2"/>
                </a:solidFill>
              </a:rPr>
              <a:t>Eshel</a:t>
            </a:r>
            <a:r>
              <a:rPr lang="en-GB" sz="1500" dirty="0">
                <a:solidFill>
                  <a:schemeClr val="tx2"/>
                </a:solidFill>
              </a:rPr>
              <a:t> &amp; </a:t>
            </a:r>
            <a:r>
              <a:rPr lang="en-GB" sz="1500" dirty="0" err="1">
                <a:solidFill>
                  <a:schemeClr val="tx2"/>
                </a:solidFill>
              </a:rPr>
              <a:t>Roiser</a:t>
            </a:r>
            <a:r>
              <a:rPr lang="en-GB" sz="1500" dirty="0">
                <a:solidFill>
                  <a:schemeClr val="tx2"/>
                </a:solidFill>
              </a:rPr>
              <a:t>, 2010; Gradin et al., 2011; Keren et al., 2018; Robinson et al., 2012)</a:t>
            </a:r>
          </a:p>
          <a:p>
            <a:r>
              <a:rPr lang="en-GB" sz="2100" dirty="0">
                <a:solidFill>
                  <a:schemeClr val="tx2"/>
                </a:solidFill>
              </a:rPr>
              <a:t>Negative beliefs about the environment are not updated properly in depression after novel positive experiences (“cognitive immunization”) </a:t>
            </a:r>
            <a:r>
              <a:rPr lang="en-GB" sz="1600" dirty="0">
                <a:solidFill>
                  <a:schemeClr val="tx2"/>
                </a:solidFill>
              </a:rPr>
              <a:t>(e.g., </a:t>
            </a:r>
            <a:r>
              <a:rPr lang="en-GB" sz="1600" dirty="0" err="1">
                <a:solidFill>
                  <a:schemeClr val="tx2"/>
                </a:solidFill>
              </a:rPr>
              <a:t>Kube</a:t>
            </a:r>
            <a:r>
              <a:rPr lang="en-GB" sz="1600" dirty="0">
                <a:solidFill>
                  <a:schemeClr val="tx2"/>
                </a:solidFill>
              </a:rPr>
              <a:t> et al., 2020)</a:t>
            </a:r>
          </a:p>
        </p:txBody>
      </p:sp>
      <p:sp>
        <p:nvSpPr>
          <p:cNvPr id="14" name="Rectangle 13">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0755165A-B6E4-9234-C0E9-01E946E4E6E2}"/>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3739372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51DCFDE7-C876-C409-ADB9-8CC0C909DBFB}"/>
              </a:ext>
            </a:extLst>
          </p:cNvPr>
          <p:cNvSpPr>
            <a:spLocks noGrp="1"/>
          </p:cNvSpPr>
          <p:nvPr>
            <p:ph idx="1"/>
          </p:nvPr>
        </p:nvSpPr>
        <p:spPr>
          <a:xfrm>
            <a:off x="825797" y="614364"/>
            <a:ext cx="8762436" cy="5498724"/>
          </a:xfrm>
        </p:spPr>
        <p:txBody>
          <a:bodyPr>
            <a:normAutofit lnSpcReduction="10000"/>
          </a:bodyPr>
          <a:lstStyle/>
          <a:p>
            <a:r>
              <a:rPr lang="en-GB" sz="1400" dirty="0">
                <a:solidFill>
                  <a:schemeClr val="tx2"/>
                </a:solidFill>
              </a:rPr>
              <a:t>Keren, H., O’Callaghan, G., Vidal-</a:t>
            </a:r>
            <a:r>
              <a:rPr lang="en-GB" sz="1400" dirty="0" err="1">
                <a:solidFill>
                  <a:schemeClr val="tx2"/>
                </a:solidFill>
              </a:rPr>
              <a:t>Ribas</a:t>
            </a:r>
            <a:r>
              <a:rPr lang="en-GB" sz="1400" dirty="0">
                <a:solidFill>
                  <a:schemeClr val="tx2"/>
                </a:solidFill>
              </a:rPr>
              <a:t>, P., </a:t>
            </a:r>
            <a:r>
              <a:rPr lang="en-GB" sz="1400" dirty="0" err="1">
                <a:solidFill>
                  <a:schemeClr val="tx2"/>
                </a:solidFill>
              </a:rPr>
              <a:t>Buzzell</a:t>
            </a:r>
            <a:r>
              <a:rPr lang="en-GB" sz="1400" dirty="0">
                <a:solidFill>
                  <a:schemeClr val="tx2"/>
                </a:solidFill>
              </a:rPr>
              <a:t>, G.A.,</a:t>
            </a:r>
            <a:r>
              <a:rPr lang="en-GB" sz="1400" dirty="0" err="1">
                <a:solidFill>
                  <a:schemeClr val="tx2"/>
                </a:solidFill>
              </a:rPr>
              <a:t>Brotman</a:t>
            </a:r>
            <a:r>
              <a:rPr lang="en-GB" sz="1400" dirty="0">
                <a:solidFill>
                  <a:schemeClr val="tx2"/>
                </a:solidFill>
              </a:rPr>
              <a:t>, M. A., </a:t>
            </a:r>
            <a:r>
              <a:rPr lang="en-GB" sz="1400" dirty="0" err="1">
                <a:solidFill>
                  <a:schemeClr val="tx2"/>
                </a:solidFill>
              </a:rPr>
              <a:t>Leibenluft</a:t>
            </a:r>
            <a:r>
              <a:rPr lang="en-GB" sz="1400" dirty="0">
                <a:solidFill>
                  <a:schemeClr val="tx2"/>
                </a:solidFill>
              </a:rPr>
              <a:t>, E., Pan, P. M., </a:t>
            </a:r>
            <a:r>
              <a:rPr lang="en-GB" sz="1400" dirty="0" err="1">
                <a:solidFill>
                  <a:schemeClr val="tx2"/>
                </a:solidFill>
              </a:rPr>
              <a:t>Meffert</a:t>
            </a:r>
            <a:r>
              <a:rPr lang="en-GB" sz="1400" dirty="0">
                <a:solidFill>
                  <a:schemeClr val="tx2"/>
                </a:solidFill>
              </a:rPr>
              <a:t>, L., Kaiser, A., Wolke, S., Pine, D. S., &amp; </a:t>
            </a:r>
            <a:r>
              <a:rPr lang="en-GB" sz="1400" dirty="0" err="1">
                <a:solidFill>
                  <a:schemeClr val="tx2"/>
                </a:solidFill>
              </a:rPr>
              <a:t>Stringaris</a:t>
            </a:r>
            <a:r>
              <a:rPr lang="en-GB" sz="1400" dirty="0">
                <a:solidFill>
                  <a:schemeClr val="tx2"/>
                </a:solidFill>
              </a:rPr>
              <a:t>, A. (2018). Reward Processing in depression: A conceptual and meta-analytic review across fMRI and EEG studies. </a:t>
            </a:r>
            <a:r>
              <a:rPr lang="en-GB" sz="1400" i="1" dirty="0">
                <a:solidFill>
                  <a:schemeClr val="tx2"/>
                </a:solidFill>
              </a:rPr>
              <a:t>American Journal of Psychiatry, 175</a:t>
            </a:r>
            <a:r>
              <a:rPr lang="en-GB" sz="1400" dirty="0">
                <a:solidFill>
                  <a:schemeClr val="tx2"/>
                </a:solidFill>
              </a:rPr>
              <a:t>(11), 1111-1120. https://</a:t>
            </a:r>
            <a:r>
              <a:rPr lang="en-GB" sz="1400" dirty="0" err="1">
                <a:solidFill>
                  <a:schemeClr val="tx2"/>
                </a:solidFill>
              </a:rPr>
              <a:t>doi.org</a:t>
            </a:r>
            <a:r>
              <a:rPr lang="en-GB" sz="1400" dirty="0">
                <a:solidFill>
                  <a:schemeClr val="tx2"/>
                </a:solidFill>
              </a:rPr>
              <a:t>/10.1176/appi.ajp.2018.17101124</a:t>
            </a:r>
          </a:p>
          <a:p>
            <a:r>
              <a:rPr lang="en-GB" sz="1400" dirty="0">
                <a:solidFill>
                  <a:schemeClr val="tx2"/>
                </a:solidFill>
              </a:rPr>
              <a:t>Kim, D., Lam, J., </a:t>
            </a:r>
            <a:r>
              <a:rPr lang="en-GB" sz="1400" dirty="0" err="1">
                <a:solidFill>
                  <a:schemeClr val="tx2"/>
                </a:solidFill>
              </a:rPr>
              <a:t>Kutz</a:t>
            </a:r>
            <a:r>
              <a:rPr lang="en-GB" sz="1400" dirty="0">
                <a:solidFill>
                  <a:schemeClr val="tx2"/>
                </a:solidFill>
              </a:rPr>
              <a:t>, A., &amp; Yoon, K. L. (2021). Punishment sensitivity and risk taking in depressed mood. </a:t>
            </a:r>
            <a:r>
              <a:rPr lang="en-GB" sz="1400" i="1" dirty="0">
                <a:solidFill>
                  <a:schemeClr val="tx2"/>
                </a:solidFill>
              </a:rPr>
              <a:t>Motivation and Emotion, 45</a:t>
            </a:r>
            <a:r>
              <a:rPr lang="en-GB" sz="1400" dirty="0">
                <a:solidFill>
                  <a:schemeClr val="tx2"/>
                </a:solidFill>
              </a:rPr>
              <a:t>(1), 122–130. https://</a:t>
            </a:r>
            <a:r>
              <a:rPr lang="en-GB" sz="1400" dirty="0" err="1">
                <a:solidFill>
                  <a:schemeClr val="tx2"/>
                </a:solidFill>
              </a:rPr>
              <a:t>doi.org</a:t>
            </a:r>
            <a:r>
              <a:rPr lang="en-GB" sz="1400" dirty="0">
                <a:solidFill>
                  <a:schemeClr val="tx2"/>
                </a:solidFill>
              </a:rPr>
              <a:t>/10.1007/s11031-020-09860-4</a:t>
            </a:r>
          </a:p>
          <a:p>
            <a:r>
              <a:rPr lang="en-GB" sz="1400" dirty="0" err="1">
                <a:solidFill>
                  <a:schemeClr val="tx2"/>
                </a:solidFill>
              </a:rPr>
              <a:t>Kube</a:t>
            </a:r>
            <a:r>
              <a:rPr lang="en-GB" sz="1400" dirty="0">
                <a:solidFill>
                  <a:schemeClr val="tx2"/>
                </a:solidFill>
              </a:rPr>
              <a:t>, T., </a:t>
            </a:r>
            <a:r>
              <a:rPr lang="en-GB" sz="1400" dirty="0" err="1">
                <a:solidFill>
                  <a:schemeClr val="tx2"/>
                </a:solidFill>
              </a:rPr>
              <a:t>Schwarting</a:t>
            </a:r>
            <a:r>
              <a:rPr lang="en-GB" sz="1400" dirty="0">
                <a:solidFill>
                  <a:schemeClr val="tx2"/>
                </a:solidFill>
              </a:rPr>
              <a:t>, R., </a:t>
            </a:r>
            <a:r>
              <a:rPr lang="en-GB" sz="1400" dirty="0" err="1">
                <a:solidFill>
                  <a:schemeClr val="tx2"/>
                </a:solidFill>
              </a:rPr>
              <a:t>Rozenkrantz</a:t>
            </a:r>
            <a:r>
              <a:rPr lang="en-GB" sz="1400" dirty="0">
                <a:solidFill>
                  <a:schemeClr val="tx2"/>
                </a:solidFill>
              </a:rPr>
              <a:t>, L., </a:t>
            </a:r>
            <a:r>
              <a:rPr lang="en-GB" sz="1400" dirty="0" err="1">
                <a:solidFill>
                  <a:schemeClr val="tx2"/>
                </a:solidFill>
              </a:rPr>
              <a:t>Glombiewski</a:t>
            </a:r>
            <a:r>
              <a:rPr lang="en-GB" sz="1400" dirty="0">
                <a:solidFill>
                  <a:schemeClr val="tx2"/>
                </a:solidFill>
              </a:rPr>
              <a:t>, J. A., &amp; </a:t>
            </a:r>
            <a:r>
              <a:rPr lang="en-GB" sz="1400" dirty="0" err="1">
                <a:solidFill>
                  <a:schemeClr val="tx2"/>
                </a:solidFill>
              </a:rPr>
              <a:t>Rief</a:t>
            </a:r>
            <a:r>
              <a:rPr lang="en-GB" sz="1400" dirty="0">
                <a:solidFill>
                  <a:schemeClr val="tx2"/>
                </a:solidFill>
              </a:rPr>
              <a:t>, W. (2020). Distorted cognitive processes in major depression: a predictive processing perspective. </a:t>
            </a:r>
            <a:r>
              <a:rPr lang="en-GB" sz="1400" i="1" dirty="0">
                <a:solidFill>
                  <a:schemeClr val="tx2"/>
                </a:solidFill>
              </a:rPr>
              <a:t>Biological Psychiatry, 87</a:t>
            </a:r>
            <a:r>
              <a:rPr lang="en-GB" sz="1400" dirty="0">
                <a:solidFill>
                  <a:schemeClr val="tx2"/>
                </a:solidFill>
              </a:rPr>
              <a:t>, 388–398. https://</a:t>
            </a:r>
            <a:r>
              <a:rPr lang="en-GB" sz="1400" dirty="0" err="1">
                <a:solidFill>
                  <a:schemeClr val="tx2"/>
                </a:solidFill>
              </a:rPr>
              <a:t>doi.org</a:t>
            </a:r>
            <a:r>
              <a:rPr lang="en-GB" sz="1400" dirty="0">
                <a:solidFill>
                  <a:schemeClr val="tx2"/>
                </a:solidFill>
              </a:rPr>
              <a:t>/10.1016/j.biopsych.2019.07.017 </a:t>
            </a:r>
          </a:p>
          <a:p>
            <a:r>
              <a:rPr lang="en-GB" sz="1400" dirty="0">
                <a:solidFill>
                  <a:schemeClr val="tx2"/>
                </a:solidFill>
              </a:rPr>
              <a:t>Mukherjee, D., </a:t>
            </a:r>
            <a:r>
              <a:rPr lang="en-GB" sz="1400" dirty="0" err="1">
                <a:solidFill>
                  <a:schemeClr val="tx2"/>
                </a:solidFill>
              </a:rPr>
              <a:t>Filipowicz</a:t>
            </a:r>
            <a:r>
              <a:rPr lang="en-GB" sz="1400" dirty="0">
                <a:solidFill>
                  <a:schemeClr val="tx2"/>
                </a:solidFill>
              </a:rPr>
              <a:t>, A. L. S., Vo, K., Satterthwaite, T. D., &amp; Kable, J. W. () Reward and punishment reversal learning in major depressive disorder. </a:t>
            </a:r>
            <a:r>
              <a:rPr lang="en-GB" sz="1400" i="1" dirty="0">
                <a:solidFill>
                  <a:schemeClr val="tx2"/>
                </a:solidFill>
              </a:rPr>
              <a:t>Journal of Abnormal Psychology, 129</a:t>
            </a:r>
            <a:r>
              <a:rPr lang="en-GB" sz="1400" dirty="0">
                <a:solidFill>
                  <a:schemeClr val="tx2"/>
                </a:solidFill>
              </a:rPr>
              <a:t>(8), 810-823. https://</a:t>
            </a:r>
            <a:r>
              <a:rPr lang="en-GB" sz="1400" dirty="0" err="1">
                <a:solidFill>
                  <a:schemeClr val="tx2"/>
                </a:solidFill>
              </a:rPr>
              <a:t>doi.org</a:t>
            </a:r>
            <a:r>
              <a:rPr lang="en-GB" sz="1400" dirty="0">
                <a:solidFill>
                  <a:schemeClr val="tx2"/>
                </a:solidFill>
              </a:rPr>
              <a:t>/10.1037/abn0000641</a:t>
            </a:r>
          </a:p>
          <a:p>
            <a:r>
              <a:rPr lang="en-GB" sz="1400" dirty="0">
                <a:solidFill>
                  <a:schemeClr val="tx2"/>
                </a:solidFill>
              </a:rPr>
              <a:t>Palminteri S., Lefebvre G., </a:t>
            </a:r>
            <a:r>
              <a:rPr lang="en-GB" sz="1400" dirty="0" err="1">
                <a:solidFill>
                  <a:schemeClr val="tx2"/>
                </a:solidFill>
              </a:rPr>
              <a:t>Kilford</a:t>
            </a:r>
            <a:r>
              <a:rPr lang="en-GB" sz="1400" dirty="0">
                <a:solidFill>
                  <a:schemeClr val="tx2"/>
                </a:solidFill>
              </a:rPr>
              <a:t> E. J., &amp; Blakemore S.-J. (2017). Confirmation bias in human reinforcement learning: Evidence from counterfactual feedback processing. </a:t>
            </a:r>
            <a:r>
              <a:rPr lang="en-GB" sz="1400" i="1" dirty="0" err="1">
                <a:solidFill>
                  <a:schemeClr val="tx2"/>
                </a:solidFill>
              </a:rPr>
              <a:t>PLoS</a:t>
            </a:r>
            <a:r>
              <a:rPr lang="en-GB" sz="1400" i="1" dirty="0">
                <a:solidFill>
                  <a:schemeClr val="tx2"/>
                </a:solidFill>
              </a:rPr>
              <a:t> Computational Biology, 13</a:t>
            </a:r>
            <a:r>
              <a:rPr lang="en-GB" sz="1400" dirty="0">
                <a:solidFill>
                  <a:schemeClr val="tx2"/>
                </a:solidFill>
              </a:rPr>
              <a:t>(8), e1005684. https://</a:t>
            </a:r>
            <a:r>
              <a:rPr lang="en-GB" sz="1400" dirty="0" err="1">
                <a:solidFill>
                  <a:schemeClr val="tx2"/>
                </a:solidFill>
              </a:rPr>
              <a:t>doi.org</a:t>
            </a:r>
            <a:r>
              <a:rPr lang="en-GB" sz="1400" dirty="0">
                <a:solidFill>
                  <a:schemeClr val="tx2"/>
                </a:solidFill>
              </a:rPr>
              <a:t>/10.1371/ journal.pcbi.1005684 </a:t>
            </a:r>
          </a:p>
          <a:p>
            <a:r>
              <a:rPr lang="en-GB" sz="1400" dirty="0" err="1">
                <a:solidFill>
                  <a:schemeClr val="tx2"/>
                </a:solidFill>
              </a:rPr>
              <a:t>Pizzagalli</a:t>
            </a:r>
            <a:r>
              <a:rPr lang="en-GB" sz="1400" dirty="0">
                <a:solidFill>
                  <a:schemeClr val="tx2"/>
                </a:solidFill>
              </a:rPr>
              <a:t>, D. A., </a:t>
            </a:r>
            <a:r>
              <a:rPr lang="en-GB" sz="1400" dirty="0" err="1">
                <a:solidFill>
                  <a:schemeClr val="tx2"/>
                </a:solidFill>
              </a:rPr>
              <a:t>Iosifescu</a:t>
            </a:r>
            <a:r>
              <a:rPr lang="en-GB" sz="1400" dirty="0">
                <a:solidFill>
                  <a:schemeClr val="tx2"/>
                </a:solidFill>
              </a:rPr>
              <a:t>, D., Hallett, L. A., Ratner, K. G., &amp; Fava, M. (2008). Reduced hedonic capacity in major depressive disorder: Evidence from a probabilistic reward task. Journal of Psychiatric Research 43, 76–87. https://</a:t>
            </a:r>
            <a:r>
              <a:rPr lang="en-GB" sz="1400" dirty="0" err="1">
                <a:solidFill>
                  <a:schemeClr val="tx2"/>
                </a:solidFill>
              </a:rPr>
              <a:t>doi.org</a:t>
            </a:r>
            <a:r>
              <a:rPr lang="en-GB" sz="1400" dirty="0">
                <a:solidFill>
                  <a:schemeClr val="tx2"/>
                </a:solidFill>
              </a:rPr>
              <a:t>/10.1016/j.jpsychires.2008.03.001</a:t>
            </a:r>
          </a:p>
          <a:p>
            <a:r>
              <a:rPr lang="en-GB" sz="1400" dirty="0">
                <a:solidFill>
                  <a:schemeClr val="tx2"/>
                </a:solidFill>
              </a:rPr>
              <a:t>Robinson O. J., Frank, M. J., Sahakian, B. J., &amp; Cools, R. (2010). Dissociable responses to punishment in distinct striatal regions during reversal learning. </a:t>
            </a:r>
            <a:r>
              <a:rPr lang="en-GB" sz="1400" i="1" dirty="0" err="1">
                <a:solidFill>
                  <a:schemeClr val="tx2"/>
                </a:solidFill>
              </a:rPr>
              <a:t>NeuroImage</a:t>
            </a:r>
            <a:r>
              <a:rPr lang="en-GB" sz="1400" i="1" dirty="0">
                <a:solidFill>
                  <a:schemeClr val="tx2"/>
                </a:solidFill>
              </a:rPr>
              <a:t>, 51</a:t>
            </a:r>
            <a:r>
              <a:rPr lang="en-GB" sz="1400" dirty="0">
                <a:solidFill>
                  <a:schemeClr val="tx2"/>
                </a:solidFill>
              </a:rPr>
              <a:t>(4-4), 1459–1467. https://</a:t>
            </a:r>
            <a:r>
              <a:rPr lang="en-GB" sz="1400" dirty="0" err="1">
                <a:solidFill>
                  <a:schemeClr val="tx2"/>
                </a:solidFill>
              </a:rPr>
              <a:t>doi.org</a:t>
            </a:r>
            <a:r>
              <a:rPr lang="en-GB" sz="1400" dirty="0">
                <a:solidFill>
                  <a:schemeClr val="tx2"/>
                </a:solidFill>
              </a:rPr>
              <a:t>/10.1016/j.neuroimage.2010.03.036</a:t>
            </a:r>
          </a:p>
        </p:txBody>
      </p:sp>
      <p:sp>
        <p:nvSpPr>
          <p:cNvPr id="18"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742011FA-1C6E-C223-5E1F-C3DCE8D5AB6C}"/>
              </a:ext>
            </a:extLst>
          </p:cNvPr>
          <p:cNvSpPr>
            <a:spLocks noGrp="1"/>
          </p:cNvSpPr>
          <p:nvPr>
            <p:ph type="sldNum" sz="quarter" idx="12"/>
          </p:nvPr>
        </p:nvSpPr>
        <p:spPr/>
        <p:txBody>
          <a:bodyPr/>
          <a:lstStyle/>
          <a:p>
            <a:fld id="{73B850FF-6169-4056-8077-06FFA93A5366}" type="slidenum">
              <a:rPr lang="en-US" smtClean="0"/>
              <a:t>40</a:t>
            </a:fld>
            <a:endParaRPr lang="en-US"/>
          </a:p>
        </p:txBody>
      </p:sp>
    </p:spTree>
    <p:extLst>
      <p:ext uri="{BB962C8B-B14F-4D97-AF65-F5344CB8AC3E}">
        <p14:creationId xmlns:p14="http://schemas.microsoft.com/office/powerpoint/2010/main" val="257576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E6D043BE-0D00-851B-444F-CAD37B9FCC68}"/>
              </a:ext>
            </a:extLst>
          </p:cNvPr>
          <p:cNvSpPr>
            <a:spLocks noGrp="1"/>
          </p:cNvSpPr>
          <p:nvPr>
            <p:ph idx="1"/>
          </p:nvPr>
        </p:nvSpPr>
        <p:spPr>
          <a:xfrm>
            <a:off x="825797" y="667658"/>
            <a:ext cx="8762436" cy="5445430"/>
          </a:xfrm>
        </p:spPr>
        <p:txBody>
          <a:bodyPr>
            <a:normAutofit/>
          </a:bodyPr>
          <a:lstStyle/>
          <a:p>
            <a:r>
              <a:rPr lang="en-GB" sz="1400" dirty="0">
                <a:solidFill>
                  <a:schemeClr val="tx2"/>
                </a:solidFill>
              </a:rPr>
              <a:t>Robinson, O. J., Cools, R., </a:t>
            </a:r>
            <a:r>
              <a:rPr lang="en-GB" sz="1400" dirty="0" err="1">
                <a:solidFill>
                  <a:schemeClr val="tx2"/>
                </a:solidFill>
              </a:rPr>
              <a:t>Carlisi</a:t>
            </a:r>
            <a:r>
              <a:rPr lang="en-GB" sz="1400" dirty="0">
                <a:solidFill>
                  <a:schemeClr val="tx2"/>
                </a:solidFill>
              </a:rPr>
              <a:t>, C. O., Sahakian, B. J.,. </a:t>
            </a:r>
            <a:r>
              <a:rPr lang="en-GB" sz="1400" dirty="0" err="1">
                <a:solidFill>
                  <a:schemeClr val="tx2"/>
                </a:solidFill>
              </a:rPr>
              <a:t>Drevets</a:t>
            </a:r>
            <a:r>
              <a:rPr lang="en-GB" sz="1400" dirty="0">
                <a:solidFill>
                  <a:schemeClr val="tx2"/>
                </a:solidFill>
              </a:rPr>
              <a:t>, W. C. (2012). Ventral striatum response during reward and punishment reversal learning in unmedicated Major Depressive Disorder. </a:t>
            </a:r>
            <a:r>
              <a:rPr lang="en-GB" sz="1400" i="1" dirty="0">
                <a:solidFill>
                  <a:schemeClr val="tx2"/>
                </a:solidFill>
              </a:rPr>
              <a:t>American Journal of Psychiatry, 169</a:t>
            </a:r>
            <a:r>
              <a:rPr lang="en-GB" sz="1400" dirty="0">
                <a:solidFill>
                  <a:schemeClr val="tx2"/>
                </a:solidFill>
              </a:rPr>
              <a:t>(2), 152–159. https://</a:t>
            </a:r>
            <a:r>
              <a:rPr lang="en-GB" sz="1400" dirty="0" err="1">
                <a:solidFill>
                  <a:schemeClr val="tx2"/>
                </a:solidFill>
              </a:rPr>
              <a:t>doi.org</a:t>
            </a:r>
            <a:r>
              <a:rPr lang="en-GB" sz="1400" dirty="0">
                <a:solidFill>
                  <a:schemeClr val="tx2"/>
                </a:solidFill>
              </a:rPr>
              <a:t>/10.1176/appi.ajp.2011.11010137</a:t>
            </a:r>
          </a:p>
          <a:p>
            <a:r>
              <a:rPr lang="en-GB" sz="1400" dirty="0">
                <a:solidFill>
                  <a:schemeClr val="tx2"/>
                </a:solidFill>
              </a:rPr>
              <a:t>Rosenbaum, G. M., </a:t>
            </a:r>
            <a:r>
              <a:rPr lang="en-GB" sz="1400" dirty="0" err="1">
                <a:solidFill>
                  <a:schemeClr val="tx2"/>
                </a:solidFill>
              </a:rPr>
              <a:t>Grassie</a:t>
            </a:r>
            <a:r>
              <a:rPr lang="en-GB" sz="1400" dirty="0">
                <a:solidFill>
                  <a:schemeClr val="tx2"/>
                </a:solidFill>
              </a:rPr>
              <a:t>, H. L., &amp; Hartley, C. A. (2022). Valence biases in reinforcement learning shift across adolescence and modulate subsequent memory. </a:t>
            </a:r>
            <a:r>
              <a:rPr lang="en-GB" sz="1400" i="1" dirty="0" err="1">
                <a:solidFill>
                  <a:schemeClr val="tx2"/>
                </a:solidFill>
              </a:rPr>
              <a:t>eLife</a:t>
            </a:r>
            <a:r>
              <a:rPr lang="en-GB" sz="1400" i="1" dirty="0">
                <a:solidFill>
                  <a:schemeClr val="tx2"/>
                </a:solidFill>
              </a:rPr>
              <a:t>, 11</a:t>
            </a:r>
            <a:r>
              <a:rPr lang="en-GB" sz="1400" dirty="0">
                <a:solidFill>
                  <a:schemeClr val="tx2"/>
                </a:solidFill>
              </a:rPr>
              <a:t>, e64620. https://</a:t>
            </a:r>
            <a:r>
              <a:rPr lang="en-GB" sz="1400" dirty="0" err="1">
                <a:solidFill>
                  <a:schemeClr val="tx2"/>
                </a:solidFill>
              </a:rPr>
              <a:t>doi.org</a:t>
            </a:r>
            <a:r>
              <a:rPr lang="en-GB" sz="1400" dirty="0">
                <a:solidFill>
                  <a:schemeClr val="tx2"/>
                </a:solidFill>
              </a:rPr>
              <a:t>/10.7554/eLife.64620 </a:t>
            </a:r>
          </a:p>
          <a:p>
            <a:r>
              <a:rPr lang="en-GB" sz="1400" dirty="0">
                <a:solidFill>
                  <a:schemeClr val="tx2"/>
                </a:solidFill>
              </a:rPr>
              <a:t>Rouhani, N., &amp; Niv, Y. (2021). Signed and unsigned reward prediction errors dynamically enhance learning and memory. </a:t>
            </a:r>
            <a:r>
              <a:rPr lang="en-GB" sz="1400" i="1" dirty="0" err="1">
                <a:solidFill>
                  <a:schemeClr val="tx2"/>
                </a:solidFill>
              </a:rPr>
              <a:t>eLife</a:t>
            </a:r>
            <a:r>
              <a:rPr lang="en-GB" sz="1400" i="1" dirty="0">
                <a:solidFill>
                  <a:schemeClr val="tx2"/>
                </a:solidFill>
              </a:rPr>
              <a:t>, 10</a:t>
            </a:r>
            <a:r>
              <a:rPr lang="en-GB" sz="1400" dirty="0">
                <a:solidFill>
                  <a:schemeClr val="tx2"/>
                </a:solidFill>
              </a:rPr>
              <a:t>, e61077. https://</a:t>
            </a:r>
            <a:r>
              <a:rPr lang="en-GB" sz="1400" dirty="0" err="1">
                <a:solidFill>
                  <a:schemeClr val="tx2"/>
                </a:solidFill>
              </a:rPr>
              <a:t>doi.org</a:t>
            </a:r>
            <a:r>
              <a:rPr lang="en-GB" sz="1400" dirty="0">
                <a:solidFill>
                  <a:schemeClr val="tx2"/>
                </a:solidFill>
              </a:rPr>
              <a:t>/10.7554/eLife.61077</a:t>
            </a:r>
          </a:p>
          <a:p>
            <a:r>
              <a:rPr lang="en-GB" sz="1400" dirty="0">
                <a:solidFill>
                  <a:schemeClr val="tx2"/>
                </a:solidFill>
              </a:rPr>
              <a:t>Rouhani, N., </a:t>
            </a:r>
            <a:r>
              <a:rPr lang="en-GB" sz="1400" dirty="0" err="1">
                <a:solidFill>
                  <a:schemeClr val="tx2"/>
                </a:solidFill>
              </a:rPr>
              <a:t>Normana</a:t>
            </a:r>
            <a:r>
              <a:rPr lang="en-GB" sz="1400" dirty="0">
                <a:solidFill>
                  <a:schemeClr val="tx2"/>
                </a:solidFill>
              </a:rPr>
              <a:t>, K. A., &amp; Niv, Y. (2018). Dissociable effects of surprising rewards on learning and memory. </a:t>
            </a:r>
            <a:r>
              <a:rPr lang="en-GB" sz="1400" i="1" dirty="0">
                <a:solidFill>
                  <a:schemeClr val="tx2"/>
                </a:solidFill>
              </a:rPr>
              <a:t>Journal of Experimental Psychology: Learning, Memory, and Cognition, 44</a:t>
            </a:r>
            <a:r>
              <a:rPr lang="en-GB" sz="1400" dirty="0">
                <a:solidFill>
                  <a:schemeClr val="tx2"/>
                </a:solidFill>
              </a:rPr>
              <a:t>(9), 1430–1443. https://</a:t>
            </a:r>
            <a:r>
              <a:rPr lang="en-GB" sz="1400" dirty="0" err="1">
                <a:solidFill>
                  <a:schemeClr val="tx2"/>
                </a:solidFill>
              </a:rPr>
              <a:t>doi.org</a:t>
            </a:r>
            <a:r>
              <a:rPr lang="en-GB" sz="1400" dirty="0">
                <a:solidFill>
                  <a:schemeClr val="tx2"/>
                </a:solidFill>
              </a:rPr>
              <a:t>/10.1037/xlm0000518 </a:t>
            </a:r>
          </a:p>
          <a:p>
            <a:r>
              <a:rPr lang="en-GB" sz="1400" dirty="0">
                <a:solidFill>
                  <a:schemeClr val="tx2"/>
                </a:solidFill>
              </a:rPr>
              <a:t>Snaith, R., Hamilton, M., Morley, S., </a:t>
            </a:r>
            <a:r>
              <a:rPr lang="en-GB" sz="1400" dirty="0" err="1">
                <a:solidFill>
                  <a:schemeClr val="tx2"/>
                </a:solidFill>
              </a:rPr>
              <a:t>Humayan</a:t>
            </a:r>
            <a:r>
              <a:rPr lang="en-GB" sz="1400" dirty="0">
                <a:solidFill>
                  <a:schemeClr val="tx2"/>
                </a:solidFill>
              </a:rPr>
              <a:t>, A., Hargreaves, D., &amp; </a:t>
            </a:r>
            <a:r>
              <a:rPr lang="en-GB" sz="1400" dirty="0" err="1">
                <a:solidFill>
                  <a:schemeClr val="tx2"/>
                </a:solidFill>
              </a:rPr>
              <a:t>Trigwell</a:t>
            </a:r>
            <a:r>
              <a:rPr lang="en-GB" sz="1400" dirty="0">
                <a:solidFill>
                  <a:schemeClr val="tx2"/>
                </a:solidFill>
              </a:rPr>
              <a:t>, P. (1995). A Scale for the Assessment of Hedonic Tone the Snaith–Hamilton Pleasure Scale. </a:t>
            </a:r>
            <a:r>
              <a:rPr lang="en-GB" sz="1400" i="1" dirty="0">
                <a:solidFill>
                  <a:schemeClr val="tx2"/>
                </a:solidFill>
              </a:rPr>
              <a:t>The British Journal of Psychiatry, 167</a:t>
            </a:r>
            <a:r>
              <a:rPr lang="en-GB" sz="1400" dirty="0">
                <a:solidFill>
                  <a:schemeClr val="tx2"/>
                </a:solidFill>
              </a:rPr>
              <a:t>(1), 99-103. https://</a:t>
            </a:r>
            <a:r>
              <a:rPr lang="en-GB" sz="1400" dirty="0" err="1">
                <a:solidFill>
                  <a:schemeClr val="tx2"/>
                </a:solidFill>
              </a:rPr>
              <a:t>doi.org</a:t>
            </a:r>
            <a:r>
              <a:rPr lang="en-GB" sz="1400" dirty="0">
                <a:solidFill>
                  <a:schemeClr val="tx2"/>
                </a:solidFill>
              </a:rPr>
              <a:t>/10.1192/bjp.167.1.99</a:t>
            </a:r>
          </a:p>
          <a:p>
            <a:r>
              <a:rPr lang="en-GB" sz="1400" dirty="0">
                <a:solidFill>
                  <a:schemeClr val="tx2"/>
                </a:solidFill>
              </a:rPr>
              <a:t>Spielberger, C. D. (1983). </a:t>
            </a:r>
            <a:r>
              <a:rPr lang="en-GB" sz="1400" i="1" dirty="0">
                <a:solidFill>
                  <a:schemeClr val="tx2"/>
                </a:solidFill>
              </a:rPr>
              <a:t>State-Trait Anxiety Inventory for Adults (STAI-AD) </a:t>
            </a:r>
            <a:r>
              <a:rPr lang="en-GB" sz="1400" dirty="0">
                <a:solidFill>
                  <a:schemeClr val="tx2"/>
                </a:solidFill>
              </a:rPr>
              <a:t>[Database record]. APA </a:t>
            </a:r>
            <a:r>
              <a:rPr lang="en-GB" sz="1400" dirty="0" err="1">
                <a:solidFill>
                  <a:schemeClr val="tx2"/>
                </a:solidFill>
              </a:rPr>
              <a:t>PsycTests</a:t>
            </a:r>
            <a:r>
              <a:rPr lang="en-GB" sz="1400" dirty="0">
                <a:solidFill>
                  <a:schemeClr val="tx2"/>
                </a:solidFill>
              </a:rPr>
              <a:t>.</a:t>
            </a:r>
          </a:p>
          <a:p>
            <a:r>
              <a:rPr lang="en-GB" sz="1400" dirty="0">
                <a:solidFill>
                  <a:schemeClr val="tx2"/>
                </a:solidFill>
              </a:rPr>
              <a:t>Watson, D., Clark, L. A., &amp; </a:t>
            </a:r>
            <a:r>
              <a:rPr lang="en-GB" sz="1400" dirty="0" err="1">
                <a:solidFill>
                  <a:schemeClr val="tx2"/>
                </a:solidFill>
              </a:rPr>
              <a:t>Tellegen</a:t>
            </a:r>
            <a:r>
              <a:rPr lang="en-GB" sz="1400" dirty="0">
                <a:solidFill>
                  <a:schemeClr val="tx2"/>
                </a:solidFill>
              </a:rPr>
              <a:t>, A. (1988). Development and validation of brief measures of positive and negative affect: the PANAS scales. </a:t>
            </a:r>
            <a:r>
              <a:rPr lang="en-GB" sz="1400" i="1" dirty="0">
                <a:solidFill>
                  <a:schemeClr val="tx2"/>
                </a:solidFill>
              </a:rPr>
              <a:t>Journal of Personality and Social Psychology, 54</a:t>
            </a:r>
            <a:r>
              <a:rPr lang="en-GB" sz="1400" dirty="0">
                <a:solidFill>
                  <a:schemeClr val="tx2"/>
                </a:solidFill>
              </a:rPr>
              <a:t>(6), 1063. https://</a:t>
            </a:r>
            <a:r>
              <a:rPr lang="en-GB" sz="1400" dirty="0" err="1">
                <a:solidFill>
                  <a:schemeClr val="tx2"/>
                </a:solidFill>
              </a:rPr>
              <a:t>doi.org</a:t>
            </a:r>
            <a:r>
              <a:rPr lang="en-GB" sz="1400" dirty="0">
                <a:solidFill>
                  <a:schemeClr val="tx2"/>
                </a:solidFill>
              </a:rPr>
              <a:t>/10.1037//0022-3514.54.6.1063</a:t>
            </a:r>
          </a:p>
          <a:p>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D2D601E-8FC7-D6DC-C8EA-CAF518B27FF3}"/>
              </a:ext>
            </a:extLst>
          </p:cNvPr>
          <p:cNvSpPr>
            <a:spLocks noGrp="1"/>
          </p:cNvSpPr>
          <p:nvPr>
            <p:ph type="sldNum" sz="quarter" idx="12"/>
          </p:nvPr>
        </p:nvSpPr>
        <p:spPr/>
        <p:txBody>
          <a:bodyPr/>
          <a:lstStyle/>
          <a:p>
            <a:fld id="{73B850FF-6169-4056-8077-06FFA93A5366}" type="slidenum">
              <a:rPr lang="en-US" smtClean="0"/>
              <a:t>41</a:t>
            </a:fld>
            <a:endParaRPr lang="en-US"/>
          </a:p>
        </p:txBody>
      </p:sp>
    </p:spTree>
    <p:extLst>
      <p:ext uri="{BB962C8B-B14F-4D97-AF65-F5344CB8AC3E}">
        <p14:creationId xmlns:p14="http://schemas.microsoft.com/office/powerpoint/2010/main" val="423144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041403A-D70B-CCC0-77A4-F18655143C1F}"/>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Background</a:t>
            </a:r>
          </a:p>
        </p:txBody>
      </p:sp>
      <p:sp>
        <p:nvSpPr>
          <p:cNvPr id="3" name="Content Placeholder 2">
            <a:extLst>
              <a:ext uri="{FF2B5EF4-FFF2-40B4-BE49-F238E27FC236}">
                <a16:creationId xmlns:a16="http://schemas.microsoft.com/office/drawing/2014/main" id="{D53D3CC0-DBE1-1BE2-0CD4-399BA9E44D04}"/>
              </a:ext>
            </a:extLst>
          </p:cNvPr>
          <p:cNvSpPr>
            <a:spLocks noGrp="1"/>
          </p:cNvSpPr>
          <p:nvPr>
            <p:ph idx="1"/>
          </p:nvPr>
        </p:nvSpPr>
        <p:spPr>
          <a:xfrm>
            <a:off x="825797" y="2384474"/>
            <a:ext cx="8762436" cy="3728613"/>
          </a:xfrm>
        </p:spPr>
        <p:txBody>
          <a:bodyPr>
            <a:normAutofit/>
          </a:bodyPr>
          <a:lstStyle/>
          <a:p>
            <a:r>
              <a:rPr lang="en-GB" sz="1800" dirty="0">
                <a:solidFill>
                  <a:schemeClr val="tx2"/>
                </a:solidFill>
              </a:rPr>
              <a:t>Healthy individuals show higher learning rates from positive PE, however, this might be a consequence of confirmation bias rather than a true effect of PE valence </a:t>
            </a:r>
            <a:r>
              <a:rPr lang="en-GB" sz="1400" dirty="0">
                <a:solidFill>
                  <a:schemeClr val="tx2"/>
                </a:solidFill>
              </a:rPr>
              <a:t>(Palminteri et al., 2017) </a:t>
            </a:r>
          </a:p>
          <a:p>
            <a:r>
              <a:rPr lang="en-GB" sz="1800" dirty="0">
                <a:solidFill>
                  <a:schemeClr val="tx2"/>
                </a:solidFill>
              </a:rPr>
              <a:t>Valence biases also modulate subsequent episodic memory: Those individuals who prioritized worse-than-expected outcomes also show better memory for images paired with negative outcomes and vice versa </a:t>
            </a:r>
            <a:r>
              <a:rPr lang="en-GB" sz="1400" dirty="0">
                <a:solidFill>
                  <a:schemeClr val="tx2"/>
                </a:solidFill>
              </a:rPr>
              <a:t>(Rosenbaum et al., 2022)</a:t>
            </a:r>
          </a:p>
          <a:p>
            <a:r>
              <a:rPr lang="en-GB" sz="1800" dirty="0">
                <a:solidFill>
                  <a:schemeClr val="tx2"/>
                </a:solidFill>
              </a:rPr>
              <a:t>Findings regarding episodic memory have been mixed with enhanced memory being reported for positive </a:t>
            </a:r>
            <a:r>
              <a:rPr lang="en-GB" sz="1400" dirty="0">
                <a:solidFill>
                  <a:schemeClr val="tx2"/>
                </a:solidFill>
              </a:rPr>
              <a:t>(Jang et al., 2019; Rouhani et al., 2018)</a:t>
            </a:r>
            <a:r>
              <a:rPr lang="en-GB" sz="1800" dirty="0">
                <a:solidFill>
                  <a:schemeClr val="tx2"/>
                </a:solidFill>
              </a:rPr>
              <a:t>, negative </a:t>
            </a:r>
            <a:r>
              <a:rPr lang="en-GB" sz="1400" dirty="0">
                <a:solidFill>
                  <a:schemeClr val="tx2"/>
                </a:solidFill>
              </a:rPr>
              <a:t>(Kalbe &amp; Schwabe, 2019)</a:t>
            </a:r>
            <a:r>
              <a:rPr lang="en-GB" sz="1800" dirty="0">
                <a:solidFill>
                  <a:schemeClr val="tx2"/>
                </a:solidFill>
              </a:rPr>
              <a:t> or unsigned PE </a:t>
            </a:r>
            <a:r>
              <a:rPr lang="en-GB" sz="1400" dirty="0">
                <a:solidFill>
                  <a:schemeClr val="tx2"/>
                </a:solidFill>
              </a:rPr>
              <a:t>(Rouhani &amp; Niv, 2021)</a:t>
            </a:r>
            <a:endParaRPr lang="en-DE" sz="14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04B4A0D-DD02-D4BA-759F-75768082777B}"/>
              </a:ext>
            </a:extLst>
          </p:cNvPr>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9277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b="1" dirty="0">
                <a:solidFill>
                  <a:schemeClr val="tx2"/>
                </a:solidFill>
              </a:rPr>
              <a:t>Aims</a:t>
            </a:r>
            <a:endParaRPr lang="en-DE" sz="1800" dirty="0">
              <a:solidFill>
                <a:schemeClr val="tx2"/>
              </a:solidFill>
            </a:endParaRPr>
          </a:p>
          <a:p>
            <a:pPr marL="342900" indent="-342900">
              <a:buAutoNum type="arabicParenR"/>
            </a:pPr>
            <a:r>
              <a:rPr lang="en-DE" sz="1800"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5A22AFB6-C0CB-C2D4-E287-4BC8D1ED17F5}"/>
              </a:ext>
            </a:extLst>
          </p:cNvPr>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381599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642014C-2B4C-F0EC-AFE1-95502950D877}"/>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Aims</a:t>
            </a:r>
          </a:p>
        </p:txBody>
      </p:sp>
      <p:sp>
        <p:nvSpPr>
          <p:cNvPr id="3" name="Content Placeholder 2">
            <a:extLst>
              <a:ext uri="{FF2B5EF4-FFF2-40B4-BE49-F238E27FC236}">
                <a16:creationId xmlns:a16="http://schemas.microsoft.com/office/drawing/2014/main" id="{545A6D17-BDF5-08DF-2E3B-07E73A64401F}"/>
              </a:ext>
            </a:extLst>
          </p:cNvPr>
          <p:cNvSpPr>
            <a:spLocks noGrp="1"/>
          </p:cNvSpPr>
          <p:nvPr>
            <p:ph idx="1"/>
          </p:nvPr>
        </p:nvSpPr>
        <p:spPr>
          <a:xfrm>
            <a:off x="825797" y="2384474"/>
            <a:ext cx="8762436" cy="3728613"/>
          </a:xfrm>
        </p:spPr>
        <p:txBody>
          <a:bodyPr>
            <a:normAutofit/>
          </a:bodyPr>
          <a:lstStyle/>
          <a:p>
            <a:pPr marL="342900" indent="-342900">
              <a:buAutoNum type="arabicParenR"/>
            </a:pPr>
            <a:r>
              <a:rPr lang="en-DE" sz="1800" dirty="0">
                <a:solidFill>
                  <a:schemeClr val="tx2"/>
                </a:solidFill>
              </a:rPr>
              <a:t>Disentangle effects of depression and anhedonia on reward and punishment learning </a:t>
            </a:r>
          </a:p>
          <a:p>
            <a:pPr marL="342900" indent="-342900">
              <a:buAutoNum type="arabicParenR"/>
            </a:pPr>
            <a:r>
              <a:rPr lang="en-DE" sz="1800" dirty="0">
                <a:solidFill>
                  <a:schemeClr val="tx2"/>
                </a:solidFill>
              </a:rPr>
              <a:t>Investigate biases in healthy individuals using a paradigm that might alleviate confirmation bias </a:t>
            </a:r>
            <a:r>
              <a:rPr lang="en-DE" sz="1400" dirty="0">
                <a:solidFill>
                  <a:schemeClr val="tx2"/>
                </a:solidFill>
              </a:rPr>
              <a:t>(Chabon et al., 2020)</a:t>
            </a:r>
          </a:p>
          <a:p>
            <a:pPr marL="342900" indent="-342900">
              <a:buAutoNum type="arabicParenR"/>
            </a:pPr>
            <a:r>
              <a:rPr lang="en-DE" sz="1800" dirty="0">
                <a:solidFill>
                  <a:schemeClr val="tx2"/>
                </a:solidFill>
              </a:rPr>
              <a:t>Investigate the role of positive and negative prediction errors on episodic memory in relation to depressive and anhedonic symptoms</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2854987-EA27-11DB-9310-C2E9714D16E3}"/>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295922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B3CC9-07AC-66BA-7A92-244CC39D426B}"/>
              </a:ext>
            </a:extLst>
          </p:cNvPr>
          <p:cNvSpPr>
            <a:spLocks noGrp="1"/>
          </p:cNvSpPr>
          <p:nvPr>
            <p:ph type="title"/>
          </p:nvPr>
        </p:nvSpPr>
        <p:spPr>
          <a:xfrm>
            <a:off x="838201" y="559813"/>
            <a:ext cx="4876800" cy="5577934"/>
          </a:xfrm>
        </p:spPr>
        <p:txBody>
          <a:bodyPr>
            <a:normAutofit/>
          </a:bodyPr>
          <a:lstStyle/>
          <a:p>
            <a:r>
              <a:rPr lang="en-DE"/>
              <a:t>Outline</a:t>
            </a:r>
          </a:p>
        </p:txBody>
      </p:sp>
      <p:sp>
        <p:nvSpPr>
          <p:cNvPr id="3" name="Content Placeholder 2">
            <a:extLst>
              <a:ext uri="{FF2B5EF4-FFF2-40B4-BE49-F238E27FC236}">
                <a16:creationId xmlns:a16="http://schemas.microsoft.com/office/drawing/2014/main" id="{206F74D4-A33C-0CCE-8DD3-E8C932DA3088}"/>
              </a:ext>
            </a:extLst>
          </p:cNvPr>
          <p:cNvSpPr>
            <a:spLocks noGrp="1"/>
          </p:cNvSpPr>
          <p:nvPr>
            <p:ph idx="1"/>
          </p:nvPr>
        </p:nvSpPr>
        <p:spPr>
          <a:xfrm>
            <a:off x="6705600" y="559813"/>
            <a:ext cx="4467677" cy="5553275"/>
          </a:xfrm>
        </p:spPr>
        <p:txBody>
          <a:bodyPr>
            <a:normAutofit/>
          </a:bodyPr>
          <a:lstStyle/>
          <a:p>
            <a:pPr marL="342900" indent="-342900">
              <a:buAutoNum type="arabicParenR"/>
            </a:pPr>
            <a:r>
              <a:rPr lang="en-DE" sz="1800" dirty="0">
                <a:solidFill>
                  <a:schemeClr val="tx2"/>
                </a:solidFill>
              </a:rPr>
              <a:t>Background</a:t>
            </a:r>
          </a:p>
          <a:p>
            <a:pPr marL="342900" indent="-342900">
              <a:buAutoNum type="arabicParenR"/>
            </a:pPr>
            <a:r>
              <a:rPr lang="en-DE" sz="1800" dirty="0">
                <a:solidFill>
                  <a:schemeClr val="tx2"/>
                </a:solidFill>
              </a:rPr>
              <a:t>Aims</a:t>
            </a:r>
            <a:endParaRPr lang="en-DE" sz="1800" b="1" dirty="0">
              <a:solidFill>
                <a:schemeClr val="tx2"/>
              </a:solidFill>
            </a:endParaRPr>
          </a:p>
          <a:p>
            <a:pPr marL="342900" indent="-342900">
              <a:buAutoNum type="arabicParenR"/>
            </a:pPr>
            <a:r>
              <a:rPr lang="en-DE" sz="1800" b="1" dirty="0">
                <a:solidFill>
                  <a:schemeClr val="tx2"/>
                </a:solidFill>
              </a:rPr>
              <a:t>Method</a:t>
            </a:r>
          </a:p>
          <a:p>
            <a:pPr marL="342900" indent="-342900">
              <a:buAutoNum type="arabicParenR"/>
            </a:pPr>
            <a:r>
              <a:rPr lang="en-DE" sz="1800" dirty="0">
                <a:solidFill>
                  <a:schemeClr val="tx2"/>
                </a:solidFill>
              </a:rPr>
              <a:t>Hypotheses</a:t>
            </a:r>
          </a:p>
          <a:p>
            <a:pPr marL="342900" indent="-342900">
              <a:buAutoNum type="arabicParenR"/>
            </a:pPr>
            <a:r>
              <a:rPr lang="en-DE" sz="1800" dirty="0">
                <a:solidFill>
                  <a:schemeClr val="tx2"/>
                </a:solidFill>
              </a:rPr>
              <a:t>Data analysis</a:t>
            </a:r>
          </a:p>
          <a:p>
            <a:pPr marL="342900" indent="-342900">
              <a:buAutoNum type="arabicParenR"/>
            </a:pPr>
            <a:r>
              <a:rPr lang="en-DE" sz="1800" dirty="0">
                <a:solidFill>
                  <a:schemeClr val="tx2"/>
                </a:solidFill>
              </a:rPr>
              <a:t>Results of pilot data</a:t>
            </a:r>
          </a:p>
          <a:p>
            <a:pPr marL="342900" indent="-342900">
              <a:buFont typeface="Arial" panose="020B0604020202020204" pitchFamily="34" charset="0"/>
              <a:buAutoNum type="arabicParenR"/>
            </a:pPr>
            <a:r>
              <a:rPr lang="en-DE" sz="1800" dirty="0">
                <a:solidFill>
                  <a:schemeClr val="tx2"/>
                </a:solidFill>
              </a:rPr>
              <a:t>Open questions/issues</a:t>
            </a:r>
          </a:p>
          <a:p>
            <a:pPr marL="342900" indent="-342900">
              <a:buAutoNum type="arabicParenR"/>
            </a:pPr>
            <a:endParaRPr lang="en-DE" sz="1800" dirty="0">
              <a:solidFill>
                <a:schemeClr val="tx2"/>
              </a:solidFill>
            </a:endParaRPr>
          </a:p>
          <a:p>
            <a:endParaRPr lang="en-DE" sz="1800" dirty="0">
              <a:solidFill>
                <a:schemeClr val="tx2"/>
              </a:solidFill>
            </a:endParaRPr>
          </a:p>
        </p:txBody>
      </p:sp>
      <p:sp>
        <p:nvSpPr>
          <p:cNvPr id="4" name="Slide Number Placeholder 3">
            <a:extLst>
              <a:ext uri="{FF2B5EF4-FFF2-40B4-BE49-F238E27FC236}">
                <a16:creationId xmlns:a16="http://schemas.microsoft.com/office/drawing/2014/main" id="{3D1F6B18-78F0-3C44-6CA6-40BE5423AD3D}"/>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201826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637066A-029A-5477-39D5-C2EBB10B812F}"/>
              </a:ext>
            </a:extLst>
          </p:cNvPr>
          <p:cNvSpPr>
            <a:spLocks noGrp="1"/>
          </p:cNvSpPr>
          <p:nvPr>
            <p:ph type="title"/>
          </p:nvPr>
        </p:nvSpPr>
        <p:spPr>
          <a:xfrm>
            <a:off x="838201" y="559813"/>
            <a:ext cx="8763000" cy="1664573"/>
          </a:xfrm>
        </p:spPr>
        <p:txBody>
          <a:bodyPr>
            <a:normAutofit/>
          </a:bodyPr>
          <a:lstStyle/>
          <a:p>
            <a:r>
              <a:rPr lang="en-DE" dirty="0">
                <a:solidFill>
                  <a:schemeClr val="tx2"/>
                </a:solidFill>
              </a:rPr>
              <a:t>Method</a:t>
            </a:r>
          </a:p>
        </p:txBody>
      </p:sp>
      <p:sp>
        <p:nvSpPr>
          <p:cNvPr id="3" name="Content Placeholder 2">
            <a:extLst>
              <a:ext uri="{FF2B5EF4-FFF2-40B4-BE49-F238E27FC236}">
                <a16:creationId xmlns:a16="http://schemas.microsoft.com/office/drawing/2014/main" id="{CDC343E8-A025-A94D-CEE7-3438FA078A56}"/>
              </a:ext>
            </a:extLst>
          </p:cNvPr>
          <p:cNvSpPr>
            <a:spLocks noGrp="1"/>
          </p:cNvSpPr>
          <p:nvPr>
            <p:ph idx="1"/>
          </p:nvPr>
        </p:nvSpPr>
        <p:spPr>
          <a:xfrm>
            <a:off x="825797" y="2384474"/>
            <a:ext cx="8762436" cy="3728613"/>
          </a:xfrm>
        </p:spPr>
        <p:txBody>
          <a:bodyPr>
            <a:normAutofit/>
          </a:bodyPr>
          <a:lstStyle/>
          <a:p>
            <a:pPr marL="0" indent="0">
              <a:buNone/>
            </a:pPr>
            <a:r>
              <a:rPr lang="en-DE" sz="2400" dirty="0">
                <a:solidFill>
                  <a:schemeClr val="tx2"/>
                </a:solidFill>
              </a:rPr>
              <a:t>Participants</a:t>
            </a:r>
          </a:p>
          <a:p>
            <a:r>
              <a:rPr lang="en-GB" sz="1800" dirty="0">
                <a:solidFill>
                  <a:schemeClr val="tx2"/>
                </a:solidFill>
              </a:rPr>
              <a:t>C</a:t>
            </a:r>
            <a:r>
              <a:rPr lang="en-DE" sz="1800" dirty="0">
                <a:solidFill>
                  <a:schemeClr val="tx2"/>
                </a:solidFill>
              </a:rPr>
              <a:t>ommunity sample (age: 18-35 years, not medicated, not in treatment for depression)</a:t>
            </a:r>
          </a:p>
          <a:p>
            <a:r>
              <a:rPr lang="en-DE" sz="1800" dirty="0">
                <a:solidFill>
                  <a:schemeClr val="tx2"/>
                </a:solidFill>
              </a:rPr>
              <a:t>Sample sizes range greatly from </a:t>
            </a:r>
            <a:r>
              <a:rPr lang="en-GB" sz="1800" dirty="0">
                <a:solidFill>
                  <a:schemeClr val="tx2"/>
                </a:solidFill>
              </a:rPr>
              <a:t>27 to 568 </a:t>
            </a:r>
            <a:r>
              <a:rPr lang="en-GB" sz="1400" dirty="0">
                <a:solidFill>
                  <a:schemeClr val="tx2"/>
                </a:solidFill>
              </a:rPr>
              <a:t>(e.g., Levy-Gigi &amp; </a:t>
            </a:r>
            <a:r>
              <a:rPr lang="en-GB" sz="1400" dirty="0" err="1">
                <a:solidFill>
                  <a:schemeClr val="tx2"/>
                </a:solidFill>
              </a:rPr>
              <a:t>Kéri</a:t>
            </a:r>
            <a:r>
              <a:rPr lang="en-GB" sz="1400" dirty="0">
                <a:solidFill>
                  <a:schemeClr val="tx2"/>
                </a:solidFill>
              </a:rPr>
              <a:t>, 2015; Mukherjee et al., 2021; Robinson et al., 2012; Wilkinson et al., 2021)</a:t>
            </a:r>
          </a:p>
          <a:p>
            <a:r>
              <a:rPr lang="en-DE" sz="1800" dirty="0">
                <a:solidFill>
                  <a:schemeClr val="tx1"/>
                </a:solidFill>
              </a:rPr>
              <a:t>G*Power: Calculation for an F-test with two groups with Cohen’s f = 0.688 </a:t>
            </a:r>
            <a:r>
              <a:rPr lang="en-DE" sz="1400" dirty="0">
                <a:solidFill>
                  <a:schemeClr val="tx1"/>
                </a:solidFill>
              </a:rPr>
              <a:t>(Robinson et al., 2010)</a:t>
            </a:r>
            <a:r>
              <a:rPr lang="en-DE" sz="1800" dirty="0">
                <a:solidFill>
                  <a:schemeClr val="tx1"/>
                </a:solidFill>
              </a:rPr>
              <a:t>:30 individuals</a:t>
            </a:r>
          </a:p>
          <a:p>
            <a:r>
              <a:rPr lang="en-DE" sz="1800" dirty="0">
                <a:solidFill>
                  <a:schemeClr val="tx1"/>
                </a:solidFill>
              </a:rPr>
              <a:t>Recruit via Prolific</a:t>
            </a:r>
          </a:p>
          <a:p>
            <a:endParaRPr lang="en-DE" sz="18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130F475E-4387-8D5B-212B-08F6A211F9F9}"/>
              </a:ext>
            </a:extLst>
          </p:cNvPr>
          <p:cNvSpPr>
            <a:spLocks noGrp="1"/>
          </p:cNvSpPr>
          <p:nvPr>
            <p:ph type="sldNum" sz="quarter" idx="12"/>
          </p:nvPr>
        </p:nvSpPr>
        <p:spPr/>
        <p:txBody>
          <a:bodyPr/>
          <a:lstStyle/>
          <a:p>
            <a:fld id="{73B850FF-6169-4056-8077-06FFA93A5366}" type="slidenum">
              <a:rPr lang="en-US" smtClean="0"/>
              <a:t>9</a:t>
            </a:fld>
            <a:endParaRPr lang="en-US"/>
          </a:p>
        </p:txBody>
      </p:sp>
    </p:spTree>
    <p:extLst>
      <p:ext uri="{BB962C8B-B14F-4D97-AF65-F5344CB8AC3E}">
        <p14:creationId xmlns:p14="http://schemas.microsoft.com/office/powerpoint/2010/main" val="1344722979"/>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4375</Words>
  <Application>Microsoft Macintosh PowerPoint</Application>
  <PresentationFormat>Widescreen</PresentationFormat>
  <Paragraphs>606</Paragraphs>
  <Slides>41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 Book</vt:lpstr>
      <vt:lpstr>Avenir Next LT Pro</vt:lpstr>
      <vt:lpstr>AvenirNext LT Pro Medium</vt:lpstr>
      <vt:lpstr>Calibri</vt:lpstr>
      <vt:lpstr>Helvetica Neue</vt:lpstr>
      <vt:lpstr>BlockprintVTI</vt:lpstr>
      <vt:lpstr>Reversal learning and episodic memory as a function of prediction error valence and depressive and anhedonic symptoms </vt:lpstr>
      <vt:lpstr>Outline</vt:lpstr>
      <vt:lpstr>Outline</vt:lpstr>
      <vt:lpstr>Background</vt:lpstr>
      <vt:lpstr>Background</vt:lpstr>
      <vt:lpstr>Outline</vt:lpstr>
      <vt:lpstr>Aims</vt:lpstr>
      <vt:lpstr>Outline</vt:lpstr>
      <vt:lpstr>Method</vt:lpstr>
      <vt:lpstr>Method</vt:lpstr>
      <vt:lpstr>Method</vt:lpstr>
      <vt:lpstr>Method</vt:lpstr>
      <vt:lpstr>Method</vt:lpstr>
      <vt:lpstr>Method</vt:lpstr>
      <vt:lpstr>Method</vt:lpstr>
      <vt:lpstr>Method</vt:lpstr>
      <vt:lpstr>Method</vt:lpstr>
      <vt:lpstr>Method</vt:lpstr>
      <vt:lpstr>Method</vt:lpstr>
      <vt:lpstr>Outline</vt:lpstr>
      <vt:lpstr>Hypotheses</vt:lpstr>
      <vt:lpstr>Outline</vt:lpstr>
      <vt:lpstr>Data analysis</vt:lpstr>
      <vt:lpstr>Outline</vt:lpstr>
      <vt:lpstr>Pilot data</vt:lpstr>
      <vt:lpstr>Pilot data</vt:lpstr>
      <vt:lpstr>Pilot data</vt:lpstr>
      <vt:lpstr>Pilot data</vt:lpstr>
      <vt:lpstr>Pilot data</vt:lpstr>
      <vt:lpstr>Pilot data</vt:lpstr>
      <vt:lpstr>Pilot data</vt:lpstr>
      <vt:lpstr>Pilot data</vt:lpstr>
      <vt:lpstr>Pilot data</vt:lpstr>
      <vt:lpstr>Pilot data</vt:lpstr>
      <vt:lpstr>Pilot data</vt:lpstr>
      <vt:lpstr>Pilot data</vt:lpstr>
      <vt:lpstr>Outline</vt:lpstr>
      <vt:lpstr>Open questions/issues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Reversal learning and episodic memory as a function of prediction error valence and depressive and anhedonic symptoms </dc:title>
  <dc:creator>Stefanie Türk</dc:creator>
  <cp:lastModifiedBy>Stefanie Türk</cp:lastModifiedBy>
  <cp:revision>287</cp:revision>
  <dcterms:created xsi:type="dcterms:W3CDTF">2023-05-03T16:53:29Z</dcterms:created>
  <dcterms:modified xsi:type="dcterms:W3CDTF">2023-05-06T16:22:24Z</dcterms:modified>
</cp:coreProperties>
</file>