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jpg" ContentType="image/png"/>
  <Override PartName="/ppt/media/image6.jpg" ContentType="image/png"/>
  <Override PartName="/ppt/media/image7.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9.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721" r:id="rId3"/>
    <p:sldId id="765" r:id="rId4"/>
    <p:sldId id="750" r:id="rId5"/>
    <p:sldId id="768" r:id="rId6"/>
    <p:sldId id="728" r:id="rId7"/>
    <p:sldId id="723" r:id="rId8"/>
    <p:sldId id="764" r:id="rId9"/>
    <p:sldId id="767" r:id="rId10"/>
    <p:sldId id="769" r:id="rId11"/>
    <p:sldId id="737" r:id="rId12"/>
    <p:sldId id="771" r:id="rId13"/>
    <p:sldId id="732" r:id="rId14"/>
    <p:sldId id="770" r:id="rId15"/>
    <p:sldId id="742" r:id="rId16"/>
    <p:sldId id="760" r:id="rId17"/>
    <p:sldId id="744" r:id="rId18"/>
    <p:sldId id="762"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6">
          <p15:clr>
            <a:srgbClr val="A4A3A4"/>
          </p15:clr>
        </p15:guide>
        <p15:guide id="2" pos="4308">
          <p15:clr>
            <a:srgbClr val="A4A3A4"/>
          </p15:clr>
        </p15:guide>
        <p15:guide id="3" orient="horz" pos="16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F02"/>
    <a:srgbClr val="7D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0"/>
    <p:restoredTop sz="88374" autoAdjust="0"/>
  </p:normalViewPr>
  <p:slideViewPr>
    <p:cSldViewPr snapToGrid="0" snapToObjects="1">
      <p:cViewPr varScale="1">
        <p:scale>
          <a:sx n="130" d="100"/>
          <a:sy n="130" d="100"/>
        </p:scale>
        <p:origin x="1206" y="120"/>
      </p:cViewPr>
      <p:guideLst>
        <p:guide orient="horz" pos="2246"/>
        <p:guide pos="4308"/>
        <p:guide orient="horz" pos="168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5A072-61C6-E04D-B874-3CA83C3B7CDA}" type="datetimeFigureOut">
              <a:rPr lang="en-US" smtClean="0"/>
              <a:pPr/>
              <a:t>11/22/2021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729BB-ACFD-C54A-89A3-DCA6AA6632CC}" type="slidenum">
              <a:rPr lang="en-US" smtClean="0"/>
              <a:pPr/>
              <a:t>‹#›</a:t>
            </a:fld>
            <a:endParaRPr lang="en-US"/>
          </a:p>
        </p:txBody>
      </p:sp>
    </p:spTree>
    <p:extLst>
      <p:ext uri="{BB962C8B-B14F-4D97-AF65-F5344CB8AC3E}">
        <p14:creationId xmlns:p14="http://schemas.microsoft.com/office/powerpoint/2010/main" val="20949846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disease=renal</a:t>
            </a:r>
            <a:r>
              <a:rPr lang="en-US" baseline="0" dirty="0"/>
              <a:t> masses and stones</a:t>
            </a:r>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2</a:t>
            </a:fld>
            <a:endParaRPr lang="en-US" dirty="0"/>
          </a:p>
        </p:txBody>
      </p:sp>
    </p:spTree>
    <p:extLst>
      <p:ext uri="{BB962C8B-B14F-4D97-AF65-F5344CB8AC3E}">
        <p14:creationId xmlns:p14="http://schemas.microsoft.com/office/powerpoint/2010/main" val="47645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Mean scores for perceived wall delineation, image noise and reader confidence in determining grade of stenosis with 95% Confidence Intervals for </a:t>
            </a:r>
            <a:r>
              <a:rPr lang="en-US" sz="1200" i="1" kern="1200" dirty="0" err="1">
                <a:solidFill>
                  <a:schemeClr val="tx1"/>
                </a:solidFill>
                <a:effectLst/>
                <a:latin typeface="+mn-lt"/>
                <a:ea typeface="+mn-ea"/>
                <a:cs typeface="+mn-cs"/>
              </a:rPr>
              <a:t>femoro</a:t>
            </a:r>
            <a:r>
              <a:rPr lang="en-US" sz="1200" i="1" kern="1200" dirty="0">
                <a:solidFill>
                  <a:schemeClr val="tx1"/>
                </a:solidFill>
                <a:effectLst/>
                <a:latin typeface="+mn-lt"/>
                <a:ea typeface="+mn-ea"/>
                <a:cs typeface="+mn-cs"/>
              </a:rPr>
              <a:t>-popliteal (fem-pop) segments and for tibial segments; *statistically significantly improved over 512x512 matrix size, † p=0.05</a:t>
            </a:r>
          </a:p>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13</a:t>
            </a:fld>
            <a:endParaRPr lang="en-US" dirty="0"/>
          </a:p>
        </p:txBody>
      </p:sp>
    </p:spTree>
    <p:extLst>
      <p:ext uri="{BB962C8B-B14F-4D97-AF65-F5344CB8AC3E}">
        <p14:creationId xmlns:p14="http://schemas.microsoft.com/office/powerpoint/2010/main" val="4001592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0C729BB-ACFD-C54A-89A3-DCA6AA6632CC}" type="slidenum">
              <a:rPr lang="en-US" smtClean="0"/>
              <a:pPr/>
              <a:t>14</a:t>
            </a:fld>
            <a:endParaRPr lang="en-US" dirty="0"/>
          </a:p>
        </p:txBody>
      </p:sp>
    </p:spTree>
    <p:extLst>
      <p:ext uri="{BB962C8B-B14F-4D97-AF65-F5344CB8AC3E}">
        <p14:creationId xmlns:p14="http://schemas.microsoft.com/office/powerpoint/2010/main" val="56814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C729BB-ACFD-C54A-89A3-DCA6AA6632CC}" type="slidenum">
              <a:rPr lang="en-US" smtClean="0"/>
              <a:pPr/>
              <a:t>16</a:t>
            </a:fld>
            <a:endParaRPr lang="en-US"/>
          </a:p>
        </p:txBody>
      </p:sp>
    </p:spTree>
    <p:extLst>
      <p:ext uri="{BB962C8B-B14F-4D97-AF65-F5344CB8AC3E}">
        <p14:creationId xmlns:p14="http://schemas.microsoft.com/office/powerpoint/2010/main" val="1572015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18</a:t>
            </a:fld>
            <a:endParaRPr lang="en-US"/>
          </a:p>
        </p:txBody>
      </p:sp>
    </p:spTree>
    <p:extLst>
      <p:ext uri="{BB962C8B-B14F-4D97-AF65-F5344CB8AC3E}">
        <p14:creationId xmlns:p14="http://schemas.microsoft.com/office/powerpoint/2010/main" val="225196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Mean scores for perceived wall delineation, image noise and reader confidence in determining grade of stenosis with 95% Confidence Intervals for </a:t>
            </a:r>
            <a:r>
              <a:rPr lang="en-US" sz="1200" i="1" kern="1200" dirty="0" err="1">
                <a:solidFill>
                  <a:schemeClr val="tx1"/>
                </a:solidFill>
                <a:effectLst/>
                <a:latin typeface="+mn-lt"/>
                <a:ea typeface="+mn-ea"/>
                <a:cs typeface="+mn-cs"/>
              </a:rPr>
              <a:t>femoro</a:t>
            </a:r>
            <a:r>
              <a:rPr lang="en-US" sz="1200" i="1" kern="1200" dirty="0">
                <a:solidFill>
                  <a:schemeClr val="tx1"/>
                </a:solidFill>
                <a:effectLst/>
                <a:latin typeface="+mn-lt"/>
                <a:ea typeface="+mn-ea"/>
                <a:cs typeface="+mn-cs"/>
              </a:rPr>
              <a:t>-popliteal (fem-pop) segments and for tibial segments; *statistically significantly improved over 512x512 matrix size, † p=0.05</a:t>
            </a:r>
          </a:p>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3</a:t>
            </a:fld>
            <a:endParaRPr lang="en-US" dirty="0"/>
          </a:p>
        </p:txBody>
      </p:sp>
    </p:spTree>
    <p:extLst>
      <p:ext uri="{BB962C8B-B14F-4D97-AF65-F5344CB8AC3E}">
        <p14:creationId xmlns:p14="http://schemas.microsoft.com/office/powerpoint/2010/main" val="77926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4</a:t>
            </a:fld>
            <a:endParaRPr lang="en-US" dirty="0"/>
          </a:p>
        </p:txBody>
      </p:sp>
    </p:spTree>
    <p:extLst>
      <p:ext uri="{BB962C8B-B14F-4D97-AF65-F5344CB8AC3E}">
        <p14:creationId xmlns:p14="http://schemas.microsoft.com/office/powerpoint/2010/main" val="7374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5</a:t>
            </a:fld>
            <a:endParaRPr lang="en-US" dirty="0"/>
          </a:p>
        </p:txBody>
      </p:sp>
    </p:spTree>
    <p:extLst>
      <p:ext uri="{BB962C8B-B14F-4D97-AF65-F5344CB8AC3E}">
        <p14:creationId xmlns:p14="http://schemas.microsoft.com/office/powerpoint/2010/main" val="34897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7</a:t>
            </a:fld>
            <a:endParaRPr lang="en-US" dirty="0"/>
          </a:p>
        </p:txBody>
      </p:sp>
    </p:spTree>
    <p:extLst>
      <p:ext uri="{BB962C8B-B14F-4D97-AF65-F5344CB8AC3E}">
        <p14:creationId xmlns:p14="http://schemas.microsoft.com/office/powerpoint/2010/main" val="201863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Reader 1,4 and 5 are diagnostic radiologists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Reader 2 is a vascular surgeon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Reader 3 is an interventional radiologist</a:t>
            </a:r>
          </a:p>
        </p:txBody>
      </p:sp>
      <p:sp>
        <p:nvSpPr>
          <p:cNvPr id="4" name="Slide Number Placeholder 3"/>
          <p:cNvSpPr>
            <a:spLocks noGrp="1"/>
          </p:cNvSpPr>
          <p:nvPr>
            <p:ph type="sldNum" sz="quarter" idx="10"/>
          </p:nvPr>
        </p:nvSpPr>
        <p:spPr/>
        <p:txBody>
          <a:bodyPr/>
          <a:lstStyle/>
          <a:p>
            <a:fld id="{F0C729BB-ACFD-C54A-89A3-DCA6AA6632CC}" type="slidenum">
              <a:rPr lang="en-US" smtClean="0"/>
              <a:pPr/>
              <a:t>8</a:t>
            </a:fld>
            <a:endParaRPr lang="en-US" dirty="0"/>
          </a:p>
        </p:txBody>
      </p:sp>
    </p:spTree>
    <p:extLst>
      <p:ext uri="{BB962C8B-B14F-4D97-AF65-F5344CB8AC3E}">
        <p14:creationId xmlns:p14="http://schemas.microsoft.com/office/powerpoint/2010/main" val="231796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729BB-ACFD-C54A-89A3-DCA6AA6632CC}" type="slidenum">
              <a:rPr lang="en-US" smtClean="0"/>
              <a:pPr/>
              <a:t>9</a:t>
            </a:fld>
            <a:endParaRPr lang="en-US" dirty="0"/>
          </a:p>
        </p:txBody>
      </p:sp>
    </p:spTree>
    <p:extLst>
      <p:ext uri="{BB962C8B-B14F-4D97-AF65-F5344CB8AC3E}">
        <p14:creationId xmlns:p14="http://schemas.microsoft.com/office/powerpoint/2010/main" val="283876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AIC is lower for the linear mixed effects model without (6931.4) and with random slopes (6943.2) for matrix by reader than for the standard linear model (7118.8). In addition to the AIC, the BIC is lower for the model without random slopes (6959.2) than for the one with random slopes (6998.6). Thus, random slopes will not be added to the final model (model 2).</a:t>
            </a:r>
          </a:p>
        </p:txBody>
      </p:sp>
      <p:sp>
        <p:nvSpPr>
          <p:cNvPr id="4" name="Slide Number Placeholder 3"/>
          <p:cNvSpPr>
            <a:spLocks noGrp="1"/>
          </p:cNvSpPr>
          <p:nvPr>
            <p:ph type="sldNum" sz="quarter" idx="10"/>
          </p:nvPr>
        </p:nvSpPr>
        <p:spPr/>
        <p:txBody>
          <a:bodyPr/>
          <a:lstStyle/>
          <a:p>
            <a:fld id="{F0C729BB-ACFD-C54A-89A3-DCA6AA6632CC}" type="slidenum">
              <a:rPr lang="en-US" smtClean="0"/>
              <a:pPr/>
              <a:t>10</a:t>
            </a:fld>
            <a:endParaRPr lang="en-US" dirty="0"/>
          </a:p>
        </p:txBody>
      </p:sp>
    </p:spTree>
    <p:extLst>
      <p:ext uri="{BB962C8B-B14F-4D97-AF65-F5344CB8AC3E}">
        <p14:creationId xmlns:p14="http://schemas.microsoft.com/office/powerpoint/2010/main" val="164979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AIC is lower for the linear mixed effects model without (6931.4) and with random slopes (6943.2) for matrix by reader than for the standard linear model (7118.8). In addition to the AIC, the BIC is lower for the model without random slopes (6959.2) than for the one with random slopes (6998.6). Thus, random slopes will not be added to the final model (model 2).</a:t>
            </a:r>
          </a:p>
        </p:txBody>
      </p:sp>
      <p:sp>
        <p:nvSpPr>
          <p:cNvPr id="4" name="Slide Number Placeholder 3"/>
          <p:cNvSpPr>
            <a:spLocks noGrp="1"/>
          </p:cNvSpPr>
          <p:nvPr>
            <p:ph type="sldNum" sz="quarter" idx="10"/>
          </p:nvPr>
        </p:nvSpPr>
        <p:spPr/>
        <p:txBody>
          <a:bodyPr/>
          <a:lstStyle/>
          <a:p>
            <a:fld id="{F0C729BB-ACFD-C54A-89A3-DCA6AA6632CC}" type="slidenum">
              <a:rPr lang="en-US" smtClean="0"/>
              <a:pPr/>
              <a:t>12</a:t>
            </a:fld>
            <a:endParaRPr lang="en-US" dirty="0"/>
          </a:p>
        </p:txBody>
      </p:sp>
    </p:spTree>
    <p:extLst>
      <p:ext uri="{BB962C8B-B14F-4D97-AF65-F5344CB8AC3E}">
        <p14:creationId xmlns:p14="http://schemas.microsoft.com/office/powerpoint/2010/main" val="113570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5A8FF3-954C-7A44-81B4-F7154A87A48A}"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26E6-4906-E948-AC94-B629D7869419}"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5A8FF3-954C-7A44-81B4-F7154A87A48A}" type="datetimeFigureOut">
              <a:rPr lang="en-US" smtClean="0"/>
              <a:pPr/>
              <a:t>11/22/2021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1426E6-4906-E948-AC94-B629D78694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28001" y="3822988"/>
            <a:ext cx="1016000" cy="13205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0" y="-141844"/>
            <a:ext cx="9144000" cy="2522483"/>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lang="en-US" sz="4400" b="1" dirty="0">
                <a:solidFill>
                  <a:schemeClr val="bg1"/>
                </a:solidFill>
              </a:rPr>
              <a:t>Evaluation of high-matrix size CT reconstructions in peripheral artery disease</a:t>
            </a:r>
            <a:endParaRPr kumimoji="0" lang="en-US" sz="4400" b="1" i="0" u="none" strike="noStrike" kern="0" cap="none" spc="0" normalizeH="0" baseline="0" noProof="0" dirty="0">
              <a:ln>
                <a:noFill/>
              </a:ln>
              <a:solidFill>
                <a:schemeClr val="bg1"/>
              </a:solidFill>
              <a:effectLst/>
              <a:uLnTx/>
              <a:uFillTx/>
              <a:latin typeface="Helvetica"/>
              <a:ea typeface="ＭＳ Ｐゴシック" charset="-128"/>
              <a:cs typeface="Helvetica"/>
            </a:endParaRPr>
          </a:p>
        </p:txBody>
      </p:sp>
      <p:sp>
        <p:nvSpPr>
          <p:cNvPr id="4" name="Rectangle 3"/>
          <p:cNvSpPr/>
          <p:nvPr/>
        </p:nvSpPr>
        <p:spPr>
          <a:xfrm>
            <a:off x="491952" y="2428088"/>
            <a:ext cx="8225881"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IDS 702 Final Project</a:t>
            </a:r>
          </a:p>
          <a:p>
            <a:pPr algn="ctr"/>
            <a:r>
              <a:rPr lang="en-US" sz="2400" dirty="0">
                <a:solidFill>
                  <a:schemeClr val="bg1"/>
                </a:solidFill>
                <a:latin typeface="Arial" panose="020B0604020202020204" pitchFamily="34" charset="0"/>
                <a:cs typeface="Arial" panose="020B0604020202020204" pitchFamily="34" charset="0"/>
              </a:rPr>
              <a:t>F. R. Schwartz</a:t>
            </a:r>
            <a:endParaRPr lang="en-US" sz="2400" dirty="0">
              <a:solidFill>
                <a:srgbClr val="FFFFFF"/>
              </a:solidFill>
              <a:latin typeface="Arial" panose="020B0604020202020204" pitchFamily="34" charset="0"/>
              <a:cs typeface="Arial" panose="020B0604020202020204" pitchFamily="34" charset="0"/>
            </a:endParaRPr>
          </a:p>
        </p:txBody>
      </p:sp>
      <p:pic>
        <p:nvPicPr>
          <p:cNvPr id="11" name="Picture 10" descr="DUSOM_Stk_Radiology_ko.png"/>
          <p:cNvPicPr>
            <a:picLocks noChangeAspect="1"/>
          </p:cNvPicPr>
          <p:nvPr/>
        </p:nvPicPr>
        <p:blipFill>
          <a:blip r:embed="rId2"/>
          <a:srcRect l="4629" t="3229" r="83289" b="47794"/>
          <a:stretch>
            <a:fillRect/>
          </a:stretch>
        </p:blipFill>
        <p:spPr>
          <a:xfrm>
            <a:off x="7211110" y="3460773"/>
            <a:ext cx="1686096" cy="1708764"/>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5763" y="1153270"/>
            <a:ext cx="8229600" cy="3614674"/>
          </a:xfrm>
        </p:spPr>
        <p:txBody>
          <a:bodyPr>
            <a:noAutofit/>
          </a:bodyPr>
          <a:lstStyle/>
          <a:p>
            <a:r>
              <a:rPr lang="en-US" sz="2800" dirty="0">
                <a:solidFill>
                  <a:srgbClr val="FFFFFF"/>
                </a:solidFill>
                <a:latin typeface="Arial" panose="020B0604020202020204" pitchFamily="34" charset="0"/>
                <a:cs typeface="Arial" panose="020B0604020202020204" pitchFamily="34" charset="0"/>
              </a:rPr>
              <a:t>Comparing models with Chi</a:t>
            </a:r>
            <a:r>
              <a:rPr lang="en-US" sz="2800" baseline="30000" dirty="0">
                <a:solidFill>
                  <a:srgbClr val="FFFFFF"/>
                </a:solidFill>
                <a:latin typeface="Arial" panose="020B0604020202020204" pitchFamily="34" charset="0"/>
                <a:cs typeface="Arial" panose="020B0604020202020204" pitchFamily="34" charset="0"/>
              </a:rPr>
              <a:t>2 </a:t>
            </a:r>
            <a:r>
              <a:rPr lang="en-US" sz="2800" dirty="0">
                <a:solidFill>
                  <a:srgbClr val="FFFFFF"/>
                </a:solidFill>
                <a:latin typeface="Arial" panose="020B0604020202020204" pitchFamily="34" charset="0"/>
                <a:cs typeface="Arial" panose="020B0604020202020204" pitchFamily="34" charset="0"/>
              </a:rPr>
              <a:t>using AIC</a:t>
            </a:r>
            <a:endParaRPr lang="en-US" sz="2800" baseline="30000" dirty="0">
              <a:solidFill>
                <a:srgbClr val="FFFFFF"/>
              </a:solidFill>
              <a:latin typeface="Arial" panose="020B0604020202020204" pitchFamily="34" charset="0"/>
              <a:cs typeface="Arial" panose="020B0604020202020204" pitchFamily="34" charset="0"/>
            </a:endParaRPr>
          </a:p>
          <a:p>
            <a:pPr lvl="1"/>
            <a:r>
              <a:rPr lang="en-US" sz="2400" dirty="0">
                <a:solidFill>
                  <a:srgbClr val="FFFFFF"/>
                </a:solidFill>
                <a:latin typeface="Arial" panose="020B0604020202020204" pitchFamily="34" charset="0"/>
                <a:cs typeface="Arial" panose="020B0604020202020204" pitchFamily="34" charset="0"/>
              </a:rPr>
              <a:t>Standard linear model: 7718.8</a:t>
            </a:r>
          </a:p>
          <a:p>
            <a:pPr lvl="1"/>
            <a:endParaRPr lang="en-US" sz="2400" dirty="0">
              <a:solidFill>
                <a:srgbClr val="FFFFFF"/>
              </a:solidFill>
              <a:latin typeface="Arial" panose="020B0604020202020204" pitchFamily="34" charset="0"/>
              <a:cs typeface="Arial" panose="020B0604020202020204" pitchFamily="34" charset="0"/>
            </a:endParaRPr>
          </a:p>
          <a:p>
            <a:pPr lvl="1"/>
            <a:endParaRPr lang="en-US" sz="2400" dirty="0">
              <a:solidFill>
                <a:srgbClr val="FFFFFF"/>
              </a:solidFill>
              <a:latin typeface="Arial" panose="020B0604020202020204" pitchFamily="34" charset="0"/>
              <a:cs typeface="Arial" panose="020B0604020202020204" pitchFamily="34" charset="0"/>
            </a:endParaRPr>
          </a:p>
          <a:p>
            <a:pPr lvl="1"/>
            <a:r>
              <a:rPr lang="en-US" sz="2400" dirty="0">
                <a:solidFill>
                  <a:srgbClr val="FFFFFF"/>
                </a:solidFill>
                <a:latin typeface="Arial" panose="020B0604020202020204" pitchFamily="34" charset="0"/>
                <a:cs typeface="Arial" panose="020B0604020202020204" pitchFamily="34" charset="0"/>
              </a:rPr>
              <a:t>LMER without random slopes: 6931.4</a:t>
            </a:r>
          </a:p>
          <a:p>
            <a:pPr lvl="1"/>
            <a:endParaRPr lang="en-US" sz="2400" dirty="0">
              <a:solidFill>
                <a:srgbClr val="FFFFFF"/>
              </a:solidFill>
              <a:latin typeface="Arial" panose="020B0604020202020204" pitchFamily="34" charset="0"/>
              <a:cs typeface="Arial" panose="020B0604020202020204" pitchFamily="34" charset="0"/>
            </a:endParaRPr>
          </a:p>
          <a:p>
            <a:pPr lvl="1"/>
            <a:endParaRPr lang="en-US" sz="2400" dirty="0">
              <a:solidFill>
                <a:srgbClr val="FFFFFF"/>
              </a:solidFill>
              <a:latin typeface="Arial" panose="020B0604020202020204" pitchFamily="34" charset="0"/>
              <a:cs typeface="Arial" panose="020B0604020202020204" pitchFamily="34" charset="0"/>
            </a:endParaRPr>
          </a:p>
          <a:p>
            <a:pPr lvl="1"/>
            <a:r>
              <a:rPr lang="en-US" sz="2400" dirty="0">
                <a:solidFill>
                  <a:srgbClr val="FFFFFF"/>
                </a:solidFill>
                <a:latin typeface="Arial" panose="020B0604020202020204" pitchFamily="34" charset="0"/>
                <a:cs typeface="Arial" panose="020B0604020202020204" pitchFamily="34" charset="0"/>
              </a:rPr>
              <a:t>LMER with random slopes: 6943.2</a:t>
            </a:r>
          </a:p>
        </p:txBody>
      </p:sp>
      <p:sp>
        <p:nvSpPr>
          <p:cNvPr id="4" name="Title 1">
            <a:extLst>
              <a:ext uri="{FF2B5EF4-FFF2-40B4-BE49-F238E27FC236}">
                <a16:creationId xmlns:a16="http://schemas.microsoft.com/office/drawing/2014/main" id="{670ED0AA-8399-B744-B473-FFB523A69E7C}"/>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Models</a:t>
            </a:r>
          </a:p>
        </p:txBody>
      </p:sp>
      <p:sp>
        <p:nvSpPr>
          <p:cNvPr id="2" name="TextBox 1">
            <a:extLst>
              <a:ext uri="{FF2B5EF4-FFF2-40B4-BE49-F238E27FC236}">
                <a16:creationId xmlns:a16="http://schemas.microsoft.com/office/drawing/2014/main" id="{FC20FEEB-1757-47B5-83E9-F7BDBEA47D2E}"/>
              </a:ext>
            </a:extLst>
          </p:cNvPr>
          <p:cNvSpPr txBox="1"/>
          <p:nvPr/>
        </p:nvSpPr>
        <p:spPr>
          <a:xfrm>
            <a:off x="5368412" y="2962844"/>
            <a:ext cx="966019" cy="455357"/>
          </a:xfrm>
          <a:prstGeom prst="rect">
            <a:avLst/>
          </a:prstGeom>
          <a:noFill/>
          <a:ln w="28575">
            <a:solidFill>
              <a:srgbClr val="FF0000"/>
            </a:solidFill>
          </a:ln>
        </p:spPr>
        <p:txBody>
          <a:bodyPr wrap="square" rtlCol="0">
            <a:spAutoFit/>
          </a:bodyPr>
          <a:lstStyle/>
          <a:p>
            <a:endParaRPr lang="en-US" dirty="0"/>
          </a:p>
        </p:txBody>
      </p:sp>
      <p:pic>
        <p:nvPicPr>
          <p:cNvPr id="5" name="Picture 4">
            <a:extLst>
              <a:ext uri="{FF2B5EF4-FFF2-40B4-BE49-F238E27FC236}">
                <a16:creationId xmlns:a16="http://schemas.microsoft.com/office/drawing/2014/main" id="{43D111A6-B747-475B-8EBE-532C9BC3CC0C}"/>
              </a:ext>
            </a:extLst>
          </p:cNvPr>
          <p:cNvPicPr>
            <a:picLocks noChangeAspect="1"/>
          </p:cNvPicPr>
          <p:nvPr/>
        </p:nvPicPr>
        <p:blipFill>
          <a:blip r:embed="rId3"/>
          <a:stretch>
            <a:fillRect/>
          </a:stretch>
        </p:blipFill>
        <p:spPr>
          <a:xfrm>
            <a:off x="1213823" y="3696029"/>
            <a:ext cx="5959806" cy="455356"/>
          </a:xfrm>
          <a:prstGeom prst="rect">
            <a:avLst/>
          </a:prstGeom>
        </p:spPr>
      </p:pic>
      <p:sp>
        <p:nvSpPr>
          <p:cNvPr id="7" name="Arrow: Curved Left 6">
            <a:extLst>
              <a:ext uri="{FF2B5EF4-FFF2-40B4-BE49-F238E27FC236}">
                <a16:creationId xmlns:a16="http://schemas.microsoft.com/office/drawing/2014/main" id="{F0A30007-F639-4C2F-B918-8A663AFBD3AD}"/>
              </a:ext>
            </a:extLst>
          </p:cNvPr>
          <p:cNvSpPr/>
          <p:nvPr/>
        </p:nvSpPr>
        <p:spPr>
          <a:xfrm>
            <a:off x="6658553" y="1850921"/>
            <a:ext cx="544229" cy="1393723"/>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5423FA4-E45C-47EE-B0E6-ED24C0C9D19C}"/>
              </a:ext>
            </a:extLst>
          </p:cNvPr>
          <p:cNvSpPr txBox="1"/>
          <p:nvPr/>
        </p:nvSpPr>
        <p:spPr>
          <a:xfrm>
            <a:off x="7289311" y="2387084"/>
            <a:ext cx="855406" cy="369332"/>
          </a:xfrm>
          <a:prstGeom prst="rect">
            <a:avLst/>
          </a:prstGeom>
          <a:noFill/>
        </p:spPr>
        <p:txBody>
          <a:bodyPr wrap="square" rtlCol="0">
            <a:spAutoFit/>
          </a:bodyPr>
          <a:lstStyle/>
          <a:p>
            <a:r>
              <a:rPr lang="en-US" b="1" dirty="0">
                <a:solidFill>
                  <a:schemeClr val="bg1"/>
                </a:solidFill>
              </a:rPr>
              <a:t>10.2%</a:t>
            </a:r>
          </a:p>
        </p:txBody>
      </p:sp>
      <p:sp>
        <p:nvSpPr>
          <p:cNvPr id="12" name="Arrow: Curved Right 11">
            <a:extLst>
              <a:ext uri="{FF2B5EF4-FFF2-40B4-BE49-F238E27FC236}">
                <a16:creationId xmlns:a16="http://schemas.microsoft.com/office/drawing/2014/main" id="{FF10FD8A-7E7C-4838-ACFD-E35B74F1070E}"/>
              </a:ext>
            </a:extLst>
          </p:cNvPr>
          <p:cNvSpPr/>
          <p:nvPr/>
        </p:nvSpPr>
        <p:spPr>
          <a:xfrm rot="10467875">
            <a:off x="6767861" y="3208463"/>
            <a:ext cx="547242" cy="1536669"/>
          </a:xfrm>
          <a:prstGeom prst="curved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4A5796FC-A20F-4891-910B-AC345A0E1FB8}"/>
              </a:ext>
            </a:extLst>
          </p:cNvPr>
          <p:cNvSpPr txBox="1"/>
          <p:nvPr/>
        </p:nvSpPr>
        <p:spPr>
          <a:xfrm>
            <a:off x="7395606" y="3791321"/>
            <a:ext cx="855406" cy="369332"/>
          </a:xfrm>
          <a:prstGeom prst="rect">
            <a:avLst/>
          </a:prstGeom>
          <a:noFill/>
        </p:spPr>
        <p:txBody>
          <a:bodyPr wrap="square" rtlCol="0">
            <a:spAutoFit/>
          </a:bodyPr>
          <a:lstStyle/>
          <a:p>
            <a:r>
              <a:rPr lang="en-US" b="1" dirty="0">
                <a:solidFill>
                  <a:schemeClr val="bg1"/>
                </a:solidFill>
              </a:rPr>
              <a:t>0.2%</a:t>
            </a:r>
          </a:p>
        </p:txBody>
      </p:sp>
    </p:spTree>
    <p:extLst>
      <p:ext uri="{BB962C8B-B14F-4D97-AF65-F5344CB8AC3E}">
        <p14:creationId xmlns:p14="http://schemas.microsoft.com/office/powerpoint/2010/main" val="3641081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B8B5FFD-DA02-644D-B578-EFBA6CBD31A8}"/>
              </a:ext>
            </a:extLst>
          </p:cNvPr>
          <p:cNvSpPr txBox="1">
            <a:spLocks/>
          </p:cNvSpPr>
          <p:nvPr/>
        </p:nvSpPr>
        <p:spPr>
          <a:xfrm>
            <a:off x="0" y="2133123"/>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r" defTabSz="914400" eaLnBrk="0" fontAlgn="base" hangingPunct="0">
              <a:spcBef>
                <a:spcPct val="0"/>
              </a:spcBef>
              <a:spcAft>
                <a:spcPct val="0"/>
              </a:spcAft>
              <a:defRPr/>
            </a:pPr>
            <a:r>
              <a:rPr kumimoji="0" lang="en-US" sz="6000" b="1" i="0" u="none" strike="noStrike" kern="0" cap="none" spc="0" normalizeH="0" baseline="0" noProof="0" dirty="0">
                <a:ln>
                  <a:noFill/>
                </a:ln>
                <a:solidFill>
                  <a:schemeClr val="bg1"/>
                </a:solidFill>
                <a:effectLst/>
                <a:uLnTx/>
                <a:uFillTx/>
                <a:latin typeface="Helvetica"/>
                <a:ea typeface="ＭＳ Ｐゴシック" charset="-128"/>
                <a:cs typeface="Helvetica"/>
              </a:rPr>
              <a:t>Results</a:t>
            </a:r>
          </a:p>
        </p:txBody>
      </p:sp>
    </p:spTree>
    <p:extLst>
      <p:ext uri="{BB962C8B-B14F-4D97-AF65-F5344CB8AC3E}">
        <p14:creationId xmlns:p14="http://schemas.microsoft.com/office/powerpoint/2010/main" val="10654319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ED0AA-8399-B744-B473-FFB523A69E7C}"/>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Predictions</a:t>
            </a:r>
          </a:p>
        </p:txBody>
      </p:sp>
      <p:pic>
        <p:nvPicPr>
          <p:cNvPr id="7" name="Picture 6" descr="Graphical user interface, diagram&#10;&#10;Description automatically generated">
            <a:extLst>
              <a:ext uri="{FF2B5EF4-FFF2-40B4-BE49-F238E27FC236}">
                <a16:creationId xmlns:a16="http://schemas.microsoft.com/office/drawing/2014/main" id="{47B7E47D-B770-4FEC-8BE2-BB901DB2FAF3}"/>
              </a:ext>
            </a:extLst>
          </p:cNvPr>
          <p:cNvPicPr>
            <a:picLocks noChangeAspect="1"/>
          </p:cNvPicPr>
          <p:nvPr/>
        </p:nvPicPr>
        <p:blipFill>
          <a:blip r:embed="rId3"/>
          <a:stretch>
            <a:fillRect/>
          </a:stretch>
        </p:blipFill>
        <p:spPr>
          <a:xfrm>
            <a:off x="0" y="860189"/>
            <a:ext cx="8566621" cy="4283311"/>
          </a:xfrm>
          <a:prstGeom prst="rect">
            <a:avLst/>
          </a:prstGeom>
        </p:spPr>
      </p:pic>
    </p:spTree>
    <p:extLst>
      <p:ext uri="{BB962C8B-B14F-4D97-AF65-F5344CB8AC3E}">
        <p14:creationId xmlns:p14="http://schemas.microsoft.com/office/powerpoint/2010/main" val="11335741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FDF754-F985-FE49-94CB-5D0EA1955128}"/>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Reader scores</a:t>
            </a:r>
          </a:p>
        </p:txBody>
      </p:sp>
      <p:graphicFrame>
        <p:nvGraphicFramePr>
          <p:cNvPr id="6" name="Content Placeholder 5">
            <a:extLst>
              <a:ext uri="{FF2B5EF4-FFF2-40B4-BE49-F238E27FC236}">
                <a16:creationId xmlns:a16="http://schemas.microsoft.com/office/drawing/2014/main" id="{0EAB523D-7AC4-C245-B9C8-FA8528924DA2}"/>
              </a:ext>
            </a:extLst>
          </p:cNvPr>
          <p:cNvGraphicFramePr>
            <a:graphicFrameLocks noGrp="1"/>
          </p:cNvGraphicFramePr>
          <p:nvPr>
            <p:ph idx="1"/>
            <p:extLst>
              <p:ext uri="{D42A27DB-BD31-4B8C-83A1-F6EECF244321}">
                <p14:modId xmlns:p14="http://schemas.microsoft.com/office/powerpoint/2010/main" val="2621813643"/>
              </p:ext>
            </p:extLst>
          </p:nvPr>
        </p:nvGraphicFramePr>
        <p:xfrm>
          <a:off x="58531" y="1139467"/>
          <a:ext cx="8222688" cy="3907630"/>
        </p:xfrm>
        <a:graphic>
          <a:graphicData uri="http://schemas.openxmlformats.org/drawingml/2006/table">
            <a:tbl>
              <a:tblPr firstRow="1" firstCol="1" bandRow="1">
                <a:tableStyleId>{5C22544A-7EE6-4342-B048-85BDC9FD1C3A}</a:tableStyleId>
              </a:tblPr>
              <a:tblGrid>
                <a:gridCol w="1307716">
                  <a:extLst>
                    <a:ext uri="{9D8B030D-6E8A-4147-A177-3AD203B41FA5}">
                      <a16:colId xmlns:a16="http://schemas.microsoft.com/office/drawing/2014/main" val="2171684042"/>
                    </a:ext>
                  </a:extLst>
                </a:gridCol>
                <a:gridCol w="1276055">
                  <a:extLst>
                    <a:ext uri="{9D8B030D-6E8A-4147-A177-3AD203B41FA5}">
                      <a16:colId xmlns:a16="http://schemas.microsoft.com/office/drawing/2014/main" val="2186709942"/>
                    </a:ext>
                  </a:extLst>
                </a:gridCol>
                <a:gridCol w="1196906">
                  <a:extLst>
                    <a:ext uri="{9D8B030D-6E8A-4147-A177-3AD203B41FA5}">
                      <a16:colId xmlns:a16="http://schemas.microsoft.com/office/drawing/2014/main" val="1381556143"/>
                    </a:ext>
                  </a:extLst>
                </a:gridCol>
                <a:gridCol w="1298920">
                  <a:extLst>
                    <a:ext uri="{9D8B030D-6E8A-4147-A177-3AD203B41FA5}">
                      <a16:colId xmlns:a16="http://schemas.microsoft.com/office/drawing/2014/main" val="71406160"/>
                    </a:ext>
                  </a:extLst>
                </a:gridCol>
                <a:gridCol w="1146780">
                  <a:extLst>
                    <a:ext uri="{9D8B030D-6E8A-4147-A177-3AD203B41FA5}">
                      <a16:colId xmlns:a16="http://schemas.microsoft.com/office/drawing/2014/main" val="3770925897"/>
                    </a:ext>
                  </a:extLst>
                </a:gridCol>
                <a:gridCol w="1146780">
                  <a:extLst>
                    <a:ext uri="{9D8B030D-6E8A-4147-A177-3AD203B41FA5}">
                      <a16:colId xmlns:a16="http://schemas.microsoft.com/office/drawing/2014/main" val="3222227537"/>
                    </a:ext>
                  </a:extLst>
                </a:gridCol>
                <a:gridCol w="849531">
                  <a:extLst>
                    <a:ext uri="{9D8B030D-6E8A-4147-A177-3AD203B41FA5}">
                      <a16:colId xmlns:a16="http://schemas.microsoft.com/office/drawing/2014/main" val="3841653664"/>
                    </a:ext>
                  </a:extLst>
                </a:gridCol>
              </a:tblGrid>
              <a:tr h="1172289">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512x512</a:t>
                      </a:r>
                    </a:p>
                    <a:p>
                      <a:pPr marL="0" marR="0" algn="ctr">
                        <a:spcBef>
                          <a:spcPts val="0"/>
                        </a:spcBef>
                        <a:spcAft>
                          <a:spcPts val="0"/>
                        </a:spcAft>
                      </a:pPr>
                      <a:r>
                        <a:rPr lang="en-US" sz="1200" dirty="0">
                          <a:effectLst/>
                        </a:rPr>
                        <a:t>femoral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768x768</a:t>
                      </a:r>
                    </a:p>
                    <a:p>
                      <a:pPr marL="0" marR="0" algn="ctr">
                        <a:spcBef>
                          <a:spcPts val="0"/>
                        </a:spcBef>
                        <a:spcAft>
                          <a:spcPts val="0"/>
                        </a:spcAft>
                      </a:pPr>
                      <a:r>
                        <a:rPr lang="en-US" sz="1200" dirty="0">
                          <a:effectLst/>
                        </a:rPr>
                        <a:t>femoral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1024x1024</a:t>
                      </a:r>
                    </a:p>
                    <a:p>
                      <a:pPr marL="0" marR="0" algn="ctr">
                        <a:spcBef>
                          <a:spcPts val="0"/>
                        </a:spcBef>
                        <a:spcAft>
                          <a:spcPts val="0"/>
                        </a:spcAft>
                      </a:pPr>
                      <a:r>
                        <a:rPr lang="en-US" sz="1200" dirty="0">
                          <a:effectLst/>
                        </a:rPr>
                        <a:t>femoral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512x512</a:t>
                      </a:r>
                    </a:p>
                    <a:p>
                      <a:pPr marL="0" marR="0" algn="ctr">
                        <a:spcBef>
                          <a:spcPts val="0"/>
                        </a:spcBef>
                        <a:spcAft>
                          <a:spcPts val="0"/>
                        </a:spcAft>
                      </a:pPr>
                      <a:r>
                        <a:rPr lang="en-US" sz="1200" dirty="0">
                          <a:effectLst/>
                        </a:rPr>
                        <a:t>tibial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768x768</a:t>
                      </a:r>
                    </a:p>
                    <a:p>
                      <a:pPr marL="0" marR="0" algn="ctr">
                        <a:spcBef>
                          <a:spcPts val="0"/>
                        </a:spcBef>
                        <a:spcAft>
                          <a:spcPts val="0"/>
                        </a:spcAft>
                      </a:pPr>
                      <a:r>
                        <a:rPr lang="en-US" sz="1200">
                          <a:effectLst/>
                        </a:rPr>
                        <a:t>tibial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1024x1024</a:t>
                      </a:r>
                    </a:p>
                    <a:p>
                      <a:pPr marL="0" marR="0" algn="ctr">
                        <a:spcBef>
                          <a:spcPts val="0"/>
                        </a:spcBef>
                        <a:spcAft>
                          <a:spcPts val="0"/>
                        </a:spcAft>
                      </a:pPr>
                      <a:r>
                        <a:rPr lang="en-US" sz="1200">
                          <a:effectLst/>
                        </a:rPr>
                        <a:t>tibial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2108649"/>
                  </a:ext>
                </a:extLst>
              </a:tr>
              <a:tr h="781526">
                <a:tc>
                  <a:txBody>
                    <a:bodyPr/>
                    <a:lstStyle/>
                    <a:p>
                      <a:pPr marL="0" marR="0" algn="ctr">
                        <a:spcBef>
                          <a:spcPts val="0"/>
                        </a:spcBef>
                        <a:spcAft>
                          <a:spcPts val="0"/>
                        </a:spcAft>
                      </a:pPr>
                      <a:r>
                        <a:rPr lang="en-US" sz="1200">
                          <a:effectLst/>
                        </a:rPr>
                        <a:t>Wall delineation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78</a:t>
                      </a:r>
                    </a:p>
                    <a:p>
                      <a:pPr marL="0" marR="0" algn="ctr">
                        <a:spcBef>
                          <a:spcPts val="0"/>
                        </a:spcBef>
                        <a:spcAft>
                          <a:spcPts val="0"/>
                        </a:spcAft>
                      </a:pPr>
                      <a:r>
                        <a:rPr lang="en-US" sz="1200">
                          <a:effectLst/>
                        </a:rPr>
                        <a:t>[69-87]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78</a:t>
                      </a:r>
                    </a:p>
                    <a:p>
                      <a:pPr marL="0" marR="0" algn="ctr">
                        <a:spcBef>
                          <a:spcPts val="0"/>
                        </a:spcBef>
                        <a:spcAft>
                          <a:spcPts val="0"/>
                        </a:spcAft>
                      </a:pPr>
                      <a:r>
                        <a:rPr lang="en-US" sz="1200" dirty="0">
                          <a:effectLst/>
                        </a:rPr>
                        <a:t>[69-87]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83</a:t>
                      </a:r>
                      <a:r>
                        <a:rPr lang="en-US" sz="1200" b="1" baseline="30000" dirty="0">
                          <a:solidFill>
                            <a:srgbClr val="FF0000"/>
                          </a:solidFill>
                          <a:effectLst/>
                        </a:rPr>
                        <a:t>†</a:t>
                      </a:r>
                      <a:endParaRPr lang="en-US" sz="1200" b="1" dirty="0">
                        <a:solidFill>
                          <a:srgbClr val="FF0000"/>
                        </a:solidFill>
                        <a:effectLst/>
                      </a:endParaRPr>
                    </a:p>
                    <a:p>
                      <a:pPr marL="0" marR="0" algn="ctr">
                        <a:spcBef>
                          <a:spcPts val="0"/>
                        </a:spcBef>
                        <a:spcAft>
                          <a:spcPts val="0"/>
                        </a:spcAft>
                      </a:pPr>
                      <a:r>
                        <a:rPr lang="en-US" sz="1200" dirty="0">
                          <a:effectLst/>
                        </a:rPr>
                        <a:t>[74-92]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51 </a:t>
                      </a:r>
                    </a:p>
                    <a:p>
                      <a:pPr marL="0" marR="0" algn="ctr">
                        <a:spcBef>
                          <a:spcPts val="0"/>
                        </a:spcBef>
                        <a:spcAft>
                          <a:spcPts val="0"/>
                        </a:spcAft>
                      </a:pPr>
                      <a:r>
                        <a:rPr lang="en-US" sz="1200">
                          <a:effectLst/>
                        </a:rPr>
                        <a:t>[41-61]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59</a:t>
                      </a:r>
                      <a:r>
                        <a:rPr lang="en-US" sz="1200" b="1" dirty="0">
                          <a:solidFill>
                            <a:srgbClr val="FF0000"/>
                          </a:solidFill>
                          <a:effectLst/>
                        </a:rPr>
                        <a:t>*</a:t>
                      </a:r>
                    </a:p>
                    <a:p>
                      <a:pPr marL="0" marR="0" algn="ctr">
                        <a:spcBef>
                          <a:spcPts val="0"/>
                        </a:spcBef>
                        <a:spcAft>
                          <a:spcPts val="0"/>
                        </a:spcAft>
                      </a:pPr>
                      <a:r>
                        <a:rPr lang="en-US" sz="1200" dirty="0">
                          <a:effectLst/>
                        </a:rPr>
                        <a:t>[49-69]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57</a:t>
                      </a:r>
                      <a:r>
                        <a:rPr lang="en-US" sz="1200" b="1" dirty="0">
                          <a:solidFill>
                            <a:srgbClr val="FF0000"/>
                          </a:solidFill>
                          <a:effectLst/>
                        </a:rPr>
                        <a:t>*</a:t>
                      </a:r>
                    </a:p>
                    <a:p>
                      <a:pPr marL="0" marR="0" algn="ctr">
                        <a:spcBef>
                          <a:spcPts val="0"/>
                        </a:spcBef>
                        <a:spcAft>
                          <a:spcPts val="0"/>
                        </a:spcAft>
                      </a:pPr>
                      <a:r>
                        <a:rPr lang="en-US" sz="1200" dirty="0">
                          <a:effectLst/>
                        </a:rPr>
                        <a:t>[47-67]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687327"/>
                  </a:ext>
                </a:extLst>
              </a:tr>
              <a:tr h="781526">
                <a:tc>
                  <a:txBody>
                    <a:bodyPr/>
                    <a:lstStyle/>
                    <a:p>
                      <a:pPr marL="0" marR="0" algn="ctr">
                        <a:spcBef>
                          <a:spcPts val="0"/>
                        </a:spcBef>
                        <a:spcAft>
                          <a:spcPts val="0"/>
                        </a:spcAft>
                      </a:pPr>
                      <a:r>
                        <a:rPr lang="en-US" sz="1200">
                          <a:effectLst/>
                        </a:rPr>
                        <a:t>Image noise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81</a:t>
                      </a:r>
                    </a:p>
                    <a:p>
                      <a:pPr marL="0" marR="0" algn="ctr">
                        <a:spcBef>
                          <a:spcPts val="0"/>
                        </a:spcBef>
                        <a:spcAft>
                          <a:spcPts val="0"/>
                        </a:spcAft>
                      </a:pPr>
                      <a:r>
                        <a:rPr lang="en-US" sz="1200">
                          <a:effectLst/>
                        </a:rPr>
                        <a:t>[71-91]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81</a:t>
                      </a:r>
                    </a:p>
                    <a:p>
                      <a:pPr marL="0" marR="0" algn="ctr">
                        <a:spcBef>
                          <a:spcPts val="0"/>
                        </a:spcBef>
                        <a:spcAft>
                          <a:spcPts val="0"/>
                        </a:spcAft>
                      </a:pPr>
                      <a:r>
                        <a:rPr lang="en-US" sz="1200">
                          <a:effectLst/>
                        </a:rPr>
                        <a:t>[71-91]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84</a:t>
                      </a:r>
                    </a:p>
                    <a:p>
                      <a:pPr marL="0" marR="0" algn="ctr">
                        <a:spcBef>
                          <a:spcPts val="0"/>
                        </a:spcBef>
                        <a:spcAft>
                          <a:spcPts val="0"/>
                        </a:spcAft>
                      </a:pPr>
                      <a:r>
                        <a:rPr lang="en-US" sz="1200" dirty="0">
                          <a:effectLst/>
                        </a:rPr>
                        <a:t>[74-93]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65</a:t>
                      </a:r>
                    </a:p>
                    <a:p>
                      <a:pPr marL="0" marR="0" algn="ctr">
                        <a:spcBef>
                          <a:spcPts val="0"/>
                        </a:spcBef>
                        <a:spcAft>
                          <a:spcPts val="0"/>
                        </a:spcAft>
                      </a:pPr>
                      <a:r>
                        <a:rPr lang="en-US" sz="1200">
                          <a:effectLst/>
                        </a:rPr>
                        <a:t>[53-78]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69</a:t>
                      </a:r>
                    </a:p>
                    <a:p>
                      <a:pPr marL="0" marR="0" algn="ctr">
                        <a:spcBef>
                          <a:spcPts val="0"/>
                        </a:spcBef>
                        <a:spcAft>
                          <a:spcPts val="0"/>
                        </a:spcAft>
                      </a:pPr>
                      <a:r>
                        <a:rPr lang="en-US" sz="1200">
                          <a:effectLst/>
                        </a:rPr>
                        <a:t>[56-82]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68</a:t>
                      </a:r>
                    </a:p>
                    <a:p>
                      <a:pPr marL="0" marR="0" algn="ctr">
                        <a:spcBef>
                          <a:spcPts val="0"/>
                        </a:spcBef>
                        <a:spcAft>
                          <a:spcPts val="0"/>
                        </a:spcAft>
                      </a:pPr>
                      <a:r>
                        <a:rPr lang="en-US" sz="1200">
                          <a:effectLst/>
                        </a:rPr>
                        <a:t>[55-80]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9604843"/>
                  </a:ext>
                </a:extLst>
              </a:tr>
              <a:tr h="1172289">
                <a:tc>
                  <a:txBody>
                    <a:bodyPr/>
                    <a:lstStyle/>
                    <a:p>
                      <a:pPr marL="0" marR="0" algn="ctr">
                        <a:spcBef>
                          <a:spcPts val="0"/>
                        </a:spcBef>
                        <a:spcAft>
                          <a:spcPts val="0"/>
                        </a:spcAft>
                      </a:pPr>
                      <a:r>
                        <a:rPr lang="en-US" sz="1200">
                          <a:effectLst/>
                        </a:rPr>
                        <a:t>Confidence stenosis grading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76</a:t>
                      </a:r>
                    </a:p>
                    <a:p>
                      <a:pPr marL="0" marR="0" algn="ctr">
                        <a:spcBef>
                          <a:spcPts val="0"/>
                        </a:spcBef>
                        <a:spcAft>
                          <a:spcPts val="0"/>
                        </a:spcAft>
                      </a:pPr>
                      <a:r>
                        <a:rPr lang="en-US" sz="1200">
                          <a:effectLst/>
                        </a:rPr>
                        <a:t>[67-85]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77</a:t>
                      </a:r>
                    </a:p>
                    <a:p>
                      <a:pPr marL="0" marR="0" algn="ctr">
                        <a:spcBef>
                          <a:spcPts val="0"/>
                        </a:spcBef>
                        <a:spcAft>
                          <a:spcPts val="0"/>
                        </a:spcAft>
                      </a:pPr>
                      <a:r>
                        <a:rPr lang="en-US" sz="1200">
                          <a:effectLst/>
                        </a:rPr>
                        <a:t>[68-86]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81</a:t>
                      </a:r>
                    </a:p>
                    <a:p>
                      <a:pPr marL="0" marR="0" algn="ctr">
                        <a:spcBef>
                          <a:spcPts val="0"/>
                        </a:spcBef>
                        <a:spcAft>
                          <a:spcPts val="0"/>
                        </a:spcAft>
                      </a:pPr>
                      <a:r>
                        <a:rPr lang="en-US" sz="1200" dirty="0">
                          <a:effectLst/>
                        </a:rPr>
                        <a:t>[72-90]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47</a:t>
                      </a:r>
                    </a:p>
                    <a:p>
                      <a:pPr marL="0" marR="0" algn="ctr">
                        <a:spcBef>
                          <a:spcPts val="0"/>
                        </a:spcBef>
                        <a:spcAft>
                          <a:spcPts val="0"/>
                        </a:spcAft>
                      </a:pPr>
                      <a:r>
                        <a:rPr lang="en-US" sz="1200">
                          <a:effectLst/>
                        </a:rPr>
                        <a:t>[38-57]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56</a:t>
                      </a:r>
                      <a:r>
                        <a:rPr lang="en-US" sz="1200" b="1" dirty="0">
                          <a:solidFill>
                            <a:srgbClr val="FF0000"/>
                          </a:solidFill>
                          <a:effectLst/>
                        </a:rPr>
                        <a:t>*</a:t>
                      </a:r>
                    </a:p>
                    <a:p>
                      <a:pPr marL="0" marR="0" algn="ctr">
                        <a:spcBef>
                          <a:spcPts val="0"/>
                        </a:spcBef>
                        <a:spcAft>
                          <a:spcPts val="0"/>
                        </a:spcAft>
                      </a:pPr>
                      <a:r>
                        <a:rPr lang="en-US" sz="1200" dirty="0">
                          <a:effectLst/>
                        </a:rPr>
                        <a:t>[46-65]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55</a:t>
                      </a:r>
                      <a:r>
                        <a:rPr lang="en-US" sz="1200" b="1" dirty="0">
                          <a:solidFill>
                            <a:srgbClr val="FF0000"/>
                          </a:solidFill>
                          <a:effectLst/>
                        </a:rPr>
                        <a:t>*</a:t>
                      </a:r>
                    </a:p>
                    <a:p>
                      <a:pPr marL="0" marR="0" algn="ctr">
                        <a:spcBef>
                          <a:spcPts val="0"/>
                        </a:spcBef>
                        <a:spcAft>
                          <a:spcPts val="0"/>
                        </a:spcAft>
                      </a:pPr>
                      <a:r>
                        <a:rPr lang="en-US" sz="1200" dirty="0">
                          <a:effectLst/>
                        </a:rPr>
                        <a:t>[45-65]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0419083"/>
                  </a:ext>
                </a:extLst>
              </a:tr>
            </a:tbl>
          </a:graphicData>
        </a:graphic>
      </p:graphicFrame>
      <p:sp>
        <p:nvSpPr>
          <p:cNvPr id="2" name="TextBox 1">
            <a:extLst>
              <a:ext uri="{FF2B5EF4-FFF2-40B4-BE49-F238E27FC236}">
                <a16:creationId xmlns:a16="http://schemas.microsoft.com/office/drawing/2014/main" id="{5BC343F6-219F-4064-8533-62C40E0BB247}"/>
              </a:ext>
            </a:extLst>
          </p:cNvPr>
          <p:cNvSpPr txBox="1"/>
          <p:nvPr/>
        </p:nvSpPr>
        <p:spPr>
          <a:xfrm>
            <a:off x="5102942" y="1139467"/>
            <a:ext cx="81116" cy="390763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1228550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5763" y="1153270"/>
            <a:ext cx="8229600" cy="3614674"/>
          </a:xfrm>
        </p:spPr>
        <p:txBody>
          <a:bodyPr>
            <a:noAutofit/>
          </a:bodyPr>
          <a:lstStyle/>
          <a:p>
            <a:r>
              <a:rPr lang="en-US" sz="2800" dirty="0">
                <a:solidFill>
                  <a:srgbClr val="FFFFFF"/>
                </a:solidFill>
                <a:latin typeface="Arial" panose="020B0604020202020204" pitchFamily="34" charset="0"/>
                <a:cs typeface="Arial" panose="020B0604020202020204" pitchFamily="34" charset="0"/>
              </a:rPr>
              <a:t>Recons at higher matrix sizes ranked significantly better for:</a:t>
            </a:r>
          </a:p>
          <a:p>
            <a:pPr lvl="1"/>
            <a:r>
              <a:rPr lang="en-US" sz="2400" dirty="0">
                <a:solidFill>
                  <a:srgbClr val="FFFFFF"/>
                </a:solidFill>
                <a:latin typeface="Arial" panose="020B0604020202020204" pitchFamily="34" charset="0"/>
                <a:cs typeface="Arial" panose="020B0604020202020204" pitchFamily="34" charset="0"/>
              </a:rPr>
              <a:t>Wall delineation</a:t>
            </a:r>
          </a:p>
          <a:p>
            <a:pPr lvl="1"/>
            <a:r>
              <a:rPr lang="en-US" sz="2400" dirty="0">
                <a:solidFill>
                  <a:srgbClr val="FFFFFF"/>
                </a:solidFill>
                <a:latin typeface="Arial" panose="020B0604020202020204" pitchFamily="34" charset="0"/>
                <a:cs typeface="Arial" panose="020B0604020202020204" pitchFamily="34" charset="0"/>
              </a:rPr>
              <a:t>Confidence in determination of stenosis grade</a:t>
            </a:r>
          </a:p>
          <a:p>
            <a:r>
              <a:rPr lang="en-US" sz="2800" dirty="0">
                <a:solidFill>
                  <a:srgbClr val="FFFFFF"/>
                </a:solidFill>
                <a:latin typeface="Arial" panose="020B0604020202020204" pitchFamily="34" charset="0"/>
                <a:cs typeface="Arial" panose="020B0604020202020204" pitchFamily="34" charset="0"/>
              </a:rPr>
              <a:t>No significant difference for image noise</a:t>
            </a:r>
          </a:p>
        </p:txBody>
      </p:sp>
      <p:sp>
        <p:nvSpPr>
          <p:cNvPr id="4" name="Title 1">
            <a:extLst>
              <a:ext uri="{FF2B5EF4-FFF2-40B4-BE49-F238E27FC236}">
                <a16:creationId xmlns:a16="http://schemas.microsoft.com/office/drawing/2014/main" id="{670ED0AA-8399-B744-B473-FFB523A69E7C}"/>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Results</a:t>
            </a:r>
          </a:p>
        </p:txBody>
      </p:sp>
    </p:spTree>
    <p:extLst>
      <p:ext uri="{BB962C8B-B14F-4D97-AF65-F5344CB8AC3E}">
        <p14:creationId xmlns:p14="http://schemas.microsoft.com/office/powerpoint/2010/main" val="3468792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EBB36F-C5A7-084A-8E27-E0B6C482F786}"/>
              </a:ext>
            </a:extLst>
          </p:cNvPr>
          <p:cNvSpPr txBox="1">
            <a:spLocks/>
          </p:cNvSpPr>
          <p:nvPr/>
        </p:nvSpPr>
        <p:spPr>
          <a:xfrm>
            <a:off x="0" y="2133123"/>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r" defTabSz="914400" eaLnBrk="0" fontAlgn="base" hangingPunct="0">
              <a:spcBef>
                <a:spcPct val="0"/>
              </a:spcBef>
              <a:spcAft>
                <a:spcPct val="0"/>
              </a:spcAft>
              <a:defRPr/>
            </a:pPr>
            <a:r>
              <a:rPr kumimoji="0" lang="en-US" sz="6000" b="1" i="0" u="none" strike="noStrike" kern="0" cap="none" spc="0" normalizeH="0" baseline="0" noProof="0" dirty="0">
                <a:ln>
                  <a:noFill/>
                </a:ln>
                <a:solidFill>
                  <a:schemeClr val="bg1"/>
                </a:solidFill>
                <a:effectLst/>
                <a:uLnTx/>
                <a:uFillTx/>
                <a:latin typeface="Helvetica"/>
                <a:ea typeface="ＭＳ Ｐゴシック" charset="-128"/>
                <a:cs typeface="Helvetica"/>
              </a:rPr>
              <a:t>Discussion</a:t>
            </a:r>
          </a:p>
        </p:txBody>
      </p:sp>
    </p:spTree>
    <p:extLst>
      <p:ext uri="{BB962C8B-B14F-4D97-AF65-F5344CB8AC3E}">
        <p14:creationId xmlns:p14="http://schemas.microsoft.com/office/powerpoint/2010/main" val="2387649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33827" y="1455508"/>
            <a:ext cx="8229600" cy="2998904"/>
          </a:xfrm>
        </p:spPr>
        <p:txBody>
          <a:bodyPr>
            <a:noAutofit/>
          </a:bodyPr>
          <a:lstStyle/>
          <a:p>
            <a:r>
              <a:rPr lang="en-US" sz="2800" dirty="0">
                <a:solidFill>
                  <a:schemeClr val="bg1"/>
                </a:solidFill>
                <a:latin typeface="Arial" panose="020B0604020202020204" pitchFamily="34" charset="0"/>
                <a:cs typeface="Arial" panose="020B0604020202020204" pitchFamily="34" charset="0"/>
              </a:rPr>
              <a:t>Single center</a:t>
            </a:r>
          </a:p>
          <a:p>
            <a:r>
              <a:rPr lang="en-US" sz="2800" dirty="0">
                <a:solidFill>
                  <a:schemeClr val="bg1"/>
                </a:solidFill>
                <a:latin typeface="Arial" panose="020B0604020202020204" pitchFamily="34" charset="0"/>
                <a:cs typeface="Arial" panose="020B0604020202020204" pitchFamily="34" charset="0"/>
              </a:rPr>
              <a:t>Limited number of patients</a:t>
            </a:r>
          </a:p>
        </p:txBody>
      </p:sp>
      <p:sp>
        <p:nvSpPr>
          <p:cNvPr id="4" name="Title 1">
            <a:extLst>
              <a:ext uri="{FF2B5EF4-FFF2-40B4-BE49-F238E27FC236}">
                <a16:creationId xmlns:a16="http://schemas.microsoft.com/office/drawing/2014/main" id="{21EF889E-BF83-184E-B50E-D2001ACBABA7}"/>
              </a:ext>
            </a:extLst>
          </p:cNvPr>
          <p:cNvSpPr txBox="1">
            <a:spLocks/>
          </p:cNvSpPr>
          <p:nvPr/>
        </p:nvSpPr>
        <p:spPr>
          <a:xfrm>
            <a:off x="0" y="95479"/>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Limitations</a:t>
            </a:r>
          </a:p>
        </p:txBody>
      </p:sp>
    </p:spTree>
    <p:extLst>
      <p:ext uri="{BB962C8B-B14F-4D97-AF65-F5344CB8AC3E}">
        <p14:creationId xmlns:p14="http://schemas.microsoft.com/office/powerpoint/2010/main" val="2298821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68514" y="1137667"/>
            <a:ext cx="8425429" cy="3470052"/>
          </a:xfrm>
        </p:spPr>
        <p:txBody>
          <a:bodyPr>
            <a:noAutofit/>
          </a:bodyPr>
          <a:lstStyle/>
          <a:p>
            <a:r>
              <a:rPr lang="en-US" sz="2400" dirty="0">
                <a:solidFill>
                  <a:schemeClr val="bg1"/>
                </a:solidFill>
                <a:latin typeface="Arial" panose="020B0604020202020204" pitchFamily="34" charset="0"/>
                <a:cs typeface="Arial" panose="020B0604020202020204" pitchFamily="34" charset="0"/>
              </a:rPr>
              <a:t>Higher matrix reconstructions improve image quality with </a:t>
            </a:r>
          </a:p>
          <a:p>
            <a:pPr lvl="1"/>
            <a:r>
              <a:rPr lang="en-US" sz="2400" dirty="0">
                <a:solidFill>
                  <a:schemeClr val="bg1"/>
                </a:solidFill>
                <a:latin typeface="Arial" panose="020B0604020202020204" pitchFamily="34" charset="0"/>
                <a:cs typeface="Arial" panose="020B0604020202020204" pitchFamily="34" charset="0"/>
              </a:rPr>
              <a:t>Better wall delineation</a:t>
            </a:r>
          </a:p>
          <a:p>
            <a:pPr lvl="1"/>
            <a:r>
              <a:rPr lang="en-US" sz="2400" dirty="0">
                <a:solidFill>
                  <a:schemeClr val="bg1"/>
                </a:solidFill>
                <a:latin typeface="Arial" panose="020B0604020202020204" pitchFamily="34" charset="0"/>
                <a:cs typeface="Arial" panose="020B0604020202020204" pitchFamily="34" charset="0"/>
              </a:rPr>
              <a:t>More confident assessment of PAD</a:t>
            </a:r>
          </a:p>
          <a:p>
            <a:pPr lvl="1"/>
            <a:endParaRPr lang="en-US" sz="2400" dirty="0">
              <a:solidFill>
                <a:schemeClr val="bg1"/>
              </a:solidFill>
              <a:latin typeface="Arial" panose="020B0604020202020204" pitchFamily="34" charset="0"/>
              <a:cs typeface="Arial" panose="020B0604020202020204" pitchFamily="34" charset="0"/>
            </a:endParaRPr>
          </a:p>
          <a:p>
            <a:r>
              <a:rPr lang="en-US" sz="2400" dirty="0">
                <a:solidFill>
                  <a:schemeClr val="bg1"/>
                </a:solidFill>
                <a:latin typeface="Arial" panose="020B0604020202020204" pitchFamily="34" charset="0"/>
                <a:cs typeface="Arial" panose="020B0604020202020204" pitchFamily="34" charset="0"/>
              </a:rPr>
              <a:t>Intermediate and highest matrix sizes received similar scores</a:t>
            </a:r>
          </a:p>
        </p:txBody>
      </p:sp>
      <p:sp>
        <p:nvSpPr>
          <p:cNvPr id="4" name="Title 1">
            <a:extLst>
              <a:ext uri="{FF2B5EF4-FFF2-40B4-BE49-F238E27FC236}">
                <a16:creationId xmlns:a16="http://schemas.microsoft.com/office/drawing/2014/main" id="{8BB5CA25-81C2-E149-82EE-EA7FF15EC41D}"/>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Conclusions</a:t>
            </a:r>
          </a:p>
        </p:txBody>
      </p:sp>
    </p:spTree>
    <p:extLst>
      <p:ext uri="{BB962C8B-B14F-4D97-AF65-F5344CB8AC3E}">
        <p14:creationId xmlns:p14="http://schemas.microsoft.com/office/powerpoint/2010/main" val="2086047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23860" y="3406140"/>
            <a:ext cx="1120140" cy="173736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0A6566-3D87-524A-A618-CC3C8BBA120E}"/>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Thank you!</a:t>
            </a:r>
          </a:p>
        </p:txBody>
      </p:sp>
      <p:pic>
        <p:nvPicPr>
          <p:cNvPr id="6" name="Picture 5">
            <a:extLst>
              <a:ext uri="{FF2B5EF4-FFF2-40B4-BE49-F238E27FC236}">
                <a16:creationId xmlns:a16="http://schemas.microsoft.com/office/drawing/2014/main" id="{10BEBB7D-AC74-0B43-BA4A-35C425EC5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0189"/>
            <a:ext cx="5527416" cy="4296701"/>
          </a:xfrm>
          <a:prstGeom prst="rect">
            <a:avLst/>
          </a:prstGeom>
        </p:spPr>
      </p:pic>
      <p:pic>
        <p:nvPicPr>
          <p:cNvPr id="8" name="Picture 7">
            <a:extLst>
              <a:ext uri="{FF2B5EF4-FFF2-40B4-BE49-F238E27FC236}">
                <a16:creationId xmlns:a16="http://schemas.microsoft.com/office/drawing/2014/main" id="{EA965F89-9F0F-DD4B-A586-DDE911700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514" y="860188"/>
            <a:ext cx="5533160" cy="4296701"/>
          </a:xfrm>
          <a:prstGeom prst="rect">
            <a:avLst/>
          </a:prstGeom>
        </p:spPr>
      </p:pic>
      <p:pic>
        <p:nvPicPr>
          <p:cNvPr id="9" name="Picture 8">
            <a:extLst>
              <a:ext uri="{FF2B5EF4-FFF2-40B4-BE49-F238E27FC236}">
                <a16:creationId xmlns:a16="http://schemas.microsoft.com/office/drawing/2014/main" id="{61897035-30F4-634D-B0A1-FE1D5C14CA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3926" y="860189"/>
            <a:ext cx="5566737" cy="4915535"/>
          </a:xfrm>
          <a:prstGeom prst="rect">
            <a:avLst/>
          </a:prstGeom>
        </p:spPr>
      </p:pic>
      <p:sp>
        <p:nvSpPr>
          <p:cNvPr id="2" name="TextBox 1"/>
          <p:cNvSpPr txBox="1"/>
          <p:nvPr/>
        </p:nvSpPr>
        <p:spPr>
          <a:xfrm>
            <a:off x="0" y="4774168"/>
            <a:ext cx="2808514" cy="369332"/>
          </a:xfrm>
          <a:prstGeom prst="rect">
            <a:avLst/>
          </a:prstGeom>
          <a:noFill/>
        </p:spPr>
        <p:txBody>
          <a:bodyPr wrap="square" rtlCol="0">
            <a:spAutoFit/>
          </a:bodyPr>
          <a:lstStyle/>
          <a:p>
            <a:r>
              <a:rPr lang="en-US" dirty="0">
                <a:solidFill>
                  <a:schemeClr val="bg1"/>
                </a:solidFill>
              </a:rPr>
              <a:t>Fides.Schwartz@duke.edu</a:t>
            </a:r>
          </a:p>
        </p:txBody>
      </p:sp>
    </p:spTree>
    <p:extLst>
      <p:ext uri="{BB962C8B-B14F-4D97-AF65-F5344CB8AC3E}">
        <p14:creationId xmlns:p14="http://schemas.microsoft.com/office/powerpoint/2010/main" val="6060657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41" y="1486995"/>
            <a:ext cx="8786813" cy="4165491"/>
          </a:xfrm>
        </p:spPr>
        <p:txBody>
          <a:bodyPr>
            <a:noAutofit/>
          </a:bodyPr>
          <a:lstStyle/>
          <a:p>
            <a:r>
              <a:rPr lang="en-US" dirty="0">
                <a:solidFill>
                  <a:srgbClr val="FFFFFF"/>
                </a:solidFill>
                <a:latin typeface="Arial" panose="020B0604020202020204" pitchFamily="34" charset="0"/>
                <a:cs typeface="Arial" panose="020B0604020202020204" pitchFamily="34" charset="0"/>
              </a:rPr>
              <a:t>Peripheral artery disease (PAD) is common and often requires medical intervention</a:t>
            </a:r>
            <a:r>
              <a:rPr lang="en-US" baseline="30000" dirty="0">
                <a:solidFill>
                  <a:srgbClr val="FFFFFF"/>
                </a:solidFill>
                <a:latin typeface="Arial" panose="020B0604020202020204" pitchFamily="34" charset="0"/>
                <a:cs typeface="Arial" panose="020B0604020202020204" pitchFamily="34" charset="0"/>
              </a:rPr>
              <a:t>1,2</a:t>
            </a:r>
          </a:p>
          <a:p>
            <a:r>
              <a:rPr lang="en-US" dirty="0">
                <a:solidFill>
                  <a:srgbClr val="FFFFFF"/>
                </a:solidFill>
                <a:latin typeface="Arial" panose="020B0604020202020204" pitchFamily="34" charset="0"/>
                <a:cs typeface="Arial" panose="020B0604020202020204" pitchFamily="34" charset="0"/>
              </a:rPr>
              <a:t>Radiology image quality often low</a:t>
            </a:r>
          </a:p>
          <a:p>
            <a:r>
              <a:rPr lang="en-US" dirty="0">
                <a:solidFill>
                  <a:srgbClr val="FFFFFF"/>
                </a:solidFill>
                <a:latin typeface="Arial" panose="020B0604020202020204" pitchFamily="34" charset="0"/>
                <a:cs typeface="Arial" panose="020B0604020202020204" pitchFamily="34" charset="0"/>
              </a:rPr>
              <a:t>Could be improved with higher resolution</a:t>
            </a:r>
            <a:r>
              <a:rPr lang="en-US" baseline="30000" dirty="0">
                <a:solidFill>
                  <a:srgbClr val="FFFFFF"/>
                </a:solidFill>
                <a:latin typeface="Arial" panose="020B0604020202020204" pitchFamily="34" charset="0"/>
                <a:cs typeface="Arial" panose="020B0604020202020204" pitchFamily="34" charset="0"/>
              </a:rPr>
              <a:t>3</a:t>
            </a:r>
          </a:p>
        </p:txBody>
      </p:sp>
      <p:sp>
        <p:nvSpPr>
          <p:cNvPr id="4" name="TextBox 3"/>
          <p:cNvSpPr txBox="1"/>
          <p:nvPr/>
        </p:nvSpPr>
        <p:spPr>
          <a:xfrm>
            <a:off x="-3" y="4543336"/>
            <a:ext cx="9144003" cy="600164"/>
          </a:xfrm>
          <a:prstGeom prst="rect">
            <a:avLst/>
          </a:prstGeom>
          <a:gradFill flip="none" rotWithShape="1">
            <a:gsLst>
              <a:gs pos="0">
                <a:schemeClr val="tx2"/>
              </a:gs>
              <a:gs pos="100000">
                <a:srgbClr val="FFFFFF">
                  <a:alpha val="0"/>
                  <a:lumMod val="0"/>
                </a:srgbClr>
              </a:gs>
            </a:gsLst>
            <a:lin ang="16200000" scaled="0"/>
            <a:tileRect/>
          </a:gradFill>
        </p:spPr>
        <p:txBody>
          <a:bodyPr wrap="square" rtlCol="0">
            <a:spAutoFit/>
          </a:bodyPr>
          <a:lstStyle/>
          <a:p>
            <a:r>
              <a:rPr lang="en-US" sz="1100" baseline="30000" dirty="0">
                <a:solidFill>
                  <a:srgbClr val="FFFFFF"/>
                </a:solidFill>
                <a:latin typeface="Arial" panose="020B0604020202020204" pitchFamily="34" charset="0"/>
                <a:cs typeface="Arial" panose="020B0604020202020204" pitchFamily="34" charset="0"/>
              </a:rPr>
              <a:t>1</a:t>
            </a:r>
            <a:r>
              <a:rPr lang="en-US" sz="1100" dirty="0">
                <a:solidFill>
                  <a:srgbClr val="FFFFFF"/>
                </a:solidFill>
                <a:latin typeface="Arial" panose="020B0604020202020204" pitchFamily="34" charset="0"/>
                <a:cs typeface="Arial" panose="020B0604020202020204" pitchFamily="34" charset="0"/>
              </a:rPr>
              <a:t>Bevan GH; Evidence-Based Medical Management of Peripheral Artery Disease. Arteriosclerosis, Thrombosis and Vascular Biology 2020</a:t>
            </a:r>
            <a:endParaRPr lang="en-US" sz="1100" baseline="30000" dirty="0">
              <a:solidFill>
                <a:srgbClr val="FFFFFF"/>
              </a:solidFill>
              <a:latin typeface="Arial" panose="020B0604020202020204" pitchFamily="34" charset="0"/>
              <a:cs typeface="Arial" panose="020B0604020202020204" pitchFamily="34" charset="0"/>
            </a:endParaRPr>
          </a:p>
          <a:p>
            <a:r>
              <a:rPr lang="en-US" sz="1100" baseline="30000" dirty="0">
                <a:solidFill>
                  <a:srgbClr val="FFFFFF"/>
                </a:solidFill>
                <a:latin typeface="Arial" panose="020B0604020202020204" pitchFamily="34" charset="0"/>
                <a:cs typeface="Arial" panose="020B0604020202020204" pitchFamily="34" charset="0"/>
              </a:rPr>
              <a:t>2</a:t>
            </a:r>
            <a:r>
              <a:rPr lang="en-US" sz="1100" dirty="0">
                <a:solidFill>
                  <a:srgbClr val="FFFFFF"/>
                </a:solidFill>
                <a:latin typeface="Arial" panose="020B0604020202020204" pitchFamily="34" charset="0"/>
                <a:cs typeface="Arial" panose="020B0604020202020204" pitchFamily="34" charset="0"/>
              </a:rPr>
              <a:t>Tanaka R; Novel developments in non-invasive imaging of peripheral arterial disease with CT; </a:t>
            </a:r>
            <a:r>
              <a:rPr lang="en-US" sz="1100" dirty="0" err="1">
                <a:solidFill>
                  <a:srgbClr val="FFFFFF"/>
                </a:solidFill>
                <a:latin typeface="Arial" panose="020B0604020202020204" pitchFamily="34" charset="0"/>
                <a:cs typeface="Arial" panose="020B0604020202020204" pitchFamily="34" charset="0"/>
              </a:rPr>
              <a:t>Clin</a:t>
            </a:r>
            <a:r>
              <a:rPr lang="en-US" sz="1100" dirty="0">
                <a:solidFill>
                  <a:srgbClr val="FFFFFF"/>
                </a:solidFill>
                <a:latin typeface="Arial" panose="020B0604020202020204" pitchFamily="34" charset="0"/>
                <a:cs typeface="Arial" panose="020B0604020202020204" pitchFamily="34" charset="0"/>
              </a:rPr>
              <a:t> </a:t>
            </a:r>
            <a:r>
              <a:rPr lang="en-US" sz="1100" dirty="0" err="1">
                <a:solidFill>
                  <a:srgbClr val="FFFFFF"/>
                </a:solidFill>
                <a:latin typeface="Arial" panose="020B0604020202020204" pitchFamily="34" charset="0"/>
                <a:cs typeface="Arial" panose="020B0604020202020204" pitchFamily="34" charset="0"/>
              </a:rPr>
              <a:t>Radiol</a:t>
            </a:r>
            <a:r>
              <a:rPr lang="en-US" sz="1100" dirty="0">
                <a:solidFill>
                  <a:srgbClr val="FFFFFF"/>
                </a:solidFill>
                <a:latin typeface="Arial" panose="020B0604020202020204" pitchFamily="34" charset="0"/>
                <a:cs typeface="Arial" panose="020B0604020202020204" pitchFamily="34" charset="0"/>
              </a:rPr>
              <a:t> 2019</a:t>
            </a:r>
            <a:endParaRPr lang="en-US" sz="1100" baseline="30000" dirty="0">
              <a:solidFill>
                <a:srgbClr val="FFFFFF"/>
              </a:solidFill>
              <a:latin typeface="Arial" panose="020B0604020202020204" pitchFamily="34" charset="0"/>
              <a:cs typeface="Arial" panose="020B0604020202020204" pitchFamily="34" charset="0"/>
            </a:endParaRPr>
          </a:p>
          <a:p>
            <a:r>
              <a:rPr lang="en-US" sz="1100" baseline="30000" dirty="0">
                <a:solidFill>
                  <a:srgbClr val="FFFFFF"/>
                </a:solidFill>
                <a:latin typeface="Arial" panose="020B0604020202020204" pitchFamily="34" charset="0"/>
                <a:cs typeface="Arial" panose="020B0604020202020204" pitchFamily="34" charset="0"/>
              </a:rPr>
              <a:t>3</a:t>
            </a:r>
            <a:r>
              <a:rPr lang="en-US" sz="1100" dirty="0">
                <a:solidFill>
                  <a:srgbClr val="FFFFFF"/>
                </a:solidFill>
                <a:latin typeface="Arial" panose="020B0604020202020204" pitchFamily="34" charset="0"/>
                <a:cs typeface="Arial" panose="020B0604020202020204" pitchFamily="34" charset="0"/>
              </a:rPr>
              <a:t>Tsubamoto M; Ultra high-resolution computed tomography with 1024-matrix; </a:t>
            </a:r>
            <a:r>
              <a:rPr lang="en-US" sz="1100" dirty="0" err="1">
                <a:solidFill>
                  <a:srgbClr val="FFFFFF"/>
                </a:solidFill>
                <a:latin typeface="Arial" panose="020B0604020202020204" pitchFamily="34" charset="0"/>
                <a:cs typeface="Arial" panose="020B0604020202020204" pitchFamily="34" charset="0"/>
              </a:rPr>
              <a:t>Eur</a:t>
            </a:r>
            <a:r>
              <a:rPr lang="en-US" sz="1100" dirty="0">
                <a:solidFill>
                  <a:srgbClr val="FFFFFF"/>
                </a:solidFill>
                <a:latin typeface="Arial" panose="020B0604020202020204" pitchFamily="34" charset="0"/>
                <a:cs typeface="Arial" panose="020B0604020202020204" pitchFamily="34" charset="0"/>
              </a:rPr>
              <a:t> J </a:t>
            </a:r>
            <a:r>
              <a:rPr lang="en-US" sz="1100" dirty="0" err="1">
                <a:solidFill>
                  <a:srgbClr val="FFFFFF"/>
                </a:solidFill>
                <a:latin typeface="Arial" panose="020B0604020202020204" pitchFamily="34" charset="0"/>
                <a:cs typeface="Arial" panose="020B0604020202020204" pitchFamily="34" charset="0"/>
              </a:rPr>
              <a:t>Radiol</a:t>
            </a:r>
            <a:r>
              <a:rPr lang="en-US" sz="1100" dirty="0">
                <a:solidFill>
                  <a:srgbClr val="FFFFFF"/>
                </a:solidFill>
                <a:latin typeface="Arial" panose="020B0604020202020204" pitchFamily="34" charset="0"/>
                <a:cs typeface="Arial" panose="020B0604020202020204" pitchFamily="34" charset="0"/>
              </a:rPr>
              <a:t> 2020</a:t>
            </a:r>
          </a:p>
        </p:txBody>
      </p:sp>
      <p:sp>
        <p:nvSpPr>
          <p:cNvPr id="6" name="Title 1">
            <a:extLst>
              <a:ext uri="{FF2B5EF4-FFF2-40B4-BE49-F238E27FC236}">
                <a16:creationId xmlns:a16="http://schemas.microsoft.com/office/drawing/2014/main" id="{42522463-5E92-624C-8811-61054A83A593}"/>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Introduction</a:t>
            </a:r>
          </a:p>
        </p:txBody>
      </p:sp>
    </p:spTree>
    <p:extLst>
      <p:ext uri="{BB962C8B-B14F-4D97-AF65-F5344CB8AC3E}">
        <p14:creationId xmlns:p14="http://schemas.microsoft.com/office/powerpoint/2010/main" val="1796688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022"/>
            <a:ext cx="9144000" cy="3336478"/>
          </a:xfrm>
          <a:prstGeom prst="rect">
            <a:avLst/>
          </a:prstGeom>
        </p:spPr>
      </p:pic>
      <p:pic>
        <p:nvPicPr>
          <p:cNvPr id="2" name="Picture 1"/>
          <p:cNvPicPr>
            <a:picLocks noChangeAspect="1"/>
          </p:cNvPicPr>
          <p:nvPr/>
        </p:nvPicPr>
        <p:blipFill>
          <a:blip r:embed="rId4"/>
          <a:stretch>
            <a:fillRect/>
          </a:stretch>
        </p:blipFill>
        <p:spPr>
          <a:xfrm>
            <a:off x="0" y="848238"/>
            <a:ext cx="9133382" cy="2657795"/>
          </a:xfrm>
          <a:prstGeom prst="rect">
            <a:avLst/>
          </a:prstGeom>
        </p:spPr>
      </p:pic>
      <p:sp>
        <p:nvSpPr>
          <p:cNvPr id="4" name="Title 1">
            <a:extLst>
              <a:ext uri="{FF2B5EF4-FFF2-40B4-BE49-F238E27FC236}">
                <a16:creationId xmlns:a16="http://schemas.microsoft.com/office/drawing/2014/main" id="{DEFDF754-F985-FE49-94CB-5D0EA1955128}"/>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lang="en-US" sz="2800" b="1" kern="0" dirty="0">
                <a:solidFill>
                  <a:schemeClr val="bg1"/>
                </a:solidFill>
                <a:latin typeface="Helvetica"/>
                <a:ea typeface="ＭＳ Ｐゴシック" charset="-128"/>
                <a:cs typeface="Helvetica"/>
              </a:rPr>
              <a:t>Examples</a:t>
            </a:r>
            <a:endPar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endParaRPr>
          </a:p>
        </p:txBody>
      </p:sp>
      <p:sp>
        <p:nvSpPr>
          <p:cNvPr id="34" name="TextBox 33">
            <a:extLst>
              <a:ext uri="{FF2B5EF4-FFF2-40B4-BE49-F238E27FC236}">
                <a16:creationId xmlns:a16="http://schemas.microsoft.com/office/drawing/2014/main" id="{347B9019-791C-0840-836F-971FB2A30486}"/>
              </a:ext>
            </a:extLst>
          </p:cNvPr>
          <p:cNvSpPr txBox="1"/>
          <p:nvPr/>
        </p:nvSpPr>
        <p:spPr>
          <a:xfrm>
            <a:off x="416571" y="848238"/>
            <a:ext cx="1441525"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512x512</a:t>
            </a:r>
          </a:p>
        </p:txBody>
      </p:sp>
      <p:sp>
        <p:nvSpPr>
          <p:cNvPr id="35" name="TextBox 34">
            <a:extLst>
              <a:ext uri="{FF2B5EF4-FFF2-40B4-BE49-F238E27FC236}">
                <a16:creationId xmlns:a16="http://schemas.microsoft.com/office/drawing/2014/main" id="{A3E2C8B9-9FBB-1042-8DB8-CC562749CE03}"/>
              </a:ext>
            </a:extLst>
          </p:cNvPr>
          <p:cNvSpPr txBox="1"/>
          <p:nvPr/>
        </p:nvSpPr>
        <p:spPr>
          <a:xfrm>
            <a:off x="3658054" y="852987"/>
            <a:ext cx="1441525"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768x768</a:t>
            </a:r>
          </a:p>
        </p:txBody>
      </p:sp>
      <p:sp>
        <p:nvSpPr>
          <p:cNvPr id="36" name="TextBox 35">
            <a:extLst>
              <a:ext uri="{FF2B5EF4-FFF2-40B4-BE49-F238E27FC236}">
                <a16:creationId xmlns:a16="http://schemas.microsoft.com/office/drawing/2014/main" id="{9997534F-7B99-DE49-9D19-AC4D97A0029C}"/>
              </a:ext>
            </a:extLst>
          </p:cNvPr>
          <p:cNvSpPr txBox="1"/>
          <p:nvPr/>
        </p:nvSpPr>
        <p:spPr>
          <a:xfrm>
            <a:off x="6819917" y="871940"/>
            <a:ext cx="1868590"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1024x1024</a:t>
            </a:r>
          </a:p>
        </p:txBody>
      </p:sp>
      <p:sp>
        <p:nvSpPr>
          <p:cNvPr id="3" name="TextBox 2"/>
          <p:cNvSpPr txBox="1"/>
          <p:nvPr/>
        </p:nvSpPr>
        <p:spPr>
          <a:xfrm>
            <a:off x="2382592" y="848238"/>
            <a:ext cx="804929" cy="4295262"/>
          </a:xfrm>
          <a:prstGeom prst="rect">
            <a:avLst/>
          </a:prstGeom>
          <a:solidFill>
            <a:schemeClr val="tx1"/>
          </a:solidFill>
        </p:spPr>
        <p:txBody>
          <a:bodyPr wrap="square" rtlCol="0">
            <a:spAutoFit/>
          </a:bodyPr>
          <a:lstStyle/>
          <a:p>
            <a:endParaRPr lang="en-US" dirty="0"/>
          </a:p>
        </p:txBody>
      </p:sp>
      <p:sp>
        <p:nvSpPr>
          <p:cNvPr id="9" name="TextBox 8"/>
          <p:cNvSpPr txBox="1"/>
          <p:nvPr/>
        </p:nvSpPr>
        <p:spPr>
          <a:xfrm>
            <a:off x="5570113" y="852987"/>
            <a:ext cx="804929" cy="4295262"/>
          </a:xfrm>
          <a:prstGeom prst="rect">
            <a:avLst/>
          </a:prstGeom>
          <a:solidFill>
            <a:schemeClr val="tx1"/>
          </a:solidFill>
        </p:spPr>
        <p:txBody>
          <a:bodyPr wrap="square" rtlCol="0">
            <a:spAutoFit/>
          </a:bodyPr>
          <a:lstStyle/>
          <a:p>
            <a:endParaRPr lang="en-US" dirty="0"/>
          </a:p>
        </p:txBody>
      </p:sp>
      <p:sp>
        <p:nvSpPr>
          <p:cNvPr id="5" name="TextBox 4"/>
          <p:cNvSpPr txBox="1"/>
          <p:nvPr/>
        </p:nvSpPr>
        <p:spPr>
          <a:xfrm>
            <a:off x="-4179" y="3136603"/>
            <a:ext cx="9144000" cy="369332"/>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4CBDA760-300D-4509-89A1-A7EF22ACDF44}"/>
              </a:ext>
            </a:extLst>
          </p:cNvPr>
          <p:cNvSpPr txBox="1"/>
          <p:nvPr/>
        </p:nvSpPr>
        <p:spPr>
          <a:xfrm>
            <a:off x="-48920" y="936832"/>
            <a:ext cx="337506" cy="2031325"/>
          </a:xfrm>
          <a:prstGeom prst="rect">
            <a:avLst/>
          </a:prstGeom>
          <a:noFill/>
        </p:spPr>
        <p:txBody>
          <a:bodyPr wrap="square" rtlCol="0">
            <a:spAutoFit/>
          </a:bodyPr>
          <a:lstStyle/>
          <a:p>
            <a:r>
              <a:rPr lang="en-US" b="1" dirty="0">
                <a:solidFill>
                  <a:schemeClr val="bg1"/>
                </a:solidFill>
              </a:rPr>
              <a:t>Femoral</a:t>
            </a:r>
          </a:p>
        </p:txBody>
      </p:sp>
      <p:sp>
        <p:nvSpPr>
          <p:cNvPr id="12" name="TextBox 11">
            <a:extLst>
              <a:ext uri="{FF2B5EF4-FFF2-40B4-BE49-F238E27FC236}">
                <a16:creationId xmlns:a16="http://schemas.microsoft.com/office/drawing/2014/main" id="{F478EDD3-D9C8-4C32-A4F2-9BA20A2452C4}"/>
              </a:ext>
            </a:extLst>
          </p:cNvPr>
          <p:cNvSpPr txBox="1"/>
          <p:nvPr/>
        </p:nvSpPr>
        <p:spPr>
          <a:xfrm>
            <a:off x="-48920" y="3441574"/>
            <a:ext cx="337506" cy="1754326"/>
          </a:xfrm>
          <a:prstGeom prst="rect">
            <a:avLst/>
          </a:prstGeom>
          <a:noFill/>
        </p:spPr>
        <p:txBody>
          <a:bodyPr wrap="square" rtlCol="0">
            <a:spAutoFit/>
          </a:bodyPr>
          <a:lstStyle/>
          <a:p>
            <a:r>
              <a:rPr lang="en-US" b="1" dirty="0">
                <a:solidFill>
                  <a:schemeClr val="bg1"/>
                </a:solidFill>
              </a:rPr>
              <a:t>Tibial</a:t>
            </a:r>
          </a:p>
        </p:txBody>
      </p:sp>
    </p:spTree>
    <p:extLst>
      <p:ext uri="{BB962C8B-B14F-4D97-AF65-F5344CB8AC3E}">
        <p14:creationId xmlns:p14="http://schemas.microsoft.com/office/powerpoint/2010/main" val="39835689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7" y="1102189"/>
            <a:ext cx="9015413" cy="3046988"/>
          </a:xfrm>
          <a:prstGeom prst="rect">
            <a:avLst/>
          </a:prstGeom>
        </p:spPr>
        <p:txBody>
          <a:bodyPr wrap="square">
            <a:spAutoFit/>
          </a:bodyPr>
          <a:lstStyle/>
          <a:p>
            <a:pPr marL="914400" lvl="1" indent="-457200">
              <a:buFont typeface="+mj-lt"/>
              <a:buAutoNum type="arabicPeriod"/>
            </a:pPr>
            <a:r>
              <a:rPr lang="en-US" sz="3200" dirty="0">
                <a:solidFill>
                  <a:schemeClr val="bg1"/>
                </a:solidFill>
                <a:latin typeface="Arial" panose="020B0604020202020204" pitchFamily="34" charset="0"/>
                <a:cs typeface="Arial" panose="020B0604020202020204" pitchFamily="34" charset="0"/>
              </a:rPr>
              <a:t>Higher matrix sizes improve image quality over the current clinical standard of 512x512 </a:t>
            </a:r>
          </a:p>
          <a:p>
            <a:pPr marL="914400" lvl="1" indent="-457200">
              <a:buFont typeface="+mj-lt"/>
              <a:buAutoNum type="arabicPeriod"/>
            </a:pPr>
            <a:endParaRPr lang="en-US" sz="3200" dirty="0">
              <a:solidFill>
                <a:schemeClr val="bg1"/>
              </a:solidFill>
              <a:latin typeface="Arial" panose="020B0604020202020204" pitchFamily="34" charset="0"/>
              <a:cs typeface="Arial" panose="020B0604020202020204" pitchFamily="34" charset="0"/>
            </a:endParaRPr>
          </a:p>
          <a:p>
            <a:pPr marL="914400" lvl="1" indent="-457200">
              <a:buFont typeface="+mj-lt"/>
              <a:buAutoNum type="arabicPeriod"/>
            </a:pPr>
            <a:r>
              <a:rPr lang="en-US" sz="3200" dirty="0" err="1">
                <a:solidFill>
                  <a:schemeClr val="bg1"/>
                </a:solidFill>
                <a:latin typeface="Arial" panose="020B0604020202020204" pitchFamily="34" charset="0"/>
                <a:cs typeface="Arial" panose="020B0604020202020204" pitchFamily="34" charset="0"/>
              </a:rPr>
              <a:t>Intemediate</a:t>
            </a:r>
            <a:r>
              <a:rPr lang="en-US" sz="3200" dirty="0">
                <a:solidFill>
                  <a:schemeClr val="bg1"/>
                </a:solidFill>
                <a:latin typeface="Arial" panose="020B0604020202020204" pitchFamily="34" charset="0"/>
                <a:cs typeface="Arial" panose="020B0604020202020204" pitchFamily="34" charset="0"/>
              </a:rPr>
              <a:t> matrix size might produce high enough image quality for clinical practice</a:t>
            </a:r>
          </a:p>
        </p:txBody>
      </p:sp>
      <p:sp>
        <p:nvSpPr>
          <p:cNvPr id="5" name="Title 1">
            <a:extLst>
              <a:ext uri="{FF2B5EF4-FFF2-40B4-BE49-F238E27FC236}">
                <a16:creationId xmlns:a16="http://schemas.microsoft.com/office/drawing/2014/main" id="{B137DDF2-0A6E-FB44-BC7C-668CBAE0ED0F}"/>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Hypothesis</a:t>
            </a:r>
          </a:p>
        </p:txBody>
      </p:sp>
    </p:spTree>
    <p:extLst>
      <p:ext uri="{BB962C8B-B14F-4D97-AF65-F5344CB8AC3E}">
        <p14:creationId xmlns:p14="http://schemas.microsoft.com/office/powerpoint/2010/main" val="1017642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13" y="1194112"/>
            <a:ext cx="9015413" cy="2616101"/>
          </a:xfrm>
          <a:prstGeom prst="rect">
            <a:avLst/>
          </a:prstGeom>
        </p:spPr>
        <p:txBody>
          <a:bodyPr wrap="square">
            <a:spAutoFit/>
          </a:bodyPr>
          <a:lstStyle/>
          <a:p>
            <a:pPr marL="914400" lvl="1" indent="-457200">
              <a:buFont typeface="+mj-lt"/>
              <a:buAutoNum type="arabicPeriod"/>
            </a:pPr>
            <a:r>
              <a:rPr lang="en-US" sz="3200" dirty="0">
                <a:solidFill>
                  <a:schemeClr val="bg1"/>
                </a:solidFill>
                <a:latin typeface="Arial" panose="020B0604020202020204" pitchFamily="34" charset="0"/>
                <a:cs typeface="Arial" panose="020B0604020202020204" pitchFamily="34" charset="0"/>
              </a:rPr>
              <a:t>Improvement of discernability of the vessel wall and diagnostic confidence?</a:t>
            </a:r>
          </a:p>
          <a:p>
            <a:pPr marL="914400" lvl="1" indent="-457200">
              <a:buFont typeface="+mj-lt"/>
              <a:buAutoNum type="arabicPeriod"/>
            </a:pPr>
            <a:endParaRPr lang="en-US" sz="1200" dirty="0">
              <a:solidFill>
                <a:schemeClr val="bg1"/>
              </a:solidFill>
              <a:latin typeface="Arial" panose="020B0604020202020204" pitchFamily="34" charset="0"/>
              <a:cs typeface="Arial" panose="020B0604020202020204" pitchFamily="34" charset="0"/>
            </a:endParaRPr>
          </a:p>
          <a:p>
            <a:pPr marL="914400" lvl="1" indent="-457200">
              <a:buFont typeface="+mj-lt"/>
              <a:buAutoNum type="arabicPeriod"/>
            </a:pPr>
            <a:r>
              <a:rPr lang="en-US" sz="3200" dirty="0">
                <a:solidFill>
                  <a:schemeClr val="bg1"/>
                </a:solidFill>
                <a:latin typeface="Arial" panose="020B0604020202020204" pitchFamily="34" charset="0"/>
                <a:cs typeface="Arial" panose="020B0604020202020204" pitchFamily="34" charset="0"/>
              </a:rPr>
              <a:t>Increase in perceived image noise?</a:t>
            </a:r>
          </a:p>
          <a:p>
            <a:pPr marL="914400" lvl="1" indent="-457200">
              <a:buFont typeface="+mj-lt"/>
              <a:buAutoNum type="arabicPeriod"/>
            </a:pPr>
            <a:endParaRPr lang="en-US" sz="1200" dirty="0">
              <a:solidFill>
                <a:schemeClr val="bg1"/>
              </a:solidFill>
              <a:latin typeface="Arial" panose="020B0604020202020204" pitchFamily="34" charset="0"/>
              <a:cs typeface="Arial" panose="020B0604020202020204" pitchFamily="34" charset="0"/>
            </a:endParaRPr>
          </a:p>
          <a:p>
            <a:pPr marL="914400" lvl="1" indent="-457200">
              <a:buFont typeface="+mj-lt"/>
              <a:buAutoNum type="arabicPeriod"/>
            </a:pPr>
            <a:r>
              <a:rPr lang="en-US" sz="3200" dirty="0">
                <a:solidFill>
                  <a:schemeClr val="bg1"/>
                </a:solidFill>
                <a:latin typeface="Arial" panose="020B0604020202020204" pitchFamily="34" charset="0"/>
                <a:cs typeface="Arial" panose="020B0604020202020204" pitchFamily="34" charset="0"/>
              </a:rPr>
              <a:t>Improvement between higher matrices?</a:t>
            </a:r>
          </a:p>
          <a:p>
            <a:pPr marL="914400" lvl="1" indent="-457200">
              <a:buFont typeface="+mj-lt"/>
              <a:buAutoNum type="arabicPeriod"/>
            </a:pPr>
            <a:endParaRPr lang="en-US" sz="1200" dirty="0">
              <a:solidFill>
                <a:schemeClr val="bg1"/>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B137DDF2-0A6E-FB44-BC7C-668CBAE0ED0F}"/>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Questions of interest</a:t>
            </a:r>
          </a:p>
        </p:txBody>
      </p:sp>
    </p:spTree>
    <p:extLst>
      <p:ext uri="{BB962C8B-B14F-4D97-AF65-F5344CB8AC3E}">
        <p14:creationId xmlns:p14="http://schemas.microsoft.com/office/powerpoint/2010/main" val="847274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BA2471-E17D-AE46-891C-AE1F74AF9956}"/>
              </a:ext>
            </a:extLst>
          </p:cNvPr>
          <p:cNvSpPr txBox="1">
            <a:spLocks/>
          </p:cNvSpPr>
          <p:nvPr/>
        </p:nvSpPr>
        <p:spPr>
          <a:xfrm>
            <a:off x="0" y="2133123"/>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r" defTabSz="914400" eaLnBrk="0" fontAlgn="base" hangingPunct="0">
              <a:spcBef>
                <a:spcPct val="0"/>
              </a:spcBef>
              <a:spcAft>
                <a:spcPct val="0"/>
              </a:spcAft>
              <a:defRPr/>
            </a:pPr>
            <a:r>
              <a:rPr kumimoji="0" lang="en-US" sz="6000" b="1" i="0" u="none" strike="noStrike" kern="0" cap="none" spc="0" normalizeH="0" baseline="0" noProof="0" dirty="0">
                <a:ln>
                  <a:noFill/>
                </a:ln>
                <a:solidFill>
                  <a:schemeClr val="bg1"/>
                </a:solidFill>
                <a:effectLst/>
                <a:uLnTx/>
                <a:uFillTx/>
                <a:latin typeface="Helvetica"/>
                <a:ea typeface="ＭＳ Ｐゴシック" charset="-128"/>
                <a:cs typeface="Helvetica"/>
              </a:rPr>
              <a:t>Methods</a:t>
            </a:r>
          </a:p>
        </p:txBody>
      </p:sp>
    </p:spTree>
    <p:extLst>
      <p:ext uri="{BB962C8B-B14F-4D97-AF65-F5344CB8AC3E}">
        <p14:creationId xmlns:p14="http://schemas.microsoft.com/office/powerpoint/2010/main" val="16809046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6387" y="986841"/>
            <a:ext cx="8531226" cy="3836702"/>
          </a:xfrm>
        </p:spPr>
        <p:txBody>
          <a:bodyPr>
            <a:noAutofit/>
          </a:bodyPr>
          <a:lstStyle/>
          <a:p>
            <a:r>
              <a:rPr lang="en-US" sz="2800" dirty="0">
                <a:solidFill>
                  <a:schemeClr val="bg1"/>
                </a:solidFill>
                <a:latin typeface="Arial" panose="020B0604020202020204" pitchFamily="34" charset="0"/>
                <a:cs typeface="Arial" panose="020B0604020202020204" pitchFamily="34" charset="0"/>
              </a:rPr>
              <a:t>50 consecutive lower extremity CTA </a:t>
            </a:r>
          </a:p>
          <a:p>
            <a:r>
              <a:rPr lang="en-US" sz="2800" dirty="0">
                <a:solidFill>
                  <a:schemeClr val="bg1"/>
                </a:solidFill>
                <a:latin typeface="Arial" panose="020B0604020202020204" pitchFamily="34" charset="0"/>
                <a:cs typeface="Arial" panose="020B0604020202020204" pitchFamily="34" charset="0"/>
              </a:rPr>
              <a:t>Recons at 512x512, 768x768 and 1024x1024 matrices</a:t>
            </a:r>
          </a:p>
          <a:p>
            <a:r>
              <a:rPr lang="en-US" sz="2800" dirty="0">
                <a:solidFill>
                  <a:schemeClr val="bg1"/>
                </a:solidFill>
                <a:latin typeface="Arial" panose="020B0604020202020204" pitchFamily="34" charset="0"/>
                <a:cs typeface="Arial" panose="020B0604020202020204" pitchFamily="34" charset="0"/>
              </a:rPr>
              <a:t>5 blinded readers graded 150 images in randomized order:</a:t>
            </a:r>
          </a:p>
          <a:p>
            <a:pPr lvl="1"/>
            <a:r>
              <a:rPr lang="en-US" dirty="0">
                <a:solidFill>
                  <a:schemeClr val="bg1"/>
                </a:solidFill>
                <a:latin typeface="Arial" panose="020B0604020202020204" pitchFamily="34" charset="0"/>
                <a:cs typeface="Arial" panose="020B0604020202020204" pitchFamily="34" charset="0"/>
              </a:rPr>
              <a:t>Vascular wall definition</a:t>
            </a:r>
          </a:p>
          <a:p>
            <a:pPr lvl="1"/>
            <a:r>
              <a:rPr lang="en-US" dirty="0">
                <a:solidFill>
                  <a:schemeClr val="bg1"/>
                </a:solidFill>
                <a:latin typeface="Arial" panose="020B0604020202020204" pitchFamily="34" charset="0"/>
                <a:cs typeface="Arial" panose="020B0604020202020204" pitchFamily="34" charset="0"/>
              </a:rPr>
              <a:t>Image noise</a:t>
            </a:r>
          </a:p>
          <a:p>
            <a:pPr lvl="1"/>
            <a:r>
              <a:rPr lang="en-US" dirty="0">
                <a:solidFill>
                  <a:schemeClr val="bg1"/>
                </a:solidFill>
                <a:latin typeface="Arial" panose="020B0604020202020204" pitchFamily="34" charset="0"/>
                <a:cs typeface="Arial" panose="020B0604020202020204" pitchFamily="34" charset="0"/>
              </a:rPr>
              <a:t>Confidence in determination of stenosis grade</a:t>
            </a:r>
          </a:p>
        </p:txBody>
      </p:sp>
      <p:sp>
        <p:nvSpPr>
          <p:cNvPr id="19" name="Title 1">
            <a:extLst>
              <a:ext uri="{FF2B5EF4-FFF2-40B4-BE49-F238E27FC236}">
                <a16:creationId xmlns:a16="http://schemas.microsoft.com/office/drawing/2014/main" id="{A23DC31B-7AB2-484B-B146-97C2F93E9616}"/>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lang="en-US" sz="2800" b="1" kern="0" dirty="0">
                <a:solidFill>
                  <a:schemeClr val="bg1"/>
                </a:solidFill>
                <a:latin typeface="Helvetica"/>
                <a:ea typeface="ＭＳ Ｐゴシック" charset="-128"/>
                <a:cs typeface="Helvetica"/>
              </a:rPr>
              <a:t>Data</a:t>
            </a:r>
            <a:endPar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endParaRPr>
          </a:p>
        </p:txBody>
      </p:sp>
    </p:spTree>
    <p:extLst>
      <p:ext uri="{BB962C8B-B14F-4D97-AF65-F5344CB8AC3E}">
        <p14:creationId xmlns:p14="http://schemas.microsoft.com/office/powerpoint/2010/main" val="1625774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70ED0AA-8399-B744-B473-FFB523A69E7C}"/>
              </a:ext>
            </a:extLst>
          </p:cNvPr>
          <p:cNvSpPr txBox="1">
            <a:spLocks/>
          </p:cNvSpPr>
          <p:nvPr/>
        </p:nvSpPr>
        <p:spPr>
          <a:xfrm>
            <a:off x="837373" y="491346"/>
            <a:ext cx="3460439" cy="1124712"/>
          </a:xfrm>
          <a:prstGeom prst="rect">
            <a:avLst/>
          </a:prstGeom>
        </p:spPr>
        <p:txBody>
          <a:bodyPr vert="horz" lIns="91440" tIns="45720" rIns="91440" bIns="45720" rtlCol="0" anchor="b">
            <a:normAutofit/>
          </a:bodyPr>
          <a:lstStyle/>
          <a:p>
            <a:pPr lvl="0" defTabSz="914400" fontAlgn="base">
              <a:lnSpc>
                <a:spcPct val="90000"/>
              </a:lnSpc>
              <a:spcBef>
                <a:spcPct val="0"/>
              </a:spcBef>
              <a:spcAft>
                <a:spcPts val="600"/>
              </a:spcAft>
              <a:defRPr/>
            </a:pPr>
            <a:r>
              <a:rPr kumimoji="0" lang="en-US" sz="3200" b="1" i="0" u="none" strike="noStrike" cap="none" spc="0" normalizeH="0" baseline="0" noProof="0" dirty="0">
                <a:ln>
                  <a:noFill/>
                </a:ln>
                <a:effectLst/>
                <a:uLnTx/>
                <a:uFillTx/>
                <a:latin typeface="+mj-lt"/>
                <a:ea typeface="+mj-ea"/>
                <a:cs typeface="+mj-cs"/>
              </a:rPr>
              <a:t>EDA</a:t>
            </a:r>
          </a:p>
        </p:txBody>
      </p:sp>
      <p:sp>
        <p:nvSpPr>
          <p:cNvPr id="44"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5228" cy="2425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54864"/>
            <a:ext cx="884223" cy="174721"/>
            <a:chOff x="7763256" y="73152"/>
            <a:chExt cx="1178966" cy="232963"/>
          </a:xfrm>
        </p:grpSpPr>
        <p:sp>
          <p:nvSpPr>
            <p:cNvPr id="22"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Chart, box and whisker chart&#10;&#10;Description automatically generated">
            <a:extLst>
              <a:ext uri="{FF2B5EF4-FFF2-40B4-BE49-F238E27FC236}">
                <a16:creationId xmlns:a16="http://schemas.microsoft.com/office/drawing/2014/main" id="{D33C15F7-DC13-4969-9FE8-C35E016C3B69}"/>
              </a:ext>
            </a:extLst>
          </p:cNvPr>
          <p:cNvPicPr>
            <a:picLocks noChangeAspect="1"/>
          </p:cNvPicPr>
          <p:nvPr/>
        </p:nvPicPr>
        <p:blipFill>
          <a:blip r:embed="rId3"/>
          <a:stretch>
            <a:fillRect/>
          </a:stretch>
        </p:blipFill>
        <p:spPr>
          <a:xfrm>
            <a:off x="5065732" y="2575126"/>
            <a:ext cx="3750735" cy="2314739"/>
          </a:xfrm>
          <a:prstGeom prst="rect">
            <a:avLst/>
          </a:prstGeom>
        </p:spPr>
      </p:pic>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5488"/>
            <a:ext cx="455228" cy="27180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ox and whisker chart&#10;&#10;Description automatically generated">
            <a:extLst>
              <a:ext uri="{FF2B5EF4-FFF2-40B4-BE49-F238E27FC236}">
                <a16:creationId xmlns:a16="http://schemas.microsoft.com/office/drawing/2014/main" id="{9088A8A0-823A-4A3B-881A-28327CBC3943}"/>
              </a:ext>
            </a:extLst>
          </p:cNvPr>
          <p:cNvPicPr>
            <a:picLocks noChangeAspect="1"/>
          </p:cNvPicPr>
          <p:nvPr/>
        </p:nvPicPr>
        <p:blipFill>
          <a:blip r:embed="rId4"/>
          <a:stretch>
            <a:fillRect/>
          </a:stretch>
        </p:blipFill>
        <p:spPr>
          <a:xfrm>
            <a:off x="561903" y="2489766"/>
            <a:ext cx="4190206" cy="2585955"/>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77772708-D8D0-4F20-AC70-05C60CEBDA11}"/>
              </a:ext>
            </a:extLst>
          </p:cNvPr>
          <p:cNvPicPr>
            <a:picLocks noChangeAspect="1"/>
          </p:cNvPicPr>
          <p:nvPr/>
        </p:nvPicPr>
        <p:blipFill>
          <a:blip r:embed="rId5"/>
          <a:stretch>
            <a:fillRect/>
          </a:stretch>
        </p:blipFill>
        <p:spPr>
          <a:xfrm>
            <a:off x="4983801" y="26564"/>
            <a:ext cx="4190207" cy="2585955"/>
          </a:xfrm>
          <a:prstGeom prst="rect">
            <a:avLst/>
          </a:prstGeom>
        </p:spPr>
      </p:pic>
    </p:spTree>
    <p:extLst>
      <p:ext uri="{BB962C8B-B14F-4D97-AF65-F5344CB8AC3E}">
        <p14:creationId xmlns:p14="http://schemas.microsoft.com/office/powerpoint/2010/main" val="29067718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30237" y="964719"/>
            <a:ext cx="8531226" cy="3836702"/>
          </a:xfrm>
        </p:spPr>
        <p:txBody>
          <a:bodyPr>
            <a:noAutofit/>
          </a:bodyPr>
          <a:lstStyle/>
          <a:p>
            <a:r>
              <a:rPr lang="en-US" sz="2400" dirty="0">
                <a:solidFill>
                  <a:schemeClr val="bg1"/>
                </a:solidFill>
                <a:latin typeface="Arial" panose="020B0604020202020204" pitchFamily="34" charset="0"/>
                <a:cs typeface="Arial" panose="020B0604020202020204" pitchFamily="34" charset="0"/>
              </a:rPr>
              <a:t>Testing:</a:t>
            </a:r>
          </a:p>
          <a:p>
            <a:pPr marL="914400" lvl="1" indent="-457200">
              <a:buFont typeface="+mj-lt"/>
              <a:buAutoNum type="arabicPeriod"/>
            </a:pPr>
            <a:r>
              <a:rPr lang="en-US" sz="2400" dirty="0">
                <a:solidFill>
                  <a:schemeClr val="bg1"/>
                </a:solidFill>
                <a:latin typeface="Arial" panose="020B0604020202020204" pitchFamily="34" charset="0"/>
                <a:cs typeface="Arial" panose="020B0604020202020204" pitchFamily="34" charset="0"/>
              </a:rPr>
              <a:t>Regular linear model with reader and patient treated as factor variables</a:t>
            </a:r>
          </a:p>
          <a:p>
            <a:pPr marL="914400" lvl="1" indent="-457200">
              <a:buFont typeface="+mj-lt"/>
              <a:buAutoNum type="arabicPeriod"/>
            </a:pPr>
            <a:r>
              <a:rPr lang="en-US" sz="2400" dirty="0">
                <a:solidFill>
                  <a:schemeClr val="bg1"/>
                </a:solidFill>
                <a:latin typeface="Arial" panose="020B0604020202020204" pitchFamily="34" charset="0"/>
                <a:cs typeface="Arial" panose="020B0604020202020204" pitchFamily="34" charset="0"/>
              </a:rPr>
              <a:t>Mixed linear effects model </a:t>
            </a:r>
          </a:p>
          <a:p>
            <a:pPr marL="1314450" lvl="2" indent="-457200">
              <a:buFont typeface="+mj-lt"/>
              <a:buAutoNum type="arabicPeriod"/>
            </a:pPr>
            <a:r>
              <a:rPr lang="en-US" sz="2000" dirty="0">
                <a:solidFill>
                  <a:schemeClr val="bg1"/>
                </a:solidFill>
                <a:latin typeface="Arial" panose="020B0604020202020204" pitchFamily="34" charset="0"/>
                <a:cs typeface="Arial" panose="020B0604020202020204" pitchFamily="34" charset="0"/>
              </a:rPr>
              <a:t>matrix size as fixed effect </a:t>
            </a:r>
          </a:p>
          <a:p>
            <a:pPr marL="1314450" lvl="2" indent="-457200">
              <a:buFont typeface="+mj-lt"/>
              <a:buAutoNum type="arabicPeriod"/>
            </a:pPr>
            <a:r>
              <a:rPr lang="en-US" sz="2000" dirty="0">
                <a:solidFill>
                  <a:schemeClr val="bg1"/>
                </a:solidFill>
                <a:latin typeface="Arial" panose="020B0604020202020204" pitchFamily="34" charset="0"/>
                <a:cs typeface="Arial" panose="020B0604020202020204" pitchFamily="34" charset="0"/>
              </a:rPr>
              <a:t>reader and patient as random effects</a:t>
            </a:r>
          </a:p>
          <a:p>
            <a:pPr marL="914400" lvl="1" indent="-457200">
              <a:buFont typeface="+mj-lt"/>
              <a:buAutoNum type="arabicPeriod"/>
            </a:pPr>
            <a:r>
              <a:rPr lang="en-US" sz="2400" dirty="0">
                <a:solidFill>
                  <a:schemeClr val="bg1"/>
                </a:solidFill>
                <a:latin typeface="Arial" panose="020B0604020202020204" pitchFamily="34" charset="0"/>
                <a:cs typeface="Arial" panose="020B0604020202020204" pitchFamily="34" charset="0"/>
              </a:rPr>
              <a:t>Mixed linear effects model </a:t>
            </a:r>
          </a:p>
          <a:p>
            <a:pPr marL="1314450" lvl="2" indent="-457200">
              <a:buFont typeface="+mj-lt"/>
              <a:buAutoNum type="arabicPeriod"/>
            </a:pPr>
            <a:r>
              <a:rPr lang="en-US" sz="2000" dirty="0">
                <a:solidFill>
                  <a:schemeClr val="bg1"/>
                </a:solidFill>
                <a:latin typeface="Arial" panose="020B0604020202020204" pitchFamily="34" charset="0"/>
                <a:cs typeface="Arial" panose="020B0604020202020204" pitchFamily="34" charset="0"/>
              </a:rPr>
              <a:t>matrix size as fixed effect </a:t>
            </a:r>
          </a:p>
          <a:p>
            <a:pPr marL="1314450" lvl="2" indent="-457200">
              <a:buFont typeface="+mj-lt"/>
              <a:buAutoNum type="arabicPeriod"/>
            </a:pPr>
            <a:r>
              <a:rPr lang="en-US" sz="2000" dirty="0">
                <a:solidFill>
                  <a:schemeClr val="bg1"/>
                </a:solidFill>
                <a:latin typeface="Arial" panose="020B0604020202020204" pitchFamily="34" charset="0"/>
                <a:cs typeface="Arial" panose="020B0604020202020204" pitchFamily="34" charset="0"/>
              </a:rPr>
              <a:t>reader and patient as random effects</a:t>
            </a:r>
          </a:p>
          <a:p>
            <a:pPr marL="1314450" lvl="2" indent="-457200">
              <a:buFont typeface="+mj-lt"/>
              <a:buAutoNum type="arabicPeriod"/>
            </a:pPr>
            <a:r>
              <a:rPr lang="en-US" sz="2000" dirty="0">
                <a:solidFill>
                  <a:schemeClr val="bg1"/>
                </a:solidFill>
                <a:latin typeface="Arial" panose="020B0604020202020204" pitchFamily="34" charset="0"/>
                <a:cs typeface="Arial" panose="020B0604020202020204" pitchFamily="34" charset="0"/>
              </a:rPr>
              <a:t>random slopes for matrix by reader</a:t>
            </a:r>
          </a:p>
          <a:p>
            <a:pPr marL="857250" lvl="2" indent="0">
              <a:buNone/>
            </a:pPr>
            <a:endParaRPr lang="en-US" sz="2000" dirty="0">
              <a:solidFill>
                <a:schemeClr val="bg1"/>
              </a:solidFill>
              <a:latin typeface="Arial" panose="020B0604020202020204" pitchFamily="34" charset="0"/>
              <a:cs typeface="Arial" panose="020B0604020202020204" pitchFamily="34" charset="0"/>
            </a:endParaRPr>
          </a:p>
          <a:p>
            <a:pPr marL="1314450" lvl="2" indent="-457200">
              <a:buFont typeface="+mj-lt"/>
              <a:buAutoNum type="arabicPeriod"/>
            </a:pPr>
            <a:endParaRPr lang="en-US" sz="2000" dirty="0">
              <a:solidFill>
                <a:schemeClr val="bg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A23DC31B-7AB2-484B-B146-97C2F93E9616}"/>
              </a:ext>
            </a:extLst>
          </p:cNvPr>
          <p:cNvSpPr txBox="1">
            <a:spLocks/>
          </p:cNvSpPr>
          <p:nvPr/>
        </p:nvSpPr>
        <p:spPr>
          <a:xfrm>
            <a:off x="0" y="84190"/>
            <a:ext cx="9144000" cy="775999"/>
          </a:xfrm>
          <a:prstGeom prst="rect">
            <a:avLst/>
          </a:prstGeom>
          <a:gradFill flip="none" rotWithShape="1">
            <a:gsLst>
              <a:gs pos="0">
                <a:schemeClr val="accent1">
                  <a:lumMod val="0"/>
                  <a:lumOff val="100000"/>
                </a:schemeClr>
              </a:gs>
              <a:gs pos="0">
                <a:schemeClr val="accent1">
                  <a:lumMod val="60000"/>
                  <a:lumOff val="40000"/>
                  <a:alpha val="41000"/>
                </a:schemeClr>
              </a:gs>
              <a:gs pos="100000">
                <a:schemeClr val="accent1">
                  <a:lumMod val="100000"/>
                </a:schemeClr>
              </a:gs>
            </a:gsLst>
            <a:lin ang="16200000" scaled="1"/>
            <a:tileRect/>
          </a:gradFill>
        </p:spPr>
        <p:txBody>
          <a:bodyPr anchor="ctr"/>
          <a:lstStyle/>
          <a:p>
            <a:pPr lvl="0" algn="ctr" defTabSz="914400" eaLnBrk="0" fontAlgn="base" hangingPunct="0">
              <a:spcBef>
                <a:spcPct val="0"/>
              </a:spcBef>
              <a:spcAft>
                <a:spcPct val="0"/>
              </a:spcAft>
              <a:defRPr/>
            </a:pPr>
            <a:r>
              <a:rPr kumimoji="0" lang="en-US" sz="2800" b="1" i="0" u="none" strike="noStrike" kern="0" cap="none" spc="0" normalizeH="0" baseline="0" noProof="0" dirty="0">
                <a:ln>
                  <a:noFill/>
                </a:ln>
                <a:solidFill>
                  <a:schemeClr val="bg1"/>
                </a:solidFill>
                <a:effectLst/>
                <a:uLnTx/>
                <a:uFillTx/>
                <a:latin typeface="Helvetica"/>
                <a:ea typeface="ＭＳ Ｐゴシック" charset="-128"/>
                <a:cs typeface="Helvetica"/>
              </a:rPr>
              <a:t>Models</a:t>
            </a:r>
          </a:p>
        </p:txBody>
      </p:sp>
    </p:spTree>
    <p:extLst>
      <p:ext uri="{BB962C8B-B14F-4D97-AF65-F5344CB8AC3E}">
        <p14:creationId xmlns:p14="http://schemas.microsoft.com/office/powerpoint/2010/main" val="1646860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52029</TotalTime>
  <Words>721</Words>
  <Application>Microsoft Office PowerPoint</Application>
  <PresentationFormat>On-screen Show (16:9)</PresentationFormat>
  <Paragraphs>149</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Duke University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 Bashir</dc:creator>
  <cp:lastModifiedBy>Dr Fides Regina Schwartz, M.D.</cp:lastModifiedBy>
  <cp:revision>408</cp:revision>
  <dcterms:created xsi:type="dcterms:W3CDTF">2015-01-18T22:08:57Z</dcterms:created>
  <dcterms:modified xsi:type="dcterms:W3CDTF">2021-11-23T01:10:49Z</dcterms:modified>
</cp:coreProperties>
</file>