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2" r:id="rId4"/>
    <p:sldId id="268" r:id="rId5"/>
    <p:sldId id="267" r:id="rId6"/>
    <p:sldId id="27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852"/>
    <a:srgbClr val="5A1C5D"/>
    <a:srgbClr val="3A1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/>
    <p:restoredTop sz="81784"/>
  </p:normalViewPr>
  <p:slideViewPr>
    <p:cSldViewPr snapToGrid="0" snapToObjects="1">
      <p:cViewPr>
        <p:scale>
          <a:sx n="100" d="100"/>
          <a:sy n="100" d="100"/>
        </p:scale>
        <p:origin x="9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1DF7-1523-A649-B390-8BBF8A9A17E2}" type="datetimeFigureOut">
              <a:rPr kumimoji="1" lang="zh-TW" altLang="en-US" smtClean="0"/>
              <a:t>2022/4/11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8D241-1660-2742-8F49-965E4E520E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216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D241-1660-2742-8F49-965E4E520E7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994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D241-1660-2742-8F49-965E4E520E78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8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D241-1660-2742-8F49-965E4E520E7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258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D241-1660-2742-8F49-965E4E520E7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94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7153-B658-BC4A-BAE9-B6A78E9A856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B4895-1CB6-3042-B63A-FA73276E4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Brain Tumor (Glioblastoma) Segmentation using Neural Networks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ED4F33-F3A6-004D-B9F9-2083F2E4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5638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MIDS </a:t>
            </a:r>
          </a:p>
          <a:p>
            <a:r>
              <a:rPr kumimoji="1" lang="en-US" altLang="zh-TW" dirty="0"/>
              <a:t>Team 10</a:t>
            </a:r>
          </a:p>
          <a:p>
            <a:r>
              <a:rPr kumimoji="1" lang="en-US" altLang="zh-TW" dirty="0"/>
              <a:t>Fides, Jaya, Satvik, Tego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63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CDE73-3A88-CA47-B5C9-02A006E0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3603625" cy="1325563"/>
          </a:xfrm>
        </p:spPr>
        <p:txBody>
          <a:bodyPr/>
          <a:lstStyle/>
          <a:p>
            <a:r>
              <a:rPr kumimoji="1" lang="en-US" altLang="zh-TW" dirty="0"/>
              <a:t>Why we do it?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E9D730-6335-A643-AACD-B3B46355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409701"/>
            <a:ext cx="5157787" cy="82391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Background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562B-346F-F749-BCDE-89133BA28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3" y="2233613"/>
            <a:ext cx="4364038" cy="4259262"/>
          </a:xfrm>
        </p:spPr>
        <p:txBody>
          <a:bodyPr>
            <a:normAutofit/>
          </a:bodyPr>
          <a:lstStyle/>
          <a:p>
            <a:r>
              <a:rPr lang="en-US" altLang="zh-TW" dirty="0"/>
              <a:t>Glioblastoma multiforme (GBM) is a WHO grade IV brain tumor with a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5-year survival rate </a:t>
            </a:r>
            <a:r>
              <a:rPr lang="en-US" altLang="zh-TW" dirty="0"/>
              <a:t>of only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7.2%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first line therapy is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MRI-guided surgery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Relies on the ability of the surgeon to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distinguish the tumor tissue </a:t>
            </a:r>
            <a:r>
              <a:rPr lang="en-US" altLang="zh-TW" dirty="0"/>
              <a:t>from healthy brain tissue.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E4579C-AEB3-9F4D-9E46-E1371ACC0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1112" y="139358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Motivation</a:t>
            </a:r>
            <a:endParaRPr lang="zh-TW" altLang="en-US" sz="2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0A70AE-9E66-4A43-9F56-77B196F06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1112" y="2231759"/>
            <a:ext cx="6478586" cy="1042085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Eliminate the gap </a:t>
            </a:r>
            <a:r>
              <a:rPr lang="en-US" altLang="zh-TW" dirty="0"/>
              <a:t>between radiologists and neurosurgeons.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D14A790-7DCC-424E-BFB8-5E5ADE517D26}"/>
              </a:ext>
            </a:extLst>
          </p:cNvPr>
          <p:cNvGrpSpPr/>
          <p:nvPr/>
        </p:nvGrpSpPr>
        <p:grpSpPr>
          <a:xfrm>
            <a:off x="5200651" y="3351422"/>
            <a:ext cx="2520000" cy="2520000"/>
            <a:chOff x="9207944" y="413999"/>
            <a:chExt cx="2520000" cy="2520000"/>
          </a:xfrm>
        </p:grpSpPr>
        <p:pic>
          <p:nvPicPr>
            <p:cNvPr id="8" name="final_6254f260d21b1900a25907be_746417.mp4" descr="final_6254f260d21b1900a25907be_746417.mp4">
              <a:hlinkClick r:id="" action="ppaction://media"/>
              <a:extLst>
                <a:ext uri="{FF2B5EF4-FFF2-40B4-BE49-F238E27FC236}">
                  <a16:creationId xmlns:a16="http://schemas.microsoft.com/office/drawing/2014/main" id="{6A0200DA-23A9-CF4A-874D-035DFD8FF093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 rotWithShape="1">
            <a:blip r:embed="rId5"/>
            <a:srcRect t="1092" r="2237" b="1462"/>
            <a:stretch/>
          </p:blipFill>
          <p:spPr>
            <a:xfrm>
              <a:off x="9207944" y="413999"/>
              <a:ext cx="2520000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2E4CDA9-2366-1C4A-8672-17DBB438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58549" y="2463573"/>
              <a:ext cx="469395" cy="452631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0F4087-5D68-444A-90EB-3B5C5611FE18}"/>
              </a:ext>
            </a:extLst>
          </p:cNvPr>
          <p:cNvSpPr txBox="1"/>
          <p:nvPr/>
        </p:nvSpPr>
        <p:spPr>
          <a:xfrm>
            <a:off x="5631021" y="63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943214-AAFD-7C42-8C62-8CA746808070}"/>
              </a:ext>
            </a:extLst>
          </p:cNvPr>
          <p:cNvSpPr txBox="1"/>
          <p:nvPr/>
        </p:nvSpPr>
        <p:spPr>
          <a:xfrm>
            <a:off x="7962900" y="3457260"/>
            <a:ext cx="3606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Radiologists are used to seeing 2D images in sequence and transforming them into a 3D image in their head; </a:t>
            </a:r>
          </a:p>
          <a:p>
            <a:endParaRPr lang="en-US" altLang="zh-TW" dirty="0"/>
          </a:p>
          <a:p>
            <a:r>
              <a:rPr lang="en-US" altLang="zh-TW" dirty="0"/>
              <a:t>Neurosurgeons</a:t>
            </a:r>
            <a:r>
              <a:rPr kumimoji="1" lang="en-US" altLang="zh-TW" dirty="0"/>
              <a:t> are </a:t>
            </a:r>
            <a:r>
              <a:rPr lang="en-US" altLang="zh-TW" dirty="0"/>
              <a:t>used to seeing and touching the actual tumor tissue.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81569F-57E9-BB4B-8ACE-A1CD04219080}"/>
              </a:ext>
            </a:extLst>
          </p:cNvPr>
          <p:cNvSpPr txBox="1"/>
          <p:nvPr/>
        </p:nvSpPr>
        <p:spPr>
          <a:xfrm>
            <a:off x="4133355" y="6445493"/>
            <a:ext cx="3772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Images above are from: https://radiopaedia.org/?lang=us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083334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群組 56">
            <a:extLst>
              <a:ext uri="{FF2B5EF4-FFF2-40B4-BE49-F238E27FC236}">
                <a16:creationId xmlns:a16="http://schemas.microsoft.com/office/drawing/2014/main" id="{58F5BE29-2D52-2046-B974-606B9E88D7A1}"/>
              </a:ext>
            </a:extLst>
          </p:cNvPr>
          <p:cNvGrpSpPr/>
          <p:nvPr/>
        </p:nvGrpSpPr>
        <p:grpSpPr>
          <a:xfrm>
            <a:off x="838200" y="1452092"/>
            <a:ext cx="10467243" cy="2084713"/>
            <a:chOff x="869869" y="1594984"/>
            <a:chExt cx="10467243" cy="2084713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1674A3B7-400A-2241-8A5E-A5B45DCFF174}"/>
                </a:ext>
              </a:extLst>
            </p:cNvPr>
            <p:cNvGrpSpPr/>
            <p:nvPr/>
          </p:nvGrpSpPr>
          <p:grpSpPr>
            <a:xfrm>
              <a:off x="869869" y="1613354"/>
              <a:ext cx="10467243" cy="2066343"/>
              <a:chOff x="838200" y="1406345"/>
              <a:chExt cx="10467243" cy="2066343"/>
            </a:xfrm>
          </p:grpSpPr>
          <p:pic>
            <p:nvPicPr>
              <p:cNvPr id="49" name="圖片 48" descr="一張含有 文字, 美工圖案, 夜空 的圖片&#10;&#10;自動產生的描述">
                <a:extLst>
                  <a:ext uri="{FF2B5EF4-FFF2-40B4-BE49-F238E27FC236}">
                    <a16:creationId xmlns:a16="http://schemas.microsoft.com/office/drawing/2014/main" id="{8192D26A-BDEE-E348-8F12-A4A5D6BF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690688"/>
                <a:ext cx="10467243" cy="1782000"/>
              </a:xfrm>
              <a:prstGeom prst="rect">
                <a:avLst/>
              </a:prstGeom>
            </p:spPr>
          </p:pic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B6481D2-4331-8849-B04A-69228A283023}"/>
                  </a:ext>
                </a:extLst>
              </p:cNvPr>
              <p:cNvSpPr/>
              <p:nvPr/>
            </p:nvSpPr>
            <p:spPr>
              <a:xfrm>
                <a:off x="6904036" y="1406345"/>
                <a:ext cx="72000" cy="20562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1DD0E810-E0C4-0F4F-BE9C-3C43165A22D2}"/>
                </a:ext>
              </a:extLst>
            </p:cNvPr>
            <p:cNvSpPr txBox="1"/>
            <p:nvPr/>
          </p:nvSpPr>
          <p:spPr>
            <a:xfrm>
              <a:off x="869869" y="159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T1</a:t>
              </a:r>
              <a:endParaRPr kumimoji="1" lang="zh-TW" altLang="en-US" b="1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C0EE234-B1D5-E941-8459-8642B81723E5}"/>
                </a:ext>
              </a:extLst>
            </p:cNvPr>
            <p:cNvSpPr txBox="1"/>
            <p:nvPr/>
          </p:nvSpPr>
          <p:spPr>
            <a:xfrm>
              <a:off x="3037006" y="159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T2</a:t>
              </a:r>
              <a:endParaRPr kumimoji="1" lang="zh-TW" altLang="en-US" b="1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47C3FE3-BAF8-8D40-AE96-FFD0611CC3C0}"/>
                </a:ext>
              </a:extLst>
            </p:cNvPr>
            <p:cNvSpPr txBox="1"/>
            <p:nvPr/>
          </p:nvSpPr>
          <p:spPr>
            <a:xfrm>
              <a:off x="5152799" y="1594984"/>
              <a:ext cx="1851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T1 - post-contrast</a:t>
              </a:r>
              <a:endParaRPr kumimoji="1" lang="zh-TW" altLang="en-US" b="1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26D10378-D20C-7C4F-8A20-0569061281A1}"/>
                </a:ext>
              </a:extLst>
            </p:cNvPr>
            <p:cNvSpPr txBox="1"/>
            <p:nvPr/>
          </p:nvSpPr>
          <p:spPr>
            <a:xfrm>
              <a:off x="7344674" y="1594984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T2 - FLAIR</a:t>
              </a:r>
              <a:endParaRPr kumimoji="1" lang="zh-TW" altLang="en-US" b="1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6BCE13-7A76-4942-8CA3-9D33A50C7790}"/>
                </a:ext>
              </a:extLst>
            </p:cNvPr>
            <p:cNvSpPr txBox="1"/>
            <p:nvPr/>
          </p:nvSpPr>
          <p:spPr>
            <a:xfrm>
              <a:off x="9556441" y="1594984"/>
              <a:ext cx="1515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Segmentation</a:t>
              </a:r>
              <a:endParaRPr kumimoji="1" lang="zh-TW" altLang="en-US" b="1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F83752-1E55-6B42-BC39-916B16FB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Segmentation for Brain Tumor</a:t>
            </a:r>
            <a:endParaRPr kumimoji="1" lang="zh-TW" altLang="en-US" dirty="0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22D81E20-CC73-1844-94BC-CA3EC846B965}"/>
              </a:ext>
            </a:extLst>
          </p:cNvPr>
          <p:cNvGrpSpPr/>
          <p:nvPr/>
        </p:nvGrpSpPr>
        <p:grpSpPr>
          <a:xfrm>
            <a:off x="5661177" y="4510573"/>
            <a:ext cx="2561919" cy="1385168"/>
            <a:chOff x="8785710" y="4987960"/>
            <a:chExt cx="2561919" cy="1385168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76FE198B-4DAE-CA4B-B8B6-F38C2C5CF6C1}"/>
                </a:ext>
              </a:extLst>
            </p:cNvPr>
            <p:cNvSpPr/>
            <p:nvPr/>
          </p:nvSpPr>
          <p:spPr>
            <a:xfrm>
              <a:off x="8787829" y="5064626"/>
              <a:ext cx="216000" cy="2160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35BDD846-2145-1F40-A094-2E3E6A2F0179}"/>
                </a:ext>
              </a:extLst>
            </p:cNvPr>
            <p:cNvSpPr/>
            <p:nvPr/>
          </p:nvSpPr>
          <p:spPr>
            <a:xfrm>
              <a:off x="8794000" y="5736847"/>
              <a:ext cx="216000" cy="216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圓角矩形 28">
              <a:extLst>
                <a:ext uri="{FF2B5EF4-FFF2-40B4-BE49-F238E27FC236}">
                  <a16:creationId xmlns:a16="http://schemas.microsoft.com/office/drawing/2014/main" id="{80946FFB-35EB-9845-9D2F-CAEAE879A34E}"/>
                </a:ext>
              </a:extLst>
            </p:cNvPr>
            <p:cNvSpPr/>
            <p:nvPr/>
          </p:nvSpPr>
          <p:spPr>
            <a:xfrm>
              <a:off x="8785710" y="6089272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E872BA6-A559-F74F-B03D-F02C9DA78F9D}"/>
                </a:ext>
              </a:extLst>
            </p:cNvPr>
            <p:cNvSpPr txBox="1"/>
            <p:nvPr/>
          </p:nvSpPr>
          <p:spPr>
            <a:xfrm>
              <a:off x="9073673" y="4987960"/>
              <a:ext cx="2273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0: Healthy brain tissue</a:t>
              </a:r>
              <a:endParaRPr kumimoji="1"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7A44ECD-FFFC-7342-A244-AE3552943C78}"/>
                </a:ext>
              </a:extLst>
            </p:cNvPr>
            <p:cNvSpPr txBox="1"/>
            <p:nvPr/>
          </p:nvSpPr>
          <p:spPr>
            <a:xfrm>
              <a:off x="9079844" y="5660181"/>
              <a:ext cx="1609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2: Edema zone</a:t>
              </a:r>
              <a:r>
                <a:rPr lang="zh-TW" altLang="zh-TW" dirty="0"/>
                <a:t> </a:t>
              </a:r>
              <a:endParaRPr kumimoji="1"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32CD5AE-0C35-BC4B-89BF-98604B723BC9}"/>
                </a:ext>
              </a:extLst>
            </p:cNvPr>
            <p:cNvSpPr txBox="1"/>
            <p:nvPr/>
          </p:nvSpPr>
          <p:spPr>
            <a:xfrm>
              <a:off x="9079844" y="6003796"/>
              <a:ext cx="2077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4: Enhancing tumor</a:t>
              </a:r>
              <a:r>
                <a:rPr lang="zh-TW" altLang="zh-TW" dirty="0"/>
                <a:t> </a:t>
              </a:r>
              <a:endParaRPr kumimoji="1" lang="zh-TW" altLang="en-US" dirty="0"/>
            </a:p>
          </p:txBody>
        </p:sp>
        <p:sp>
          <p:nvSpPr>
            <p:cNvPr id="34" name="圓角矩形 33">
              <a:extLst>
                <a:ext uri="{FF2B5EF4-FFF2-40B4-BE49-F238E27FC236}">
                  <a16:creationId xmlns:a16="http://schemas.microsoft.com/office/drawing/2014/main" id="{0222B193-F58B-A245-AB7C-2B7B9C81A169}"/>
                </a:ext>
              </a:extLst>
            </p:cNvPr>
            <p:cNvSpPr/>
            <p:nvPr/>
          </p:nvSpPr>
          <p:spPr>
            <a:xfrm>
              <a:off x="8785710" y="5401034"/>
              <a:ext cx="216000" cy="216000"/>
            </a:xfrm>
            <a:prstGeom prst="round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EDAF301-BC41-8841-A78C-B819C5202958}"/>
                </a:ext>
              </a:extLst>
            </p:cNvPr>
            <p:cNvSpPr txBox="1"/>
            <p:nvPr/>
          </p:nvSpPr>
          <p:spPr>
            <a:xfrm>
              <a:off x="9079844" y="5315558"/>
              <a:ext cx="1761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1: Necrosis zone</a:t>
              </a:r>
              <a:r>
                <a:rPr lang="zh-TW" altLang="zh-TW" dirty="0"/>
                <a:t> </a:t>
              </a:r>
              <a:endParaRPr kumimoji="1"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D21B0B7-960A-7D4B-A7B7-1051EBF50175}"/>
              </a:ext>
            </a:extLst>
          </p:cNvPr>
          <p:cNvGrpSpPr/>
          <p:nvPr/>
        </p:nvGrpSpPr>
        <p:grpSpPr>
          <a:xfrm>
            <a:off x="8289987" y="4136357"/>
            <a:ext cx="3015456" cy="2137190"/>
            <a:chOff x="6482159" y="4355686"/>
            <a:chExt cx="3015456" cy="213719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109EC35-9564-4A4A-8DC2-B0DA1C4D58A4}"/>
                </a:ext>
              </a:extLst>
            </p:cNvPr>
            <p:cNvGrpSpPr/>
            <p:nvPr/>
          </p:nvGrpSpPr>
          <p:grpSpPr>
            <a:xfrm>
              <a:off x="6840534" y="4422758"/>
              <a:ext cx="2260606" cy="2070118"/>
              <a:chOff x="6840534" y="4422758"/>
              <a:chExt cx="2260606" cy="20701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0416D8EF-F865-754A-BB0D-BB01ECE4D614}"/>
                      </a:ext>
                    </a:extLst>
                  </p:cNvPr>
                  <p:cNvSpPr txBox="1"/>
                  <p:nvPr/>
                </p:nvSpPr>
                <p:spPr>
                  <a:xfrm>
                    <a:off x="6840534" y="4422758"/>
                    <a:ext cx="1149353" cy="20665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oMath>
                      </m:oMathPara>
                    </a14:m>
                    <a:endParaRPr kumimoji="1" lang="en-US" altLang="zh-TW" dirty="0"/>
                  </a:p>
                </p:txBody>
              </p:sp>
            </mc:Choice>
            <mc:Fallback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0416D8EF-F865-754A-BB0D-BB01ECE4D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534" y="4422758"/>
                    <a:ext cx="1149353" cy="20665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13" b="-184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41EB267C-7442-4546-8935-274F650B7766}"/>
                      </a:ext>
                    </a:extLst>
                  </p:cNvPr>
                  <p:cNvSpPr txBox="1"/>
                  <p:nvPr/>
                </p:nvSpPr>
                <p:spPr>
                  <a:xfrm>
                    <a:off x="7951787" y="4422758"/>
                    <a:ext cx="1149353" cy="207011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oMath>
                      </m:oMathPara>
                    </a14:m>
                    <a:endParaRPr kumimoji="1" lang="en-US" altLang="zh-TW" dirty="0"/>
                  </a:p>
                </p:txBody>
              </p:sp>
            </mc:Choice>
            <mc:Fallback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41EB267C-7442-4546-8935-274F650B7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1787" y="4422758"/>
                    <a:ext cx="1149353" cy="20701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613" b="-184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左右括弧 16">
              <a:extLst>
                <a:ext uri="{FF2B5EF4-FFF2-40B4-BE49-F238E27FC236}">
                  <a16:creationId xmlns:a16="http://schemas.microsoft.com/office/drawing/2014/main" id="{4FAB6997-CB45-8246-8640-6CF49D2F5E42}"/>
                </a:ext>
              </a:extLst>
            </p:cNvPr>
            <p:cNvSpPr/>
            <p:nvPr/>
          </p:nvSpPr>
          <p:spPr>
            <a:xfrm>
              <a:off x="6482159" y="4355686"/>
              <a:ext cx="3015456" cy="2133600"/>
            </a:xfrm>
            <a:prstGeom prst="bracketPair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FDA065C6-38FC-2C40-9A14-116E3B2A5236}"/>
              </a:ext>
            </a:extLst>
          </p:cNvPr>
          <p:cNvSpPr/>
          <p:nvPr/>
        </p:nvSpPr>
        <p:spPr>
          <a:xfrm>
            <a:off x="9865613" y="2420976"/>
            <a:ext cx="584759" cy="795635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向右箭號 36">
            <a:extLst>
              <a:ext uri="{FF2B5EF4-FFF2-40B4-BE49-F238E27FC236}">
                <a16:creationId xmlns:a16="http://schemas.microsoft.com/office/drawing/2014/main" id="{B3840C0C-A507-7743-9B57-8914C9494AEB}"/>
              </a:ext>
            </a:extLst>
          </p:cNvPr>
          <p:cNvSpPr/>
          <p:nvPr/>
        </p:nvSpPr>
        <p:spPr>
          <a:xfrm rot="6532076">
            <a:off x="9653462" y="3348688"/>
            <a:ext cx="756300" cy="666101"/>
          </a:xfrm>
          <a:prstGeom prst="rightArrow">
            <a:avLst>
              <a:gd name="adj1" fmla="val 3659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54C00E8B-0E2D-5D47-8C9F-EB728A8FD0EE}"/>
              </a:ext>
            </a:extLst>
          </p:cNvPr>
          <p:cNvSpPr txBox="1">
            <a:spLocks/>
          </p:cNvSpPr>
          <p:nvPr/>
        </p:nvSpPr>
        <p:spPr>
          <a:xfrm>
            <a:off x="838200" y="3882094"/>
            <a:ext cx="4282930" cy="24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 the BraTS dataset is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150GB</a:t>
            </a:r>
            <a:r>
              <a:rPr lang="en-US" sz="2400" dirty="0"/>
              <a:t> in total, we stored it in Google Drive.</a:t>
            </a:r>
          </a:p>
          <a:p>
            <a:r>
              <a:rPr lang="en-US" sz="2400" dirty="0"/>
              <a:t>Mount Drive to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Colab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</a:t>
            </a:r>
            <a:r>
              <a:rPr lang="en-US" sz="2400" dirty="0"/>
              <a:t> and train model with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GPU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7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C56EE-85D0-A64C-A3C3-0FE5CE0B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23607" cy="1325563"/>
          </a:xfrm>
        </p:spPr>
        <p:txBody>
          <a:bodyPr/>
          <a:lstStyle/>
          <a:p>
            <a:r>
              <a:rPr kumimoji="1" lang="en-US" altLang="zh-TW" b="1" dirty="0"/>
              <a:t>U-Net</a:t>
            </a:r>
            <a:endParaRPr kumimoji="1" lang="zh-TW" altLang="en-US" b="1" dirty="0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1D15FF8F-318A-D64D-8AB2-085DBEBFBEAF}"/>
              </a:ext>
            </a:extLst>
          </p:cNvPr>
          <p:cNvGrpSpPr>
            <a:grpSpLocks noChangeAspect="1"/>
          </p:cNvGrpSpPr>
          <p:nvPr/>
        </p:nvGrpSpPr>
        <p:grpSpPr>
          <a:xfrm>
            <a:off x="3601477" y="340411"/>
            <a:ext cx="8171536" cy="4320000"/>
            <a:chOff x="146103" y="186446"/>
            <a:chExt cx="10842251" cy="5731914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D028838-EFFA-134D-8377-E8037D55E6A8}"/>
                </a:ext>
              </a:extLst>
            </p:cNvPr>
            <p:cNvGrpSpPr/>
            <p:nvPr/>
          </p:nvGrpSpPr>
          <p:grpSpPr>
            <a:xfrm>
              <a:off x="146103" y="188772"/>
              <a:ext cx="535724" cy="1792381"/>
              <a:chOff x="711220" y="1658861"/>
              <a:chExt cx="535724" cy="179238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9A2CC05-15AC-7848-A9BF-F60FF86345AC}"/>
                  </a:ext>
                </a:extLst>
              </p:cNvPr>
              <p:cNvSpPr/>
              <p:nvPr/>
            </p:nvSpPr>
            <p:spPr>
              <a:xfrm>
                <a:off x="1034062" y="2021775"/>
                <a:ext cx="54000" cy="11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EC09EB2-4C6E-D245-B9CE-0FE41974C0AF}"/>
                  </a:ext>
                </a:extLst>
              </p:cNvPr>
              <p:cNvSpPr txBox="1"/>
              <p:nvPr/>
            </p:nvSpPr>
            <p:spPr>
              <a:xfrm>
                <a:off x="711220" y="3081912"/>
                <a:ext cx="535724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240</a:t>
                </a: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98D6226-E2EB-C94B-98A4-4515E092D94C}"/>
                  </a:ext>
                </a:extLst>
              </p:cNvPr>
              <p:cNvSpPr txBox="1"/>
              <p:nvPr/>
            </p:nvSpPr>
            <p:spPr>
              <a:xfrm>
                <a:off x="837238" y="16588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41581EB-6266-B046-84D9-F8C46E77C41E}"/>
                </a:ext>
              </a:extLst>
            </p:cNvPr>
            <p:cNvGrpSpPr/>
            <p:nvPr/>
          </p:nvGrpSpPr>
          <p:grpSpPr>
            <a:xfrm>
              <a:off x="1504777" y="1763698"/>
              <a:ext cx="535724" cy="1200891"/>
              <a:chOff x="1785120" y="1654668"/>
              <a:chExt cx="535724" cy="1200891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945CC68-E52F-9348-981D-7A5BA67BC198}"/>
                  </a:ext>
                </a:extLst>
              </p:cNvPr>
              <p:cNvSpPr txBox="1"/>
              <p:nvPr/>
            </p:nvSpPr>
            <p:spPr>
              <a:xfrm>
                <a:off x="1785120" y="2486226"/>
                <a:ext cx="535724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120</a:t>
                </a:r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3505BD3E-E210-AF43-A209-4885603FF4E7}"/>
                  </a:ext>
                </a:extLst>
              </p:cNvPr>
              <p:cNvGrpSpPr/>
              <p:nvPr/>
            </p:nvGrpSpPr>
            <p:grpSpPr>
              <a:xfrm>
                <a:off x="1951327" y="1654668"/>
                <a:ext cx="301686" cy="937320"/>
                <a:chOff x="1951327" y="1654668"/>
                <a:chExt cx="301686" cy="937320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A021BDD-20A4-E04C-ADAA-B8524B5DF9D1}"/>
                    </a:ext>
                  </a:extLst>
                </p:cNvPr>
                <p:cNvSpPr/>
                <p:nvPr/>
              </p:nvSpPr>
              <p:spPr>
                <a:xfrm>
                  <a:off x="2100862" y="2015988"/>
                  <a:ext cx="72000" cy="5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1618318A-0150-A843-9E78-FDEB7F2C48BA}"/>
                    </a:ext>
                  </a:extLst>
                </p:cNvPr>
                <p:cNvSpPr txBox="1"/>
                <p:nvPr/>
              </p:nvSpPr>
              <p:spPr>
                <a:xfrm>
                  <a:off x="1951327" y="16546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kumimoji="1"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272EFF6-4E9E-2343-83D7-A36F0617C4DA}"/>
                </a:ext>
              </a:extLst>
            </p:cNvPr>
            <p:cNvGrpSpPr/>
            <p:nvPr/>
          </p:nvGrpSpPr>
          <p:grpSpPr>
            <a:xfrm>
              <a:off x="2316790" y="2823010"/>
              <a:ext cx="418704" cy="969051"/>
              <a:chOff x="3099173" y="1602921"/>
              <a:chExt cx="418704" cy="969051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9671B09-5DF9-594C-A341-D4EBAFAC6B6F}"/>
                  </a:ext>
                </a:extLst>
              </p:cNvPr>
              <p:cNvSpPr/>
              <p:nvPr/>
            </p:nvSpPr>
            <p:spPr>
              <a:xfrm>
                <a:off x="3318505" y="1983432"/>
                <a:ext cx="1440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5B08378-111C-A247-8142-40BE35AD9E23}"/>
                  </a:ext>
                </a:extLst>
              </p:cNvPr>
              <p:cNvSpPr txBox="1"/>
              <p:nvPr/>
            </p:nvSpPr>
            <p:spPr>
              <a:xfrm>
                <a:off x="3099173" y="2202642"/>
                <a:ext cx="418704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60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E26EF31-302A-9A41-9AEA-2EE4A9B19D56}"/>
                  </a:ext>
                </a:extLst>
              </p:cNvPr>
              <p:cNvSpPr txBox="1"/>
              <p:nvPr/>
            </p:nvSpPr>
            <p:spPr>
              <a:xfrm>
                <a:off x="3099173" y="16029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9252D22-6EE6-BA41-BEC6-7657B97B24EB}"/>
                </a:ext>
              </a:extLst>
            </p:cNvPr>
            <p:cNvGrpSpPr/>
            <p:nvPr/>
          </p:nvGrpSpPr>
          <p:grpSpPr>
            <a:xfrm>
              <a:off x="4157571" y="4483384"/>
              <a:ext cx="579329" cy="714988"/>
              <a:chOff x="3531176" y="3161513"/>
              <a:chExt cx="579329" cy="71498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9EA730B-1FBA-B542-8ED9-5FDF79A7ADE8}"/>
                  </a:ext>
                </a:extLst>
              </p:cNvPr>
              <p:cNvSpPr/>
              <p:nvPr/>
            </p:nvSpPr>
            <p:spPr>
              <a:xfrm>
                <a:off x="3534505" y="3524429"/>
                <a:ext cx="576000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15878AB-900E-4C43-BD6D-6FF7D0B0DB27}"/>
                  </a:ext>
                </a:extLst>
              </p:cNvPr>
              <p:cNvSpPr txBox="1"/>
              <p:nvPr/>
            </p:nvSpPr>
            <p:spPr>
              <a:xfrm>
                <a:off x="3531176" y="3507171"/>
                <a:ext cx="418704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15</a:t>
                </a: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37F83E9-50C9-DB49-A90A-C6BD219AAD40}"/>
                  </a:ext>
                </a:extLst>
              </p:cNvPr>
              <p:cNvSpPr txBox="1"/>
              <p:nvPr/>
            </p:nvSpPr>
            <p:spPr>
              <a:xfrm>
                <a:off x="3531176" y="3161513"/>
                <a:ext cx="418704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64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9A6D0AC7-4EB5-B54F-B3DC-8E593C8AF059}"/>
                </a:ext>
              </a:extLst>
            </p:cNvPr>
            <p:cNvGrpSpPr/>
            <p:nvPr/>
          </p:nvGrpSpPr>
          <p:grpSpPr>
            <a:xfrm>
              <a:off x="5130534" y="5218902"/>
              <a:ext cx="1152000" cy="699458"/>
              <a:chOff x="5140083" y="3161513"/>
              <a:chExt cx="1152000" cy="699458"/>
            </a:xfrm>
          </p:grpSpPr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ABCC698-3CAD-2445-B3D2-07A53B323F03}"/>
                  </a:ext>
                </a:extLst>
              </p:cNvPr>
              <p:cNvSpPr txBox="1"/>
              <p:nvPr/>
            </p:nvSpPr>
            <p:spPr>
              <a:xfrm>
                <a:off x="5532447" y="34916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8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F0E7496-9DD4-1646-8520-3EBC0D6CDDAA}"/>
                  </a:ext>
                </a:extLst>
              </p:cNvPr>
              <p:cNvSpPr/>
              <p:nvPr/>
            </p:nvSpPr>
            <p:spPr>
              <a:xfrm>
                <a:off x="5140083" y="3526078"/>
                <a:ext cx="1152000" cy="5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28C878D-9BDA-684F-8B28-046B94E31A0D}"/>
                  </a:ext>
                </a:extLst>
              </p:cNvPr>
              <p:cNvSpPr txBox="1"/>
              <p:nvPr/>
            </p:nvSpPr>
            <p:spPr>
              <a:xfrm>
                <a:off x="5366241" y="3161513"/>
                <a:ext cx="53572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128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062DD5D-50BF-7E4B-B5F6-77E9E56D610D}"/>
                </a:ext>
              </a:extLst>
            </p:cNvPr>
            <p:cNvGrpSpPr/>
            <p:nvPr/>
          </p:nvGrpSpPr>
          <p:grpSpPr>
            <a:xfrm>
              <a:off x="3185090" y="3681206"/>
              <a:ext cx="418936" cy="826611"/>
              <a:chOff x="3115569" y="1646125"/>
              <a:chExt cx="418936" cy="82555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C93323C-9F5D-3E46-A676-B6FEC4B458D8}"/>
                  </a:ext>
                </a:extLst>
              </p:cNvPr>
              <p:cNvSpPr/>
              <p:nvPr/>
            </p:nvSpPr>
            <p:spPr>
              <a:xfrm>
                <a:off x="3246505" y="2015988"/>
                <a:ext cx="288000" cy="1438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8C4F535-89C5-4944-BA99-C24B95F1A6D8}"/>
                  </a:ext>
                </a:extLst>
              </p:cNvPr>
              <p:cNvSpPr txBox="1"/>
              <p:nvPr/>
            </p:nvSpPr>
            <p:spPr>
              <a:xfrm>
                <a:off x="3115569" y="210235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30</a:t>
                </a: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6D8B5636-BA6D-3448-9247-2DB860382810}"/>
                  </a:ext>
                </a:extLst>
              </p:cNvPr>
              <p:cNvSpPr txBox="1"/>
              <p:nvPr/>
            </p:nvSpPr>
            <p:spPr>
              <a:xfrm>
                <a:off x="3115569" y="16461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32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DE24B862-2118-DE49-89C0-9F26D97917A9}"/>
                </a:ext>
              </a:extLst>
            </p:cNvPr>
            <p:cNvGrpSpPr/>
            <p:nvPr/>
          </p:nvGrpSpPr>
          <p:grpSpPr>
            <a:xfrm>
              <a:off x="825440" y="188772"/>
              <a:ext cx="535724" cy="1792381"/>
              <a:chOff x="711220" y="1658861"/>
              <a:chExt cx="535724" cy="179238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608537B-F6E2-234B-9B87-FE491836978C}"/>
                  </a:ext>
                </a:extLst>
              </p:cNvPr>
              <p:cNvSpPr/>
              <p:nvPr/>
            </p:nvSpPr>
            <p:spPr>
              <a:xfrm>
                <a:off x="1034062" y="2021775"/>
                <a:ext cx="54000" cy="11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FBE27724-6E62-2441-A001-CE03849A7107}"/>
                  </a:ext>
                </a:extLst>
              </p:cNvPr>
              <p:cNvSpPr txBox="1"/>
              <p:nvPr/>
            </p:nvSpPr>
            <p:spPr>
              <a:xfrm>
                <a:off x="711220" y="3081912"/>
                <a:ext cx="535724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240</a:t>
                </a: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E2E6581-61F4-BE4B-B9C2-BDA73478AF04}"/>
                  </a:ext>
                </a:extLst>
              </p:cNvPr>
              <p:cNvSpPr txBox="1"/>
              <p:nvPr/>
            </p:nvSpPr>
            <p:spPr>
              <a:xfrm>
                <a:off x="853634" y="16588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32" name="直線箭頭接點 31">
              <a:extLst>
                <a:ext uri="{FF2B5EF4-FFF2-40B4-BE49-F238E27FC236}">
                  <a16:creationId xmlns:a16="http://schemas.microsoft.com/office/drawing/2014/main" id="{FE107696-9E01-FA4A-B2BD-05048E8C7B31}"/>
                </a:ext>
              </a:extLst>
            </p:cNvPr>
            <p:cNvCxnSpPr>
              <a:stCxn id="4" idx="3"/>
              <a:endCxn id="29" idx="3"/>
            </p:cNvCxnSpPr>
            <p:nvPr/>
          </p:nvCxnSpPr>
          <p:spPr>
            <a:xfrm>
              <a:off x="522945" y="1127686"/>
              <a:ext cx="679337" cy="0"/>
            </a:xfrm>
            <a:prstGeom prst="straightConnector1">
              <a:avLst/>
            </a:prstGeom>
            <a:ln>
              <a:headEnd w="lg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箭頭接點 32">
              <a:extLst>
                <a:ext uri="{FF2B5EF4-FFF2-40B4-BE49-F238E27FC236}">
                  <a16:creationId xmlns:a16="http://schemas.microsoft.com/office/drawing/2014/main" id="{65D6C27D-C9DF-2646-8E05-1386718A8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865" y="4882300"/>
              <a:ext cx="2122643" cy="51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ash"/>
              <a:headEnd w="lg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>
              <a:extLst>
                <a:ext uri="{FF2B5EF4-FFF2-40B4-BE49-F238E27FC236}">
                  <a16:creationId xmlns:a16="http://schemas.microsoft.com/office/drawing/2014/main" id="{7930CE84-1637-0742-B50C-BA2FBCE221D1}"/>
                </a:ext>
              </a:extLst>
            </p:cNvPr>
            <p:cNvCxnSpPr>
              <a:stCxn id="30" idx="2"/>
              <a:endCxn id="10" idx="1"/>
            </p:cNvCxnSpPr>
            <p:nvPr/>
          </p:nvCxnSpPr>
          <p:spPr>
            <a:xfrm rot="16200000" flipH="1">
              <a:off x="1240978" y="1833477"/>
              <a:ext cx="431865" cy="7272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接點 34">
              <a:extLst>
                <a:ext uri="{FF2B5EF4-FFF2-40B4-BE49-F238E27FC236}">
                  <a16:creationId xmlns:a16="http://schemas.microsoft.com/office/drawing/2014/main" id="{FB97E181-0D7D-DA4A-837F-23BD6C382638}"/>
                </a:ext>
              </a:extLst>
            </p:cNvPr>
            <p:cNvCxnSpPr/>
            <p:nvPr/>
          </p:nvCxnSpPr>
          <p:spPr>
            <a:xfrm rot="16200000" flipH="1">
              <a:off x="1986130" y="2842768"/>
              <a:ext cx="399070" cy="645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接點 35">
              <a:extLst>
                <a:ext uri="{FF2B5EF4-FFF2-40B4-BE49-F238E27FC236}">
                  <a16:creationId xmlns:a16="http://schemas.microsoft.com/office/drawing/2014/main" id="{B3E403F8-AD4E-C541-8E87-725FE0083C83}"/>
                </a:ext>
              </a:extLst>
            </p:cNvPr>
            <p:cNvCxnSpPr/>
            <p:nvPr/>
          </p:nvCxnSpPr>
          <p:spPr>
            <a:xfrm rot="16200000" flipH="1">
              <a:off x="2734958" y="3629744"/>
              <a:ext cx="399070" cy="645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接點 36">
              <a:extLst>
                <a:ext uri="{FF2B5EF4-FFF2-40B4-BE49-F238E27FC236}">
                  <a16:creationId xmlns:a16="http://schemas.microsoft.com/office/drawing/2014/main" id="{28B5452C-11C6-C549-8221-47BC912F5CAB}"/>
                </a:ext>
              </a:extLst>
            </p:cNvPr>
            <p:cNvCxnSpPr/>
            <p:nvPr/>
          </p:nvCxnSpPr>
          <p:spPr>
            <a:xfrm rot="16200000" flipH="1">
              <a:off x="3583110" y="4364687"/>
              <a:ext cx="399070" cy="645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接點 37">
              <a:extLst>
                <a:ext uri="{FF2B5EF4-FFF2-40B4-BE49-F238E27FC236}">
                  <a16:creationId xmlns:a16="http://schemas.microsoft.com/office/drawing/2014/main" id="{55A26D50-A4A5-6C40-96B1-984D2757742C}"/>
                </a:ext>
              </a:extLst>
            </p:cNvPr>
            <p:cNvCxnSpPr/>
            <p:nvPr/>
          </p:nvCxnSpPr>
          <p:spPr>
            <a:xfrm rot="16200000" flipH="1">
              <a:off x="4576236" y="5095664"/>
              <a:ext cx="399070" cy="645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92888AC7-E3CE-074B-B787-22982332C6F3}"/>
                </a:ext>
              </a:extLst>
            </p:cNvPr>
            <p:cNvGrpSpPr/>
            <p:nvPr/>
          </p:nvGrpSpPr>
          <p:grpSpPr>
            <a:xfrm>
              <a:off x="6941752" y="4484202"/>
              <a:ext cx="579328" cy="714988"/>
              <a:chOff x="3531177" y="3161512"/>
              <a:chExt cx="579328" cy="71498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23B098E-F789-A345-9861-3975709DA9D0}"/>
                  </a:ext>
                </a:extLst>
              </p:cNvPr>
              <p:cNvSpPr/>
              <p:nvPr/>
            </p:nvSpPr>
            <p:spPr>
              <a:xfrm>
                <a:off x="3534505" y="3524429"/>
                <a:ext cx="576000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7151A817-5418-4A49-989B-A925524B1CAC}"/>
                  </a:ext>
                </a:extLst>
              </p:cNvPr>
              <p:cNvSpPr txBox="1"/>
              <p:nvPr/>
            </p:nvSpPr>
            <p:spPr>
              <a:xfrm>
                <a:off x="3531177" y="3507170"/>
                <a:ext cx="418704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15</a:t>
                </a: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CC9EE59-8AE9-FE47-9B3F-3CBAAFF26DEF}"/>
                  </a:ext>
                </a:extLst>
              </p:cNvPr>
              <p:cNvSpPr txBox="1"/>
              <p:nvPr/>
            </p:nvSpPr>
            <p:spPr>
              <a:xfrm>
                <a:off x="3531178" y="3161512"/>
                <a:ext cx="418704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64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43" name="肘形接點 42">
              <a:extLst>
                <a:ext uri="{FF2B5EF4-FFF2-40B4-BE49-F238E27FC236}">
                  <a16:creationId xmlns:a16="http://schemas.microsoft.com/office/drawing/2014/main" id="{D222D995-0B75-3641-982D-53B26772D87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10057" y="4947639"/>
              <a:ext cx="711356" cy="629000"/>
            </a:xfrm>
            <a:prstGeom prst="bentConnector3">
              <a:avLst>
                <a:gd name="adj1" fmla="val 13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箭頭接點 43">
              <a:extLst>
                <a:ext uri="{FF2B5EF4-FFF2-40B4-BE49-F238E27FC236}">
                  <a16:creationId xmlns:a16="http://schemas.microsoft.com/office/drawing/2014/main" id="{BE6CC300-D288-064D-8E7F-3E512ADD8D02}"/>
                </a:ext>
              </a:extLst>
            </p:cNvPr>
            <p:cNvCxnSpPr>
              <a:cxnSpLocks/>
            </p:cNvCxnSpPr>
            <p:nvPr/>
          </p:nvCxnSpPr>
          <p:spPr>
            <a:xfrm>
              <a:off x="3640915" y="4120836"/>
              <a:ext cx="4613673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ash"/>
              <a:headEnd w="lg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接點 44">
              <a:extLst>
                <a:ext uri="{FF2B5EF4-FFF2-40B4-BE49-F238E27FC236}">
                  <a16:creationId xmlns:a16="http://schemas.microsoft.com/office/drawing/2014/main" id="{2522E97F-280E-DC4F-B15A-30769BC9901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86754" y="4228529"/>
              <a:ext cx="711356" cy="629000"/>
            </a:xfrm>
            <a:prstGeom prst="bentConnector3">
              <a:avLst>
                <a:gd name="adj1" fmla="val 13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30E5FA80-746A-3843-8FFF-2B20BF59ADBF}"/>
                </a:ext>
              </a:extLst>
            </p:cNvPr>
            <p:cNvGrpSpPr/>
            <p:nvPr/>
          </p:nvGrpSpPr>
          <p:grpSpPr>
            <a:xfrm>
              <a:off x="8150617" y="3681205"/>
              <a:ext cx="418936" cy="826612"/>
              <a:chOff x="3115569" y="1646124"/>
              <a:chExt cx="418936" cy="82556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6DC35FE-DD82-4E4F-9015-27FC52D700D4}"/>
                  </a:ext>
                </a:extLst>
              </p:cNvPr>
              <p:cNvSpPr/>
              <p:nvPr/>
            </p:nvSpPr>
            <p:spPr>
              <a:xfrm>
                <a:off x="3246505" y="2015988"/>
                <a:ext cx="288000" cy="1438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371DA89-853B-AD45-991D-E4A1C56E95BC}"/>
                  </a:ext>
                </a:extLst>
              </p:cNvPr>
              <p:cNvSpPr txBox="1"/>
              <p:nvPr/>
            </p:nvSpPr>
            <p:spPr>
              <a:xfrm>
                <a:off x="3115580" y="2102352"/>
                <a:ext cx="41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30</a:t>
                </a: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2EA27AFD-2319-DD4F-B3F1-3BD337311DEE}"/>
                  </a:ext>
                </a:extLst>
              </p:cNvPr>
              <p:cNvSpPr txBox="1"/>
              <p:nvPr/>
            </p:nvSpPr>
            <p:spPr>
              <a:xfrm>
                <a:off x="3115569" y="164612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32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83436E30-9DA4-6047-AE90-3D2359CF2FE6}"/>
                </a:ext>
              </a:extLst>
            </p:cNvPr>
            <p:cNvGrpSpPr/>
            <p:nvPr/>
          </p:nvGrpSpPr>
          <p:grpSpPr>
            <a:xfrm>
              <a:off x="8818461" y="2823010"/>
              <a:ext cx="435100" cy="952658"/>
              <a:chOff x="3099173" y="1602921"/>
              <a:chExt cx="435100" cy="95265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9702535-A2AB-9E41-920B-0CF5A8CCD003}"/>
                  </a:ext>
                </a:extLst>
              </p:cNvPr>
              <p:cNvSpPr/>
              <p:nvPr/>
            </p:nvSpPr>
            <p:spPr>
              <a:xfrm>
                <a:off x="3318505" y="1983432"/>
                <a:ext cx="1440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D2DE5B3-0791-074E-93DB-0C6B7F31AF7E}"/>
                  </a:ext>
                </a:extLst>
              </p:cNvPr>
              <p:cNvSpPr txBox="1"/>
              <p:nvPr/>
            </p:nvSpPr>
            <p:spPr>
              <a:xfrm>
                <a:off x="3115569" y="21862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60</a:t>
                </a: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317F12A-CD8A-E841-846C-42A1F275CD53}"/>
                  </a:ext>
                </a:extLst>
              </p:cNvPr>
              <p:cNvSpPr txBox="1"/>
              <p:nvPr/>
            </p:nvSpPr>
            <p:spPr>
              <a:xfrm>
                <a:off x="3099173" y="1602921"/>
                <a:ext cx="41870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6599025-0EE6-3243-8B4E-BD78D6FE3A68}"/>
                </a:ext>
              </a:extLst>
            </p:cNvPr>
            <p:cNvGrpSpPr/>
            <p:nvPr/>
          </p:nvGrpSpPr>
          <p:grpSpPr>
            <a:xfrm>
              <a:off x="9505431" y="1732169"/>
              <a:ext cx="535724" cy="1200892"/>
              <a:chOff x="1785120" y="1654668"/>
              <a:chExt cx="535724" cy="1200892"/>
            </a:xfrm>
          </p:grpSpPr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B333A5BE-9807-D341-8610-7A846DA7C301}"/>
                  </a:ext>
                </a:extLst>
              </p:cNvPr>
              <p:cNvSpPr txBox="1"/>
              <p:nvPr/>
            </p:nvSpPr>
            <p:spPr>
              <a:xfrm>
                <a:off x="1785120" y="2486227"/>
                <a:ext cx="535724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120</a:t>
                </a:r>
              </a:p>
            </p:txBody>
          </p:sp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EBCB1AEC-441E-5843-B587-EB120E992FDF}"/>
                  </a:ext>
                </a:extLst>
              </p:cNvPr>
              <p:cNvGrpSpPr/>
              <p:nvPr/>
            </p:nvGrpSpPr>
            <p:grpSpPr>
              <a:xfrm>
                <a:off x="1934931" y="1654668"/>
                <a:ext cx="301686" cy="937320"/>
                <a:chOff x="1934931" y="1654668"/>
                <a:chExt cx="301686" cy="937320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1BF4465-1465-414D-A152-1F549F17A3B9}"/>
                    </a:ext>
                  </a:extLst>
                </p:cNvPr>
                <p:cNvSpPr/>
                <p:nvPr/>
              </p:nvSpPr>
              <p:spPr>
                <a:xfrm>
                  <a:off x="2100862" y="2015988"/>
                  <a:ext cx="72000" cy="5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519BAEE0-DB71-D34A-B0E7-1E53A07C79DF}"/>
                    </a:ext>
                  </a:extLst>
                </p:cNvPr>
                <p:cNvSpPr txBox="1"/>
                <p:nvPr/>
              </p:nvSpPr>
              <p:spPr>
                <a:xfrm>
                  <a:off x="1934931" y="16546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kumimoji="1"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59" name="肘形接點 58">
              <a:extLst>
                <a:ext uri="{FF2B5EF4-FFF2-40B4-BE49-F238E27FC236}">
                  <a16:creationId xmlns:a16="http://schemas.microsoft.com/office/drawing/2014/main" id="{90C1CEED-AF01-FD4C-9EBF-FDED9F85BA6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3746" y="3648154"/>
              <a:ext cx="712800" cy="216000"/>
            </a:xfrm>
            <a:prstGeom prst="bentConnector3">
              <a:avLst>
                <a:gd name="adj1" fmla="val 13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箭頭接點 59">
              <a:extLst>
                <a:ext uri="{FF2B5EF4-FFF2-40B4-BE49-F238E27FC236}">
                  <a16:creationId xmlns:a16="http://schemas.microsoft.com/office/drawing/2014/main" id="{EEA08561-E679-2C49-A267-D9599CF98169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2773735" y="3347521"/>
              <a:ext cx="6264058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ash"/>
              <a:headEnd w="lg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BD9D7B9E-9E0A-4A49-94A0-1687CB2A630F}"/>
                </a:ext>
              </a:extLst>
            </p:cNvPr>
            <p:cNvGrpSpPr/>
            <p:nvPr/>
          </p:nvGrpSpPr>
          <p:grpSpPr>
            <a:xfrm>
              <a:off x="10452630" y="186446"/>
              <a:ext cx="535724" cy="1792385"/>
              <a:chOff x="711220" y="1658861"/>
              <a:chExt cx="535724" cy="1792385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4E82B3C-31CA-2447-BCA6-3C71CFD15D69}"/>
                  </a:ext>
                </a:extLst>
              </p:cNvPr>
              <p:cNvSpPr/>
              <p:nvPr/>
            </p:nvSpPr>
            <p:spPr>
              <a:xfrm>
                <a:off x="1034062" y="2021775"/>
                <a:ext cx="54000" cy="11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FEAB24-79C7-E444-99A8-ABB2E8A3279E}"/>
                  </a:ext>
                </a:extLst>
              </p:cNvPr>
              <p:cNvSpPr txBox="1"/>
              <p:nvPr/>
            </p:nvSpPr>
            <p:spPr>
              <a:xfrm>
                <a:off x="711220" y="308191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240</a:t>
                </a: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C98B8448-28F1-AF4F-A8FF-6E7A6F396360}"/>
                  </a:ext>
                </a:extLst>
              </p:cNvPr>
              <p:cNvSpPr txBox="1"/>
              <p:nvPr/>
            </p:nvSpPr>
            <p:spPr>
              <a:xfrm>
                <a:off x="870030" y="16588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65" name="直線箭頭接點 64">
              <a:extLst>
                <a:ext uri="{FF2B5EF4-FFF2-40B4-BE49-F238E27FC236}">
                  <a16:creationId xmlns:a16="http://schemas.microsoft.com/office/drawing/2014/main" id="{64B190AA-2886-E34B-9DBC-51AB349D27EF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1952143" y="2381489"/>
              <a:ext cx="7869030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ash"/>
              <a:headEnd w="lg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箭頭接點 65">
              <a:extLst>
                <a:ext uri="{FF2B5EF4-FFF2-40B4-BE49-F238E27FC236}">
                  <a16:creationId xmlns:a16="http://schemas.microsoft.com/office/drawing/2014/main" id="{BFC0F25E-1293-F64E-A234-608148C264BD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1240763" y="1125360"/>
              <a:ext cx="9534709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ash"/>
              <a:headEnd w="lg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接點 66">
              <a:extLst>
                <a:ext uri="{FF2B5EF4-FFF2-40B4-BE49-F238E27FC236}">
                  <a16:creationId xmlns:a16="http://schemas.microsoft.com/office/drawing/2014/main" id="{03301A54-B71B-F343-8CAE-D0BA8C9087C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809034" y="2766948"/>
              <a:ext cx="983433" cy="212517"/>
            </a:xfrm>
            <a:prstGeom prst="bentConnector3">
              <a:avLst>
                <a:gd name="adj1" fmla="val -2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>
              <a:extLst>
                <a:ext uri="{FF2B5EF4-FFF2-40B4-BE49-F238E27FC236}">
                  <a16:creationId xmlns:a16="http://schemas.microsoft.com/office/drawing/2014/main" id="{2142D60D-516F-E14A-8180-76E7BFF9A24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416457" y="1598295"/>
              <a:ext cx="1256442" cy="310573"/>
            </a:xfrm>
            <a:prstGeom prst="bentConnector3">
              <a:avLst>
                <a:gd name="adj1" fmla="val -1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C01F9FA8-1E70-5347-A866-748BBB63CC1F}"/>
                </a:ext>
              </a:extLst>
            </p:cNvPr>
            <p:cNvSpPr/>
            <p:nvPr/>
          </p:nvSpPr>
          <p:spPr>
            <a:xfrm>
              <a:off x="597194" y="1037637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F67CC707-B10A-1D44-815F-4CFED9DD090B}"/>
                </a:ext>
              </a:extLst>
            </p:cNvPr>
            <p:cNvSpPr/>
            <p:nvPr/>
          </p:nvSpPr>
          <p:spPr>
            <a:xfrm>
              <a:off x="838731" y="1039174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22AB6D90-E10C-8347-9143-9B11DC365A50}"/>
                </a:ext>
              </a:extLst>
            </p:cNvPr>
            <p:cNvSpPr/>
            <p:nvPr/>
          </p:nvSpPr>
          <p:spPr>
            <a:xfrm>
              <a:off x="1238592" y="23300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D7B172DC-606E-1C49-9905-C67603C2F967}"/>
                </a:ext>
              </a:extLst>
            </p:cNvPr>
            <p:cNvSpPr/>
            <p:nvPr/>
          </p:nvSpPr>
          <p:spPr>
            <a:xfrm>
              <a:off x="1485874" y="2327521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ACBDF366-CFD0-4945-A28D-2D11553C9797}"/>
                </a:ext>
              </a:extLst>
            </p:cNvPr>
            <p:cNvSpPr/>
            <p:nvPr/>
          </p:nvSpPr>
          <p:spPr>
            <a:xfrm>
              <a:off x="1921937" y="328653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8E7B17D1-8699-3946-9947-9CF41873032C}"/>
                </a:ext>
              </a:extLst>
            </p:cNvPr>
            <p:cNvSpPr/>
            <p:nvPr/>
          </p:nvSpPr>
          <p:spPr>
            <a:xfrm>
              <a:off x="2169219" y="328403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68786D52-46EC-A641-B755-E3861CDBD537}"/>
                </a:ext>
              </a:extLst>
            </p:cNvPr>
            <p:cNvSpPr/>
            <p:nvPr/>
          </p:nvSpPr>
          <p:spPr>
            <a:xfrm>
              <a:off x="2676757" y="406189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0188F92A-478D-6140-BE43-8AA6DA0E9F5D}"/>
                </a:ext>
              </a:extLst>
            </p:cNvPr>
            <p:cNvSpPr/>
            <p:nvPr/>
          </p:nvSpPr>
          <p:spPr>
            <a:xfrm>
              <a:off x="2924039" y="4059402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F55365E4-FF81-234A-9574-56C205456AF7}"/>
                </a:ext>
              </a:extLst>
            </p:cNvPr>
            <p:cNvSpPr/>
            <p:nvPr/>
          </p:nvSpPr>
          <p:spPr>
            <a:xfrm>
              <a:off x="3525767" y="479230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0BD1D7C2-E5C0-9E4E-9024-AA0BC7BEED67}"/>
                </a:ext>
              </a:extLst>
            </p:cNvPr>
            <p:cNvSpPr/>
            <p:nvPr/>
          </p:nvSpPr>
          <p:spPr>
            <a:xfrm>
              <a:off x="3773049" y="4789804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7A352F76-0C64-084A-AC26-49256DB09761}"/>
                </a:ext>
              </a:extLst>
            </p:cNvPr>
            <p:cNvSpPr/>
            <p:nvPr/>
          </p:nvSpPr>
          <p:spPr>
            <a:xfrm>
              <a:off x="4542413" y="5527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860D7E50-80F7-744F-9B9E-10E2B3DC34CF}"/>
                </a:ext>
              </a:extLst>
            </p:cNvPr>
            <p:cNvSpPr/>
            <p:nvPr/>
          </p:nvSpPr>
          <p:spPr>
            <a:xfrm>
              <a:off x="4789695" y="5525321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3B89A17A-F744-9147-9B6F-CF74DBC1D519}"/>
                </a:ext>
              </a:extLst>
            </p:cNvPr>
            <p:cNvSpPr/>
            <p:nvPr/>
          </p:nvSpPr>
          <p:spPr>
            <a:xfrm>
              <a:off x="6380392" y="5520467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07006E22-499D-E445-86C0-B90548304CEE}"/>
                </a:ext>
              </a:extLst>
            </p:cNvPr>
            <p:cNvSpPr/>
            <p:nvPr/>
          </p:nvSpPr>
          <p:spPr>
            <a:xfrm>
              <a:off x="7668477" y="4796841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8F751541-D288-1744-B20A-060161EA449E}"/>
                </a:ext>
              </a:extLst>
            </p:cNvPr>
            <p:cNvSpPr/>
            <p:nvPr/>
          </p:nvSpPr>
          <p:spPr>
            <a:xfrm>
              <a:off x="8709392" y="4007351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A0766671-6909-C343-932D-6273AE976327}"/>
                </a:ext>
              </a:extLst>
            </p:cNvPr>
            <p:cNvSpPr/>
            <p:nvPr/>
          </p:nvSpPr>
          <p:spPr>
            <a:xfrm>
              <a:off x="9335841" y="3257521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E04D5A1E-42BB-1D45-A543-2C91061791D7}"/>
                </a:ext>
              </a:extLst>
            </p:cNvPr>
            <p:cNvSpPr/>
            <p:nvPr/>
          </p:nvSpPr>
          <p:spPr>
            <a:xfrm>
              <a:off x="10115012" y="2289879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2DF728CA-DF4F-784F-B767-91D54F0BB5BF}"/>
                </a:ext>
              </a:extLst>
            </p:cNvPr>
            <p:cNvSpPr/>
            <p:nvPr/>
          </p:nvSpPr>
          <p:spPr>
            <a:xfrm>
              <a:off x="6501964" y="4779437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DA680061-2AF6-AB41-AF8E-08C61DD11754}"/>
                </a:ext>
              </a:extLst>
            </p:cNvPr>
            <p:cNvSpPr/>
            <p:nvPr/>
          </p:nvSpPr>
          <p:spPr>
            <a:xfrm>
              <a:off x="7804253" y="4026827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E5495283-258A-2749-BF15-0B73BD7A9226}"/>
                </a:ext>
              </a:extLst>
            </p:cNvPr>
            <p:cNvSpPr/>
            <p:nvPr/>
          </p:nvSpPr>
          <p:spPr>
            <a:xfrm>
              <a:off x="8773541" y="3257521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1A2763D0-1FE1-2143-806B-F5AD7231A954}"/>
                </a:ext>
              </a:extLst>
            </p:cNvPr>
            <p:cNvSpPr/>
            <p:nvPr/>
          </p:nvSpPr>
          <p:spPr>
            <a:xfrm>
              <a:off x="9418641" y="2283539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535F0C47-1E26-AC42-91CE-9A3A95E83E3A}"/>
                </a:ext>
              </a:extLst>
            </p:cNvPr>
            <p:cNvSpPr/>
            <p:nvPr/>
          </p:nvSpPr>
          <p:spPr>
            <a:xfrm>
              <a:off x="10221931" y="102300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A9D0CDF3-1B44-A547-9763-4C89D96E7BAF}"/>
                </a:ext>
              </a:extLst>
            </p:cNvPr>
            <p:cNvSpPr/>
            <p:nvPr/>
          </p:nvSpPr>
          <p:spPr>
            <a:xfrm>
              <a:off x="10423897" y="1023003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96325D44-A48B-0B4F-B82E-09055B37CEA1}"/>
              </a:ext>
            </a:extLst>
          </p:cNvPr>
          <p:cNvGrpSpPr/>
          <p:nvPr/>
        </p:nvGrpSpPr>
        <p:grpSpPr>
          <a:xfrm>
            <a:off x="6454102" y="4976770"/>
            <a:ext cx="3938088" cy="1587782"/>
            <a:chOff x="8084737" y="4767650"/>
            <a:chExt cx="3938088" cy="1587782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810CC0BA-9D2F-DE43-9434-4FBD77770116}"/>
                </a:ext>
              </a:extLst>
            </p:cNvPr>
            <p:cNvGrpSpPr/>
            <p:nvPr/>
          </p:nvGrpSpPr>
          <p:grpSpPr>
            <a:xfrm>
              <a:off x="8084737" y="4767650"/>
              <a:ext cx="3938088" cy="934505"/>
              <a:chOff x="3016022" y="4969804"/>
              <a:chExt cx="3938088" cy="934505"/>
            </a:xfrm>
          </p:grpSpPr>
          <p:grpSp>
            <p:nvGrpSpPr>
              <p:cNvPr id="94" name="群組 93">
                <a:extLst>
                  <a:ext uri="{FF2B5EF4-FFF2-40B4-BE49-F238E27FC236}">
                    <a16:creationId xmlns:a16="http://schemas.microsoft.com/office/drawing/2014/main" id="{5CDABC39-2A25-8D44-BCF5-39E57A677CC4}"/>
                  </a:ext>
                </a:extLst>
              </p:cNvPr>
              <p:cNvGrpSpPr/>
              <p:nvPr/>
            </p:nvGrpSpPr>
            <p:grpSpPr>
              <a:xfrm>
                <a:off x="3021627" y="4969804"/>
                <a:ext cx="3306461" cy="615085"/>
                <a:chOff x="488350" y="4425274"/>
                <a:chExt cx="3306461" cy="615085"/>
              </a:xfrm>
            </p:grpSpPr>
            <p:sp>
              <p:nvSpPr>
                <p:cNvPr id="97" name="橢圓 96">
                  <a:extLst>
                    <a:ext uri="{FF2B5EF4-FFF2-40B4-BE49-F238E27FC236}">
                      <a16:creationId xmlns:a16="http://schemas.microsoft.com/office/drawing/2014/main" id="{B8056194-DAFE-294F-A67D-A2DD9FA67E59}"/>
                    </a:ext>
                  </a:extLst>
                </p:cNvPr>
                <p:cNvSpPr/>
                <p:nvPr/>
              </p:nvSpPr>
              <p:spPr>
                <a:xfrm>
                  <a:off x="488350" y="4819804"/>
                  <a:ext cx="180000" cy="18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8" name="橢圓 97">
                  <a:extLst>
                    <a:ext uri="{FF2B5EF4-FFF2-40B4-BE49-F238E27FC236}">
                      <a16:creationId xmlns:a16="http://schemas.microsoft.com/office/drawing/2014/main" id="{AEC0E86E-4E85-CF42-BE58-B620B382CA99}"/>
                    </a:ext>
                  </a:extLst>
                </p:cNvPr>
                <p:cNvSpPr/>
                <p:nvPr/>
              </p:nvSpPr>
              <p:spPr>
                <a:xfrm>
                  <a:off x="488350" y="4480533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id="{549D4B27-97BB-F244-BF62-99F2D564AB2A}"/>
                    </a:ext>
                  </a:extLst>
                </p:cNvPr>
                <p:cNvSpPr txBox="1"/>
                <p:nvPr/>
              </p:nvSpPr>
              <p:spPr>
                <a:xfrm>
                  <a:off x="633975" y="4425274"/>
                  <a:ext cx="31560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b="1" dirty="0"/>
                    <a:t>3x3x3 Conv – stride 1,1,1 – </a:t>
                  </a:r>
                  <a:r>
                    <a:rPr kumimoji="1" lang="en-US" altLang="zh-TW" sz="1200" b="1" dirty="0" err="1"/>
                    <a:t>ReLU</a:t>
                  </a:r>
                  <a:r>
                    <a:rPr kumimoji="1" lang="en-US" altLang="zh-TW" sz="1200" b="1" dirty="0"/>
                    <a:t> – </a:t>
                  </a:r>
                  <a:r>
                    <a:rPr kumimoji="1" lang="en-US" altLang="zh-TW" sz="1200" b="1" dirty="0" err="1"/>
                    <a:t>BatchNorm</a:t>
                  </a:r>
                  <a:r>
                    <a:rPr kumimoji="1" lang="en-US" altLang="zh-TW" sz="1200" b="1" dirty="0"/>
                    <a:t> </a:t>
                  </a:r>
                  <a:endParaRPr kumimoji="1" lang="zh-TW" altLang="en-US" sz="1200" b="1" dirty="0"/>
                </a:p>
              </p:txBody>
            </p:sp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84E400FD-3D87-6943-8857-6AA54C80FE47}"/>
                    </a:ext>
                  </a:extLst>
                </p:cNvPr>
                <p:cNvSpPr txBox="1"/>
                <p:nvPr/>
              </p:nvSpPr>
              <p:spPr>
                <a:xfrm>
                  <a:off x="638754" y="4763360"/>
                  <a:ext cx="31560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b="1" dirty="0"/>
                    <a:t>3x3x3 Conv – stride 2,2,2 – </a:t>
                  </a:r>
                  <a:r>
                    <a:rPr kumimoji="1" lang="en-US" altLang="zh-TW" sz="1200" b="1" dirty="0" err="1"/>
                    <a:t>ReLU</a:t>
                  </a:r>
                  <a:r>
                    <a:rPr kumimoji="1" lang="en-US" altLang="zh-TW" sz="1200" b="1" dirty="0"/>
                    <a:t> – </a:t>
                  </a:r>
                  <a:r>
                    <a:rPr kumimoji="1" lang="en-US" altLang="zh-TW" sz="1200" b="1" dirty="0" err="1"/>
                    <a:t>BatchNorm</a:t>
                  </a:r>
                  <a:r>
                    <a:rPr kumimoji="1" lang="en-US" altLang="zh-TW" sz="1200" b="1" dirty="0"/>
                    <a:t> </a:t>
                  </a:r>
                  <a:endParaRPr kumimoji="1" lang="zh-TW" altLang="en-US" sz="1200" b="1" dirty="0"/>
                </a:p>
              </p:txBody>
            </p:sp>
          </p:grpSp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EB0B9A8F-2AED-5A49-9009-607ED04DA6A8}"/>
                  </a:ext>
                </a:extLst>
              </p:cNvPr>
              <p:cNvSpPr/>
              <p:nvPr/>
            </p:nvSpPr>
            <p:spPr>
              <a:xfrm>
                <a:off x="3016022" y="5686758"/>
                <a:ext cx="180000" cy="180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63D59872-E6EF-D346-94C6-0516B30F684F}"/>
                  </a:ext>
                </a:extLst>
              </p:cNvPr>
              <p:cNvSpPr txBox="1"/>
              <p:nvPr/>
            </p:nvSpPr>
            <p:spPr>
              <a:xfrm>
                <a:off x="3153711" y="5627310"/>
                <a:ext cx="380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b="1" dirty="0"/>
                  <a:t>3x3x3 Transpose Conv – stride 2,2,2 – </a:t>
                </a:r>
                <a:r>
                  <a:rPr kumimoji="1" lang="en-US" altLang="zh-TW" sz="1200" b="1" dirty="0" err="1"/>
                  <a:t>ReLU</a:t>
                </a:r>
                <a:r>
                  <a:rPr kumimoji="1" lang="en-US" altLang="zh-TW" sz="1200" b="1" dirty="0"/>
                  <a:t> – </a:t>
                </a:r>
                <a:r>
                  <a:rPr kumimoji="1" lang="en-US" altLang="zh-TW" sz="1200" b="1" dirty="0" err="1"/>
                  <a:t>BatchNorm</a:t>
                </a:r>
                <a:endParaRPr kumimoji="1" lang="zh-TW" altLang="en-US" sz="1200" b="1" dirty="0"/>
              </a:p>
            </p:txBody>
          </p:sp>
        </p:grp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AA8401BE-E5AB-E640-9C7C-E46007907D2B}"/>
                </a:ext>
              </a:extLst>
            </p:cNvPr>
            <p:cNvGrpSpPr/>
            <p:nvPr/>
          </p:nvGrpSpPr>
          <p:grpSpPr>
            <a:xfrm>
              <a:off x="8088968" y="5785131"/>
              <a:ext cx="1248603" cy="570301"/>
              <a:chOff x="2773036" y="6538907"/>
              <a:chExt cx="1248603" cy="570301"/>
            </a:xfrm>
          </p:grpSpPr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89575E22-97A0-F642-9795-32E9A0E0C7C4}"/>
                  </a:ext>
                </a:extLst>
              </p:cNvPr>
              <p:cNvSpPr/>
              <p:nvPr/>
            </p:nvSpPr>
            <p:spPr>
              <a:xfrm>
                <a:off x="2773036" y="6598355"/>
                <a:ext cx="180000" cy="180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1D1548CE-EC40-A549-85F4-5A5B009AE310}"/>
                  </a:ext>
                </a:extLst>
              </p:cNvPr>
              <p:cNvSpPr txBox="1"/>
              <p:nvPr/>
            </p:nvSpPr>
            <p:spPr>
              <a:xfrm>
                <a:off x="2910725" y="6538907"/>
                <a:ext cx="7106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b="1" dirty="0"/>
                  <a:t>Softmax</a:t>
                </a:r>
                <a:endParaRPr kumimoji="1" lang="zh-TW" altLang="en-US" sz="1200" b="1" dirty="0"/>
              </a:p>
            </p:txBody>
          </p:sp>
          <p:cxnSp>
            <p:nvCxnSpPr>
              <p:cNvPr id="104" name="直線箭頭接點 103">
                <a:extLst>
                  <a:ext uri="{FF2B5EF4-FFF2-40B4-BE49-F238E27FC236}">
                    <a16:creationId xmlns:a16="http://schemas.microsoft.com/office/drawing/2014/main" id="{60347BE9-6652-184F-9684-41E37CFC4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1814" y="6976846"/>
                <a:ext cx="437862" cy="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prstDash val="sysDash"/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4673DFC8-CD06-0642-93EC-4782F0A65DD9}"/>
                  </a:ext>
                </a:extLst>
              </p:cNvPr>
              <p:cNvSpPr txBox="1"/>
              <p:nvPr/>
            </p:nvSpPr>
            <p:spPr>
              <a:xfrm>
                <a:off x="3221099" y="6832209"/>
                <a:ext cx="800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200" b="1" dirty="0"/>
                  <a:t>Skip layer</a:t>
                </a:r>
                <a:endParaRPr kumimoji="1" lang="zh-TW" altLang="en-US" sz="1200" b="1" dirty="0"/>
              </a:p>
            </p:txBody>
          </p:sp>
        </p:grpSp>
      </p:grpSp>
      <p:sp>
        <p:nvSpPr>
          <p:cNvPr id="107" name="Content Placeholder 3">
            <a:extLst>
              <a:ext uri="{FF2B5EF4-FFF2-40B4-BE49-F238E27FC236}">
                <a16:creationId xmlns:a16="http://schemas.microsoft.com/office/drawing/2014/main" id="{A4038140-47B7-E948-AE3D-9957C22564B4}"/>
              </a:ext>
            </a:extLst>
          </p:cNvPr>
          <p:cNvSpPr txBox="1">
            <a:spLocks/>
          </p:cNvSpPr>
          <p:nvPr/>
        </p:nvSpPr>
        <p:spPr>
          <a:xfrm>
            <a:off x="844270" y="2086655"/>
            <a:ext cx="3752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imaging </a:t>
            </a:r>
            <a:r>
              <a:rPr lang="en-US" sz="2400" dirty="0"/>
              <a:t>U-Net</a:t>
            </a:r>
          </a:p>
          <a:p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Skip-layer </a:t>
            </a:r>
            <a:r>
              <a:rPr lang="en-US" altLang="zh-TW" sz="2400" dirty="0"/>
              <a:t>for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dirty="0"/>
              <a:t>voxel-level border identification</a:t>
            </a:r>
            <a:endParaRPr lang="en-US" sz="2400" dirty="0"/>
          </a:p>
          <a:p>
            <a:r>
              <a:rPr lang="en-US" altLang="zh-TW" sz="2400" dirty="0"/>
              <a:t>Loss function: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Cross-entropy</a:t>
            </a:r>
          </a:p>
          <a:p>
            <a:r>
              <a:rPr lang="en-US" sz="2400" dirty="0"/>
              <a:t>Batch size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sz="2400" dirty="0"/>
              <a:t> epochs</a:t>
            </a:r>
          </a:p>
          <a:p>
            <a:r>
              <a:rPr lang="en-US" altLang="zh-TW" sz="2400" dirty="0"/>
              <a:t>Batch normalization</a:t>
            </a:r>
          </a:p>
          <a:p>
            <a:r>
              <a:rPr lang="en-US" altLang="zh-TW" sz="2400" dirty="0"/>
              <a:t>Evaluation metric</a:t>
            </a:r>
          </a:p>
          <a:p>
            <a:pPr lvl="1"/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Dice</a:t>
            </a:r>
            <a:r>
              <a:rPr lang="en-US" altLang="zh-TW" sz="2000" dirty="0"/>
              <a:t> similarity 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966C7442-3168-6A41-8BFA-352E7772B3F0}"/>
              </a:ext>
            </a:extLst>
          </p:cNvPr>
          <p:cNvSpPr txBox="1"/>
          <p:nvPr/>
        </p:nvSpPr>
        <p:spPr>
          <a:xfrm>
            <a:off x="4419017" y="404414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(channels)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8C8978A-E622-E542-8D95-C00AAD721B02}"/>
              </a:ext>
            </a:extLst>
          </p:cNvPr>
          <p:cNvSpPr txBox="1"/>
          <p:nvPr/>
        </p:nvSpPr>
        <p:spPr>
          <a:xfrm>
            <a:off x="4431234" y="1267757"/>
            <a:ext cx="264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(voxels of width and height; slices: 155)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243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不規則四邊形 32">
            <a:extLst>
              <a:ext uri="{FF2B5EF4-FFF2-40B4-BE49-F238E27FC236}">
                <a16:creationId xmlns:a16="http://schemas.microsoft.com/office/drawing/2014/main" id="{C21A4263-68EC-4B40-84FC-F3AA8FF838A4}"/>
              </a:ext>
            </a:extLst>
          </p:cNvPr>
          <p:cNvSpPr/>
          <p:nvPr/>
        </p:nvSpPr>
        <p:spPr>
          <a:xfrm rot="7816759">
            <a:off x="4894772" y="237249"/>
            <a:ext cx="1614249" cy="5336351"/>
          </a:xfrm>
          <a:prstGeom prst="trapezoid">
            <a:avLst>
              <a:gd name="adj" fmla="val 25930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77FC66A2-1875-EC43-892E-FB2B4DF8BAB7}"/>
              </a:ext>
            </a:extLst>
          </p:cNvPr>
          <p:cNvGrpSpPr/>
          <p:nvPr/>
        </p:nvGrpSpPr>
        <p:grpSpPr>
          <a:xfrm>
            <a:off x="6735665" y="5247380"/>
            <a:ext cx="3938088" cy="1261554"/>
            <a:chOff x="8216201" y="5284486"/>
            <a:chExt cx="3938088" cy="1261554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23188802-D81A-9446-8111-E52B11BA15E3}"/>
                </a:ext>
              </a:extLst>
            </p:cNvPr>
            <p:cNvSpPr/>
            <p:nvPr/>
          </p:nvSpPr>
          <p:spPr>
            <a:xfrm>
              <a:off x="8216201" y="567901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48A7602A-1454-434E-A76C-7B99D2190EB8}"/>
                </a:ext>
              </a:extLst>
            </p:cNvPr>
            <p:cNvSpPr/>
            <p:nvPr/>
          </p:nvSpPr>
          <p:spPr>
            <a:xfrm>
              <a:off x="8216201" y="601546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6C0A049E-23ED-A24D-B722-513D9E729442}"/>
                </a:ext>
              </a:extLst>
            </p:cNvPr>
            <p:cNvSpPr/>
            <p:nvPr/>
          </p:nvSpPr>
          <p:spPr>
            <a:xfrm>
              <a:off x="8216201" y="5339745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6AB0A6E3-1896-1D4A-9438-85E7B960F577}"/>
                </a:ext>
              </a:extLst>
            </p:cNvPr>
            <p:cNvSpPr txBox="1"/>
            <p:nvPr/>
          </p:nvSpPr>
          <p:spPr>
            <a:xfrm>
              <a:off x="8361826" y="5284486"/>
              <a:ext cx="31207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b="1" dirty="0"/>
                <a:t>3x3x3 Conv – stride 1,1,1 – </a:t>
              </a:r>
              <a:r>
                <a:rPr kumimoji="1" lang="en-US" altLang="zh-TW" sz="1200" b="1" dirty="0" err="1"/>
                <a:t>ReLU</a:t>
              </a:r>
              <a:r>
                <a:rPr kumimoji="1" lang="en-US" altLang="zh-TW" sz="1200" b="1" dirty="0"/>
                <a:t> – </a:t>
              </a:r>
              <a:r>
                <a:rPr kumimoji="1" lang="en-US" altLang="zh-TW" sz="1200" b="1" dirty="0" err="1"/>
                <a:t>BatchNorm</a:t>
              </a:r>
              <a:endParaRPr kumimoji="1" lang="zh-TW" altLang="en-US" sz="1200" b="1" dirty="0"/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D582DF62-3422-5C4A-B370-EF8EB7DFB7A1}"/>
                </a:ext>
              </a:extLst>
            </p:cNvPr>
            <p:cNvSpPr txBox="1"/>
            <p:nvPr/>
          </p:nvSpPr>
          <p:spPr>
            <a:xfrm>
              <a:off x="8366605" y="5622572"/>
              <a:ext cx="31207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b="1" dirty="0"/>
                <a:t>3x3x3 Conv – stride 2,2,2 – </a:t>
              </a:r>
              <a:r>
                <a:rPr kumimoji="1" lang="en-US" altLang="zh-TW" sz="1200" b="1" dirty="0" err="1"/>
                <a:t>ReLU</a:t>
              </a:r>
              <a:r>
                <a:rPr kumimoji="1" lang="en-US" altLang="zh-TW" sz="1200" b="1" dirty="0"/>
                <a:t> – </a:t>
              </a:r>
              <a:r>
                <a:rPr kumimoji="1" lang="en-US" altLang="zh-TW" sz="1200" b="1" dirty="0" err="1"/>
                <a:t>BatchNorm</a:t>
              </a:r>
              <a:endParaRPr kumimoji="1" lang="zh-TW" altLang="en-US" sz="1200" b="1" dirty="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F0794AA9-D32E-864A-8DD5-A4059FC5A6C2}"/>
                </a:ext>
              </a:extLst>
            </p:cNvPr>
            <p:cNvSpPr txBox="1"/>
            <p:nvPr/>
          </p:nvSpPr>
          <p:spPr>
            <a:xfrm>
              <a:off x="8353890" y="5956015"/>
              <a:ext cx="3800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b="1" dirty="0"/>
                <a:t>3x3x3 Transpose Conv – stride 1,1,1 – </a:t>
              </a:r>
              <a:r>
                <a:rPr kumimoji="1" lang="en-US" altLang="zh-TW" sz="1200" b="1" dirty="0" err="1"/>
                <a:t>ReLU</a:t>
              </a:r>
              <a:r>
                <a:rPr kumimoji="1" lang="en-US" altLang="zh-TW" sz="1200" b="1" dirty="0"/>
                <a:t> – </a:t>
              </a:r>
              <a:r>
                <a:rPr kumimoji="1" lang="en-US" altLang="zh-TW" sz="1200" b="1" dirty="0" err="1"/>
                <a:t>BatchNorm</a:t>
              </a:r>
              <a:endParaRPr kumimoji="1" lang="zh-TW" altLang="en-US" sz="1200" b="1" dirty="0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7ED93B24-D45B-0644-863B-5031A1F34028}"/>
                </a:ext>
              </a:extLst>
            </p:cNvPr>
            <p:cNvSpPr/>
            <p:nvPr/>
          </p:nvSpPr>
          <p:spPr>
            <a:xfrm>
              <a:off x="8216201" y="6328489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44EC1EBC-261C-9B41-AD3D-9A7A7F6C0789}"/>
                </a:ext>
              </a:extLst>
            </p:cNvPr>
            <p:cNvSpPr txBox="1"/>
            <p:nvPr/>
          </p:nvSpPr>
          <p:spPr>
            <a:xfrm>
              <a:off x="8353890" y="6269041"/>
              <a:ext cx="3800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b="1" dirty="0"/>
                <a:t>3x3x3 Transpose Conv – stride 2,2,2 – </a:t>
              </a:r>
              <a:r>
                <a:rPr kumimoji="1" lang="en-US" altLang="zh-TW" sz="1200" b="1" dirty="0" err="1"/>
                <a:t>ReLU</a:t>
              </a:r>
              <a:r>
                <a:rPr kumimoji="1" lang="en-US" altLang="zh-TW" sz="1200" b="1" dirty="0"/>
                <a:t> – </a:t>
              </a:r>
              <a:r>
                <a:rPr kumimoji="1" lang="en-US" altLang="zh-TW" sz="1200" b="1" dirty="0" err="1"/>
                <a:t>BatchNorm</a:t>
              </a:r>
              <a:endParaRPr kumimoji="1" lang="zh-TW" altLang="en-US" sz="1200" b="1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279FE43-C234-3146-AB82-552374163628}"/>
              </a:ext>
            </a:extLst>
          </p:cNvPr>
          <p:cNvGrpSpPr>
            <a:grpSpLocks noChangeAspect="1"/>
          </p:cNvGrpSpPr>
          <p:nvPr/>
        </p:nvGrpSpPr>
        <p:grpSpPr>
          <a:xfrm>
            <a:off x="3898039" y="266941"/>
            <a:ext cx="7981785" cy="4573782"/>
            <a:chOff x="149178" y="109883"/>
            <a:chExt cx="10193365" cy="5841267"/>
          </a:xfrm>
        </p:grpSpPr>
        <p:cxnSp>
          <p:nvCxnSpPr>
            <p:cNvPr id="118" name="肘形接點 117">
              <a:extLst>
                <a:ext uri="{FF2B5EF4-FFF2-40B4-BE49-F238E27FC236}">
                  <a16:creationId xmlns:a16="http://schemas.microsoft.com/office/drawing/2014/main" id="{7A22C910-BD96-B149-8358-7156F7DCB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061" y="5210737"/>
              <a:ext cx="598650" cy="407080"/>
            </a:xfrm>
            <a:prstGeom prst="bentConnector3">
              <a:avLst>
                <a:gd name="adj1" fmla="val 995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5030E3FC-C948-F744-BD68-C61B749F2C2B}"/>
                </a:ext>
              </a:extLst>
            </p:cNvPr>
            <p:cNvGrpSpPr/>
            <p:nvPr/>
          </p:nvGrpSpPr>
          <p:grpSpPr>
            <a:xfrm>
              <a:off x="149178" y="190002"/>
              <a:ext cx="535724" cy="1808165"/>
              <a:chOff x="714295" y="1660091"/>
              <a:chExt cx="535724" cy="180816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453805B-11F0-2E47-9731-88FBF7B43B95}"/>
                  </a:ext>
                </a:extLst>
              </p:cNvPr>
              <p:cNvSpPr/>
              <p:nvPr/>
            </p:nvSpPr>
            <p:spPr>
              <a:xfrm>
                <a:off x="1034062" y="2021775"/>
                <a:ext cx="54000" cy="11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FD1F150-4A9A-4041-AA13-9F19CF04BA1D}"/>
                  </a:ext>
                </a:extLst>
              </p:cNvPr>
              <p:cNvSpPr txBox="1"/>
              <p:nvPr/>
            </p:nvSpPr>
            <p:spPr>
              <a:xfrm>
                <a:off x="714295" y="309892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240</a:t>
                </a: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6033DDA-B781-D649-8631-E91442DE9148}"/>
                  </a:ext>
                </a:extLst>
              </p:cNvPr>
              <p:cNvSpPr txBox="1"/>
              <p:nvPr/>
            </p:nvSpPr>
            <p:spPr>
              <a:xfrm>
                <a:off x="856096" y="1660091"/>
                <a:ext cx="301685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B048A295-D1A0-544B-B2A1-24C965EF1979}"/>
                </a:ext>
              </a:extLst>
            </p:cNvPr>
            <p:cNvGrpSpPr/>
            <p:nvPr/>
          </p:nvGrpSpPr>
          <p:grpSpPr>
            <a:xfrm>
              <a:off x="1523633" y="1781939"/>
              <a:ext cx="535724" cy="1215441"/>
              <a:chOff x="1803976" y="1672909"/>
              <a:chExt cx="535724" cy="1215441"/>
            </a:xfrm>
          </p:grpSpPr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5ED2EC4-45ED-0D4C-9ECE-91568B094ED3}"/>
                  </a:ext>
                </a:extLst>
              </p:cNvPr>
              <p:cNvSpPr txBox="1"/>
              <p:nvPr/>
            </p:nvSpPr>
            <p:spPr>
              <a:xfrm>
                <a:off x="1803976" y="2519019"/>
                <a:ext cx="53572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120</a:t>
                </a:r>
              </a:p>
            </p:txBody>
          </p: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72AAC141-D0C1-4245-98CF-430EC63CDD06}"/>
                  </a:ext>
                </a:extLst>
              </p:cNvPr>
              <p:cNvGrpSpPr/>
              <p:nvPr/>
            </p:nvGrpSpPr>
            <p:grpSpPr>
              <a:xfrm>
                <a:off x="1952557" y="1672909"/>
                <a:ext cx="301686" cy="919079"/>
                <a:chOff x="1952557" y="1672909"/>
                <a:chExt cx="301686" cy="919079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3D7DDFB-9F62-A142-887F-5B2C70CE2091}"/>
                    </a:ext>
                  </a:extLst>
                </p:cNvPr>
                <p:cNvSpPr/>
                <p:nvPr/>
              </p:nvSpPr>
              <p:spPr>
                <a:xfrm>
                  <a:off x="2100862" y="2015988"/>
                  <a:ext cx="72000" cy="5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CBF19A8-33DC-634B-AFEF-6F1AD7B7C232}"/>
                    </a:ext>
                  </a:extLst>
                </p:cNvPr>
                <p:cNvSpPr txBox="1"/>
                <p:nvPr/>
              </p:nvSpPr>
              <p:spPr>
                <a:xfrm>
                  <a:off x="1952557" y="1672909"/>
                  <a:ext cx="301686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kumimoji="1"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387645EB-8364-BC4B-8052-BB473035CFD3}"/>
                </a:ext>
              </a:extLst>
            </p:cNvPr>
            <p:cNvGrpSpPr/>
            <p:nvPr/>
          </p:nvGrpSpPr>
          <p:grpSpPr>
            <a:xfrm>
              <a:off x="2335646" y="2826085"/>
              <a:ext cx="434486" cy="982987"/>
              <a:chOff x="3118029" y="1605996"/>
              <a:chExt cx="434486" cy="982987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AD79E93-FA98-A343-96EA-95854A3C3038}"/>
                  </a:ext>
                </a:extLst>
              </p:cNvPr>
              <p:cNvSpPr/>
              <p:nvPr/>
            </p:nvSpPr>
            <p:spPr>
              <a:xfrm>
                <a:off x="3318505" y="1983432"/>
                <a:ext cx="1440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57B6C63-8828-8D4C-BD9D-7E3BCA140991}"/>
                  </a:ext>
                </a:extLst>
              </p:cNvPr>
              <p:cNvSpPr txBox="1"/>
              <p:nvPr/>
            </p:nvSpPr>
            <p:spPr>
              <a:xfrm>
                <a:off x="3118029" y="221965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60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41B26F6-7DA7-304E-A516-633D6156BADA}"/>
                  </a:ext>
                </a:extLst>
              </p:cNvPr>
              <p:cNvSpPr txBox="1"/>
              <p:nvPr/>
            </p:nvSpPr>
            <p:spPr>
              <a:xfrm>
                <a:off x="3133810" y="1605996"/>
                <a:ext cx="418705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C4F3B4E3-5B61-F542-8D27-A29EBE73377B}"/>
                </a:ext>
              </a:extLst>
            </p:cNvPr>
            <p:cNvGrpSpPr/>
            <p:nvPr/>
          </p:nvGrpSpPr>
          <p:grpSpPr>
            <a:xfrm>
              <a:off x="4160900" y="4485844"/>
              <a:ext cx="576000" cy="730767"/>
              <a:chOff x="3534505" y="3163973"/>
              <a:chExt cx="576000" cy="730767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FBAC41-8B79-FD45-920B-4437CA45A2EA}"/>
                  </a:ext>
                </a:extLst>
              </p:cNvPr>
              <p:cNvSpPr/>
              <p:nvPr/>
            </p:nvSpPr>
            <p:spPr>
              <a:xfrm>
                <a:off x="3534505" y="3524429"/>
                <a:ext cx="576000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77551F-E817-FC4A-AF72-1EE416A6AFF0}"/>
                  </a:ext>
                </a:extLst>
              </p:cNvPr>
              <p:cNvSpPr txBox="1"/>
              <p:nvPr/>
            </p:nvSpPr>
            <p:spPr>
              <a:xfrm>
                <a:off x="3565810" y="3525410"/>
                <a:ext cx="418703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15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9ACE46F-9C4D-5441-B041-A813A2739DBB}"/>
                  </a:ext>
                </a:extLst>
              </p:cNvPr>
              <p:cNvSpPr txBox="1"/>
              <p:nvPr/>
            </p:nvSpPr>
            <p:spPr>
              <a:xfrm>
                <a:off x="3565810" y="3163973"/>
                <a:ext cx="418703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64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4DCD756-4518-E044-B79B-FD59B5A70ECD}"/>
                </a:ext>
              </a:extLst>
            </p:cNvPr>
            <p:cNvGrpSpPr/>
            <p:nvPr/>
          </p:nvGrpSpPr>
          <p:grpSpPr>
            <a:xfrm>
              <a:off x="5130534" y="5237143"/>
              <a:ext cx="1152000" cy="714007"/>
              <a:chOff x="5140083" y="3179754"/>
              <a:chExt cx="1152000" cy="714007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A1DC0C5-EB23-244A-AD69-3B0E75954408}"/>
                  </a:ext>
                </a:extLst>
              </p:cNvPr>
              <p:cNvSpPr txBox="1"/>
              <p:nvPr/>
            </p:nvSpPr>
            <p:spPr>
              <a:xfrm>
                <a:off x="5565240" y="35244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8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DD7441D-58BC-2F44-8C5A-3A4AAC0BD667}"/>
                  </a:ext>
                </a:extLst>
              </p:cNvPr>
              <p:cNvSpPr/>
              <p:nvPr/>
            </p:nvSpPr>
            <p:spPr>
              <a:xfrm>
                <a:off x="5140083" y="3526078"/>
                <a:ext cx="1152000" cy="5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5524F5B-6617-EC4E-B75C-0B7FE1E07D84}"/>
                  </a:ext>
                </a:extLst>
              </p:cNvPr>
              <p:cNvSpPr txBox="1"/>
              <p:nvPr/>
            </p:nvSpPr>
            <p:spPr>
              <a:xfrm>
                <a:off x="5416660" y="3179754"/>
                <a:ext cx="535724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128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2FDC92F-6CB8-DE4D-AF97-F498C559AC15}"/>
                </a:ext>
              </a:extLst>
            </p:cNvPr>
            <p:cNvGrpSpPr/>
            <p:nvPr/>
          </p:nvGrpSpPr>
          <p:grpSpPr>
            <a:xfrm>
              <a:off x="3219112" y="3698832"/>
              <a:ext cx="418704" cy="764100"/>
              <a:chOff x="3149591" y="1663728"/>
              <a:chExt cx="418704" cy="763127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8DE5827-E49B-A746-87C6-F044FDE7DB1E}"/>
                  </a:ext>
                </a:extLst>
              </p:cNvPr>
              <p:cNvSpPr/>
              <p:nvPr/>
            </p:nvSpPr>
            <p:spPr>
              <a:xfrm>
                <a:off x="3246505" y="2015988"/>
                <a:ext cx="288000" cy="1438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D02A34FD-DC2F-7E48-9865-99D30F4BC674}"/>
                  </a:ext>
                </a:extLst>
              </p:cNvPr>
              <p:cNvSpPr txBox="1"/>
              <p:nvPr/>
            </p:nvSpPr>
            <p:spPr>
              <a:xfrm>
                <a:off x="3149591" y="205752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30</a:t>
                </a: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395EE04-4C69-AD40-844F-E2C1258A5EF5}"/>
                  </a:ext>
                </a:extLst>
              </p:cNvPr>
              <p:cNvSpPr txBox="1"/>
              <p:nvPr/>
            </p:nvSpPr>
            <p:spPr>
              <a:xfrm>
                <a:off x="3149591" y="166372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32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DA8AE349-202E-3240-A2B2-2C6141054B77}"/>
                </a:ext>
              </a:extLst>
            </p:cNvPr>
            <p:cNvGrpSpPr/>
            <p:nvPr/>
          </p:nvGrpSpPr>
          <p:grpSpPr>
            <a:xfrm>
              <a:off x="795969" y="190002"/>
              <a:ext cx="535724" cy="1808166"/>
              <a:chOff x="681749" y="1660091"/>
              <a:chExt cx="535724" cy="1808166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8ED669F-C5BE-D245-99B8-38C52ACF052D}"/>
                  </a:ext>
                </a:extLst>
              </p:cNvPr>
              <p:cNvSpPr/>
              <p:nvPr/>
            </p:nvSpPr>
            <p:spPr>
              <a:xfrm>
                <a:off x="1034062" y="2021775"/>
                <a:ext cx="54000" cy="11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31C303B-09EA-4E4E-AA0B-94FD8EAD1C67}"/>
                  </a:ext>
                </a:extLst>
              </p:cNvPr>
              <p:cNvSpPr txBox="1"/>
              <p:nvPr/>
            </p:nvSpPr>
            <p:spPr>
              <a:xfrm>
                <a:off x="681749" y="309892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240</a:t>
                </a: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2E905D0-8A6A-0F44-A9EF-1A2B13A9818A}"/>
                  </a:ext>
                </a:extLst>
              </p:cNvPr>
              <p:cNvSpPr txBox="1"/>
              <p:nvPr/>
            </p:nvSpPr>
            <p:spPr>
              <a:xfrm>
                <a:off x="856096" y="1660091"/>
                <a:ext cx="301685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51" name="直線箭頭接點 50">
              <a:extLst>
                <a:ext uri="{FF2B5EF4-FFF2-40B4-BE49-F238E27FC236}">
                  <a16:creationId xmlns:a16="http://schemas.microsoft.com/office/drawing/2014/main" id="{7D21FBDF-0ED5-6746-9AC3-05E66B53A4B1}"/>
                </a:ext>
              </a:extLst>
            </p:cNvPr>
            <p:cNvCxnSpPr>
              <a:stCxn id="4" idx="3"/>
              <a:endCxn id="47" idx="3"/>
            </p:cNvCxnSpPr>
            <p:nvPr/>
          </p:nvCxnSpPr>
          <p:spPr>
            <a:xfrm>
              <a:off x="522945" y="1127686"/>
              <a:ext cx="679337" cy="0"/>
            </a:xfrm>
            <a:prstGeom prst="straightConnector1">
              <a:avLst/>
            </a:prstGeom>
            <a:ln>
              <a:headEnd w="lg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接點 57">
              <a:extLst>
                <a:ext uri="{FF2B5EF4-FFF2-40B4-BE49-F238E27FC236}">
                  <a16:creationId xmlns:a16="http://schemas.microsoft.com/office/drawing/2014/main" id="{B6FEBBE5-6B08-674D-AD68-092EDB530699}"/>
                </a:ext>
              </a:extLst>
            </p:cNvPr>
            <p:cNvCxnSpPr>
              <a:stCxn id="48" idx="2"/>
              <a:endCxn id="9" idx="1"/>
            </p:cNvCxnSpPr>
            <p:nvPr/>
          </p:nvCxnSpPr>
          <p:spPr>
            <a:xfrm rot="16200000" flipH="1">
              <a:off x="1234749" y="1827248"/>
              <a:ext cx="414851" cy="756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>
              <a:extLst>
                <a:ext uri="{FF2B5EF4-FFF2-40B4-BE49-F238E27FC236}">
                  <a16:creationId xmlns:a16="http://schemas.microsoft.com/office/drawing/2014/main" id="{73FC6FF8-78FA-2044-AFF4-9C9CA80CD6DD}"/>
                </a:ext>
              </a:extLst>
            </p:cNvPr>
            <p:cNvCxnSpPr/>
            <p:nvPr/>
          </p:nvCxnSpPr>
          <p:spPr>
            <a:xfrm rot="16200000" flipH="1">
              <a:off x="1986130" y="2842768"/>
              <a:ext cx="399070" cy="645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>
              <a:extLst>
                <a:ext uri="{FF2B5EF4-FFF2-40B4-BE49-F238E27FC236}">
                  <a16:creationId xmlns:a16="http://schemas.microsoft.com/office/drawing/2014/main" id="{0F90DD5F-FE9C-8441-BC6C-E66C7B3642FD}"/>
                </a:ext>
              </a:extLst>
            </p:cNvPr>
            <p:cNvCxnSpPr/>
            <p:nvPr/>
          </p:nvCxnSpPr>
          <p:spPr>
            <a:xfrm rot="16200000" flipH="1">
              <a:off x="2734958" y="3629744"/>
              <a:ext cx="399070" cy="645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>
              <a:extLst>
                <a:ext uri="{FF2B5EF4-FFF2-40B4-BE49-F238E27FC236}">
                  <a16:creationId xmlns:a16="http://schemas.microsoft.com/office/drawing/2014/main" id="{50DE4870-EC96-FB40-AD58-C565B8320FDB}"/>
                </a:ext>
              </a:extLst>
            </p:cNvPr>
            <p:cNvCxnSpPr/>
            <p:nvPr/>
          </p:nvCxnSpPr>
          <p:spPr>
            <a:xfrm rot="16200000" flipH="1">
              <a:off x="3583110" y="4364687"/>
              <a:ext cx="399070" cy="645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>
              <a:extLst>
                <a:ext uri="{FF2B5EF4-FFF2-40B4-BE49-F238E27FC236}">
                  <a16:creationId xmlns:a16="http://schemas.microsoft.com/office/drawing/2014/main" id="{69F2567E-A2E9-AD4C-AE5B-F5E49132A9A6}"/>
                </a:ext>
              </a:extLst>
            </p:cNvPr>
            <p:cNvCxnSpPr/>
            <p:nvPr/>
          </p:nvCxnSpPr>
          <p:spPr>
            <a:xfrm rot="16200000" flipH="1">
              <a:off x="4576236" y="5095664"/>
              <a:ext cx="399070" cy="645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65527BF4-F590-6247-B9A9-91C708DBF1B1}"/>
                </a:ext>
              </a:extLst>
            </p:cNvPr>
            <p:cNvGrpSpPr/>
            <p:nvPr/>
          </p:nvGrpSpPr>
          <p:grpSpPr>
            <a:xfrm>
              <a:off x="6623611" y="4463550"/>
              <a:ext cx="576000" cy="714985"/>
              <a:chOff x="3534505" y="3163973"/>
              <a:chExt cx="576000" cy="714985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92528DD-AFDD-AA4E-9A85-4ECD8969E52D}"/>
                  </a:ext>
                </a:extLst>
              </p:cNvPr>
              <p:cNvSpPr/>
              <p:nvPr/>
            </p:nvSpPr>
            <p:spPr>
              <a:xfrm>
                <a:off x="3534505" y="3524429"/>
                <a:ext cx="576000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53040FC5-54F9-F344-B7BC-E312EAA8EE2D}"/>
                  </a:ext>
                </a:extLst>
              </p:cNvPr>
              <p:cNvSpPr txBox="1"/>
              <p:nvPr/>
            </p:nvSpPr>
            <p:spPr>
              <a:xfrm>
                <a:off x="3581591" y="3509628"/>
                <a:ext cx="418703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15</a:t>
                </a: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C359CEC-9CD5-2647-97FB-274A873FEA32}"/>
                  </a:ext>
                </a:extLst>
              </p:cNvPr>
              <p:cNvSpPr txBox="1"/>
              <p:nvPr/>
            </p:nvSpPr>
            <p:spPr>
              <a:xfrm>
                <a:off x="3565810" y="3163973"/>
                <a:ext cx="418703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64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09BFF19E-348F-6D4F-AABC-01936B9E5A75}"/>
                </a:ext>
              </a:extLst>
            </p:cNvPr>
            <p:cNvGrpSpPr/>
            <p:nvPr/>
          </p:nvGrpSpPr>
          <p:grpSpPr>
            <a:xfrm>
              <a:off x="7587088" y="3628982"/>
              <a:ext cx="418704" cy="732538"/>
              <a:chOff x="3133810" y="1679489"/>
              <a:chExt cx="418704" cy="731605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719F061-19F4-B44D-A63D-3AE6AA9AFA8E}"/>
                  </a:ext>
                </a:extLst>
              </p:cNvPr>
              <p:cNvSpPr/>
              <p:nvPr/>
            </p:nvSpPr>
            <p:spPr>
              <a:xfrm>
                <a:off x="3246505" y="2015988"/>
                <a:ext cx="288000" cy="1438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16949858-936D-5943-9EB2-FCC7CC170DAA}"/>
                  </a:ext>
                </a:extLst>
              </p:cNvPr>
              <p:cNvSpPr txBox="1"/>
              <p:nvPr/>
            </p:nvSpPr>
            <p:spPr>
              <a:xfrm>
                <a:off x="3133810" y="204176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30</a:t>
                </a: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F87D4AA-9A85-5647-89A1-CC81EB01A3EE}"/>
                  </a:ext>
                </a:extLst>
              </p:cNvPr>
              <p:cNvSpPr txBox="1"/>
              <p:nvPr/>
            </p:nvSpPr>
            <p:spPr>
              <a:xfrm>
                <a:off x="3133810" y="167948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32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3FD9F49D-55F4-6A4A-A75C-71FA689B781C}"/>
                </a:ext>
              </a:extLst>
            </p:cNvPr>
            <p:cNvGrpSpPr/>
            <p:nvPr/>
          </p:nvGrpSpPr>
          <p:grpSpPr>
            <a:xfrm>
              <a:off x="8362538" y="2789865"/>
              <a:ext cx="434486" cy="904079"/>
              <a:chOff x="3102248" y="1637558"/>
              <a:chExt cx="434486" cy="904079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212EA62C-2BC6-CD42-9648-6625C6CBA0B0}"/>
                  </a:ext>
                </a:extLst>
              </p:cNvPr>
              <p:cNvSpPr/>
              <p:nvPr/>
            </p:nvSpPr>
            <p:spPr>
              <a:xfrm>
                <a:off x="3318505" y="1983432"/>
                <a:ext cx="1440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54C9A5A0-D535-7744-BB1B-55FFB07E0273}"/>
                  </a:ext>
                </a:extLst>
              </p:cNvPr>
              <p:cNvSpPr txBox="1"/>
              <p:nvPr/>
            </p:nvSpPr>
            <p:spPr>
              <a:xfrm>
                <a:off x="3118029" y="2172307"/>
                <a:ext cx="418705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60</a:t>
                </a:r>
              </a:p>
            </p:txBody>
          </p: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7A094D5B-EEB1-CF4E-9CD5-0055A96A06EC}"/>
                  </a:ext>
                </a:extLst>
              </p:cNvPr>
              <p:cNvSpPr txBox="1"/>
              <p:nvPr/>
            </p:nvSpPr>
            <p:spPr>
              <a:xfrm>
                <a:off x="3102248" y="1637558"/>
                <a:ext cx="418705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16F3C35E-8B07-7143-A65F-6FA96FDE125C}"/>
                </a:ext>
              </a:extLst>
            </p:cNvPr>
            <p:cNvGrpSpPr/>
            <p:nvPr/>
          </p:nvGrpSpPr>
          <p:grpSpPr>
            <a:xfrm>
              <a:off x="9071058" y="1673768"/>
              <a:ext cx="535724" cy="1231222"/>
              <a:chOff x="1819757" y="1657128"/>
              <a:chExt cx="535724" cy="1231222"/>
            </a:xfrm>
          </p:grpSpPr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79E57417-F518-EE4C-82F2-D7ECA3C1199A}"/>
                  </a:ext>
                </a:extLst>
              </p:cNvPr>
              <p:cNvSpPr txBox="1"/>
              <p:nvPr/>
            </p:nvSpPr>
            <p:spPr>
              <a:xfrm>
                <a:off x="1819757" y="2519019"/>
                <a:ext cx="53572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120</a:t>
                </a:r>
              </a:p>
            </p:txBody>
          </p: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92B349E9-1BDC-CA47-A535-760E170DE85B}"/>
                  </a:ext>
                </a:extLst>
              </p:cNvPr>
              <p:cNvGrpSpPr/>
              <p:nvPr/>
            </p:nvGrpSpPr>
            <p:grpSpPr>
              <a:xfrm>
                <a:off x="1952557" y="1657128"/>
                <a:ext cx="301686" cy="934860"/>
                <a:chOff x="1952557" y="1657128"/>
                <a:chExt cx="301686" cy="934860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EB8CFCA5-9B6D-F447-9B62-12DD01B89062}"/>
                    </a:ext>
                  </a:extLst>
                </p:cNvPr>
                <p:cNvSpPr/>
                <p:nvPr/>
              </p:nvSpPr>
              <p:spPr>
                <a:xfrm>
                  <a:off x="2100862" y="2015988"/>
                  <a:ext cx="72000" cy="5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DF0E5C77-1628-6845-AF4C-C4AB4F2EF3A9}"/>
                    </a:ext>
                  </a:extLst>
                </p:cNvPr>
                <p:cNvSpPr txBox="1"/>
                <p:nvPr/>
              </p:nvSpPr>
              <p:spPr>
                <a:xfrm>
                  <a:off x="1952557" y="1657128"/>
                  <a:ext cx="301686" cy="369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kumimoji="1"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3" name="群組 112">
              <a:extLst>
                <a:ext uri="{FF2B5EF4-FFF2-40B4-BE49-F238E27FC236}">
                  <a16:creationId xmlns:a16="http://schemas.microsoft.com/office/drawing/2014/main" id="{C34215BC-7547-AB41-821F-00AE57D1B45C}"/>
                </a:ext>
              </a:extLst>
            </p:cNvPr>
            <p:cNvGrpSpPr/>
            <p:nvPr/>
          </p:nvGrpSpPr>
          <p:grpSpPr>
            <a:xfrm>
              <a:off x="9806819" y="109883"/>
              <a:ext cx="535724" cy="1823946"/>
              <a:chOff x="793200" y="1660091"/>
              <a:chExt cx="535724" cy="1823946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AE1A2C27-C6C9-E643-85EA-C10EEDB25C49}"/>
                  </a:ext>
                </a:extLst>
              </p:cNvPr>
              <p:cNvSpPr/>
              <p:nvPr/>
            </p:nvSpPr>
            <p:spPr>
              <a:xfrm>
                <a:off x="1034062" y="2021775"/>
                <a:ext cx="54000" cy="11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8FAF18C5-5F43-314F-B91A-7EF856E1ACF0}"/>
                  </a:ext>
                </a:extLst>
              </p:cNvPr>
              <p:cNvSpPr txBox="1"/>
              <p:nvPr/>
            </p:nvSpPr>
            <p:spPr>
              <a:xfrm>
                <a:off x="793200" y="311470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240</a:t>
                </a:r>
              </a:p>
            </p:txBody>
          </p:sp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E2D22375-4ECC-5147-9F19-7871C2CF77E6}"/>
                  </a:ext>
                </a:extLst>
              </p:cNvPr>
              <p:cNvSpPr txBox="1"/>
              <p:nvPr/>
            </p:nvSpPr>
            <p:spPr>
              <a:xfrm>
                <a:off x="887658" y="1660091"/>
                <a:ext cx="30168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kumimoji="1"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0A5D547D-7256-EC42-A671-D8E08F6EC684}"/>
                </a:ext>
              </a:extLst>
            </p:cNvPr>
            <p:cNvSpPr/>
            <p:nvPr/>
          </p:nvSpPr>
          <p:spPr>
            <a:xfrm>
              <a:off x="597194" y="1037637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7" name="橢圓 136">
              <a:extLst>
                <a:ext uri="{FF2B5EF4-FFF2-40B4-BE49-F238E27FC236}">
                  <a16:creationId xmlns:a16="http://schemas.microsoft.com/office/drawing/2014/main" id="{76202B40-4240-1B48-981A-6CCEA32F5338}"/>
                </a:ext>
              </a:extLst>
            </p:cNvPr>
            <p:cNvSpPr/>
            <p:nvPr/>
          </p:nvSpPr>
          <p:spPr>
            <a:xfrm>
              <a:off x="838731" y="1039174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橢圓 137">
              <a:extLst>
                <a:ext uri="{FF2B5EF4-FFF2-40B4-BE49-F238E27FC236}">
                  <a16:creationId xmlns:a16="http://schemas.microsoft.com/office/drawing/2014/main" id="{5A79A0F6-6348-4940-8343-2F50DC81BD3D}"/>
                </a:ext>
              </a:extLst>
            </p:cNvPr>
            <p:cNvSpPr/>
            <p:nvPr/>
          </p:nvSpPr>
          <p:spPr>
            <a:xfrm>
              <a:off x="1238592" y="23300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9" name="橢圓 138">
              <a:extLst>
                <a:ext uri="{FF2B5EF4-FFF2-40B4-BE49-F238E27FC236}">
                  <a16:creationId xmlns:a16="http://schemas.microsoft.com/office/drawing/2014/main" id="{8501B9D8-8DDA-8C4A-B037-2E8C2A6ECC4E}"/>
                </a:ext>
              </a:extLst>
            </p:cNvPr>
            <p:cNvSpPr/>
            <p:nvPr/>
          </p:nvSpPr>
          <p:spPr>
            <a:xfrm>
              <a:off x="1485874" y="2327521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0" name="橢圓 139">
              <a:extLst>
                <a:ext uri="{FF2B5EF4-FFF2-40B4-BE49-F238E27FC236}">
                  <a16:creationId xmlns:a16="http://schemas.microsoft.com/office/drawing/2014/main" id="{F663DE02-B7D0-724F-AB14-9A721149E7A9}"/>
                </a:ext>
              </a:extLst>
            </p:cNvPr>
            <p:cNvSpPr/>
            <p:nvPr/>
          </p:nvSpPr>
          <p:spPr>
            <a:xfrm>
              <a:off x="1921937" y="328653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1" name="橢圓 140">
              <a:extLst>
                <a:ext uri="{FF2B5EF4-FFF2-40B4-BE49-F238E27FC236}">
                  <a16:creationId xmlns:a16="http://schemas.microsoft.com/office/drawing/2014/main" id="{ED975BD4-054D-2447-8409-1941ED3B7C54}"/>
                </a:ext>
              </a:extLst>
            </p:cNvPr>
            <p:cNvSpPr/>
            <p:nvPr/>
          </p:nvSpPr>
          <p:spPr>
            <a:xfrm>
              <a:off x="2169219" y="328403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2" name="橢圓 141">
              <a:extLst>
                <a:ext uri="{FF2B5EF4-FFF2-40B4-BE49-F238E27FC236}">
                  <a16:creationId xmlns:a16="http://schemas.microsoft.com/office/drawing/2014/main" id="{623FE9E9-0C01-214C-B42F-1BBDE7F4E090}"/>
                </a:ext>
              </a:extLst>
            </p:cNvPr>
            <p:cNvSpPr/>
            <p:nvPr/>
          </p:nvSpPr>
          <p:spPr>
            <a:xfrm>
              <a:off x="2676757" y="406189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3" name="橢圓 142">
              <a:extLst>
                <a:ext uri="{FF2B5EF4-FFF2-40B4-BE49-F238E27FC236}">
                  <a16:creationId xmlns:a16="http://schemas.microsoft.com/office/drawing/2014/main" id="{504BA134-C378-BE4C-9194-5119767F5122}"/>
                </a:ext>
              </a:extLst>
            </p:cNvPr>
            <p:cNvSpPr/>
            <p:nvPr/>
          </p:nvSpPr>
          <p:spPr>
            <a:xfrm>
              <a:off x="2924039" y="4059402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橢圓 143">
              <a:extLst>
                <a:ext uri="{FF2B5EF4-FFF2-40B4-BE49-F238E27FC236}">
                  <a16:creationId xmlns:a16="http://schemas.microsoft.com/office/drawing/2014/main" id="{A3B2E598-04AF-6C46-A78C-9DBB0FFE8050}"/>
                </a:ext>
              </a:extLst>
            </p:cNvPr>
            <p:cNvSpPr/>
            <p:nvPr/>
          </p:nvSpPr>
          <p:spPr>
            <a:xfrm>
              <a:off x="3525767" y="479230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5" name="橢圓 144">
              <a:extLst>
                <a:ext uri="{FF2B5EF4-FFF2-40B4-BE49-F238E27FC236}">
                  <a16:creationId xmlns:a16="http://schemas.microsoft.com/office/drawing/2014/main" id="{B2BC8A5A-8780-D84C-B6AA-CC5CE1D83D8A}"/>
                </a:ext>
              </a:extLst>
            </p:cNvPr>
            <p:cNvSpPr/>
            <p:nvPr/>
          </p:nvSpPr>
          <p:spPr>
            <a:xfrm>
              <a:off x="3773049" y="4789804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橢圓 145">
              <a:extLst>
                <a:ext uri="{FF2B5EF4-FFF2-40B4-BE49-F238E27FC236}">
                  <a16:creationId xmlns:a16="http://schemas.microsoft.com/office/drawing/2014/main" id="{3E9AD2EA-AADF-7B43-89CB-69F4EB74EF9D}"/>
                </a:ext>
              </a:extLst>
            </p:cNvPr>
            <p:cNvSpPr/>
            <p:nvPr/>
          </p:nvSpPr>
          <p:spPr>
            <a:xfrm>
              <a:off x="4542413" y="5527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7" name="橢圓 146">
              <a:extLst>
                <a:ext uri="{FF2B5EF4-FFF2-40B4-BE49-F238E27FC236}">
                  <a16:creationId xmlns:a16="http://schemas.microsoft.com/office/drawing/2014/main" id="{2176D61D-452D-734C-9DA2-9E19A14DFF56}"/>
                </a:ext>
              </a:extLst>
            </p:cNvPr>
            <p:cNvSpPr/>
            <p:nvPr/>
          </p:nvSpPr>
          <p:spPr>
            <a:xfrm>
              <a:off x="4789695" y="5525321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8" name="橢圓 147">
              <a:extLst>
                <a:ext uri="{FF2B5EF4-FFF2-40B4-BE49-F238E27FC236}">
                  <a16:creationId xmlns:a16="http://schemas.microsoft.com/office/drawing/2014/main" id="{DBDC05F2-591B-914D-857F-38BAD80F47E1}"/>
                </a:ext>
              </a:extLst>
            </p:cNvPr>
            <p:cNvSpPr/>
            <p:nvPr/>
          </p:nvSpPr>
          <p:spPr>
            <a:xfrm>
              <a:off x="6380392" y="5532824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450AE22D-6434-5A4F-9952-5A4BEE87AB06}"/>
                </a:ext>
              </a:extLst>
            </p:cNvPr>
            <p:cNvSpPr/>
            <p:nvPr/>
          </p:nvSpPr>
          <p:spPr>
            <a:xfrm>
              <a:off x="6637810" y="5540174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2" name="肘形接點 121">
              <a:extLst>
                <a:ext uri="{FF2B5EF4-FFF2-40B4-BE49-F238E27FC236}">
                  <a16:creationId xmlns:a16="http://schemas.microsoft.com/office/drawing/2014/main" id="{65FFC34C-62AD-7F45-B0B1-78C31DD8B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0682" y="4439220"/>
              <a:ext cx="598650" cy="407080"/>
            </a:xfrm>
            <a:prstGeom prst="bentConnector3">
              <a:avLst>
                <a:gd name="adj1" fmla="val 995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75E4F0DF-9BA7-6B4A-ACE2-2B6FB95BD5B0}"/>
                </a:ext>
              </a:extLst>
            </p:cNvPr>
            <p:cNvSpPr/>
            <p:nvPr/>
          </p:nvSpPr>
          <p:spPr>
            <a:xfrm>
              <a:off x="7287013" y="4761307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5351D9C2-F11D-B849-87E5-D410B1C02A75}"/>
                </a:ext>
              </a:extLst>
            </p:cNvPr>
            <p:cNvSpPr/>
            <p:nvPr/>
          </p:nvSpPr>
          <p:spPr>
            <a:xfrm>
              <a:off x="7544431" y="4768657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6" name="肘形接點 125">
              <a:extLst>
                <a:ext uri="{FF2B5EF4-FFF2-40B4-BE49-F238E27FC236}">
                  <a16:creationId xmlns:a16="http://schemas.microsoft.com/office/drawing/2014/main" id="{B9A33887-D614-8644-9957-84EA519CE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3135" y="3653767"/>
              <a:ext cx="598650" cy="407080"/>
            </a:xfrm>
            <a:prstGeom prst="bentConnector3">
              <a:avLst>
                <a:gd name="adj1" fmla="val 995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92B4C019-BA70-FC47-A911-48203E410932}"/>
                </a:ext>
              </a:extLst>
            </p:cNvPr>
            <p:cNvSpPr/>
            <p:nvPr/>
          </p:nvSpPr>
          <p:spPr>
            <a:xfrm>
              <a:off x="8119466" y="3963497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16324123-98C7-3E48-A01C-4FEDECFA83CB}"/>
                </a:ext>
              </a:extLst>
            </p:cNvPr>
            <p:cNvSpPr/>
            <p:nvPr/>
          </p:nvSpPr>
          <p:spPr>
            <a:xfrm>
              <a:off x="8376884" y="3970847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35" name="肘形接點 134">
              <a:extLst>
                <a:ext uri="{FF2B5EF4-FFF2-40B4-BE49-F238E27FC236}">
                  <a16:creationId xmlns:a16="http://schemas.microsoft.com/office/drawing/2014/main" id="{9FC45144-7CF2-B142-9A69-AAD4C24C8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8532" y="2864820"/>
              <a:ext cx="598650" cy="407080"/>
            </a:xfrm>
            <a:prstGeom prst="bentConnector3">
              <a:avLst>
                <a:gd name="adj1" fmla="val 995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FEB002F9-CE6E-AE48-86D0-EA3B72ECEBFE}"/>
                </a:ext>
              </a:extLst>
            </p:cNvPr>
            <p:cNvSpPr/>
            <p:nvPr/>
          </p:nvSpPr>
          <p:spPr>
            <a:xfrm>
              <a:off x="8864863" y="3186907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4C011DDC-7EFA-8C44-B929-90189BBC27B7}"/>
                </a:ext>
              </a:extLst>
            </p:cNvPr>
            <p:cNvSpPr/>
            <p:nvPr/>
          </p:nvSpPr>
          <p:spPr>
            <a:xfrm>
              <a:off x="9122281" y="31819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2" name="肘形接點 161">
              <a:extLst>
                <a:ext uri="{FF2B5EF4-FFF2-40B4-BE49-F238E27FC236}">
                  <a16:creationId xmlns:a16="http://schemas.microsoft.com/office/drawing/2014/main" id="{D4490EDF-AD01-6340-83F7-6BDF99C26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082" y="1920441"/>
              <a:ext cx="598650" cy="407080"/>
            </a:xfrm>
            <a:prstGeom prst="bentConnector3">
              <a:avLst>
                <a:gd name="adj1" fmla="val 995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橢圓 162">
              <a:extLst>
                <a:ext uri="{FF2B5EF4-FFF2-40B4-BE49-F238E27FC236}">
                  <a16:creationId xmlns:a16="http://schemas.microsoft.com/office/drawing/2014/main" id="{F46BDE3F-C0E1-F542-9B86-204CE20A981C}"/>
                </a:ext>
              </a:extLst>
            </p:cNvPr>
            <p:cNvSpPr/>
            <p:nvPr/>
          </p:nvSpPr>
          <p:spPr>
            <a:xfrm>
              <a:off x="9576413" y="2242528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4" name="橢圓 163">
              <a:extLst>
                <a:ext uri="{FF2B5EF4-FFF2-40B4-BE49-F238E27FC236}">
                  <a16:creationId xmlns:a16="http://schemas.microsoft.com/office/drawing/2014/main" id="{DD4EE412-5BAC-B04A-8628-3500877CAAF1}"/>
                </a:ext>
              </a:extLst>
            </p:cNvPr>
            <p:cNvSpPr/>
            <p:nvPr/>
          </p:nvSpPr>
          <p:spPr>
            <a:xfrm>
              <a:off x="9833831" y="2237521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C01D1A5-265D-AC49-A378-FE001D6611F9}"/>
              </a:ext>
            </a:extLst>
          </p:cNvPr>
          <p:cNvSpPr txBox="1"/>
          <p:nvPr/>
        </p:nvSpPr>
        <p:spPr>
          <a:xfrm>
            <a:off x="5823483" y="1710107"/>
            <a:ext cx="15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Encoder</a:t>
            </a:r>
            <a:endParaRPr kumimoji="1" lang="zh-TW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標題 1">
            <a:extLst>
              <a:ext uri="{FF2B5EF4-FFF2-40B4-BE49-F238E27FC236}">
                <a16:creationId xmlns:a16="http://schemas.microsoft.com/office/drawing/2014/main" id="{CD1724BB-C7A8-E141-A319-07B6DD5F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474"/>
            <a:ext cx="2723607" cy="1325563"/>
          </a:xfrm>
        </p:spPr>
        <p:txBody>
          <a:bodyPr/>
          <a:lstStyle/>
          <a:p>
            <a:r>
              <a:rPr kumimoji="1" lang="en-US" altLang="zh-TW" b="1" dirty="0"/>
              <a:t>Transfer</a:t>
            </a:r>
            <a:br>
              <a:rPr kumimoji="1" lang="en-US" altLang="zh-TW" b="1" dirty="0"/>
            </a:br>
            <a:r>
              <a:rPr kumimoji="1" lang="en-US" altLang="zh-TW" b="1" dirty="0"/>
              <a:t>Learning</a:t>
            </a:r>
            <a:endParaRPr kumimoji="1" lang="zh-TW" altLang="en-US" b="1" dirty="0"/>
          </a:p>
        </p:txBody>
      </p:sp>
      <p:sp>
        <p:nvSpPr>
          <p:cNvPr id="166" name="Content Placeholder 3">
            <a:extLst>
              <a:ext uri="{FF2B5EF4-FFF2-40B4-BE49-F238E27FC236}">
                <a16:creationId xmlns:a16="http://schemas.microsoft.com/office/drawing/2014/main" id="{D1F2BCD0-E762-E649-A61D-391225077F99}"/>
              </a:ext>
            </a:extLst>
          </p:cNvPr>
          <p:cNvSpPr txBox="1">
            <a:spLocks/>
          </p:cNvSpPr>
          <p:nvPr/>
        </p:nvSpPr>
        <p:spPr>
          <a:xfrm>
            <a:off x="844270" y="2455544"/>
            <a:ext cx="3752411" cy="3982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Challenges: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image data augmentation </a:t>
            </a:r>
            <a:r>
              <a:rPr lang="en-US" sz="2000" dirty="0"/>
              <a:t>(rotating, flipping, etc.) – not many reference resources found</a:t>
            </a:r>
          </a:p>
          <a:p>
            <a:pPr lvl="1"/>
            <a:r>
              <a:rPr lang="en-US" sz="2000" dirty="0"/>
              <a:t>The dataset and ground truth both needs to be augmented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the same time</a:t>
            </a:r>
          </a:p>
          <a:p>
            <a:r>
              <a:rPr lang="en-US" sz="2400" dirty="0"/>
              <a:t>Current status:</a:t>
            </a:r>
          </a:p>
          <a:p>
            <a:pPr lvl="1"/>
            <a:r>
              <a:rPr lang="en-US" sz="2000" dirty="0"/>
              <a:t>Solving the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overfitting</a:t>
            </a:r>
            <a:r>
              <a:rPr lang="en-US" sz="2000" dirty="0"/>
              <a:t> issue</a:t>
            </a:r>
          </a:p>
          <a:p>
            <a:pPr lvl="1"/>
            <a:r>
              <a:rPr lang="en-US" sz="2000" dirty="0"/>
              <a:t>MSE on the validation dataset is too high </a:t>
            </a:r>
          </a:p>
          <a:p>
            <a:r>
              <a:rPr lang="en-US" sz="2400" dirty="0"/>
              <a:t>Part of the future work</a:t>
            </a:r>
          </a:p>
        </p:txBody>
      </p:sp>
    </p:spTree>
    <p:extLst>
      <p:ext uri="{BB962C8B-B14F-4D97-AF65-F5344CB8AC3E}">
        <p14:creationId xmlns:p14="http://schemas.microsoft.com/office/powerpoint/2010/main" val="33443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58954-3762-F949-BEAA-F0919DF2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CC14BD4E-223A-F044-97FB-F90F5C3E7D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172584"/>
              </p:ext>
            </p:extLst>
          </p:nvPr>
        </p:nvGraphicFramePr>
        <p:xfrm>
          <a:off x="838201" y="1539240"/>
          <a:ext cx="10515598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6074">
                  <a:extLst>
                    <a:ext uri="{9D8B030D-6E8A-4147-A177-3AD203B41FA5}">
                      <a16:colId xmlns:a16="http://schemas.microsoft.com/office/drawing/2014/main" val="890003684"/>
                    </a:ext>
                  </a:extLst>
                </a:gridCol>
                <a:gridCol w="1982381">
                  <a:extLst>
                    <a:ext uri="{9D8B030D-6E8A-4147-A177-3AD203B41FA5}">
                      <a16:colId xmlns:a16="http://schemas.microsoft.com/office/drawing/2014/main" val="720689057"/>
                    </a:ext>
                  </a:extLst>
                </a:gridCol>
                <a:gridCol w="1982381">
                  <a:extLst>
                    <a:ext uri="{9D8B030D-6E8A-4147-A177-3AD203B41FA5}">
                      <a16:colId xmlns:a16="http://schemas.microsoft.com/office/drawing/2014/main" val="4158458094"/>
                    </a:ext>
                  </a:extLst>
                </a:gridCol>
                <a:gridCol w="1982381">
                  <a:extLst>
                    <a:ext uri="{9D8B030D-6E8A-4147-A177-3AD203B41FA5}">
                      <a16:colId xmlns:a16="http://schemas.microsoft.com/office/drawing/2014/main" val="3357592370"/>
                    </a:ext>
                  </a:extLst>
                </a:gridCol>
                <a:gridCol w="1982381">
                  <a:extLst>
                    <a:ext uri="{9D8B030D-6E8A-4147-A177-3AD203B41FA5}">
                      <a16:colId xmlns:a16="http://schemas.microsoft.com/office/drawing/2014/main" val="361560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ET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TC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WT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Average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U-Net</a:t>
                      </a:r>
                      <a:endParaRPr lang="zh-TW" altLang="en-U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Encoder + U-Net</a:t>
                      </a:r>
                      <a:endParaRPr lang="zh-TW" altLang="en-U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Benchmark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(BraST Winner)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89.82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94.03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94.58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92.81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5937"/>
                  </a:ext>
                </a:extLst>
              </a:tr>
            </a:tbl>
          </a:graphicData>
        </a:graphic>
      </p:graphicFrame>
      <p:grpSp>
        <p:nvGrpSpPr>
          <p:cNvPr id="32" name="群組 31">
            <a:extLst>
              <a:ext uri="{FF2B5EF4-FFF2-40B4-BE49-F238E27FC236}">
                <a16:creationId xmlns:a16="http://schemas.microsoft.com/office/drawing/2014/main" id="{EE38A225-A7B7-B345-A966-DE2B66CD04BC}"/>
              </a:ext>
            </a:extLst>
          </p:cNvPr>
          <p:cNvGrpSpPr/>
          <p:nvPr/>
        </p:nvGrpSpPr>
        <p:grpSpPr>
          <a:xfrm>
            <a:off x="763826" y="3700011"/>
            <a:ext cx="10589973" cy="2412000"/>
            <a:chOff x="763826" y="3700011"/>
            <a:chExt cx="10589973" cy="241200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E8F7949-AF5B-0B4C-BCD1-E581C4EE1914}"/>
                </a:ext>
              </a:extLst>
            </p:cNvPr>
            <p:cNvGrpSpPr/>
            <p:nvPr/>
          </p:nvGrpSpPr>
          <p:grpSpPr>
            <a:xfrm>
              <a:off x="838201" y="3700011"/>
              <a:ext cx="10515598" cy="2412000"/>
              <a:chOff x="838200" y="3746635"/>
              <a:chExt cx="10515598" cy="2412000"/>
            </a:xfrm>
          </p:grpSpPr>
          <p:pic>
            <p:nvPicPr>
              <p:cNvPr id="25" name="final_62551188bfcbf100a213472a_483601.mp4" descr="final_62551188bfcbf100a213472a_483601.mp4">
                <a:hlinkClick r:id="" action="ppaction://media"/>
                <a:extLst>
                  <a:ext uri="{FF2B5EF4-FFF2-40B4-BE49-F238E27FC236}">
                    <a16:creationId xmlns:a16="http://schemas.microsoft.com/office/drawing/2014/main" id="{69709C73-6AB8-D74E-84EA-104300838674}"/>
                  </a:ext>
                </a:extLst>
              </p:cNvPr>
              <p:cNvPicPr>
                <a:picLocks noChangeAspect="1"/>
              </p:cNvPicPr>
              <p:nvPr>
                <a:videoFile r:link="rId2"/>
                <p:extLst>
                  <p:ext uri="{DAA4B4D4-6D71-4841-9C94-3DE7FCFB9230}">
                    <p14:media xmlns:p14="http://schemas.microsoft.com/office/powerpoint/2010/main" r:embed="rId1"/>
                  </p:ext>
                </p:extLst>
              </p:nvPr>
            </p:nvPicPr>
            <p:blipFill rotWithShape="1">
              <a:blip r:embed="rId5"/>
              <a:srcRect t="24535" b="13015"/>
              <a:stretch/>
            </p:blipFill>
            <p:spPr>
              <a:xfrm>
                <a:off x="838200" y="4351924"/>
                <a:ext cx="10515598" cy="1473200"/>
              </a:xfrm>
              <a:prstGeom prst="rect">
                <a:avLst/>
              </a:prstGeom>
            </p:spPr>
          </p:pic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4E7E868F-8333-5D45-B66C-6C2380658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37700" y="5408883"/>
                <a:ext cx="1702800" cy="416241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E2A662B-1F25-8349-AA61-7CB9BFEFDABE}"/>
                  </a:ext>
                </a:extLst>
              </p:cNvPr>
              <p:cNvSpPr/>
              <p:nvPr/>
            </p:nvSpPr>
            <p:spPr>
              <a:xfrm>
                <a:off x="2794000" y="3746635"/>
                <a:ext cx="90000" cy="241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AB03AB6-A291-224B-ADEB-E7F131B89BD3}"/>
                </a:ext>
              </a:extLst>
            </p:cNvPr>
            <p:cNvSpPr txBox="1"/>
            <p:nvPr/>
          </p:nvSpPr>
          <p:spPr>
            <a:xfrm>
              <a:off x="763826" y="3957345"/>
              <a:ext cx="1515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Segmentation</a:t>
              </a:r>
              <a:endParaRPr kumimoji="1" lang="zh-TW" altLang="en-US" b="1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2D14041-29B5-C94C-978C-0EEC0C97AA30}"/>
                </a:ext>
              </a:extLst>
            </p:cNvPr>
            <p:cNvSpPr txBox="1"/>
            <p:nvPr/>
          </p:nvSpPr>
          <p:spPr>
            <a:xfrm>
              <a:off x="2777712" y="3955386"/>
              <a:ext cx="2292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b="1" dirty="0"/>
                <a:t>Entropy Loss </a:t>
              </a:r>
              <a:r>
                <a:rPr kumimoji="1" lang="en-US" altLang="zh-TW" dirty="0"/>
                <a:t>(argmax)</a:t>
              </a:r>
              <a:endParaRPr kumimoji="1"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30A1F15-038D-A144-9F6C-46139AE7D411}"/>
                </a:ext>
              </a:extLst>
            </p:cNvPr>
            <p:cNvSpPr txBox="1"/>
            <p:nvPr/>
          </p:nvSpPr>
          <p:spPr>
            <a:xfrm>
              <a:off x="4914176" y="3935968"/>
              <a:ext cx="2282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Entropy Loss </a:t>
              </a:r>
              <a:r>
                <a:rPr kumimoji="1" lang="en-US" altLang="zh-TW" dirty="0"/>
                <a:t>(healthy)</a:t>
              </a:r>
              <a:endParaRPr kumimoji="1"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7AB5CA6-011E-B44C-A59C-D86B0BBECB18}"/>
                </a:ext>
              </a:extLst>
            </p:cNvPr>
            <p:cNvSpPr txBox="1"/>
            <p:nvPr/>
          </p:nvSpPr>
          <p:spPr>
            <a:xfrm>
              <a:off x="7071896" y="3935968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Dice </a:t>
              </a:r>
              <a:r>
                <a:rPr kumimoji="1" lang="en-US" altLang="zh-TW" dirty="0"/>
                <a:t>(argmax)</a:t>
              </a:r>
              <a:endParaRPr kumimoji="1"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2E73A02-B2A7-8744-9D71-D054B04BA269}"/>
                </a:ext>
              </a:extLst>
            </p:cNvPr>
            <p:cNvSpPr txBox="1"/>
            <p:nvPr/>
          </p:nvSpPr>
          <p:spPr>
            <a:xfrm>
              <a:off x="9212847" y="3935968"/>
              <a:ext cx="151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Dice </a:t>
              </a:r>
              <a:r>
                <a:rPr kumimoji="1" lang="en-US" altLang="zh-TW" dirty="0"/>
                <a:t>(healthy)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699168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remove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E96BB-2A0D-794F-9943-81DAB9B4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Thank you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D7ED6-7836-8142-8640-213872CA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Comments appreciated!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6EC0A0-DC6A-F441-B1B5-14460BD1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152400"/>
            <a:ext cx="3683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1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2809</TotalTime>
  <Words>445</Words>
  <Application>Microsoft Macintosh PowerPoint</Application>
  <PresentationFormat>寬螢幕</PresentationFormat>
  <Paragraphs>131</Paragraphs>
  <Slides>7</Slides>
  <Notes>4</Notes>
  <HiddenSlides>0</HiddenSlides>
  <MMClips>2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佈景主題</vt:lpstr>
      <vt:lpstr>Brain Tumor (Glioblastoma) Segmentation using Neural Networks</vt:lpstr>
      <vt:lpstr>Why we do it?</vt:lpstr>
      <vt:lpstr>Image Segmentation for Brain Tumor</vt:lpstr>
      <vt:lpstr>U-Net</vt:lpstr>
      <vt:lpstr>Transfer Learning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Tego Chang</dc:creator>
  <cp:lastModifiedBy>Tego Chang</cp:lastModifiedBy>
  <cp:revision>182</cp:revision>
  <dcterms:created xsi:type="dcterms:W3CDTF">2021-11-23T01:04:18Z</dcterms:created>
  <dcterms:modified xsi:type="dcterms:W3CDTF">2022-04-12T23:11:20Z</dcterms:modified>
</cp:coreProperties>
</file>