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72" r:id="rId4"/>
    <p:sldId id="268" r:id="rId5"/>
    <p:sldId id="279" r:id="rId6"/>
    <p:sldId id="27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1852"/>
    <a:srgbClr val="5A1C5D"/>
    <a:srgbClr val="3A13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7"/>
    <p:restoredTop sz="89787"/>
  </p:normalViewPr>
  <p:slideViewPr>
    <p:cSldViewPr snapToGrid="0" snapToObjects="1">
      <p:cViewPr varScale="1">
        <p:scale>
          <a:sx n="101" d="100"/>
          <a:sy n="101" d="100"/>
        </p:scale>
        <p:origin x="9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01DF7-1523-A649-B390-8BBF8A9A17E2}" type="datetimeFigureOut">
              <a:rPr kumimoji="1" lang="zh-TW" altLang="en-US" smtClean="0"/>
              <a:t>2022/4/12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8D241-1660-2742-8F49-965E4E520E78}" type="slidenum">
              <a:rPr kumimoji="1" lang="zh-TW" altLang="en-US" smtClean="0"/>
              <a:t>‹#›</a:t>
            </a:fld>
            <a:endParaRPr kumimoji="1" lang="zh-TW" altLang="en-US"/>
          </a:p>
        </p:txBody>
      </p:sp>
    </p:spTree>
    <p:extLst>
      <p:ext uri="{BB962C8B-B14F-4D97-AF65-F5344CB8AC3E}">
        <p14:creationId xmlns:p14="http://schemas.microsoft.com/office/powerpoint/2010/main" val="4092164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5F8D241-1660-2742-8F49-965E4E520E78}" type="slidenum">
              <a:rPr kumimoji="1" lang="zh-TW" altLang="en-US" smtClean="0"/>
              <a:t>2</a:t>
            </a:fld>
            <a:endParaRPr kumimoji="1" lang="zh-TW" altLang="en-US"/>
          </a:p>
        </p:txBody>
      </p:sp>
    </p:spTree>
    <p:extLst>
      <p:ext uri="{BB962C8B-B14F-4D97-AF65-F5344CB8AC3E}">
        <p14:creationId xmlns:p14="http://schemas.microsoft.com/office/powerpoint/2010/main" val="118994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5F8D241-1660-2742-8F49-965E4E520E78}" type="slidenum">
              <a:rPr kumimoji="1" lang="zh-TW" altLang="en-US" smtClean="0"/>
              <a:t>3</a:t>
            </a:fld>
            <a:endParaRPr kumimoji="1" lang="zh-TW" altLang="en-US"/>
          </a:p>
        </p:txBody>
      </p:sp>
    </p:spTree>
    <p:extLst>
      <p:ext uri="{BB962C8B-B14F-4D97-AF65-F5344CB8AC3E}">
        <p14:creationId xmlns:p14="http://schemas.microsoft.com/office/powerpoint/2010/main" val="190458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5F8D241-1660-2742-8F49-965E4E520E78}" type="slidenum">
              <a:rPr kumimoji="1" lang="zh-TW" altLang="en-US" smtClean="0"/>
              <a:t>4</a:t>
            </a:fld>
            <a:endParaRPr kumimoji="1" lang="zh-TW" altLang="en-US"/>
          </a:p>
        </p:txBody>
      </p:sp>
    </p:spTree>
    <p:extLst>
      <p:ext uri="{BB962C8B-B14F-4D97-AF65-F5344CB8AC3E}">
        <p14:creationId xmlns:p14="http://schemas.microsoft.com/office/powerpoint/2010/main" val="2292584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improve the accuracy of U-net model, we have also used Auto encoder. Since it  also uses data compression and that is why it is more likely to capture even the subtle variations in tumors.</a:t>
            </a:r>
          </a:p>
          <a:p>
            <a:r>
              <a:rPr lang="en-US" dirty="0"/>
              <a:t>From the architecture standpoint, auto encoder is an unsupervised machine learning technique that comprises of encoder and decoder. Encoder helps in compressing an image into a latent space and Decoder helps in predicting the output by retrieving the useful information from the compressed image.</a:t>
            </a:r>
          </a:p>
          <a:p>
            <a:endParaRPr lang="en-US" dirty="0"/>
          </a:p>
          <a:p>
            <a:r>
              <a:rPr lang="en-US" dirty="0"/>
              <a:t>As a loss function, we have used Dice score coefficient. However, even after hyper parameter tuning, we haven’t been able to reduce the validation loss, and currently it is leading to an overfitting problem. During the model training, we also tried implementing distributed model training using </a:t>
            </a:r>
            <a:r>
              <a:rPr lang="en-US" dirty="0" err="1"/>
              <a:t>tensorflow</a:t>
            </a:r>
            <a:r>
              <a:rPr lang="en-US" dirty="0"/>
              <a:t> framework However, because of memory issues in </a:t>
            </a:r>
            <a:r>
              <a:rPr lang="en-US" dirty="0" err="1"/>
              <a:t>Colab</a:t>
            </a:r>
            <a:r>
              <a:rPr lang="en-US" dirty="0"/>
              <a:t>, we couldn’t leverage cloud interface and its benefits which is another reason why training a model on this high dimensional dataset was challenging. Nonetheless, we still look forward to implementing this model as a next step in out future work.</a:t>
            </a:r>
          </a:p>
          <a:p>
            <a:endParaRPr lang="en-US" dirty="0"/>
          </a:p>
        </p:txBody>
      </p:sp>
      <p:sp>
        <p:nvSpPr>
          <p:cNvPr id="4" name="Slide Number Placeholder 3"/>
          <p:cNvSpPr>
            <a:spLocks noGrp="1"/>
          </p:cNvSpPr>
          <p:nvPr>
            <p:ph type="sldNum" sz="quarter" idx="5"/>
          </p:nvPr>
        </p:nvSpPr>
        <p:spPr/>
        <p:txBody>
          <a:bodyPr/>
          <a:lstStyle/>
          <a:p>
            <a:fld id="{45F8D241-1660-2742-8F49-965E4E520E78}" type="slidenum">
              <a:rPr kumimoji="1" lang="zh-TW" altLang="en-US" smtClean="0"/>
              <a:t>5</a:t>
            </a:fld>
            <a:endParaRPr kumimoji="1" lang="zh-TW" altLang="en-US"/>
          </a:p>
        </p:txBody>
      </p:sp>
    </p:spTree>
    <p:extLst>
      <p:ext uri="{BB962C8B-B14F-4D97-AF65-F5344CB8AC3E}">
        <p14:creationId xmlns:p14="http://schemas.microsoft.com/office/powerpoint/2010/main" val="203274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1. Proposed method approaching the ground truth, though we can still find some difference in segmenting the tumor core</a:t>
            </a:r>
          </a:p>
          <a:p>
            <a:r>
              <a:rPr kumimoji="1" lang="en-US" altLang="zh-TW" dirty="0"/>
              <a:t>2. Original motivation, identifying tumor cells from the </a:t>
            </a:r>
            <a:r>
              <a:rPr kumimoji="1" lang="en-US" altLang="zh-TW" dirty="0" err="1"/>
              <a:t>heathly</a:t>
            </a:r>
            <a:r>
              <a:rPr kumimoji="1" lang="en-US" altLang="zh-TW" dirty="0"/>
              <a:t> cells, the circle columns, we have a reasonable performance in identifying</a:t>
            </a:r>
            <a:endParaRPr kumimoji="1" lang="zh-TW" altLang="en-US" dirty="0"/>
          </a:p>
        </p:txBody>
      </p:sp>
      <p:sp>
        <p:nvSpPr>
          <p:cNvPr id="4" name="投影片編號版面配置區 3"/>
          <p:cNvSpPr>
            <a:spLocks noGrp="1"/>
          </p:cNvSpPr>
          <p:nvPr>
            <p:ph type="sldNum" sz="quarter" idx="5"/>
          </p:nvPr>
        </p:nvSpPr>
        <p:spPr/>
        <p:txBody>
          <a:bodyPr/>
          <a:lstStyle/>
          <a:p>
            <a:fld id="{45F8D241-1660-2742-8F49-965E4E520E78}" type="slidenum">
              <a:rPr kumimoji="1" lang="zh-TW" altLang="en-US" smtClean="0"/>
              <a:t>6</a:t>
            </a:fld>
            <a:endParaRPr kumimoji="1" lang="zh-TW" altLang="en-US"/>
          </a:p>
        </p:txBody>
      </p:sp>
    </p:spTree>
    <p:extLst>
      <p:ext uri="{BB962C8B-B14F-4D97-AF65-F5344CB8AC3E}">
        <p14:creationId xmlns:p14="http://schemas.microsoft.com/office/powerpoint/2010/main" val="1201942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5F8D241-1660-2742-8F49-965E4E520E78}" type="slidenum">
              <a:rPr kumimoji="1" lang="zh-TW" altLang="en-US" smtClean="0"/>
              <a:t>7</a:t>
            </a:fld>
            <a:endParaRPr kumimoji="1" lang="zh-TW" altLang="en-US"/>
          </a:p>
        </p:txBody>
      </p:sp>
    </p:spTree>
    <p:extLst>
      <p:ext uri="{BB962C8B-B14F-4D97-AF65-F5344CB8AC3E}">
        <p14:creationId xmlns:p14="http://schemas.microsoft.com/office/powerpoint/2010/main" val="996332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B806-273C-2A44-990F-6D361A30570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Subtitle 2">
            <a:extLst>
              <a:ext uri="{FF2B5EF4-FFF2-40B4-BE49-F238E27FC236}">
                <a16:creationId xmlns:a16="http://schemas.microsoft.com/office/drawing/2014/main" id="{51F02831-FD0F-9446-BE3D-A4838047E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Date Placeholder 3">
            <a:extLst>
              <a:ext uri="{FF2B5EF4-FFF2-40B4-BE49-F238E27FC236}">
                <a16:creationId xmlns:a16="http://schemas.microsoft.com/office/drawing/2014/main" id="{97403E9F-F5CF-5146-AB3E-3AC78D117560}"/>
              </a:ext>
            </a:extLst>
          </p:cNvPr>
          <p:cNvSpPr>
            <a:spLocks noGrp="1"/>
          </p:cNvSpPr>
          <p:nvPr>
            <p:ph type="dt" sz="half" idx="10"/>
          </p:nvPr>
        </p:nvSpPr>
        <p:spPr/>
        <p:txBody>
          <a:bodyPr/>
          <a:lstStyle/>
          <a:p>
            <a:fld id="{A8E47153-B658-BC4A-BAE9-B6A78E9A8566}" type="datetimeFigureOut">
              <a:rPr lang="en-US" smtClean="0"/>
              <a:t>4/12/22</a:t>
            </a:fld>
            <a:endParaRPr lang="en-US"/>
          </a:p>
        </p:txBody>
      </p:sp>
      <p:sp>
        <p:nvSpPr>
          <p:cNvPr id="5" name="Footer Placeholder 4">
            <a:extLst>
              <a:ext uri="{FF2B5EF4-FFF2-40B4-BE49-F238E27FC236}">
                <a16:creationId xmlns:a16="http://schemas.microsoft.com/office/drawing/2014/main" id="{218FA8A3-8DAE-BF42-91FB-3D07C2CE5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6EBAA-9D5A-0B42-B0B5-0C9D251E8AD9}"/>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41445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BE49-20F2-F84B-8119-63BB77C6C529}"/>
              </a:ext>
            </a:extLst>
          </p:cNvPr>
          <p:cNvSpPr>
            <a:spLocks noGrp="1"/>
          </p:cNvSpPr>
          <p:nvPr>
            <p:ph type="title"/>
          </p:nvPr>
        </p:nvSpPr>
        <p:spPr/>
        <p:txBody>
          <a:bodyPr/>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20C05E0B-C610-DB49-A185-24E7C3EC250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26D703DF-1BE7-1A41-A0EA-67D37ED0831A}"/>
              </a:ext>
            </a:extLst>
          </p:cNvPr>
          <p:cNvSpPr>
            <a:spLocks noGrp="1"/>
          </p:cNvSpPr>
          <p:nvPr>
            <p:ph type="dt" sz="half" idx="10"/>
          </p:nvPr>
        </p:nvSpPr>
        <p:spPr/>
        <p:txBody>
          <a:bodyPr/>
          <a:lstStyle/>
          <a:p>
            <a:fld id="{A8E47153-B658-BC4A-BAE9-B6A78E9A8566}" type="datetimeFigureOut">
              <a:rPr lang="en-US" smtClean="0"/>
              <a:t>4/12/22</a:t>
            </a:fld>
            <a:endParaRPr lang="en-US"/>
          </a:p>
        </p:txBody>
      </p:sp>
      <p:sp>
        <p:nvSpPr>
          <p:cNvPr id="5" name="Footer Placeholder 4">
            <a:extLst>
              <a:ext uri="{FF2B5EF4-FFF2-40B4-BE49-F238E27FC236}">
                <a16:creationId xmlns:a16="http://schemas.microsoft.com/office/drawing/2014/main" id="{1F14C795-0A1C-B64C-94EB-C5F16B80F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3F201-E985-F344-97FC-D4EFA0DA32B3}"/>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71450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F0BDD-6CC1-9545-B6DD-C394460F775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2B3D61AE-4017-B645-A4E6-0FEB2D4ACDE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BA5B4309-4C0E-E64D-9488-EAF3ADDE499E}"/>
              </a:ext>
            </a:extLst>
          </p:cNvPr>
          <p:cNvSpPr>
            <a:spLocks noGrp="1"/>
          </p:cNvSpPr>
          <p:nvPr>
            <p:ph type="dt" sz="half" idx="10"/>
          </p:nvPr>
        </p:nvSpPr>
        <p:spPr/>
        <p:txBody>
          <a:bodyPr/>
          <a:lstStyle/>
          <a:p>
            <a:fld id="{A8E47153-B658-BC4A-BAE9-B6A78E9A8566}" type="datetimeFigureOut">
              <a:rPr lang="en-US" smtClean="0"/>
              <a:t>4/12/22</a:t>
            </a:fld>
            <a:endParaRPr lang="en-US"/>
          </a:p>
        </p:txBody>
      </p:sp>
      <p:sp>
        <p:nvSpPr>
          <p:cNvPr id="5" name="Footer Placeholder 4">
            <a:extLst>
              <a:ext uri="{FF2B5EF4-FFF2-40B4-BE49-F238E27FC236}">
                <a16:creationId xmlns:a16="http://schemas.microsoft.com/office/drawing/2014/main" id="{976D13DF-B409-564E-84E2-1AAB41653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03EFC-B100-604F-9C7C-A7C5F08453B4}"/>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02587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B072-974D-E041-80E5-63E66371B358}"/>
              </a:ext>
            </a:extLst>
          </p:cNvPr>
          <p:cNvSpPr>
            <a:spLocks noGrp="1"/>
          </p:cNvSpPr>
          <p:nvPr>
            <p:ph type="title"/>
          </p:nvPr>
        </p:nvSpPr>
        <p:spPr/>
        <p:txBody>
          <a:body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903D26BD-F1D6-184E-ABDB-44B40411B2E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D13C029A-7EBF-8646-98C9-13F1CF22F983}"/>
              </a:ext>
            </a:extLst>
          </p:cNvPr>
          <p:cNvSpPr>
            <a:spLocks noGrp="1"/>
          </p:cNvSpPr>
          <p:nvPr>
            <p:ph type="dt" sz="half" idx="10"/>
          </p:nvPr>
        </p:nvSpPr>
        <p:spPr/>
        <p:txBody>
          <a:bodyPr/>
          <a:lstStyle/>
          <a:p>
            <a:fld id="{A8E47153-B658-BC4A-BAE9-B6A78E9A8566}" type="datetimeFigureOut">
              <a:rPr lang="en-US" smtClean="0"/>
              <a:t>4/12/22</a:t>
            </a:fld>
            <a:endParaRPr lang="en-US"/>
          </a:p>
        </p:txBody>
      </p:sp>
      <p:sp>
        <p:nvSpPr>
          <p:cNvPr id="5" name="Footer Placeholder 4">
            <a:extLst>
              <a:ext uri="{FF2B5EF4-FFF2-40B4-BE49-F238E27FC236}">
                <a16:creationId xmlns:a16="http://schemas.microsoft.com/office/drawing/2014/main" id="{A2D5F8F3-0BB4-A041-8772-114A73C7A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B7673-C561-D843-A1EF-31B62C770E4A}"/>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160032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AEBC-9D86-484D-82B4-60DE3C9EA85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Text Placeholder 2">
            <a:extLst>
              <a:ext uri="{FF2B5EF4-FFF2-40B4-BE49-F238E27FC236}">
                <a16:creationId xmlns:a16="http://schemas.microsoft.com/office/drawing/2014/main" id="{C27BC4E2-7C23-6943-B9C7-186E9C4C5A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a:extLst>
              <a:ext uri="{FF2B5EF4-FFF2-40B4-BE49-F238E27FC236}">
                <a16:creationId xmlns:a16="http://schemas.microsoft.com/office/drawing/2014/main" id="{FDF387AF-209D-054B-AA9F-9C87303BE5D5}"/>
              </a:ext>
            </a:extLst>
          </p:cNvPr>
          <p:cNvSpPr>
            <a:spLocks noGrp="1"/>
          </p:cNvSpPr>
          <p:nvPr>
            <p:ph type="dt" sz="half" idx="10"/>
          </p:nvPr>
        </p:nvSpPr>
        <p:spPr/>
        <p:txBody>
          <a:bodyPr/>
          <a:lstStyle/>
          <a:p>
            <a:fld id="{A8E47153-B658-BC4A-BAE9-B6A78E9A8566}" type="datetimeFigureOut">
              <a:rPr lang="en-US" smtClean="0"/>
              <a:t>4/12/22</a:t>
            </a:fld>
            <a:endParaRPr lang="en-US"/>
          </a:p>
        </p:txBody>
      </p:sp>
      <p:sp>
        <p:nvSpPr>
          <p:cNvPr id="5" name="Footer Placeholder 4">
            <a:extLst>
              <a:ext uri="{FF2B5EF4-FFF2-40B4-BE49-F238E27FC236}">
                <a16:creationId xmlns:a16="http://schemas.microsoft.com/office/drawing/2014/main" id="{0A4A71E3-24FA-624A-83F1-329C9316B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095AD-56EF-BB42-A30D-7474759F468D}"/>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81608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09C6-ECE4-C744-A3CB-1F061E9C694A}"/>
              </a:ext>
            </a:extLst>
          </p:cNvPr>
          <p:cNvSpPr>
            <a:spLocks noGrp="1"/>
          </p:cNvSpPr>
          <p:nvPr>
            <p:ph type="title"/>
          </p:nvPr>
        </p:nvSpPr>
        <p:spPr/>
        <p:txBody>
          <a:body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BAB2D9D0-7E0D-BE4C-88A7-2C22861F798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a:extLst>
              <a:ext uri="{FF2B5EF4-FFF2-40B4-BE49-F238E27FC236}">
                <a16:creationId xmlns:a16="http://schemas.microsoft.com/office/drawing/2014/main" id="{1865F1AB-F99B-F34E-A77D-33C87F556B0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a:extLst>
              <a:ext uri="{FF2B5EF4-FFF2-40B4-BE49-F238E27FC236}">
                <a16:creationId xmlns:a16="http://schemas.microsoft.com/office/drawing/2014/main" id="{44BE9834-34FB-634C-BD62-FDE5BA0C89F5}"/>
              </a:ext>
            </a:extLst>
          </p:cNvPr>
          <p:cNvSpPr>
            <a:spLocks noGrp="1"/>
          </p:cNvSpPr>
          <p:nvPr>
            <p:ph type="dt" sz="half" idx="10"/>
          </p:nvPr>
        </p:nvSpPr>
        <p:spPr/>
        <p:txBody>
          <a:bodyPr/>
          <a:lstStyle/>
          <a:p>
            <a:fld id="{A8E47153-B658-BC4A-BAE9-B6A78E9A8566}" type="datetimeFigureOut">
              <a:rPr lang="en-US" smtClean="0"/>
              <a:t>4/12/22</a:t>
            </a:fld>
            <a:endParaRPr lang="en-US"/>
          </a:p>
        </p:txBody>
      </p:sp>
      <p:sp>
        <p:nvSpPr>
          <p:cNvPr id="6" name="Footer Placeholder 5">
            <a:extLst>
              <a:ext uri="{FF2B5EF4-FFF2-40B4-BE49-F238E27FC236}">
                <a16:creationId xmlns:a16="http://schemas.microsoft.com/office/drawing/2014/main" id="{76E4613A-22BF-B140-8C42-006DB0B28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5B9F6-6059-5B41-A68A-A67C99B847F5}"/>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3278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7197-0EE2-A342-B5CD-547DCB81B055}"/>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Text Placeholder 2">
            <a:extLst>
              <a:ext uri="{FF2B5EF4-FFF2-40B4-BE49-F238E27FC236}">
                <a16:creationId xmlns:a16="http://schemas.microsoft.com/office/drawing/2014/main" id="{E043A180-9DC0-B64F-888A-AFA6C6EF4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a:extLst>
              <a:ext uri="{FF2B5EF4-FFF2-40B4-BE49-F238E27FC236}">
                <a16:creationId xmlns:a16="http://schemas.microsoft.com/office/drawing/2014/main" id="{C17E6241-6D71-4243-8A5E-651640355F0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a:extLst>
              <a:ext uri="{FF2B5EF4-FFF2-40B4-BE49-F238E27FC236}">
                <a16:creationId xmlns:a16="http://schemas.microsoft.com/office/drawing/2014/main" id="{76576DB3-9D12-A042-B8A1-D30C1F8C4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a:extLst>
              <a:ext uri="{FF2B5EF4-FFF2-40B4-BE49-F238E27FC236}">
                <a16:creationId xmlns:a16="http://schemas.microsoft.com/office/drawing/2014/main" id="{FBC7BCB5-6D7D-3348-AC25-E623634A6DE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a:extLst>
              <a:ext uri="{FF2B5EF4-FFF2-40B4-BE49-F238E27FC236}">
                <a16:creationId xmlns:a16="http://schemas.microsoft.com/office/drawing/2014/main" id="{31B7A8C6-C9B6-A54D-8B75-DCCB610CDD23}"/>
              </a:ext>
            </a:extLst>
          </p:cNvPr>
          <p:cNvSpPr>
            <a:spLocks noGrp="1"/>
          </p:cNvSpPr>
          <p:nvPr>
            <p:ph type="dt" sz="half" idx="10"/>
          </p:nvPr>
        </p:nvSpPr>
        <p:spPr/>
        <p:txBody>
          <a:bodyPr/>
          <a:lstStyle/>
          <a:p>
            <a:fld id="{A8E47153-B658-BC4A-BAE9-B6A78E9A8566}" type="datetimeFigureOut">
              <a:rPr lang="en-US" smtClean="0"/>
              <a:t>4/12/22</a:t>
            </a:fld>
            <a:endParaRPr lang="en-US"/>
          </a:p>
        </p:txBody>
      </p:sp>
      <p:sp>
        <p:nvSpPr>
          <p:cNvPr id="8" name="Footer Placeholder 7">
            <a:extLst>
              <a:ext uri="{FF2B5EF4-FFF2-40B4-BE49-F238E27FC236}">
                <a16:creationId xmlns:a16="http://schemas.microsoft.com/office/drawing/2014/main" id="{E098A7FE-7F17-AC4F-839C-6F4D536247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317801-B467-E545-B085-3D3D7E3D23EC}"/>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186428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C621-AEAC-AD42-8CCE-13B081839B0A}"/>
              </a:ext>
            </a:extLst>
          </p:cNvPr>
          <p:cNvSpPr>
            <a:spLocks noGrp="1"/>
          </p:cNvSpPr>
          <p:nvPr>
            <p:ph type="title"/>
          </p:nvPr>
        </p:nvSpPr>
        <p:spPr/>
        <p:txBody>
          <a:bodyPr/>
          <a:lstStyle/>
          <a:p>
            <a:r>
              <a:rPr lang="zh-TW" altLang="en-US"/>
              <a:t>按一下以編輯母片標題樣式</a:t>
            </a:r>
            <a:endParaRPr lang="en-US"/>
          </a:p>
        </p:txBody>
      </p:sp>
      <p:sp>
        <p:nvSpPr>
          <p:cNvPr id="3" name="Date Placeholder 2">
            <a:extLst>
              <a:ext uri="{FF2B5EF4-FFF2-40B4-BE49-F238E27FC236}">
                <a16:creationId xmlns:a16="http://schemas.microsoft.com/office/drawing/2014/main" id="{DADB016D-E282-E640-9C92-B6251DCC6EBE}"/>
              </a:ext>
            </a:extLst>
          </p:cNvPr>
          <p:cNvSpPr>
            <a:spLocks noGrp="1"/>
          </p:cNvSpPr>
          <p:nvPr>
            <p:ph type="dt" sz="half" idx="10"/>
          </p:nvPr>
        </p:nvSpPr>
        <p:spPr/>
        <p:txBody>
          <a:bodyPr/>
          <a:lstStyle/>
          <a:p>
            <a:fld id="{A8E47153-B658-BC4A-BAE9-B6A78E9A8566}" type="datetimeFigureOut">
              <a:rPr lang="en-US" smtClean="0"/>
              <a:t>4/12/22</a:t>
            </a:fld>
            <a:endParaRPr lang="en-US"/>
          </a:p>
        </p:txBody>
      </p:sp>
      <p:sp>
        <p:nvSpPr>
          <p:cNvPr id="4" name="Footer Placeholder 3">
            <a:extLst>
              <a:ext uri="{FF2B5EF4-FFF2-40B4-BE49-F238E27FC236}">
                <a16:creationId xmlns:a16="http://schemas.microsoft.com/office/drawing/2014/main" id="{044DB0AB-AEA3-1446-BC96-4EF18A79E4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0A4FB-7D4F-8249-BFF1-DFDEB87BC59B}"/>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45000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4DA33E-0A63-C746-A744-46C41D9714CB}"/>
              </a:ext>
            </a:extLst>
          </p:cNvPr>
          <p:cNvSpPr>
            <a:spLocks noGrp="1"/>
          </p:cNvSpPr>
          <p:nvPr>
            <p:ph type="dt" sz="half" idx="10"/>
          </p:nvPr>
        </p:nvSpPr>
        <p:spPr/>
        <p:txBody>
          <a:bodyPr/>
          <a:lstStyle/>
          <a:p>
            <a:fld id="{A8E47153-B658-BC4A-BAE9-B6A78E9A8566}" type="datetimeFigureOut">
              <a:rPr lang="en-US" smtClean="0"/>
              <a:t>4/12/22</a:t>
            </a:fld>
            <a:endParaRPr lang="en-US"/>
          </a:p>
        </p:txBody>
      </p:sp>
      <p:sp>
        <p:nvSpPr>
          <p:cNvPr id="3" name="Footer Placeholder 2">
            <a:extLst>
              <a:ext uri="{FF2B5EF4-FFF2-40B4-BE49-F238E27FC236}">
                <a16:creationId xmlns:a16="http://schemas.microsoft.com/office/drawing/2014/main" id="{1822E01F-9F4E-3049-9259-443BC5EA1D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1AA8FE-E5A8-274A-99EE-C6B6D7FE94A8}"/>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04577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7BD-F29A-374B-9234-F9F31FD2805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6D91665D-1029-094F-9884-32A259E56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a:extLst>
              <a:ext uri="{FF2B5EF4-FFF2-40B4-BE49-F238E27FC236}">
                <a16:creationId xmlns:a16="http://schemas.microsoft.com/office/drawing/2014/main" id="{AB60633D-0122-B041-A85A-7924137A9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1A59E1E6-DBEF-E54E-A93E-6E3A7193A2FA}"/>
              </a:ext>
            </a:extLst>
          </p:cNvPr>
          <p:cNvSpPr>
            <a:spLocks noGrp="1"/>
          </p:cNvSpPr>
          <p:nvPr>
            <p:ph type="dt" sz="half" idx="10"/>
          </p:nvPr>
        </p:nvSpPr>
        <p:spPr/>
        <p:txBody>
          <a:bodyPr/>
          <a:lstStyle/>
          <a:p>
            <a:fld id="{A8E47153-B658-BC4A-BAE9-B6A78E9A8566}" type="datetimeFigureOut">
              <a:rPr lang="en-US" smtClean="0"/>
              <a:t>4/12/22</a:t>
            </a:fld>
            <a:endParaRPr lang="en-US"/>
          </a:p>
        </p:txBody>
      </p:sp>
      <p:sp>
        <p:nvSpPr>
          <p:cNvPr id="6" name="Footer Placeholder 5">
            <a:extLst>
              <a:ext uri="{FF2B5EF4-FFF2-40B4-BE49-F238E27FC236}">
                <a16:creationId xmlns:a16="http://schemas.microsoft.com/office/drawing/2014/main" id="{09C5A4F3-15B8-5948-8831-3CF884B02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DE4C2-5F3B-A74B-8653-02417379E4C0}"/>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67598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74F6-1025-5E44-AEE3-A25A5C07B33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Picture Placeholder 2">
            <a:extLst>
              <a:ext uri="{FF2B5EF4-FFF2-40B4-BE49-F238E27FC236}">
                <a16:creationId xmlns:a16="http://schemas.microsoft.com/office/drawing/2014/main" id="{373AA300-9699-B146-92B3-43FEB29EF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a:extLst>
              <a:ext uri="{FF2B5EF4-FFF2-40B4-BE49-F238E27FC236}">
                <a16:creationId xmlns:a16="http://schemas.microsoft.com/office/drawing/2014/main" id="{2CF199DF-3794-9A4E-8DFD-FF5662F5F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CCCFE4F8-DA2E-7A40-AF86-4F8ACCA9468E}"/>
              </a:ext>
            </a:extLst>
          </p:cNvPr>
          <p:cNvSpPr>
            <a:spLocks noGrp="1"/>
          </p:cNvSpPr>
          <p:nvPr>
            <p:ph type="dt" sz="half" idx="10"/>
          </p:nvPr>
        </p:nvSpPr>
        <p:spPr/>
        <p:txBody>
          <a:bodyPr/>
          <a:lstStyle/>
          <a:p>
            <a:fld id="{A8E47153-B658-BC4A-BAE9-B6A78E9A8566}" type="datetimeFigureOut">
              <a:rPr lang="en-US" smtClean="0"/>
              <a:t>4/12/22</a:t>
            </a:fld>
            <a:endParaRPr lang="en-US"/>
          </a:p>
        </p:txBody>
      </p:sp>
      <p:sp>
        <p:nvSpPr>
          <p:cNvPr id="6" name="Footer Placeholder 5">
            <a:extLst>
              <a:ext uri="{FF2B5EF4-FFF2-40B4-BE49-F238E27FC236}">
                <a16:creationId xmlns:a16="http://schemas.microsoft.com/office/drawing/2014/main" id="{77ACEAD3-6493-E34F-87B9-1EF7CF91A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05AFD3-A240-B642-A617-2BEF1E7BCB89}"/>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20694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C978EC-9907-6E4C-A668-EC9E906DC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a:extLst>
              <a:ext uri="{FF2B5EF4-FFF2-40B4-BE49-F238E27FC236}">
                <a16:creationId xmlns:a16="http://schemas.microsoft.com/office/drawing/2014/main" id="{25442C08-3D8F-EE44-AD04-E6C4E62AD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9215358F-05A0-BC46-AE44-EADDC46D2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47153-B658-BC4A-BAE9-B6A78E9A8566}" type="datetimeFigureOut">
              <a:rPr lang="en-US" smtClean="0"/>
              <a:t>4/12/22</a:t>
            </a:fld>
            <a:endParaRPr lang="en-US"/>
          </a:p>
        </p:txBody>
      </p:sp>
      <p:sp>
        <p:nvSpPr>
          <p:cNvPr id="5" name="Footer Placeholder 4">
            <a:extLst>
              <a:ext uri="{FF2B5EF4-FFF2-40B4-BE49-F238E27FC236}">
                <a16:creationId xmlns:a16="http://schemas.microsoft.com/office/drawing/2014/main" id="{D0978A00-85E6-BE4A-86D2-B297BF5640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C9717F-D07F-9948-BA45-D728523E7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0CA07-45C7-8142-9F4D-3A07AD48DFA1}" type="slidenum">
              <a:rPr lang="en-US" smtClean="0"/>
              <a:t>‹#›</a:t>
            </a:fld>
            <a:endParaRPr lang="en-US"/>
          </a:p>
        </p:txBody>
      </p:sp>
    </p:spTree>
    <p:extLst>
      <p:ext uri="{BB962C8B-B14F-4D97-AF65-F5344CB8AC3E}">
        <p14:creationId xmlns:p14="http://schemas.microsoft.com/office/powerpoint/2010/main" val="249829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7B4895-1CB6-3042-B63A-FA73276E45B2}"/>
              </a:ext>
            </a:extLst>
          </p:cNvPr>
          <p:cNvSpPr>
            <a:spLocks noGrp="1"/>
          </p:cNvSpPr>
          <p:nvPr>
            <p:ph type="ctrTitle"/>
          </p:nvPr>
        </p:nvSpPr>
        <p:spPr/>
        <p:txBody>
          <a:bodyPr>
            <a:normAutofit fontScale="90000"/>
          </a:bodyPr>
          <a:lstStyle/>
          <a:p>
            <a:r>
              <a:rPr lang="en-US" altLang="zh-TW" b="1" dirty="0"/>
              <a:t>Brain Tumor (Glioblastoma) Segmentation using Neural Networks</a:t>
            </a:r>
            <a:endParaRPr kumimoji="1" lang="zh-TW" altLang="en-US" dirty="0"/>
          </a:p>
        </p:txBody>
      </p:sp>
      <p:sp>
        <p:nvSpPr>
          <p:cNvPr id="3" name="副標題 2">
            <a:extLst>
              <a:ext uri="{FF2B5EF4-FFF2-40B4-BE49-F238E27FC236}">
                <a16:creationId xmlns:a16="http://schemas.microsoft.com/office/drawing/2014/main" id="{E5ED4F33-F3A6-004D-B9F9-2083F2E48DDB}"/>
              </a:ext>
            </a:extLst>
          </p:cNvPr>
          <p:cNvSpPr>
            <a:spLocks noGrp="1"/>
          </p:cNvSpPr>
          <p:nvPr>
            <p:ph type="subTitle" idx="1"/>
          </p:nvPr>
        </p:nvSpPr>
        <p:spPr>
          <a:xfrm>
            <a:off x="1524000" y="4465638"/>
            <a:ext cx="9144000" cy="1655762"/>
          </a:xfrm>
        </p:spPr>
        <p:txBody>
          <a:bodyPr/>
          <a:lstStyle/>
          <a:p>
            <a:r>
              <a:rPr kumimoji="1" lang="en-US" altLang="zh-TW" dirty="0"/>
              <a:t>MIDS </a:t>
            </a:r>
          </a:p>
          <a:p>
            <a:r>
              <a:rPr kumimoji="1" lang="en-US" altLang="zh-TW" dirty="0"/>
              <a:t>Team 10</a:t>
            </a:r>
          </a:p>
          <a:p>
            <a:r>
              <a:rPr kumimoji="1" lang="en-US" altLang="zh-TW" dirty="0"/>
              <a:t>Fides, Jaya, Satvik, Tego</a:t>
            </a:r>
            <a:endParaRPr kumimoji="1" lang="zh-TW" altLang="en-US" dirty="0"/>
          </a:p>
        </p:txBody>
      </p:sp>
    </p:spTree>
    <p:extLst>
      <p:ext uri="{BB962C8B-B14F-4D97-AF65-F5344CB8AC3E}">
        <p14:creationId xmlns:p14="http://schemas.microsoft.com/office/powerpoint/2010/main" val="94163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CCDE73-3A88-CA47-B5C9-02A006E01C6D}"/>
              </a:ext>
            </a:extLst>
          </p:cNvPr>
          <p:cNvSpPr>
            <a:spLocks noGrp="1"/>
          </p:cNvSpPr>
          <p:nvPr>
            <p:ph type="title"/>
          </p:nvPr>
        </p:nvSpPr>
        <p:spPr>
          <a:xfrm>
            <a:off x="839788" y="365125"/>
            <a:ext cx="3603625" cy="1325563"/>
          </a:xfrm>
        </p:spPr>
        <p:txBody>
          <a:bodyPr/>
          <a:lstStyle/>
          <a:p>
            <a:r>
              <a:rPr kumimoji="1" lang="en-US" altLang="zh-TW" dirty="0"/>
              <a:t>Why we do it?</a:t>
            </a:r>
            <a:endParaRPr kumimoji="1" lang="zh-TW" altLang="en-US" dirty="0"/>
          </a:p>
        </p:txBody>
      </p:sp>
      <p:sp>
        <p:nvSpPr>
          <p:cNvPr id="4" name="文字版面配置區 3">
            <a:extLst>
              <a:ext uri="{FF2B5EF4-FFF2-40B4-BE49-F238E27FC236}">
                <a16:creationId xmlns:a16="http://schemas.microsoft.com/office/drawing/2014/main" id="{0DE9D730-6335-A643-AACD-B3B46355ABC5}"/>
              </a:ext>
            </a:extLst>
          </p:cNvPr>
          <p:cNvSpPr>
            <a:spLocks noGrp="1"/>
          </p:cNvSpPr>
          <p:nvPr>
            <p:ph type="body" idx="1"/>
          </p:nvPr>
        </p:nvSpPr>
        <p:spPr>
          <a:xfrm>
            <a:off x="862014" y="1409701"/>
            <a:ext cx="5157787" cy="823912"/>
          </a:xfrm>
        </p:spPr>
        <p:txBody>
          <a:bodyPr>
            <a:normAutofit/>
          </a:bodyPr>
          <a:lstStyle/>
          <a:p>
            <a:r>
              <a:rPr lang="en-US" altLang="zh-TW" sz="2800" dirty="0"/>
              <a:t>Background</a:t>
            </a:r>
            <a:endParaRPr lang="zh-TW" altLang="en-US" sz="2800" dirty="0"/>
          </a:p>
        </p:txBody>
      </p:sp>
      <p:sp>
        <p:nvSpPr>
          <p:cNvPr id="3" name="內容版面配置區 2">
            <a:extLst>
              <a:ext uri="{FF2B5EF4-FFF2-40B4-BE49-F238E27FC236}">
                <a16:creationId xmlns:a16="http://schemas.microsoft.com/office/drawing/2014/main" id="{F6EF562B-346F-F749-BCDE-89133BA28A6B}"/>
              </a:ext>
            </a:extLst>
          </p:cNvPr>
          <p:cNvSpPr>
            <a:spLocks noGrp="1"/>
          </p:cNvSpPr>
          <p:nvPr>
            <p:ph sz="half" idx="2"/>
          </p:nvPr>
        </p:nvSpPr>
        <p:spPr>
          <a:xfrm>
            <a:off x="836613" y="2233613"/>
            <a:ext cx="4364038" cy="4259262"/>
          </a:xfrm>
        </p:spPr>
        <p:txBody>
          <a:bodyPr>
            <a:normAutofit/>
          </a:bodyPr>
          <a:lstStyle/>
          <a:p>
            <a:r>
              <a:rPr lang="en-US" altLang="zh-TW" dirty="0"/>
              <a:t>Glioblastoma multiforme (GBM) is a WHO grade IV brain tumor with a </a:t>
            </a:r>
            <a:r>
              <a:rPr lang="en-US" altLang="zh-TW" dirty="0">
                <a:solidFill>
                  <a:schemeClr val="tx1">
                    <a:lumMod val="50000"/>
                    <a:lumOff val="50000"/>
                  </a:schemeClr>
                </a:solidFill>
              </a:rPr>
              <a:t>5-year survival rate </a:t>
            </a:r>
            <a:r>
              <a:rPr lang="en-US" altLang="zh-TW" dirty="0"/>
              <a:t>of only</a:t>
            </a:r>
            <a:r>
              <a:rPr lang="en-US" altLang="zh-TW" dirty="0">
                <a:solidFill>
                  <a:schemeClr val="tx1">
                    <a:lumMod val="50000"/>
                    <a:lumOff val="50000"/>
                  </a:schemeClr>
                </a:solidFill>
              </a:rPr>
              <a:t> </a:t>
            </a:r>
            <a:r>
              <a:rPr lang="en-US" altLang="zh-TW" b="1" dirty="0">
                <a:solidFill>
                  <a:schemeClr val="tx1">
                    <a:lumMod val="50000"/>
                    <a:lumOff val="50000"/>
                  </a:schemeClr>
                </a:solidFill>
              </a:rPr>
              <a:t>7.2%</a:t>
            </a:r>
            <a:r>
              <a:rPr lang="en-US" altLang="zh-TW" dirty="0"/>
              <a:t>.</a:t>
            </a:r>
          </a:p>
          <a:p>
            <a:r>
              <a:rPr lang="en-US" altLang="zh-TW" dirty="0"/>
              <a:t>The first line therapy is </a:t>
            </a:r>
            <a:r>
              <a:rPr lang="en-US" altLang="zh-TW" dirty="0">
                <a:solidFill>
                  <a:schemeClr val="tx1">
                    <a:lumMod val="50000"/>
                    <a:lumOff val="50000"/>
                  </a:schemeClr>
                </a:solidFill>
              </a:rPr>
              <a:t>MRI-guided surgery</a:t>
            </a:r>
            <a:r>
              <a:rPr lang="en-US" altLang="zh-TW" dirty="0"/>
              <a:t> </a:t>
            </a:r>
          </a:p>
          <a:p>
            <a:pPr lvl="1"/>
            <a:r>
              <a:rPr lang="en-US" altLang="zh-TW" dirty="0"/>
              <a:t>Relies on the ability of the surgeon to </a:t>
            </a:r>
            <a:r>
              <a:rPr lang="en-US" altLang="zh-TW" b="1" dirty="0">
                <a:solidFill>
                  <a:schemeClr val="tx1">
                    <a:lumMod val="50000"/>
                    <a:lumOff val="50000"/>
                  </a:schemeClr>
                </a:solidFill>
              </a:rPr>
              <a:t>distinguish the tumor tissue </a:t>
            </a:r>
            <a:r>
              <a:rPr lang="en-US" altLang="zh-TW" dirty="0"/>
              <a:t>from healthy brain tissue.</a:t>
            </a:r>
            <a:endParaRPr kumimoji="1" lang="zh-TW" altLang="en-US" dirty="0"/>
          </a:p>
        </p:txBody>
      </p:sp>
      <p:sp>
        <p:nvSpPr>
          <p:cNvPr id="5" name="文字版面配置區 4">
            <a:extLst>
              <a:ext uri="{FF2B5EF4-FFF2-40B4-BE49-F238E27FC236}">
                <a16:creationId xmlns:a16="http://schemas.microsoft.com/office/drawing/2014/main" id="{62E4579C-AEB3-9F4D-9E46-E1371ACC0055}"/>
              </a:ext>
            </a:extLst>
          </p:cNvPr>
          <p:cNvSpPr>
            <a:spLocks noGrp="1"/>
          </p:cNvSpPr>
          <p:nvPr>
            <p:ph type="body" sz="quarter" idx="3"/>
          </p:nvPr>
        </p:nvSpPr>
        <p:spPr>
          <a:xfrm>
            <a:off x="5091112" y="1393583"/>
            <a:ext cx="5183188" cy="823912"/>
          </a:xfrm>
        </p:spPr>
        <p:txBody>
          <a:bodyPr>
            <a:normAutofit/>
          </a:bodyPr>
          <a:lstStyle/>
          <a:p>
            <a:r>
              <a:rPr lang="en-US" altLang="zh-TW" sz="2800" dirty="0"/>
              <a:t>Motivation</a:t>
            </a:r>
            <a:endParaRPr lang="zh-TW" altLang="en-US" sz="2800" dirty="0"/>
          </a:p>
        </p:txBody>
      </p:sp>
      <p:sp>
        <p:nvSpPr>
          <p:cNvPr id="6" name="內容版面配置區 5">
            <a:extLst>
              <a:ext uri="{FF2B5EF4-FFF2-40B4-BE49-F238E27FC236}">
                <a16:creationId xmlns:a16="http://schemas.microsoft.com/office/drawing/2014/main" id="{710A70AE-9E66-4A43-9F56-77B196F06E0D}"/>
              </a:ext>
            </a:extLst>
          </p:cNvPr>
          <p:cNvSpPr>
            <a:spLocks noGrp="1"/>
          </p:cNvSpPr>
          <p:nvPr>
            <p:ph sz="quarter" idx="4"/>
          </p:nvPr>
        </p:nvSpPr>
        <p:spPr>
          <a:xfrm>
            <a:off x="5091112" y="2231759"/>
            <a:ext cx="6478586" cy="1042085"/>
          </a:xfrm>
        </p:spPr>
        <p:txBody>
          <a:bodyPr>
            <a:normAutofit/>
          </a:bodyPr>
          <a:lstStyle/>
          <a:p>
            <a:r>
              <a:rPr lang="en-US" altLang="zh-TW" b="1" dirty="0">
                <a:solidFill>
                  <a:schemeClr val="tx1">
                    <a:lumMod val="50000"/>
                    <a:lumOff val="50000"/>
                  </a:schemeClr>
                </a:solidFill>
              </a:rPr>
              <a:t>Eliminate the gap </a:t>
            </a:r>
            <a:r>
              <a:rPr lang="en-US" altLang="zh-TW" dirty="0"/>
              <a:t>between radiologists and neurosurgeons.</a:t>
            </a:r>
          </a:p>
        </p:txBody>
      </p:sp>
      <p:grpSp>
        <p:nvGrpSpPr>
          <p:cNvPr id="7" name="群組 6">
            <a:extLst>
              <a:ext uri="{FF2B5EF4-FFF2-40B4-BE49-F238E27FC236}">
                <a16:creationId xmlns:a16="http://schemas.microsoft.com/office/drawing/2014/main" id="{BD14A790-7DCC-424E-BFB8-5E5ADE517D26}"/>
              </a:ext>
            </a:extLst>
          </p:cNvPr>
          <p:cNvGrpSpPr/>
          <p:nvPr/>
        </p:nvGrpSpPr>
        <p:grpSpPr>
          <a:xfrm>
            <a:off x="5200651" y="3351422"/>
            <a:ext cx="2520000" cy="2520000"/>
            <a:chOff x="9207944" y="413999"/>
            <a:chExt cx="2520000" cy="2520000"/>
          </a:xfrm>
        </p:grpSpPr>
        <p:pic>
          <p:nvPicPr>
            <p:cNvPr id="8" name="final_6254f260d21b1900a25907be_746417.mp4" descr="final_6254f260d21b1900a25907be_746417.mp4">
              <a:hlinkClick r:id="" action="ppaction://media"/>
              <a:extLst>
                <a:ext uri="{FF2B5EF4-FFF2-40B4-BE49-F238E27FC236}">
                  <a16:creationId xmlns:a16="http://schemas.microsoft.com/office/drawing/2014/main" id="{6A0200DA-23A9-CF4A-874D-035DFD8FF093}"/>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t="1092" r="2237" b="1462"/>
            <a:stretch/>
          </p:blipFill>
          <p:spPr>
            <a:xfrm>
              <a:off x="9207944" y="413999"/>
              <a:ext cx="2520000" cy="2520000"/>
            </a:xfrm>
            <a:prstGeom prst="rect">
              <a:avLst/>
            </a:prstGeom>
            <a:ln>
              <a:solidFill>
                <a:schemeClr val="tx1"/>
              </a:solidFill>
            </a:ln>
          </p:spPr>
        </p:pic>
        <p:pic>
          <p:nvPicPr>
            <p:cNvPr id="9" name="圖片 8">
              <a:extLst>
                <a:ext uri="{FF2B5EF4-FFF2-40B4-BE49-F238E27FC236}">
                  <a16:creationId xmlns:a16="http://schemas.microsoft.com/office/drawing/2014/main" id="{32E4CDA9-2366-1C4A-8672-17DBB4385222}"/>
                </a:ext>
              </a:extLst>
            </p:cNvPr>
            <p:cNvPicPr>
              <a:picLocks noChangeAspect="1"/>
            </p:cNvPicPr>
            <p:nvPr/>
          </p:nvPicPr>
          <p:blipFill>
            <a:blip r:embed="rId6"/>
            <a:stretch>
              <a:fillRect/>
            </a:stretch>
          </p:blipFill>
          <p:spPr>
            <a:xfrm>
              <a:off x="11258549" y="2463573"/>
              <a:ext cx="469395" cy="452631"/>
            </a:xfrm>
            <a:prstGeom prst="rect">
              <a:avLst/>
            </a:prstGeom>
          </p:spPr>
        </p:pic>
      </p:grpSp>
      <p:sp>
        <p:nvSpPr>
          <p:cNvPr id="11" name="文字方塊 10">
            <a:extLst>
              <a:ext uri="{FF2B5EF4-FFF2-40B4-BE49-F238E27FC236}">
                <a16:creationId xmlns:a16="http://schemas.microsoft.com/office/drawing/2014/main" id="{AF0F4087-5D68-444A-90EB-3B5C5611FE18}"/>
              </a:ext>
            </a:extLst>
          </p:cNvPr>
          <p:cNvSpPr txBox="1"/>
          <p:nvPr/>
        </p:nvSpPr>
        <p:spPr>
          <a:xfrm>
            <a:off x="5631021" y="635000"/>
            <a:ext cx="184731" cy="369332"/>
          </a:xfrm>
          <a:prstGeom prst="rect">
            <a:avLst/>
          </a:prstGeom>
          <a:noFill/>
        </p:spPr>
        <p:txBody>
          <a:bodyPr wrap="none" rtlCol="0">
            <a:spAutoFit/>
          </a:bodyPr>
          <a:lstStyle/>
          <a:p>
            <a:endParaRPr kumimoji="1" lang="zh-TW" altLang="en-US" dirty="0"/>
          </a:p>
        </p:txBody>
      </p:sp>
      <p:sp>
        <p:nvSpPr>
          <p:cNvPr id="12" name="文字方塊 11">
            <a:extLst>
              <a:ext uri="{FF2B5EF4-FFF2-40B4-BE49-F238E27FC236}">
                <a16:creationId xmlns:a16="http://schemas.microsoft.com/office/drawing/2014/main" id="{62943214-AAFD-7C42-8C62-8CA746808070}"/>
              </a:ext>
            </a:extLst>
          </p:cNvPr>
          <p:cNvSpPr txBox="1"/>
          <p:nvPr/>
        </p:nvSpPr>
        <p:spPr>
          <a:xfrm>
            <a:off x="7962900" y="3457260"/>
            <a:ext cx="3606798" cy="2308324"/>
          </a:xfrm>
          <a:prstGeom prst="rect">
            <a:avLst/>
          </a:prstGeom>
          <a:noFill/>
        </p:spPr>
        <p:txBody>
          <a:bodyPr wrap="square" rtlCol="0">
            <a:spAutoFit/>
          </a:bodyPr>
          <a:lstStyle/>
          <a:p>
            <a:r>
              <a:rPr lang="en-US" altLang="zh-TW" dirty="0"/>
              <a:t>Radiologists are used to seeing 2D images in sequence and transforming them into a 3D image in their head; </a:t>
            </a:r>
          </a:p>
          <a:p>
            <a:endParaRPr lang="en-US" altLang="zh-TW" dirty="0"/>
          </a:p>
          <a:p>
            <a:r>
              <a:rPr lang="en-US" altLang="zh-TW" dirty="0"/>
              <a:t>Neurosurgeons</a:t>
            </a:r>
            <a:r>
              <a:rPr kumimoji="1" lang="en-US" altLang="zh-TW" dirty="0"/>
              <a:t> are </a:t>
            </a:r>
            <a:r>
              <a:rPr lang="en-US" altLang="zh-TW" dirty="0"/>
              <a:t>used to seeing and touching the actual tumor tissue.</a:t>
            </a:r>
            <a:endParaRPr kumimoji="1" lang="zh-TW" altLang="en-US" dirty="0"/>
          </a:p>
        </p:txBody>
      </p:sp>
      <p:sp>
        <p:nvSpPr>
          <p:cNvPr id="13" name="文字方塊 12">
            <a:extLst>
              <a:ext uri="{FF2B5EF4-FFF2-40B4-BE49-F238E27FC236}">
                <a16:creationId xmlns:a16="http://schemas.microsoft.com/office/drawing/2014/main" id="{CB81569F-57E9-BB4B-8ACE-A1CD04219080}"/>
              </a:ext>
            </a:extLst>
          </p:cNvPr>
          <p:cNvSpPr txBox="1"/>
          <p:nvPr/>
        </p:nvSpPr>
        <p:spPr>
          <a:xfrm>
            <a:off x="4133355" y="6445493"/>
            <a:ext cx="3772892" cy="276999"/>
          </a:xfrm>
          <a:prstGeom prst="rect">
            <a:avLst/>
          </a:prstGeom>
          <a:noFill/>
        </p:spPr>
        <p:txBody>
          <a:bodyPr wrap="none" rtlCol="0">
            <a:spAutoFit/>
          </a:bodyPr>
          <a:lstStyle/>
          <a:p>
            <a:r>
              <a:rPr kumimoji="1" lang="en-US" altLang="zh-TW" sz="1200" dirty="0"/>
              <a:t>Images above are from: https://radiopaedia.org/?lang=us</a:t>
            </a:r>
            <a:endParaRPr kumimoji="1" lang="zh-TW" altLang="en-US" sz="1200" dirty="0"/>
          </a:p>
        </p:txBody>
      </p:sp>
    </p:spTree>
    <p:extLst>
      <p:ext uri="{BB962C8B-B14F-4D97-AF65-F5344CB8AC3E}">
        <p14:creationId xmlns:p14="http://schemas.microsoft.com/office/powerpoint/2010/main" val="2390833347"/>
      </p:ext>
    </p:extLst>
  </p:cSld>
  <p:clrMapOvr>
    <a:masterClrMapping/>
  </p:clrMapOvr>
  <p:timing>
    <p:tnLst>
      <p:par>
        <p:cTn id="1" dur="indefinite" restart="never" nodeType="tmRoot">
          <p:childTnLst>
            <p:video>
              <p:cMediaNode vol="80000">
                <p:cTn id="2" repeatCount="indefinite" fill="remove" display="0">
                  <p:stCondLst>
                    <p:cond delay="indefinite"/>
                  </p:stCondLst>
                </p:cTn>
                <p:tgtEl>
                  <p:spTgt spid="8"/>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群組 56">
            <a:extLst>
              <a:ext uri="{FF2B5EF4-FFF2-40B4-BE49-F238E27FC236}">
                <a16:creationId xmlns:a16="http://schemas.microsoft.com/office/drawing/2014/main" id="{58F5BE29-2D52-2046-B974-606B9E88D7A1}"/>
              </a:ext>
            </a:extLst>
          </p:cNvPr>
          <p:cNvGrpSpPr/>
          <p:nvPr/>
        </p:nvGrpSpPr>
        <p:grpSpPr>
          <a:xfrm>
            <a:off x="838200" y="1452092"/>
            <a:ext cx="10467243" cy="2084713"/>
            <a:chOff x="869869" y="1594984"/>
            <a:chExt cx="10467243" cy="2084713"/>
          </a:xfrm>
        </p:grpSpPr>
        <p:grpSp>
          <p:nvGrpSpPr>
            <p:cNvPr id="51" name="群組 50">
              <a:extLst>
                <a:ext uri="{FF2B5EF4-FFF2-40B4-BE49-F238E27FC236}">
                  <a16:creationId xmlns:a16="http://schemas.microsoft.com/office/drawing/2014/main" id="{1674A3B7-400A-2241-8A5E-A5B45DCFF174}"/>
                </a:ext>
              </a:extLst>
            </p:cNvPr>
            <p:cNvGrpSpPr/>
            <p:nvPr/>
          </p:nvGrpSpPr>
          <p:grpSpPr>
            <a:xfrm>
              <a:off x="869869" y="1613354"/>
              <a:ext cx="10467243" cy="2066343"/>
              <a:chOff x="838200" y="1406345"/>
              <a:chExt cx="10467243" cy="2066343"/>
            </a:xfrm>
          </p:grpSpPr>
          <p:pic>
            <p:nvPicPr>
              <p:cNvPr id="49" name="圖片 48" descr="一張含有 文字, 美工圖案, 夜空 的圖片&#10;&#10;自動產生的描述">
                <a:extLst>
                  <a:ext uri="{FF2B5EF4-FFF2-40B4-BE49-F238E27FC236}">
                    <a16:creationId xmlns:a16="http://schemas.microsoft.com/office/drawing/2014/main" id="{8192D26A-BDEE-E348-8F12-A4A5D6BF4C49}"/>
                  </a:ext>
                </a:extLst>
              </p:cNvPr>
              <p:cNvPicPr>
                <a:picLocks noChangeAspect="1"/>
              </p:cNvPicPr>
              <p:nvPr/>
            </p:nvPicPr>
            <p:blipFill>
              <a:blip r:embed="rId3"/>
              <a:stretch>
                <a:fillRect/>
              </a:stretch>
            </p:blipFill>
            <p:spPr>
              <a:xfrm>
                <a:off x="838200" y="1690688"/>
                <a:ext cx="10467243" cy="1782000"/>
              </a:xfrm>
              <a:prstGeom prst="rect">
                <a:avLst/>
              </a:prstGeom>
            </p:spPr>
          </p:pic>
          <p:sp>
            <p:nvSpPr>
              <p:cNvPr id="50" name="矩形 49">
                <a:extLst>
                  <a:ext uri="{FF2B5EF4-FFF2-40B4-BE49-F238E27FC236}">
                    <a16:creationId xmlns:a16="http://schemas.microsoft.com/office/drawing/2014/main" id="{7B6481D2-4331-8849-B04A-69228A283023}"/>
                  </a:ext>
                </a:extLst>
              </p:cNvPr>
              <p:cNvSpPr/>
              <p:nvPr/>
            </p:nvSpPr>
            <p:spPr>
              <a:xfrm>
                <a:off x="6904036" y="1406345"/>
                <a:ext cx="72000" cy="2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52" name="文字方塊 51">
              <a:extLst>
                <a:ext uri="{FF2B5EF4-FFF2-40B4-BE49-F238E27FC236}">
                  <a16:creationId xmlns:a16="http://schemas.microsoft.com/office/drawing/2014/main" id="{1DD0E810-E0C4-0F4F-BE9C-3C43165A22D2}"/>
                </a:ext>
              </a:extLst>
            </p:cNvPr>
            <p:cNvSpPr txBox="1"/>
            <p:nvPr/>
          </p:nvSpPr>
          <p:spPr>
            <a:xfrm>
              <a:off x="869869" y="1594984"/>
              <a:ext cx="415498" cy="369332"/>
            </a:xfrm>
            <a:prstGeom prst="rect">
              <a:avLst/>
            </a:prstGeom>
            <a:noFill/>
          </p:spPr>
          <p:txBody>
            <a:bodyPr wrap="none" rtlCol="0">
              <a:spAutoFit/>
            </a:bodyPr>
            <a:lstStyle/>
            <a:p>
              <a:r>
                <a:rPr kumimoji="1" lang="en-US" altLang="zh-TW" b="1" dirty="0"/>
                <a:t>T1</a:t>
              </a:r>
              <a:endParaRPr kumimoji="1" lang="zh-TW" altLang="en-US" b="1" dirty="0"/>
            </a:p>
          </p:txBody>
        </p:sp>
        <p:sp>
          <p:nvSpPr>
            <p:cNvPr id="53" name="文字方塊 52">
              <a:extLst>
                <a:ext uri="{FF2B5EF4-FFF2-40B4-BE49-F238E27FC236}">
                  <a16:creationId xmlns:a16="http://schemas.microsoft.com/office/drawing/2014/main" id="{2C0EE234-B1D5-E941-8459-8642B81723E5}"/>
                </a:ext>
              </a:extLst>
            </p:cNvPr>
            <p:cNvSpPr txBox="1"/>
            <p:nvPr/>
          </p:nvSpPr>
          <p:spPr>
            <a:xfrm>
              <a:off x="3037006" y="1594984"/>
              <a:ext cx="415498" cy="369332"/>
            </a:xfrm>
            <a:prstGeom prst="rect">
              <a:avLst/>
            </a:prstGeom>
            <a:noFill/>
          </p:spPr>
          <p:txBody>
            <a:bodyPr wrap="none" rtlCol="0">
              <a:spAutoFit/>
            </a:bodyPr>
            <a:lstStyle/>
            <a:p>
              <a:r>
                <a:rPr kumimoji="1" lang="en-US" altLang="zh-TW" b="1" dirty="0"/>
                <a:t>T2</a:t>
              </a:r>
              <a:endParaRPr kumimoji="1" lang="zh-TW" altLang="en-US" b="1" dirty="0"/>
            </a:p>
          </p:txBody>
        </p:sp>
        <p:sp>
          <p:nvSpPr>
            <p:cNvPr id="54" name="文字方塊 53">
              <a:extLst>
                <a:ext uri="{FF2B5EF4-FFF2-40B4-BE49-F238E27FC236}">
                  <a16:creationId xmlns:a16="http://schemas.microsoft.com/office/drawing/2014/main" id="{A47C3FE3-BAF8-8D40-AE96-FFD0611CC3C0}"/>
                </a:ext>
              </a:extLst>
            </p:cNvPr>
            <p:cNvSpPr txBox="1"/>
            <p:nvPr/>
          </p:nvSpPr>
          <p:spPr>
            <a:xfrm>
              <a:off x="5152799" y="1594984"/>
              <a:ext cx="1851917" cy="369332"/>
            </a:xfrm>
            <a:prstGeom prst="rect">
              <a:avLst/>
            </a:prstGeom>
            <a:noFill/>
          </p:spPr>
          <p:txBody>
            <a:bodyPr wrap="none" rtlCol="0">
              <a:spAutoFit/>
            </a:bodyPr>
            <a:lstStyle/>
            <a:p>
              <a:r>
                <a:rPr lang="en-US" altLang="zh-TW" b="1" dirty="0"/>
                <a:t>T1 - post-contrast</a:t>
              </a:r>
              <a:endParaRPr kumimoji="1" lang="zh-TW" altLang="en-US" b="1" dirty="0"/>
            </a:p>
          </p:txBody>
        </p:sp>
        <p:sp>
          <p:nvSpPr>
            <p:cNvPr id="55" name="文字方塊 54">
              <a:extLst>
                <a:ext uri="{FF2B5EF4-FFF2-40B4-BE49-F238E27FC236}">
                  <a16:creationId xmlns:a16="http://schemas.microsoft.com/office/drawing/2014/main" id="{26D10378-D20C-7C4F-8A20-0569061281A1}"/>
                </a:ext>
              </a:extLst>
            </p:cNvPr>
            <p:cNvSpPr txBox="1"/>
            <p:nvPr/>
          </p:nvSpPr>
          <p:spPr>
            <a:xfrm>
              <a:off x="7344674" y="1594984"/>
              <a:ext cx="1125629" cy="369332"/>
            </a:xfrm>
            <a:prstGeom prst="rect">
              <a:avLst/>
            </a:prstGeom>
            <a:noFill/>
          </p:spPr>
          <p:txBody>
            <a:bodyPr wrap="none" rtlCol="0">
              <a:spAutoFit/>
            </a:bodyPr>
            <a:lstStyle/>
            <a:p>
              <a:r>
                <a:rPr lang="en-US" altLang="zh-TW" b="1" dirty="0"/>
                <a:t>T2 - FLAIR</a:t>
              </a:r>
              <a:endParaRPr kumimoji="1" lang="zh-TW" altLang="en-US" b="1" dirty="0"/>
            </a:p>
          </p:txBody>
        </p:sp>
        <p:sp>
          <p:nvSpPr>
            <p:cNvPr id="56" name="文字方塊 55">
              <a:extLst>
                <a:ext uri="{FF2B5EF4-FFF2-40B4-BE49-F238E27FC236}">
                  <a16:creationId xmlns:a16="http://schemas.microsoft.com/office/drawing/2014/main" id="{016BCE13-7A76-4942-8CA3-9D33A50C7790}"/>
                </a:ext>
              </a:extLst>
            </p:cNvPr>
            <p:cNvSpPr txBox="1"/>
            <p:nvPr/>
          </p:nvSpPr>
          <p:spPr>
            <a:xfrm>
              <a:off x="9556441" y="1594984"/>
              <a:ext cx="1515095" cy="369332"/>
            </a:xfrm>
            <a:prstGeom prst="rect">
              <a:avLst/>
            </a:prstGeom>
            <a:noFill/>
          </p:spPr>
          <p:txBody>
            <a:bodyPr wrap="none" rtlCol="0">
              <a:spAutoFit/>
            </a:bodyPr>
            <a:lstStyle/>
            <a:p>
              <a:r>
                <a:rPr lang="en-US" altLang="zh-TW" b="1" dirty="0"/>
                <a:t>Segmentation</a:t>
              </a:r>
              <a:endParaRPr kumimoji="1" lang="zh-TW" altLang="en-US" b="1" dirty="0"/>
            </a:p>
          </p:txBody>
        </p:sp>
      </p:grpSp>
      <p:sp>
        <p:nvSpPr>
          <p:cNvPr id="2" name="標題 1">
            <a:extLst>
              <a:ext uri="{FF2B5EF4-FFF2-40B4-BE49-F238E27FC236}">
                <a16:creationId xmlns:a16="http://schemas.microsoft.com/office/drawing/2014/main" id="{81F83752-1E55-6B42-BC39-916B16FB79EF}"/>
              </a:ext>
            </a:extLst>
          </p:cNvPr>
          <p:cNvSpPr>
            <a:spLocks noGrp="1"/>
          </p:cNvSpPr>
          <p:nvPr>
            <p:ph type="title"/>
          </p:nvPr>
        </p:nvSpPr>
        <p:spPr/>
        <p:txBody>
          <a:bodyPr/>
          <a:lstStyle/>
          <a:p>
            <a:r>
              <a:rPr lang="en-US" altLang="zh-TW" dirty="0"/>
              <a:t>Image Segmentation for Brain Tumor</a:t>
            </a:r>
            <a:endParaRPr kumimoji="1" lang="zh-TW" altLang="en-US" dirty="0"/>
          </a:p>
        </p:txBody>
      </p:sp>
      <p:grpSp>
        <p:nvGrpSpPr>
          <p:cNvPr id="59" name="群組 58">
            <a:extLst>
              <a:ext uri="{FF2B5EF4-FFF2-40B4-BE49-F238E27FC236}">
                <a16:creationId xmlns:a16="http://schemas.microsoft.com/office/drawing/2014/main" id="{22D81E20-CC73-1844-94BC-CA3EC846B965}"/>
              </a:ext>
            </a:extLst>
          </p:cNvPr>
          <p:cNvGrpSpPr/>
          <p:nvPr/>
        </p:nvGrpSpPr>
        <p:grpSpPr>
          <a:xfrm>
            <a:off x="5661177" y="4510573"/>
            <a:ext cx="2561919" cy="1385168"/>
            <a:chOff x="8785710" y="4987960"/>
            <a:chExt cx="2561919" cy="1385168"/>
          </a:xfrm>
        </p:grpSpPr>
        <p:sp>
          <p:nvSpPr>
            <p:cNvPr id="26" name="圓角矩形 25">
              <a:extLst>
                <a:ext uri="{FF2B5EF4-FFF2-40B4-BE49-F238E27FC236}">
                  <a16:creationId xmlns:a16="http://schemas.microsoft.com/office/drawing/2014/main" id="{76FE198B-4DAE-CA4B-B8B6-F38C2C5CF6C1}"/>
                </a:ext>
              </a:extLst>
            </p:cNvPr>
            <p:cNvSpPr/>
            <p:nvPr/>
          </p:nvSpPr>
          <p:spPr>
            <a:xfrm>
              <a:off x="8787829" y="5064626"/>
              <a:ext cx="216000" cy="2160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8" name="圓角矩形 27">
              <a:extLst>
                <a:ext uri="{FF2B5EF4-FFF2-40B4-BE49-F238E27FC236}">
                  <a16:creationId xmlns:a16="http://schemas.microsoft.com/office/drawing/2014/main" id="{35BDD846-2145-1F40-A094-2E3E6A2F0179}"/>
                </a:ext>
              </a:extLst>
            </p:cNvPr>
            <p:cNvSpPr/>
            <p:nvPr/>
          </p:nvSpPr>
          <p:spPr>
            <a:xfrm>
              <a:off x="8794000" y="5736847"/>
              <a:ext cx="216000" cy="2160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圓角矩形 28">
              <a:extLst>
                <a:ext uri="{FF2B5EF4-FFF2-40B4-BE49-F238E27FC236}">
                  <a16:creationId xmlns:a16="http://schemas.microsoft.com/office/drawing/2014/main" id="{80946FFB-35EB-9845-9D2F-CAEAE879A34E}"/>
                </a:ext>
              </a:extLst>
            </p:cNvPr>
            <p:cNvSpPr/>
            <p:nvPr/>
          </p:nvSpPr>
          <p:spPr>
            <a:xfrm>
              <a:off x="8785710" y="6089272"/>
              <a:ext cx="216000" cy="2160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0" name="文字方塊 29">
              <a:extLst>
                <a:ext uri="{FF2B5EF4-FFF2-40B4-BE49-F238E27FC236}">
                  <a16:creationId xmlns:a16="http://schemas.microsoft.com/office/drawing/2014/main" id="{1E872BA6-A559-F74F-B03D-F02C9DA78F9D}"/>
                </a:ext>
              </a:extLst>
            </p:cNvPr>
            <p:cNvSpPr txBox="1"/>
            <p:nvPr/>
          </p:nvSpPr>
          <p:spPr>
            <a:xfrm>
              <a:off x="9073673" y="4987960"/>
              <a:ext cx="2273956" cy="369332"/>
            </a:xfrm>
            <a:prstGeom prst="rect">
              <a:avLst/>
            </a:prstGeom>
            <a:noFill/>
          </p:spPr>
          <p:txBody>
            <a:bodyPr wrap="none" rtlCol="0">
              <a:spAutoFit/>
            </a:bodyPr>
            <a:lstStyle/>
            <a:p>
              <a:r>
                <a:rPr kumimoji="1" lang="en-US" altLang="zh-TW" dirty="0"/>
                <a:t>0: Healthy brain tissue</a:t>
              </a:r>
              <a:endParaRPr kumimoji="1" lang="zh-TW" altLang="en-US" dirty="0"/>
            </a:p>
          </p:txBody>
        </p:sp>
        <p:sp>
          <p:nvSpPr>
            <p:cNvPr id="31" name="文字方塊 30">
              <a:extLst>
                <a:ext uri="{FF2B5EF4-FFF2-40B4-BE49-F238E27FC236}">
                  <a16:creationId xmlns:a16="http://schemas.microsoft.com/office/drawing/2014/main" id="{57A44ECD-FFFC-7342-A244-AE3552943C78}"/>
                </a:ext>
              </a:extLst>
            </p:cNvPr>
            <p:cNvSpPr txBox="1"/>
            <p:nvPr/>
          </p:nvSpPr>
          <p:spPr>
            <a:xfrm>
              <a:off x="9079844" y="5660181"/>
              <a:ext cx="1609287" cy="369332"/>
            </a:xfrm>
            <a:prstGeom prst="rect">
              <a:avLst/>
            </a:prstGeom>
            <a:noFill/>
          </p:spPr>
          <p:txBody>
            <a:bodyPr wrap="none" rtlCol="0">
              <a:spAutoFit/>
            </a:bodyPr>
            <a:lstStyle/>
            <a:p>
              <a:r>
                <a:rPr lang="en-US" altLang="zh-TW" dirty="0"/>
                <a:t>2: Edema zone</a:t>
              </a:r>
              <a:r>
                <a:rPr lang="zh-TW" altLang="zh-TW" dirty="0"/>
                <a:t> </a:t>
              </a:r>
              <a:endParaRPr kumimoji="1" lang="zh-TW" altLang="en-US" dirty="0"/>
            </a:p>
          </p:txBody>
        </p:sp>
        <p:sp>
          <p:nvSpPr>
            <p:cNvPr id="33" name="文字方塊 32">
              <a:extLst>
                <a:ext uri="{FF2B5EF4-FFF2-40B4-BE49-F238E27FC236}">
                  <a16:creationId xmlns:a16="http://schemas.microsoft.com/office/drawing/2014/main" id="{032CD5AE-0C35-BC4B-89BF-98604B723BC9}"/>
                </a:ext>
              </a:extLst>
            </p:cNvPr>
            <p:cNvSpPr txBox="1"/>
            <p:nvPr/>
          </p:nvSpPr>
          <p:spPr>
            <a:xfrm>
              <a:off x="9079844" y="6003796"/>
              <a:ext cx="2077813" cy="369332"/>
            </a:xfrm>
            <a:prstGeom prst="rect">
              <a:avLst/>
            </a:prstGeom>
            <a:noFill/>
          </p:spPr>
          <p:txBody>
            <a:bodyPr wrap="none" rtlCol="0">
              <a:spAutoFit/>
            </a:bodyPr>
            <a:lstStyle/>
            <a:p>
              <a:r>
                <a:rPr lang="en-US" altLang="zh-TW" dirty="0"/>
                <a:t>4: Enhancing tumor</a:t>
              </a:r>
              <a:r>
                <a:rPr lang="zh-TW" altLang="zh-TW" dirty="0"/>
                <a:t> </a:t>
              </a:r>
              <a:endParaRPr kumimoji="1" lang="zh-TW" altLang="en-US" dirty="0"/>
            </a:p>
          </p:txBody>
        </p:sp>
        <p:sp>
          <p:nvSpPr>
            <p:cNvPr id="34" name="圓角矩形 33">
              <a:extLst>
                <a:ext uri="{FF2B5EF4-FFF2-40B4-BE49-F238E27FC236}">
                  <a16:creationId xmlns:a16="http://schemas.microsoft.com/office/drawing/2014/main" id="{0222B193-F58B-A245-AB7C-2B7B9C81A169}"/>
                </a:ext>
              </a:extLst>
            </p:cNvPr>
            <p:cNvSpPr/>
            <p:nvPr/>
          </p:nvSpPr>
          <p:spPr>
            <a:xfrm>
              <a:off x="8785710" y="5401034"/>
              <a:ext cx="216000" cy="216000"/>
            </a:xfrm>
            <a:prstGeom prst="round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35" name="文字方塊 34">
              <a:extLst>
                <a:ext uri="{FF2B5EF4-FFF2-40B4-BE49-F238E27FC236}">
                  <a16:creationId xmlns:a16="http://schemas.microsoft.com/office/drawing/2014/main" id="{2EDAF301-BC41-8841-A78C-B819C5202958}"/>
                </a:ext>
              </a:extLst>
            </p:cNvPr>
            <p:cNvSpPr txBox="1"/>
            <p:nvPr/>
          </p:nvSpPr>
          <p:spPr>
            <a:xfrm>
              <a:off x="9079844" y="5315558"/>
              <a:ext cx="1761251" cy="369332"/>
            </a:xfrm>
            <a:prstGeom prst="rect">
              <a:avLst/>
            </a:prstGeom>
            <a:noFill/>
          </p:spPr>
          <p:txBody>
            <a:bodyPr wrap="none" rtlCol="0">
              <a:spAutoFit/>
            </a:bodyPr>
            <a:lstStyle/>
            <a:p>
              <a:r>
                <a:rPr lang="en-US" altLang="zh-TW" dirty="0"/>
                <a:t>1: Necrosis zone</a:t>
              </a:r>
              <a:r>
                <a:rPr lang="zh-TW" altLang="zh-TW" dirty="0"/>
                <a:t> </a:t>
              </a:r>
              <a:endParaRPr kumimoji="1" lang="zh-TW" altLang="en-US" dirty="0"/>
            </a:p>
          </p:txBody>
        </p:sp>
      </p:grpSp>
      <p:grpSp>
        <p:nvGrpSpPr>
          <p:cNvPr id="25" name="群組 24">
            <a:extLst>
              <a:ext uri="{FF2B5EF4-FFF2-40B4-BE49-F238E27FC236}">
                <a16:creationId xmlns:a16="http://schemas.microsoft.com/office/drawing/2014/main" id="{8D21B0B7-960A-7D4B-A7B7-1051EBF50175}"/>
              </a:ext>
            </a:extLst>
          </p:cNvPr>
          <p:cNvGrpSpPr/>
          <p:nvPr/>
        </p:nvGrpSpPr>
        <p:grpSpPr>
          <a:xfrm>
            <a:off x="8289987" y="4136357"/>
            <a:ext cx="3015456" cy="2137190"/>
            <a:chOff x="6482159" y="4355686"/>
            <a:chExt cx="3015456" cy="2137190"/>
          </a:xfrm>
        </p:grpSpPr>
        <p:grpSp>
          <p:nvGrpSpPr>
            <p:cNvPr id="16" name="群組 15">
              <a:extLst>
                <a:ext uri="{FF2B5EF4-FFF2-40B4-BE49-F238E27FC236}">
                  <a16:creationId xmlns:a16="http://schemas.microsoft.com/office/drawing/2014/main" id="{2109EC35-9564-4A4A-8DC2-B0DA1C4D58A4}"/>
                </a:ext>
              </a:extLst>
            </p:cNvPr>
            <p:cNvGrpSpPr/>
            <p:nvPr/>
          </p:nvGrpSpPr>
          <p:grpSpPr>
            <a:xfrm>
              <a:off x="6840534" y="4422758"/>
              <a:ext cx="2260606" cy="2070118"/>
              <a:chOff x="6840534" y="4422758"/>
              <a:chExt cx="2260606" cy="2070118"/>
            </a:xfrm>
          </p:grpSpPr>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0416D8EF-F865-754A-BB0D-BB01ECE4D614}"/>
                      </a:ext>
                    </a:extLst>
                  </p:cNvPr>
                  <p:cNvSpPr txBox="1"/>
                  <p:nvPr/>
                </p:nvSpPr>
                <p:spPr>
                  <a:xfrm>
                    <a:off x="6840534" y="4422758"/>
                    <a:ext cx="1149353" cy="20665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kumimoji="1" lang="en-US" altLang="zh-TW" i="1" smtClean="0">
                                  <a:latin typeface="Cambria Math" panose="02040503050406030204" pitchFamily="18" charset="0"/>
                                </a:rPr>
                              </m:ctrlPr>
                            </m:mPr>
                            <m:mr>
                              <m:e>
                                <m:r>
                                  <m:rPr>
                                    <m:brk m:alnAt="7"/>
                                  </m:rPr>
                                  <a:rPr kumimoji="1" lang="en-US" altLang="zh-TW" b="0" i="1" smtClean="0">
                                    <a:latin typeface="Cambria Math" panose="02040503050406030204" pitchFamily="18" charset="0"/>
                                  </a:rPr>
                                  <m:t>0</m:t>
                                </m:r>
                              </m:e>
                              <m:e>
                                <m:r>
                                  <a:rPr kumimoji="1" lang="en-US" altLang="zh-TW" b="0" i="1" smtClean="0">
                                    <a:latin typeface="Cambria Math" panose="02040503050406030204" pitchFamily="18" charset="0"/>
                                  </a:rPr>
                                  <m:t>0</m:t>
                                </m:r>
                              </m:e>
                              <m:e>
                                <m:r>
                                  <a:rPr kumimoji="1" lang="en-US" altLang="zh-TW" b="0" i="1" smtClean="0">
                                    <a:latin typeface="Cambria Math" panose="02040503050406030204" pitchFamily="18" charset="0"/>
                                  </a:rPr>
                                  <m:t>0</m:t>
                                </m:r>
                              </m:e>
                            </m:mr>
                            <m:mr>
                              <m:e>
                                <m:r>
                                  <a:rPr kumimoji="1" lang="en-US" altLang="zh-TW" b="0" i="1" smtClean="0">
                                    <a:latin typeface="Cambria Math" panose="02040503050406030204" pitchFamily="18" charset="0"/>
                                  </a:rPr>
                                  <m:t>0</m:t>
                                </m:r>
                              </m:e>
                              <m:e>
                                <m:r>
                                  <a:rPr kumimoji="1" lang="en-US" altLang="zh-TW" b="0" i="1" smtClean="0">
                                    <a:latin typeface="Cambria Math" panose="02040503050406030204" pitchFamily="18" charset="0"/>
                                  </a:rPr>
                                  <m:t>2</m:t>
                                </m:r>
                              </m:e>
                              <m:e>
                                <m:r>
                                  <a:rPr kumimoji="1" lang="en-US" altLang="zh-TW" b="0" i="1" smtClean="0">
                                    <a:latin typeface="Cambria Math" panose="02040503050406030204" pitchFamily="18" charset="0"/>
                                  </a:rPr>
                                  <m:t>2</m:t>
                                </m:r>
                              </m:e>
                            </m:mr>
                            <m:mr>
                              <m:e>
                                <m:eqArr>
                                  <m:eqArrPr>
                                    <m:ctrlPr>
                                      <a:rPr kumimoji="1" lang="en-US" altLang="zh-TW" i="1" smtClean="0">
                                        <a:latin typeface="Cambria Math" panose="02040503050406030204" pitchFamily="18" charset="0"/>
                                      </a:rPr>
                                    </m:ctrlPr>
                                  </m:eqArrPr>
                                  <m:e>
                                    <m:r>
                                      <a:rPr kumimoji="1" lang="en-US" altLang="zh-TW" b="0" i="1" smtClean="0">
                                        <a:latin typeface="Cambria Math" panose="02040503050406030204" pitchFamily="18" charset="0"/>
                                      </a:rPr>
                                      <m:t>0</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0</m:t>
                                    </m:r>
                                  </m:e>
                                </m:eqArr>
                              </m:e>
                              <m:e>
                                <m:eqArr>
                                  <m:eqArrPr>
                                    <m:ctrlPr>
                                      <a:rPr kumimoji="1" lang="en-US" altLang="zh-TW" b="0" i="1" smtClean="0">
                                        <a:latin typeface="Cambria Math" panose="02040503050406030204" pitchFamily="18" charset="0"/>
                                      </a:rPr>
                                    </m:ctrlPr>
                                  </m:eqArrPr>
                                  <m:e>
                                    <m:r>
                                      <a:rPr kumimoji="1" lang="en-US" altLang="zh-TW" b="0" i="1" smtClean="0">
                                        <a:latin typeface="Cambria Math" panose="02040503050406030204" pitchFamily="18" charset="0"/>
                                      </a:rPr>
                                      <m:t>4</m:t>
                                    </m:r>
                                  </m:e>
                                  <m:e>
                                    <m:r>
                                      <a:rPr lang="en-US" altLang="zh-TW" b="0" i="1" smtClean="0">
                                        <a:latin typeface="Cambria Math" panose="02040503050406030204" pitchFamily="18" charset="0"/>
                                      </a:rPr>
                                      <m:t>4</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0</m:t>
                                    </m:r>
                                  </m:e>
                                </m:eqArr>
                              </m:e>
                              <m:e>
                                <m:eqArr>
                                  <m:eqArrPr>
                                    <m:ctrlPr>
                                      <a:rPr kumimoji="1" lang="en-US" altLang="zh-TW" b="0" i="1" smtClean="0">
                                        <a:latin typeface="Cambria Math" panose="02040503050406030204" pitchFamily="18" charset="0"/>
                                      </a:rPr>
                                    </m:ctrlPr>
                                  </m:eqArrPr>
                                  <m:e>
                                    <m:r>
                                      <a:rPr kumimoji="1" lang="en-US" altLang="zh-TW" b="0" i="1" smtClean="0">
                                        <a:latin typeface="Cambria Math" panose="02040503050406030204" pitchFamily="18" charset="0"/>
                                      </a:rPr>
                                      <m:t>4</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4</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0</m:t>
                                    </m:r>
                                  </m:e>
                                </m:eqArr>
                              </m:e>
                            </m:mr>
                          </m:m>
                        </m:oMath>
                      </m:oMathPara>
                    </a14:m>
                    <a:endParaRPr kumimoji="1" lang="en-US" altLang="zh-TW" dirty="0"/>
                  </a:p>
                </p:txBody>
              </p:sp>
            </mc:Choice>
            <mc:Fallback xmlns="">
              <p:sp>
                <p:nvSpPr>
                  <p:cNvPr id="12" name="文字方塊 11">
                    <a:extLst>
                      <a:ext uri="{FF2B5EF4-FFF2-40B4-BE49-F238E27FC236}">
                        <a16:creationId xmlns:a16="http://schemas.microsoft.com/office/drawing/2014/main" id="{0416D8EF-F865-754A-BB0D-BB01ECE4D614}"/>
                      </a:ext>
                    </a:extLst>
                  </p:cNvPr>
                  <p:cNvSpPr txBox="1">
                    <a:spLocks noRot="1" noChangeAspect="1" noMove="1" noResize="1" noEditPoints="1" noAdjustHandles="1" noChangeArrowheads="1" noChangeShapeType="1" noTextEdit="1"/>
                  </p:cNvSpPr>
                  <p:nvPr/>
                </p:nvSpPr>
                <p:spPr>
                  <a:xfrm>
                    <a:off x="6840534" y="4422758"/>
                    <a:ext cx="1149353" cy="2066528"/>
                  </a:xfrm>
                  <a:prstGeom prst="rect">
                    <a:avLst/>
                  </a:prstGeom>
                  <a:blipFill>
                    <a:blip r:embed="rId4"/>
                    <a:stretch>
                      <a:fillRect t="-613" b="-184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41EB267C-7442-4546-8935-274F650B7766}"/>
                      </a:ext>
                    </a:extLst>
                  </p:cNvPr>
                  <p:cNvSpPr txBox="1"/>
                  <p:nvPr/>
                </p:nvSpPr>
                <p:spPr>
                  <a:xfrm>
                    <a:off x="7951787" y="4422758"/>
                    <a:ext cx="1149353" cy="2070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kumimoji="1" lang="en-US" altLang="zh-TW" i="1" smtClean="0">
                                  <a:latin typeface="Cambria Math" panose="02040503050406030204" pitchFamily="18" charset="0"/>
                                </a:rPr>
                              </m:ctrlPr>
                            </m:mPr>
                            <m:mr>
                              <m:e>
                                <m:r>
                                  <m:rPr>
                                    <m:brk m:alnAt="7"/>
                                  </m:rPr>
                                  <a:rPr kumimoji="1" lang="en-US" altLang="zh-TW" b="0" i="1" smtClean="0">
                                    <a:latin typeface="Cambria Math" panose="02040503050406030204" pitchFamily="18" charset="0"/>
                                  </a:rPr>
                                  <m:t>0</m:t>
                                </m:r>
                              </m:e>
                              <m:e>
                                <m:r>
                                  <a:rPr kumimoji="1" lang="en-US" altLang="zh-TW" b="0" i="1" smtClean="0">
                                    <a:latin typeface="Cambria Math" panose="02040503050406030204" pitchFamily="18" charset="0"/>
                                  </a:rPr>
                                  <m:t>0</m:t>
                                </m:r>
                              </m:e>
                              <m:e>
                                <m:r>
                                  <a:rPr kumimoji="1" lang="en-US" altLang="zh-TW" b="0" i="1" smtClean="0">
                                    <a:latin typeface="Cambria Math" panose="02040503050406030204" pitchFamily="18" charset="0"/>
                                  </a:rPr>
                                  <m:t>0</m:t>
                                </m:r>
                              </m:e>
                            </m:mr>
                            <m:mr>
                              <m:e>
                                <m:r>
                                  <a:rPr kumimoji="1" lang="en-US" altLang="zh-TW" b="0" i="1" smtClean="0">
                                    <a:latin typeface="Cambria Math" panose="02040503050406030204" pitchFamily="18" charset="0"/>
                                  </a:rPr>
                                  <m:t>2</m:t>
                                </m:r>
                              </m:e>
                              <m:e>
                                <m:r>
                                  <a:rPr kumimoji="1" lang="en-US" altLang="zh-TW" b="0" i="1" smtClean="0">
                                    <a:latin typeface="Cambria Math" panose="02040503050406030204" pitchFamily="18" charset="0"/>
                                  </a:rPr>
                                  <m:t>0</m:t>
                                </m:r>
                              </m:e>
                              <m:e>
                                <m:r>
                                  <a:rPr kumimoji="1" lang="en-US" altLang="zh-TW" b="0" i="1" smtClean="0">
                                    <a:latin typeface="Cambria Math" panose="02040503050406030204" pitchFamily="18" charset="0"/>
                                  </a:rPr>
                                  <m:t>0</m:t>
                                </m:r>
                              </m:e>
                            </m:mr>
                            <m:mr>
                              <m:e>
                                <m:eqArr>
                                  <m:eqArrPr>
                                    <m:ctrlPr>
                                      <a:rPr kumimoji="1" lang="en-US" altLang="zh-TW" b="0" i="1" smtClean="0">
                                        <a:latin typeface="Cambria Math" panose="02040503050406030204" pitchFamily="18" charset="0"/>
                                      </a:rPr>
                                    </m:ctrlPr>
                                  </m:eqArrPr>
                                  <m:e>
                                    <m:r>
                                      <a:rPr kumimoji="1" lang="en-US" altLang="zh-TW" b="0" i="1" smtClean="0">
                                        <a:latin typeface="Cambria Math" panose="02040503050406030204" pitchFamily="18" charset="0"/>
                                      </a:rPr>
                                      <m:t>4</m:t>
                                    </m:r>
                                  </m:e>
                                  <m:e>
                                    <m:r>
                                      <a:rPr kumimoji="1" lang="en-US" altLang="zh-TW" b="0" i="1" smtClean="0">
                                        <a:latin typeface="Cambria Math" panose="02040503050406030204" pitchFamily="18" charset="0"/>
                                      </a:rPr>
                                      <m:t>1</m:t>
                                    </m:r>
                                  </m:e>
                                  <m:e>
                                    <m:r>
                                      <a:rPr lang="en-US" altLang="zh-TW" b="0" i="1" smtClean="0">
                                        <a:latin typeface="Cambria Math" panose="02040503050406030204" pitchFamily="18" charset="0"/>
                                      </a:rPr>
                                      <m:t>4</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0</m:t>
                                    </m:r>
                                  </m:e>
                                </m:eqArr>
                              </m:e>
                              <m:e>
                                <m:eqArr>
                                  <m:eqArrPr>
                                    <m:ctrlPr>
                                      <a:rPr kumimoji="1" lang="en-US" altLang="zh-TW" i="1" smtClean="0">
                                        <a:latin typeface="Cambria Math" panose="02040503050406030204" pitchFamily="18" charset="0"/>
                                      </a:rPr>
                                    </m:ctrlPr>
                                  </m:eqArrPr>
                                  <m:e>
                                    <m:r>
                                      <a:rPr kumimoji="1" lang="en-US" altLang="zh-TW" b="0" i="1" smtClean="0">
                                        <a:latin typeface="Cambria Math" panose="02040503050406030204" pitchFamily="18" charset="0"/>
                                      </a:rPr>
                                      <m:t>2</m:t>
                                    </m:r>
                                  </m:e>
                                  <m:e>
                                    <m:r>
                                      <a:rPr lang="en-US" altLang="zh-TW" b="0" i="1" smtClean="0">
                                        <a:latin typeface="Cambria Math" panose="02040503050406030204" pitchFamily="18" charset="0"/>
                                      </a:rPr>
                                      <m:t>4</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0</m:t>
                                    </m:r>
                                  </m:e>
                                </m:eqArr>
                              </m:e>
                              <m:e>
                                <m:eqArr>
                                  <m:eqArrPr>
                                    <m:ctrlPr>
                                      <a:rPr kumimoji="1" lang="en-US" altLang="zh-TW" b="0" i="1" smtClean="0">
                                        <a:latin typeface="Cambria Math" panose="02040503050406030204" pitchFamily="18" charset="0"/>
                                      </a:rPr>
                                    </m:ctrlPr>
                                  </m:eqArrPr>
                                  <m:e>
                                    <m:r>
                                      <a:rPr kumimoji="1" lang="en-US" altLang="zh-TW" b="0" i="1" smtClean="0">
                                        <a:latin typeface="Cambria Math" panose="02040503050406030204" pitchFamily="18" charset="0"/>
                                      </a:rPr>
                                      <m:t>0</m:t>
                                    </m:r>
                                  </m:e>
                                  <m:e>
                                    <m:r>
                                      <a:rPr kumimoji="1" lang="en-US" altLang="zh-TW" b="0" i="1" smtClean="0">
                                        <a:latin typeface="Cambria Math" panose="02040503050406030204" pitchFamily="18" charset="0"/>
                                      </a:rPr>
                                      <m:t>0</m:t>
                                    </m:r>
                                  </m:e>
                                  <m:e>
                                    <m:r>
                                      <a:rPr kumimoji="1" lang="en-US" altLang="zh-TW" b="0" i="1" smtClean="0">
                                        <a:latin typeface="Cambria Math" panose="02040503050406030204" pitchFamily="18" charset="0"/>
                                      </a:rPr>
                                      <m:t>0</m:t>
                                    </m:r>
                                  </m:e>
                                  <m:e>
                                    <m:r>
                                      <a:rPr lang="en-US" altLang="zh-TW" b="0" i="1" smtClean="0">
                                        <a:latin typeface="Cambria Math" panose="02040503050406030204" pitchFamily="18" charset="0"/>
                                      </a:rPr>
                                      <m:t>2</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qArr>
                              </m:e>
                            </m:mr>
                          </m:m>
                        </m:oMath>
                      </m:oMathPara>
                    </a14:m>
                    <a:endParaRPr kumimoji="1" lang="en-US" altLang="zh-TW" dirty="0"/>
                  </a:p>
                </p:txBody>
              </p:sp>
            </mc:Choice>
            <mc:Fallback xmlns="">
              <p:sp>
                <p:nvSpPr>
                  <p:cNvPr id="15" name="文字方塊 14">
                    <a:extLst>
                      <a:ext uri="{FF2B5EF4-FFF2-40B4-BE49-F238E27FC236}">
                        <a16:creationId xmlns:a16="http://schemas.microsoft.com/office/drawing/2014/main" id="{41EB267C-7442-4546-8935-274F650B7766}"/>
                      </a:ext>
                    </a:extLst>
                  </p:cNvPr>
                  <p:cNvSpPr txBox="1">
                    <a:spLocks noRot="1" noChangeAspect="1" noMove="1" noResize="1" noEditPoints="1" noAdjustHandles="1" noChangeArrowheads="1" noChangeShapeType="1" noTextEdit="1"/>
                  </p:cNvSpPr>
                  <p:nvPr/>
                </p:nvSpPr>
                <p:spPr>
                  <a:xfrm>
                    <a:off x="7951787" y="4422758"/>
                    <a:ext cx="1149353" cy="2070118"/>
                  </a:xfrm>
                  <a:prstGeom prst="rect">
                    <a:avLst/>
                  </a:prstGeom>
                  <a:blipFill>
                    <a:blip r:embed="rId5"/>
                    <a:stretch>
                      <a:fillRect t="-613" b="-1840"/>
                    </a:stretch>
                  </a:blipFill>
                </p:spPr>
                <p:txBody>
                  <a:bodyPr/>
                  <a:lstStyle/>
                  <a:p>
                    <a:r>
                      <a:rPr lang="zh-TW" altLang="en-US">
                        <a:noFill/>
                      </a:rPr>
                      <a:t> </a:t>
                    </a:r>
                  </a:p>
                </p:txBody>
              </p:sp>
            </mc:Fallback>
          </mc:AlternateContent>
        </p:grpSp>
        <p:sp>
          <p:nvSpPr>
            <p:cNvPr id="17" name="左右括弧 16">
              <a:extLst>
                <a:ext uri="{FF2B5EF4-FFF2-40B4-BE49-F238E27FC236}">
                  <a16:creationId xmlns:a16="http://schemas.microsoft.com/office/drawing/2014/main" id="{4FAB6997-CB45-8246-8640-6CF49D2F5E42}"/>
                </a:ext>
              </a:extLst>
            </p:cNvPr>
            <p:cNvSpPr/>
            <p:nvPr/>
          </p:nvSpPr>
          <p:spPr>
            <a:xfrm>
              <a:off x="6482159" y="4355686"/>
              <a:ext cx="3015456" cy="2133600"/>
            </a:xfrm>
            <a:prstGeom prst="bracketPair">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grpSp>
      <p:sp>
        <p:nvSpPr>
          <p:cNvPr id="18" name="圓角矩形 17">
            <a:extLst>
              <a:ext uri="{FF2B5EF4-FFF2-40B4-BE49-F238E27FC236}">
                <a16:creationId xmlns:a16="http://schemas.microsoft.com/office/drawing/2014/main" id="{FDA065C6-38FC-2C40-9A14-116E3B2A5236}"/>
              </a:ext>
            </a:extLst>
          </p:cNvPr>
          <p:cNvSpPr/>
          <p:nvPr/>
        </p:nvSpPr>
        <p:spPr>
          <a:xfrm>
            <a:off x="9865613" y="2420976"/>
            <a:ext cx="584759" cy="795635"/>
          </a:xfrm>
          <a:prstGeom prst="round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7" name="向右箭號 36">
            <a:extLst>
              <a:ext uri="{FF2B5EF4-FFF2-40B4-BE49-F238E27FC236}">
                <a16:creationId xmlns:a16="http://schemas.microsoft.com/office/drawing/2014/main" id="{B3840C0C-A507-7743-9B57-8914C9494AEB}"/>
              </a:ext>
            </a:extLst>
          </p:cNvPr>
          <p:cNvSpPr/>
          <p:nvPr/>
        </p:nvSpPr>
        <p:spPr>
          <a:xfrm rot="6532076">
            <a:off x="9653462" y="3348688"/>
            <a:ext cx="756300" cy="666101"/>
          </a:xfrm>
          <a:prstGeom prst="rightArrow">
            <a:avLst>
              <a:gd name="adj1" fmla="val 3659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1" name="Content Placeholder 3">
            <a:extLst>
              <a:ext uri="{FF2B5EF4-FFF2-40B4-BE49-F238E27FC236}">
                <a16:creationId xmlns:a16="http://schemas.microsoft.com/office/drawing/2014/main" id="{54C00E8B-0E2D-5D47-8C9F-EB728A8FD0EE}"/>
              </a:ext>
            </a:extLst>
          </p:cNvPr>
          <p:cNvSpPr txBox="1">
            <a:spLocks/>
          </p:cNvSpPr>
          <p:nvPr/>
        </p:nvSpPr>
        <p:spPr>
          <a:xfrm>
            <a:off x="838200" y="3882094"/>
            <a:ext cx="4282930" cy="2408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As the BraTS dataset is </a:t>
            </a:r>
            <a:r>
              <a:rPr lang="en-US" sz="2400" dirty="0">
                <a:solidFill>
                  <a:schemeClr val="tx1">
                    <a:lumMod val="50000"/>
                    <a:lumOff val="50000"/>
                  </a:schemeClr>
                </a:solidFill>
              </a:rPr>
              <a:t>150GB</a:t>
            </a:r>
            <a:r>
              <a:rPr lang="en-US" sz="2400" dirty="0"/>
              <a:t> in total, we stored it in Google Drive.</a:t>
            </a:r>
          </a:p>
          <a:p>
            <a:r>
              <a:rPr lang="en-US" sz="2400" dirty="0"/>
              <a:t>Mount Drive to </a:t>
            </a:r>
            <a:r>
              <a:rPr lang="en-US" sz="2400" dirty="0">
                <a:solidFill>
                  <a:schemeClr val="tx1">
                    <a:lumMod val="50000"/>
                    <a:lumOff val="50000"/>
                  </a:schemeClr>
                </a:solidFill>
              </a:rPr>
              <a:t>Colab</a:t>
            </a:r>
            <a:r>
              <a:rPr lang="en-US" sz="2400" dirty="0"/>
              <a:t> </a:t>
            </a:r>
            <a:r>
              <a:rPr lang="en-US" sz="2400" dirty="0">
                <a:solidFill>
                  <a:schemeClr val="tx1">
                    <a:lumMod val="50000"/>
                    <a:lumOff val="50000"/>
                  </a:schemeClr>
                </a:solidFill>
              </a:rPr>
              <a:t>Pro</a:t>
            </a:r>
            <a:r>
              <a:rPr lang="en-US" sz="2400" dirty="0"/>
              <a:t> and train model with </a:t>
            </a:r>
            <a:r>
              <a:rPr lang="en-US" sz="2400" dirty="0">
                <a:solidFill>
                  <a:schemeClr val="tx1">
                    <a:lumMod val="50000"/>
                    <a:lumOff val="50000"/>
                  </a:schemeClr>
                </a:solidFill>
              </a:rPr>
              <a:t>GPU</a:t>
            </a:r>
            <a:r>
              <a:rPr lang="en-US" sz="2400" dirty="0"/>
              <a:t>.</a:t>
            </a:r>
          </a:p>
          <a:p>
            <a:pPr marL="457200" lvl="1" indent="0">
              <a:buNone/>
            </a:pPr>
            <a:endParaRPr lang="en-US" sz="2000" dirty="0"/>
          </a:p>
        </p:txBody>
      </p:sp>
    </p:spTree>
    <p:extLst>
      <p:ext uri="{BB962C8B-B14F-4D97-AF65-F5344CB8AC3E}">
        <p14:creationId xmlns:p14="http://schemas.microsoft.com/office/powerpoint/2010/main" val="206979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6C56EE-85D0-A64C-A3C3-0FE5CE0B7196}"/>
              </a:ext>
            </a:extLst>
          </p:cNvPr>
          <p:cNvSpPr>
            <a:spLocks noGrp="1"/>
          </p:cNvSpPr>
          <p:nvPr>
            <p:ph type="title"/>
          </p:nvPr>
        </p:nvSpPr>
        <p:spPr>
          <a:xfrm>
            <a:off x="838200" y="365125"/>
            <a:ext cx="2723607" cy="1325563"/>
          </a:xfrm>
        </p:spPr>
        <p:txBody>
          <a:bodyPr/>
          <a:lstStyle/>
          <a:p>
            <a:r>
              <a:rPr kumimoji="1" lang="en-US" altLang="zh-TW" b="1" dirty="0"/>
              <a:t>U-Net</a:t>
            </a:r>
            <a:endParaRPr kumimoji="1" lang="zh-TW" altLang="en-US" b="1" dirty="0"/>
          </a:p>
        </p:txBody>
      </p:sp>
      <p:grpSp>
        <p:nvGrpSpPr>
          <p:cNvPr id="92" name="群組 91">
            <a:extLst>
              <a:ext uri="{FF2B5EF4-FFF2-40B4-BE49-F238E27FC236}">
                <a16:creationId xmlns:a16="http://schemas.microsoft.com/office/drawing/2014/main" id="{1D15FF8F-318A-D64D-8AB2-085DBEBFBEAF}"/>
              </a:ext>
            </a:extLst>
          </p:cNvPr>
          <p:cNvGrpSpPr>
            <a:grpSpLocks noChangeAspect="1"/>
          </p:cNvGrpSpPr>
          <p:nvPr/>
        </p:nvGrpSpPr>
        <p:grpSpPr>
          <a:xfrm>
            <a:off x="3601477" y="340411"/>
            <a:ext cx="8171536" cy="4320000"/>
            <a:chOff x="146103" y="186446"/>
            <a:chExt cx="10842251" cy="5731914"/>
          </a:xfrm>
        </p:grpSpPr>
        <p:grpSp>
          <p:nvGrpSpPr>
            <p:cNvPr id="3" name="群組 2">
              <a:extLst>
                <a:ext uri="{FF2B5EF4-FFF2-40B4-BE49-F238E27FC236}">
                  <a16:creationId xmlns:a16="http://schemas.microsoft.com/office/drawing/2014/main" id="{AD028838-EFFA-134D-8377-E8037D55E6A8}"/>
                </a:ext>
              </a:extLst>
            </p:cNvPr>
            <p:cNvGrpSpPr/>
            <p:nvPr/>
          </p:nvGrpSpPr>
          <p:grpSpPr>
            <a:xfrm>
              <a:off x="146103" y="188772"/>
              <a:ext cx="535724" cy="1792381"/>
              <a:chOff x="711220" y="1658861"/>
              <a:chExt cx="535724" cy="1792381"/>
            </a:xfrm>
          </p:grpSpPr>
          <p:sp>
            <p:nvSpPr>
              <p:cNvPr id="4" name="矩形 3">
                <a:extLst>
                  <a:ext uri="{FF2B5EF4-FFF2-40B4-BE49-F238E27FC236}">
                    <a16:creationId xmlns:a16="http://schemas.microsoft.com/office/drawing/2014/main" id="{D9A2CC05-15AC-7848-A9BF-F60FF86345AC}"/>
                  </a:ext>
                </a:extLst>
              </p:cNvPr>
              <p:cNvSpPr/>
              <p:nvPr/>
            </p:nvSpPr>
            <p:spPr>
              <a:xfrm>
                <a:off x="1034062" y="2021775"/>
                <a:ext cx="54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文字方塊 4">
                <a:extLst>
                  <a:ext uri="{FF2B5EF4-FFF2-40B4-BE49-F238E27FC236}">
                    <a16:creationId xmlns:a16="http://schemas.microsoft.com/office/drawing/2014/main" id="{4EC09EB2-4C6E-D245-B9CE-0FE41974C0AF}"/>
                  </a:ext>
                </a:extLst>
              </p:cNvPr>
              <p:cNvSpPr txBox="1"/>
              <p:nvPr/>
            </p:nvSpPr>
            <p:spPr>
              <a:xfrm>
                <a:off x="711220" y="3081912"/>
                <a:ext cx="535724" cy="369330"/>
              </a:xfrm>
              <a:prstGeom prst="rect">
                <a:avLst/>
              </a:prstGeom>
              <a:noFill/>
            </p:spPr>
            <p:txBody>
              <a:bodyPr wrap="none" rtlCol="0">
                <a:spAutoFit/>
              </a:bodyPr>
              <a:lstStyle/>
              <a:p>
                <a:r>
                  <a:rPr kumimoji="1" lang="en-US" altLang="zh-TW" dirty="0"/>
                  <a:t>240</a:t>
                </a:r>
              </a:p>
            </p:txBody>
          </p:sp>
          <p:sp>
            <p:nvSpPr>
              <p:cNvPr id="6" name="文字方塊 5">
                <a:extLst>
                  <a:ext uri="{FF2B5EF4-FFF2-40B4-BE49-F238E27FC236}">
                    <a16:creationId xmlns:a16="http://schemas.microsoft.com/office/drawing/2014/main" id="{698D6226-E2EB-C94B-98A4-4515E092D94C}"/>
                  </a:ext>
                </a:extLst>
              </p:cNvPr>
              <p:cNvSpPr txBox="1"/>
              <p:nvPr/>
            </p:nvSpPr>
            <p:spPr>
              <a:xfrm>
                <a:off x="837238" y="1658861"/>
                <a:ext cx="301686" cy="369332"/>
              </a:xfrm>
              <a:prstGeom prst="rect">
                <a:avLst/>
              </a:prstGeom>
              <a:noFill/>
            </p:spPr>
            <p:txBody>
              <a:bodyPr wrap="none" rtlCol="0">
                <a:spAutoFit/>
              </a:bodyPr>
              <a:lstStyle/>
              <a:p>
                <a:r>
                  <a:rPr kumimoji="1" lang="en-US" altLang="zh-TW" dirty="0">
                    <a:solidFill>
                      <a:schemeClr val="tx1">
                        <a:lumMod val="50000"/>
                        <a:lumOff val="50000"/>
                      </a:schemeClr>
                    </a:solidFill>
                  </a:rPr>
                  <a:t>4</a:t>
                </a:r>
                <a:endParaRPr kumimoji="1" lang="zh-TW" altLang="en-US" dirty="0">
                  <a:solidFill>
                    <a:schemeClr val="tx1">
                      <a:lumMod val="50000"/>
                      <a:lumOff val="50000"/>
                    </a:schemeClr>
                  </a:solidFill>
                </a:endParaRPr>
              </a:p>
            </p:txBody>
          </p:sp>
        </p:grpSp>
        <p:grpSp>
          <p:nvGrpSpPr>
            <p:cNvPr id="7" name="群組 6">
              <a:extLst>
                <a:ext uri="{FF2B5EF4-FFF2-40B4-BE49-F238E27FC236}">
                  <a16:creationId xmlns:a16="http://schemas.microsoft.com/office/drawing/2014/main" id="{F41581EB-6266-B046-84D9-F8C46E77C41E}"/>
                </a:ext>
              </a:extLst>
            </p:cNvPr>
            <p:cNvGrpSpPr/>
            <p:nvPr/>
          </p:nvGrpSpPr>
          <p:grpSpPr>
            <a:xfrm>
              <a:off x="1504777" y="1763698"/>
              <a:ext cx="535724" cy="1200891"/>
              <a:chOff x="1785120" y="1654668"/>
              <a:chExt cx="535724" cy="1200891"/>
            </a:xfrm>
          </p:grpSpPr>
          <p:sp>
            <p:nvSpPr>
              <p:cNvPr id="8" name="文字方塊 7">
                <a:extLst>
                  <a:ext uri="{FF2B5EF4-FFF2-40B4-BE49-F238E27FC236}">
                    <a16:creationId xmlns:a16="http://schemas.microsoft.com/office/drawing/2014/main" id="{4945CC68-E52F-9348-981D-7A5BA67BC198}"/>
                  </a:ext>
                </a:extLst>
              </p:cNvPr>
              <p:cNvSpPr txBox="1"/>
              <p:nvPr/>
            </p:nvSpPr>
            <p:spPr>
              <a:xfrm>
                <a:off x="1785120" y="2486226"/>
                <a:ext cx="535724" cy="369333"/>
              </a:xfrm>
              <a:prstGeom prst="rect">
                <a:avLst/>
              </a:prstGeom>
              <a:noFill/>
            </p:spPr>
            <p:txBody>
              <a:bodyPr wrap="none" rtlCol="0">
                <a:spAutoFit/>
              </a:bodyPr>
              <a:lstStyle/>
              <a:p>
                <a:r>
                  <a:rPr kumimoji="1" lang="en-US" altLang="zh-TW" dirty="0"/>
                  <a:t>120</a:t>
                </a:r>
              </a:p>
            </p:txBody>
          </p:sp>
          <p:grpSp>
            <p:nvGrpSpPr>
              <p:cNvPr id="9" name="群組 8">
                <a:extLst>
                  <a:ext uri="{FF2B5EF4-FFF2-40B4-BE49-F238E27FC236}">
                    <a16:creationId xmlns:a16="http://schemas.microsoft.com/office/drawing/2014/main" id="{3505BD3E-E210-AF43-A209-4885603FF4E7}"/>
                  </a:ext>
                </a:extLst>
              </p:cNvPr>
              <p:cNvGrpSpPr/>
              <p:nvPr/>
            </p:nvGrpSpPr>
            <p:grpSpPr>
              <a:xfrm>
                <a:off x="1951327" y="1654668"/>
                <a:ext cx="301686" cy="937320"/>
                <a:chOff x="1951327" y="1654668"/>
                <a:chExt cx="301686" cy="937320"/>
              </a:xfrm>
            </p:grpSpPr>
            <p:sp>
              <p:nvSpPr>
                <p:cNvPr id="10" name="矩形 9">
                  <a:extLst>
                    <a:ext uri="{FF2B5EF4-FFF2-40B4-BE49-F238E27FC236}">
                      <a16:creationId xmlns:a16="http://schemas.microsoft.com/office/drawing/2014/main" id="{9A021BDD-20A4-E04C-ADAA-B8524B5DF9D1}"/>
                    </a:ext>
                  </a:extLst>
                </p:cNvPr>
                <p:cNvSpPr/>
                <p:nvPr/>
              </p:nvSpPr>
              <p:spPr>
                <a:xfrm>
                  <a:off x="2100862" y="2015988"/>
                  <a:ext cx="72000" cy="57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1618318A-0150-A843-9E78-FDEB7F2C48BA}"/>
                    </a:ext>
                  </a:extLst>
                </p:cNvPr>
                <p:cNvSpPr txBox="1"/>
                <p:nvPr/>
              </p:nvSpPr>
              <p:spPr>
                <a:xfrm>
                  <a:off x="1951327" y="1654668"/>
                  <a:ext cx="301686" cy="369332"/>
                </a:xfrm>
                <a:prstGeom prst="rect">
                  <a:avLst/>
                </a:prstGeom>
                <a:noFill/>
              </p:spPr>
              <p:txBody>
                <a:bodyPr wrap="none" rtlCol="0">
                  <a:spAutoFit/>
                </a:bodyPr>
                <a:lstStyle/>
                <a:p>
                  <a:r>
                    <a:rPr kumimoji="1" lang="en-US" altLang="zh-TW" dirty="0">
                      <a:solidFill>
                        <a:schemeClr val="tx1">
                          <a:lumMod val="50000"/>
                          <a:lumOff val="50000"/>
                        </a:schemeClr>
                      </a:solidFill>
                    </a:rPr>
                    <a:t>8</a:t>
                  </a:r>
                  <a:endParaRPr kumimoji="1" lang="zh-TW" altLang="en-US" dirty="0">
                    <a:solidFill>
                      <a:schemeClr val="tx1">
                        <a:lumMod val="50000"/>
                        <a:lumOff val="50000"/>
                      </a:schemeClr>
                    </a:solidFill>
                  </a:endParaRPr>
                </a:p>
              </p:txBody>
            </p:sp>
          </p:grpSp>
        </p:grpSp>
        <p:grpSp>
          <p:nvGrpSpPr>
            <p:cNvPr id="12" name="群組 11">
              <a:extLst>
                <a:ext uri="{FF2B5EF4-FFF2-40B4-BE49-F238E27FC236}">
                  <a16:creationId xmlns:a16="http://schemas.microsoft.com/office/drawing/2014/main" id="{7272EFF6-4E9E-2343-83D7-A36F0617C4DA}"/>
                </a:ext>
              </a:extLst>
            </p:cNvPr>
            <p:cNvGrpSpPr/>
            <p:nvPr/>
          </p:nvGrpSpPr>
          <p:grpSpPr>
            <a:xfrm>
              <a:off x="2316790" y="2823010"/>
              <a:ext cx="418704" cy="969051"/>
              <a:chOff x="3099173" y="1602921"/>
              <a:chExt cx="418704" cy="969051"/>
            </a:xfrm>
          </p:grpSpPr>
          <p:sp>
            <p:nvSpPr>
              <p:cNvPr id="13" name="矩形 12">
                <a:extLst>
                  <a:ext uri="{FF2B5EF4-FFF2-40B4-BE49-F238E27FC236}">
                    <a16:creationId xmlns:a16="http://schemas.microsoft.com/office/drawing/2014/main" id="{29671B09-5DF9-594C-A341-D4EBAFAC6B6F}"/>
                  </a:ext>
                </a:extLst>
              </p:cNvPr>
              <p:cNvSpPr/>
              <p:nvPr/>
            </p:nvSpPr>
            <p:spPr>
              <a:xfrm>
                <a:off x="3318505" y="1983432"/>
                <a:ext cx="144000" cy="28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4" name="文字方塊 13">
                <a:extLst>
                  <a:ext uri="{FF2B5EF4-FFF2-40B4-BE49-F238E27FC236}">
                    <a16:creationId xmlns:a16="http://schemas.microsoft.com/office/drawing/2014/main" id="{95B08378-111C-A247-8142-40BE35AD9E23}"/>
                  </a:ext>
                </a:extLst>
              </p:cNvPr>
              <p:cNvSpPr txBox="1"/>
              <p:nvPr/>
            </p:nvSpPr>
            <p:spPr>
              <a:xfrm>
                <a:off x="3099173" y="2202642"/>
                <a:ext cx="418704" cy="369330"/>
              </a:xfrm>
              <a:prstGeom prst="rect">
                <a:avLst/>
              </a:prstGeom>
              <a:noFill/>
            </p:spPr>
            <p:txBody>
              <a:bodyPr wrap="none" rtlCol="0">
                <a:spAutoFit/>
              </a:bodyPr>
              <a:lstStyle/>
              <a:p>
                <a:r>
                  <a:rPr kumimoji="1" lang="en-US" altLang="zh-TW" dirty="0"/>
                  <a:t>60</a:t>
                </a:r>
              </a:p>
            </p:txBody>
          </p:sp>
          <p:sp>
            <p:nvSpPr>
              <p:cNvPr id="15" name="文字方塊 14">
                <a:extLst>
                  <a:ext uri="{FF2B5EF4-FFF2-40B4-BE49-F238E27FC236}">
                    <a16:creationId xmlns:a16="http://schemas.microsoft.com/office/drawing/2014/main" id="{6E26EF31-302A-9A41-9AEA-2EE4A9B19D56}"/>
                  </a:ext>
                </a:extLst>
              </p:cNvPr>
              <p:cNvSpPr txBox="1"/>
              <p:nvPr/>
            </p:nvSpPr>
            <p:spPr>
              <a:xfrm>
                <a:off x="3099173" y="1602921"/>
                <a:ext cx="418704" cy="369332"/>
              </a:xfrm>
              <a:prstGeom prst="rect">
                <a:avLst/>
              </a:prstGeom>
              <a:noFill/>
            </p:spPr>
            <p:txBody>
              <a:bodyPr wrap="none" rtlCol="0">
                <a:spAutoFit/>
              </a:bodyPr>
              <a:lstStyle/>
              <a:p>
                <a:r>
                  <a:rPr kumimoji="1" lang="en-US" altLang="zh-TW" dirty="0">
                    <a:solidFill>
                      <a:schemeClr val="tx1">
                        <a:lumMod val="50000"/>
                        <a:lumOff val="50000"/>
                      </a:schemeClr>
                    </a:solidFill>
                  </a:rPr>
                  <a:t>16</a:t>
                </a:r>
                <a:endParaRPr kumimoji="1" lang="zh-TW" altLang="en-US" dirty="0">
                  <a:solidFill>
                    <a:schemeClr val="tx1">
                      <a:lumMod val="50000"/>
                      <a:lumOff val="50000"/>
                    </a:schemeClr>
                  </a:solidFill>
                </a:endParaRPr>
              </a:p>
            </p:txBody>
          </p:sp>
        </p:grpSp>
        <p:grpSp>
          <p:nvGrpSpPr>
            <p:cNvPr id="16" name="群組 15">
              <a:extLst>
                <a:ext uri="{FF2B5EF4-FFF2-40B4-BE49-F238E27FC236}">
                  <a16:creationId xmlns:a16="http://schemas.microsoft.com/office/drawing/2014/main" id="{F9252D22-6EE6-BA41-BEC6-7657B97B24EB}"/>
                </a:ext>
              </a:extLst>
            </p:cNvPr>
            <p:cNvGrpSpPr/>
            <p:nvPr/>
          </p:nvGrpSpPr>
          <p:grpSpPr>
            <a:xfrm>
              <a:off x="4157571" y="4483384"/>
              <a:ext cx="579329" cy="714988"/>
              <a:chOff x="3531176" y="3161513"/>
              <a:chExt cx="579329" cy="714988"/>
            </a:xfrm>
          </p:grpSpPr>
          <p:sp>
            <p:nvSpPr>
              <p:cNvPr id="17" name="矩形 16">
                <a:extLst>
                  <a:ext uri="{FF2B5EF4-FFF2-40B4-BE49-F238E27FC236}">
                    <a16:creationId xmlns:a16="http://schemas.microsoft.com/office/drawing/2014/main" id="{F9EA730B-1FBA-B542-8ED9-5FDF79A7ADE8}"/>
                  </a:ext>
                </a:extLst>
              </p:cNvPr>
              <p:cNvSpPr/>
              <p:nvPr/>
            </p:nvSpPr>
            <p:spPr>
              <a:xfrm>
                <a:off x="3534505" y="3524429"/>
                <a:ext cx="576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8" name="文字方塊 17">
                <a:extLst>
                  <a:ext uri="{FF2B5EF4-FFF2-40B4-BE49-F238E27FC236}">
                    <a16:creationId xmlns:a16="http://schemas.microsoft.com/office/drawing/2014/main" id="{315878AB-900E-4C43-BD6D-6FF7D0B0DB27}"/>
                  </a:ext>
                </a:extLst>
              </p:cNvPr>
              <p:cNvSpPr txBox="1"/>
              <p:nvPr/>
            </p:nvSpPr>
            <p:spPr>
              <a:xfrm>
                <a:off x="3531176" y="3507171"/>
                <a:ext cx="418704" cy="369330"/>
              </a:xfrm>
              <a:prstGeom prst="rect">
                <a:avLst/>
              </a:prstGeom>
              <a:noFill/>
            </p:spPr>
            <p:txBody>
              <a:bodyPr wrap="none" rtlCol="0">
                <a:spAutoFit/>
              </a:bodyPr>
              <a:lstStyle/>
              <a:p>
                <a:r>
                  <a:rPr kumimoji="1" lang="en-US" altLang="zh-TW" dirty="0"/>
                  <a:t>15</a:t>
                </a:r>
              </a:p>
            </p:txBody>
          </p:sp>
          <p:sp>
            <p:nvSpPr>
              <p:cNvPr id="19" name="文字方塊 18">
                <a:extLst>
                  <a:ext uri="{FF2B5EF4-FFF2-40B4-BE49-F238E27FC236}">
                    <a16:creationId xmlns:a16="http://schemas.microsoft.com/office/drawing/2014/main" id="{E37F83E9-50C9-DB49-A90A-C6BD219AAD40}"/>
                  </a:ext>
                </a:extLst>
              </p:cNvPr>
              <p:cNvSpPr txBox="1"/>
              <p:nvPr/>
            </p:nvSpPr>
            <p:spPr>
              <a:xfrm>
                <a:off x="3531176" y="3161513"/>
                <a:ext cx="418704" cy="369333"/>
              </a:xfrm>
              <a:prstGeom prst="rect">
                <a:avLst/>
              </a:prstGeom>
              <a:noFill/>
            </p:spPr>
            <p:txBody>
              <a:bodyPr wrap="none" rtlCol="0">
                <a:spAutoFit/>
              </a:bodyPr>
              <a:lstStyle/>
              <a:p>
                <a:r>
                  <a:rPr kumimoji="1" lang="en-US" altLang="zh-TW" dirty="0">
                    <a:solidFill>
                      <a:schemeClr val="tx1">
                        <a:lumMod val="50000"/>
                        <a:lumOff val="50000"/>
                      </a:schemeClr>
                    </a:solidFill>
                  </a:rPr>
                  <a:t>64</a:t>
                </a:r>
                <a:endParaRPr kumimoji="1" lang="zh-TW" altLang="en-US" dirty="0">
                  <a:solidFill>
                    <a:schemeClr val="tx1">
                      <a:lumMod val="50000"/>
                      <a:lumOff val="50000"/>
                    </a:schemeClr>
                  </a:solidFill>
                </a:endParaRPr>
              </a:p>
            </p:txBody>
          </p:sp>
        </p:grpSp>
        <p:grpSp>
          <p:nvGrpSpPr>
            <p:cNvPr id="20" name="群組 19">
              <a:extLst>
                <a:ext uri="{FF2B5EF4-FFF2-40B4-BE49-F238E27FC236}">
                  <a16:creationId xmlns:a16="http://schemas.microsoft.com/office/drawing/2014/main" id="{9A6D0AC7-4EB5-B54F-B3DC-8E593C8AF059}"/>
                </a:ext>
              </a:extLst>
            </p:cNvPr>
            <p:cNvGrpSpPr/>
            <p:nvPr/>
          </p:nvGrpSpPr>
          <p:grpSpPr>
            <a:xfrm>
              <a:off x="5130534" y="5218902"/>
              <a:ext cx="1152000" cy="699458"/>
              <a:chOff x="5140083" y="3161513"/>
              <a:chExt cx="1152000" cy="699458"/>
            </a:xfrm>
          </p:grpSpPr>
          <p:sp>
            <p:nvSpPr>
              <p:cNvPr id="21" name="文字方塊 20">
                <a:extLst>
                  <a:ext uri="{FF2B5EF4-FFF2-40B4-BE49-F238E27FC236}">
                    <a16:creationId xmlns:a16="http://schemas.microsoft.com/office/drawing/2014/main" id="{DABCC698-3CAD-2445-B3D2-07A53B323F03}"/>
                  </a:ext>
                </a:extLst>
              </p:cNvPr>
              <p:cNvSpPr txBox="1"/>
              <p:nvPr/>
            </p:nvSpPr>
            <p:spPr>
              <a:xfrm>
                <a:off x="5532447" y="3491639"/>
                <a:ext cx="301686" cy="369332"/>
              </a:xfrm>
              <a:prstGeom prst="rect">
                <a:avLst/>
              </a:prstGeom>
              <a:noFill/>
            </p:spPr>
            <p:txBody>
              <a:bodyPr wrap="none" rtlCol="0">
                <a:spAutoFit/>
              </a:bodyPr>
              <a:lstStyle/>
              <a:p>
                <a:r>
                  <a:rPr kumimoji="1" lang="en-US" altLang="zh-TW" dirty="0"/>
                  <a:t>8</a:t>
                </a:r>
              </a:p>
            </p:txBody>
          </p:sp>
          <p:sp>
            <p:nvSpPr>
              <p:cNvPr id="22" name="矩形 21">
                <a:extLst>
                  <a:ext uri="{FF2B5EF4-FFF2-40B4-BE49-F238E27FC236}">
                    <a16:creationId xmlns:a16="http://schemas.microsoft.com/office/drawing/2014/main" id="{CF0E7496-9DD4-1646-8520-3EBC0D6CDDAA}"/>
                  </a:ext>
                </a:extLst>
              </p:cNvPr>
              <p:cNvSpPr/>
              <p:nvPr/>
            </p:nvSpPr>
            <p:spPr>
              <a:xfrm>
                <a:off x="5140083" y="3526078"/>
                <a:ext cx="1152000" cy="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3" name="文字方塊 22">
                <a:extLst>
                  <a:ext uri="{FF2B5EF4-FFF2-40B4-BE49-F238E27FC236}">
                    <a16:creationId xmlns:a16="http://schemas.microsoft.com/office/drawing/2014/main" id="{628C878D-9BDA-684F-8B28-046B94E31A0D}"/>
                  </a:ext>
                </a:extLst>
              </p:cNvPr>
              <p:cNvSpPr txBox="1"/>
              <p:nvPr/>
            </p:nvSpPr>
            <p:spPr>
              <a:xfrm>
                <a:off x="5366241" y="3161513"/>
                <a:ext cx="535724" cy="369331"/>
              </a:xfrm>
              <a:prstGeom prst="rect">
                <a:avLst/>
              </a:prstGeom>
              <a:noFill/>
            </p:spPr>
            <p:txBody>
              <a:bodyPr wrap="none" rtlCol="0">
                <a:spAutoFit/>
              </a:bodyPr>
              <a:lstStyle/>
              <a:p>
                <a:r>
                  <a:rPr kumimoji="1" lang="en-US" altLang="zh-TW" dirty="0">
                    <a:solidFill>
                      <a:schemeClr val="tx1">
                        <a:lumMod val="50000"/>
                        <a:lumOff val="50000"/>
                      </a:schemeClr>
                    </a:solidFill>
                  </a:rPr>
                  <a:t>128</a:t>
                </a:r>
                <a:endParaRPr kumimoji="1" lang="zh-TW" altLang="en-US" dirty="0">
                  <a:solidFill>
                    <a:schemeClr val="tx1">
                      <a:lumMod val="50000"/>
                      <a:lumOff val="50000"/>
                    </a:schemeClr>
                  </a:solidFill>
                </a:endParaRPr>
              </a:p>
            </p:txBody>
          </p:sp>
        </p:grpSp>
        <p:grpSp>
          <p:nvGrpSpPr>
            <p:cNvPr id="24" name="群組 23">
              <a:extLst>
                <a:ext uri="{FF2B5EF4-FFF2-40B4-BE49-F238E27FC236}">
                  <a16:creationId xmlns:a16="http://schemas.microsoft.com/office/drawing/2014/main" id="{1062DD5D-50BF-7E4B-B5F6-77E9E56D610D}"/>
                </a:ext>
              </a:extLst>
            </p:cNvPr>
            <p:cNvGrpSpPr/>
            <p:nvPr/>
          </p:nvGrpSpPr>
          <p:grpSpPr>
            <a:xfrm>
              <a:off x="3185090" y="3681206"/>
              <a:ext cx="418936" cy="826611"/>
              <a:chOff x="3115569" y="1646125"/>
              <a:chExt cx="418936" cy="825559"/>
            </a:xfrm>
          </p:grpSpPr>
          <p:sp>
            <p:nvSpPr>
              <p:cNvPr id="25" name="矩形 24">
                <a:extLst>
                  <a:ext uri="{FF2B5EF4-FFF2-40B4-BE49-F238E27FC236}">
                    <a16:creationId xmlns:a16="http://schemas.microsoft.com/office/drawing/2014/main" id="{DC93323C-9F5D-3E46-A676-B6FEC4B458D8}"/>
                  </a:ext>
                </a:extLst>
              </p:cNvPr>
              <p:cNvSpPr/>
              <p:nvPr/>
            </p:nvSpPr>
            <p:spPr>
              <a:xfrm>
                <a:off x="3246505" y="2015988"/>
                <a:ext cx="288000" cy="143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6" name="文字方塊 25">
                <a:extLst>
                  <a:ext uri="{FF2B5EF4-FFF2-40B4-BE49-F238E27FC236}">
                    <a16:creationId xmlns:a16="http://schemas.microsoft.com/office/drawing/2014/main" id="{48C4F535-89C5-4944-BA99-C24B95F1A6D8}"/>
                  </a:ext>
                </a:extLst>
              </p:cNvPr>
              <p:cNvSpPr txBox="1"/>
              <p:nvPr/>
            </p:nvSpPr>
            <p:spPr>
              <a:xfrm>
                <a:off x="3115569" y="2102352"/>
                <a:ext cx="418704" cy="369332"/>
              </a:xfrm>
              <a:prstGeom prst="rect">
                <a:avLst/>
              </a:prstGeom>
              <a:noFill/>
            </p:spPr>
            <p:txBody>
              <a:bodyPr wrap="none" rtlCol="0">
                <a:spAutoFit/>
              </a:bodyPr>
              <a:lstStyle/>
              <a:p>
                <a:r>
                  <a:rPr kumimoji="1" lang="en-US" altLang="zh-TW" dirty="0"/>
                  <a:t>30</a:t>
                </a:r>
              </a:p>
            </p:txBody>
          </p:sp>
          <p:sp>
            <p:nvSpPr>
              <p:cNvPr id="27" name="文字方塊 26">
                <a:extLst>
                  <a:ext uri="{FF2B5EF4-FFF2-40B4-BE49-F238E27FC236}">
                    <a16:creationId xmlns:a16="http://schemas.microsoft.com/office/drawing/2014/main" id="{6D8B5636-BA6D-3448-9247-2DB860382810}"/>
                  </a:ext>
                </a:extLst>
              </p:cNvPr>
              <p:cNvSpPr txBox="1"/>
              <p:nvPr/>
            </p:nvSpPr>
            <p:spPr>
              <a:xfrm>
                <a:off x="3115569" y="1646125"/>
                <a:ext cx="418704" cy="369332"/>
              </a:xfrm>
              <a:prstGeom prst="rect">
                <a:avLst/>
              </a:prstGeom>
              <a:noFill/>
            </p:spPr>
            <p:txBody>
              <a:bodyPr wrap="none" rtlCol="0">
                <a:spAutoFit/>
              </a:bodyPr>
              <a:lstStyle/>
              <a:p>
                <a:r>
                  <a:rPr kumimoji="1" lang="en-US" altLang="zh-TW" dirty="0">
                    <a:solidFill>
                      <a:schemeClr val="tx1">
                        <a:lumMod val="50000"/>
                        <a:lumOff val="50000"/>
                      </a:schemeClr>
                    </a:solidFill>
                  </a:rPr>
                  <a:t>32</a:t>
                </a:r>
                <a:endParaRPr kumimoji="1" lang="zh-TW" altLang="en-US" dirty="0">
                  <a:solidFill>
                    <a:schemeClr val="tx1">
                      <a:lumMod val="50000"/>
                      <a:lumOff val="50000"/>
                    </a:schemeClr>
                  </a:solidFill>
                </a:endParaRPr>
              </a:p>
            </p:txBody>
          </p:sp>
        </p:grpSp>
        <p:grpSp>
          <p:nvGrpSpPr>
            <p:cNvPr id="28" name="群組 27">
              <a:extLst>
                <a:ext uri="{FF2B5EF4-FFF2-40B4-BE49-F238E27FC236}">
                  <a16:creationId xmlns:a16="http://schemas.microsoft.com/office/drawing/2014/main" id="{DE24B862-2118-DE49-89C0-9F26D97917A9}"/>
                </a:ext>
              </a:extLst>
            </p:cNvPr>
            <p:cNvGrpSpPr/>
            <p:nvPr/>
          </p:nvGrpSpPr>
          <p:grpSpPr>
            <a:xfrm>
              <a:off x="825440" y="188772"/>
              <a:ext cx="535724" cy="1792381"/>
              <a:chOff x="711220" y="1658861"/>
              <a:chExt cx="535724" cy="1792381"/>
            </a:xfrm>
          </p:grpSpPr>
          <p:sp>
            <p:nvSpPr>
              <p:cNvPr id="29" name="矩形 28">
                <a:extLst>
                  <a:ext uri="{FF2B5EF4-FFF2-40B4-BE49-F238E27FC236}">
                    <a16:creationId xmlns:a16="http://schemas.microsoft.com/office/drawing/2014/main" id="{6608537B-F6E2-234B-9B87-FE491836978C}"/>
                  </a:ext>
                </a:extLst>
              </p:cNvPr>
              <p:cNvSpPr/>
              <p:nvPr/>
            </p:nvSpPr>
            <p:spPr>
              <a:xfrm>
                <a:off x="1034062" y="2021775"/>
                <a:ext cx="54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30" name="文字方塊 29">
                <a:extLst>
                  <a:ext uri="{FF2B5EF4-FFF2-40B4-BE49-F238E27FC236}">
                    <a16:creationId xmlns:a16="http://schemas.microsoft.com/office/drawing/2014/main" id="{FBE27724-6E62-2441-A001-CE03849A7107}"/>
                  </a:ext>
                </a:extLst>
              </p:cNvPr>
              <p:cNvSpPr txBox="1"/>
              <p:nvPr/>
            </p:nvSpPr>
            <p:spPr>
              <a:xfrm>
                <a:off x="711220" y="3081912"/>
                <a:ext cx="535724" cy="369330"/>
              </a:xfrm>
              <a:prstGeom prst="rect">
                <a:avLst/>
              </a:prstGeom>
              <a:noFill/>
            </p:spPr>
            <p:txBody>
              <a:bodyPr wrap="none" rtlCol="0">
                <a:spAutoFit/>
              </a:bodyPr>
              <a:lstStyle/>
              <a:p>
                <a:r>
                  <a:rPr kumimoji="1" lang="en-US" altLang="zh-TW" dirty="0"/>
                  <a:t>240</a:t>
                </a:r>
              </a:p>
            </p:txBody>
          </p:sp>
          <p:sp>
            <p:nvSpPr>
              <p:cNvPr id="31" name="文字方塊 30">
                <a:extLst>
                  <a:ext uri="{FF2B5EF4-FFF2-40B4-BE49-F238E27FC236}">
                    <a16:creationId xmlns:a16="http://schemas.microsoft.com/office/drawing/2014/main" id="{2E2E6581-61F4-BE4B-B9C2-BDA73478AF04}"/>
                  </a:ext>
                </a:extLst>
              </p:cNvPr>
              <p:cNvSpPr txBox="1"/>
              <p:nvPr/>
            </p:nvSpPr>
            <p:spPr>
              <a:xfrm>
                <a:off x="853634" y="1658861"/>
                <a:ext cx="301686" cy="369332"/>
              </a:xfrm>
              <a:prstGeom prst="rect">
                <a:avLst/>
              </a:prstGeom>
              <a:noFill/>
            </p:spPr>
            <p:txBody>
              <a:bodyPr wrap="none" rtlCol="0">
                <a:spAutoFit/>
              </a:bodyPr>
              <a:lstStyle/>
              <a:p>
                <a:r>
                  <a:rPr kumimoji="1" lang="en-US" altLang="zh-TW" dirty="0">
                    <a:solidFill>
                      <a:schemeClr val="tx1">
                        <a:lumMod val="50000"/>
                        <a:lumOff val="50000"/>
                      </a:schemeClr>
                    </a:solidFill>
                  </a:rPr>
                  <a:t>4</a:t>
                </a:r>
                <a:endParaRPr kumimoji="1" lang="zh-TW" altLang="en-US" dirty="0">
                  <a:solidFill>
                    <a:schemeClr val="tx1">
                      <a:lumMod val="50000"/>
                      <a:lumOff val="50000"/>
                    </a:schemeClr>
                  </a:solidFill>
                </a:endParaRPr>
              </a:p>
            </p:txBody>
          </p:sp>
        </p:grpSp>
        <p:cxnSp>
          <p:nvCxnSpPr>
            <p:cNvPr id="32" name="直線箭頭接點 31">
              <a:extLst>
                <a:ext uri="{FF2B5EF4-FFF2-40B4-BE49-F238E27FC236}">
                  <a16:creationId xmlns:a16="http://schemas.microsoft.com/office/drawing/2014/main" id="{FE107696-9E01-FA4A-B2BD-05048E8C7B31}"/>
                </a:ext>
              </a:extLst>
            </p:cNvPr>
            <p:cNvCxnSpPr>
              <a:stCxn id="4" idx="3"/>
              <a:endCxn id="29" idx="3"/>
            </p:cNvCxnSpPr>
            <p:nvPr/>
          </p:nvCxnSpPr>
          <p:spPr>
            <a:xfrm>
              <a:off x="522945" y="1127686"/>
              <a:ext cx="679337" cy="0"/>
            </a:xfrm>
            <a:prstGeom prst="straightConnector1">
              <a:avLst/>
            </a:prstGeom>
            <a:ln>
              <a:headEnd w="lg"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3" name="直線箭頭接點 32">
              <a:extLst>
                <a:ext uri="{FF2B5EF4-FFF2-40B4-BE49-F238E27FC236}">
                  <a16:creationId xmlns:a16="http://schemas.microsoft.com/office/drawing/2014/main" id="{65D6C27D-C9DF-2646-8E05-1386718A88F1}"/>
                </a:ext>
              </a:extLst>
            </p:cNvPr>
            <p:cNvCxnSpPr>
              <a:cxnSpLocks/>
            </p:cNvCxnSpPr>
            <p:nvPr/>
          </p:nvCxnSpPr>
          <p:spPr>
            <a:xfrm flipV="1">
              <a:off x="4790865" y="4882300"/>
              <a:ext cx="2122643" cy="518"/>
            </a:xfrm>
            <a:prstGeom prst="straightConnector1">
              <a:avLst/>
            </a:prstGeom>
            <a:ln w="38100">
              <a:solidFill>
                <a:schemeClr val="accent3"/>
              </a:solidFill>
              <a:prstDash val="sysDash"/>
              <a:headEnd w="lg"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4" name="肘形接點 33">
              <a:extLst>
                <a:ext uri="{FF2B5EF4-FFF2-40B4-BE49-F238E27FC236}">
                  <a16:creationId xmlns:a16="http://schemas.microsoft.com/office/drawing/2014/main" id="{7930CE84-1637-0742-B50C-BA2FBCE221D1}"/>
                </a:ext>
              </a:extLst>
            </p:cNvPr>
            <p:cNvCxnSpPr>
              <a:stCxn id="30" idx="2"/>
              <a:endCxn id="10" idx="1"/>
            </p:cNvCxnSpPr>
            <p:nvPr/>
          </p:nvCxnSpPr>
          <p:spPr>
            <a:xfrm rot="16200000" flipH="1">
              <a:off x="1240978" y="1833477"/>
              <a:ext cx="431865" cy="7272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肘形接點 34">
              <a:extLst>
                <a:ext uri="{FF2B5EF4-FFF2-40B4-BE49-F238E27FC236}">
                  <a16:creationId xmlns:a16="http://schemas.microsoft.com/office/drawing/2014/main" id="{FB97E181-0D7D-DA4A-837F-23BD6C382638}"/>
                </a:ext>
              </a:extLst>
            </p:cNvPr>
            <p:cNvCxnSpPr/>
            <p:nvPr/>
          </p:nvCxnSpPr>
          <p:spPr>
            <a:xfrm rot="16200000" flipH="1">
              <a:off x="1986130" y="2842768"/>
              <a:ext cx="399070" cy="645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接點 35">
              <a:extLst>
                <a:ext uri="{FF2B5EF4-FFF2-40B4-BE49-F238E27FC236}">
                  <a16:creationId xmlns:a16="http://schemas.microsoft.com/office/drawing/2014/main" id="{B3E403F8-AD4E-C541-8E87-725FE0083C83}"/>
                </a:ext>
              </a:extLst>
            </p:cNvPr>
            <p:cNvCxnSpPr/>
            <p:nvPr/>
          </p:nvCxnSpPr>
          <p:spPr>
            <a:xfrm rot="16200000" flipH="1">
              <a:off x="2734958" y="3629744"/>
              <a:ext cx="399070" cy="645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肘形接點 36">
              <a:extLst>
                <a:ext uri="{FF2B5EF4-FFF2-40B4-BE49-F238E27FC236}">
                  <a16:creationId xmlns:a16="http://schemas.microsoft.com/office/drawing/2014/main" id="{28B5452C-11C6-C549-8221-47BC912F5CAB}"/>
                </a:ext>
              </a:extLst>
            </p:cNvPr>
            <p:cNvCxnSpPr/>
            <p:nvPr/>
          </p:nvCxnSpPr>
          <p:spPr>
            <a:xfrm rot="16200000" flipH="1">
              <a:off x="3583110" y="4364687"/>
              <a:ext cx="399070" cy="645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肘形接點 37">
              <a:extLst>
                <a:ext uri="{FF2B5EF4-FFF2-40B4-BE49-F238E27FC236}">
                  <a16:creationId xmlns:a16="http://schemas.microsoft.com/office/drawing/2014/main" id="{55A26D50-A4A5-6C40-96B1-984D2757742C}"/>
                </a:ext>
              </a:extLst>
            </p:cNvPr>
            <p:cNvCxnSpPr/>
            <p:nvPr/>
          </p:nvCxnSpPr>
          <p:spPr>
            <a:xfrm rot="16200000" flipH="1">
              <a:off x="4576236" y="5095664"/>
              <a:ext cx="399070" cy="645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群組 38">
              <a:extLst>
                <a:ext uri="{FF2B5EF4-FFF2-40B4-BE49-F238E27FC236}">
                  <a16:creationId xmlns:a16="http://schemas.microsoft.com/office/drawing/2014/main" id="{92888AC7-E3CE-074B-B787-22982332C6F3}"/>
                </a:ext>
              </a:extLst>
            </p:cNvPr>
            <p:cNvGrpSpPr/>
            <p:nvPr/>
          </p:nvGrpSpPr>
          <p:grpSpPr>
            <a:xfrm>
              <a:off x="6941752" y="4484202"/>
              <a:ext cx="579328" cy="714988"/>
              <a:chOff x="3531177" y="3161512"/>
              <a:chExt cx="579328" cy="714988"/>
            </a:xfrm>
          </p:grpSpPr>
          <p:sp>
            <p:nvSpPr>
              <p:cNvPr id="40" name="矩形 39">
                <a:extLst>
                  <a:ext uri="{FF2B5EF4-FFF2-40B4-BE49-F238E27FC236}">
                    <a16:creationId xmlns:a16="http://schemas.microsoft.com/office/drawing/2014/main" id="{423B098E-F789-A345-9861-3975709DA9D0}"/>
                  </a:ext>
                </a:extLst>
              </p:cNvPr>
              <p:cNvSpPr/>
              <p:nvPr/>
            </p:nvSpPr>
            <p:spPr>
              <a:xfrm>
                <a:off x="3534505" y="3524429"/>
                <a:ext cx="576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1" name="文字方塊 40">
                <a:extLst>
                  <a:ext uri="{FF2B5EF4-FFF2-40B4-BE49-F238E27FC236}">
                    <a16:creationId xmlns:a16="http://schemas.microsoft.com/office/drawing/2014/main" id="{7151A817-5418-4A49-989B-A925524B1CAC}"/>
                  </a:ext>
                </a:extLst>
              </p:cNvPr>
              <p:cNvSpPr txBox="1"/>
              <p:nvPr/>
            </p:nvSpPr>
            <p:spPr>
              <a:xfrm>
                <a:off x="3531177" y="3507170"/>
                <a:ext cx="418704" cy="369330"/>
              </a:xfrm>
              <a:prstGeom prst="rect">
                <a:avLst/>
              </a:prstGeom>
              <a:noFill/>
            </p:spPr>
            <p:txBody>
              <a:bodyPr wrap="none" rtlCol="0">
                <a:spAutoFit/>
              </a:bodyPr>
              <a:lstStyle/>
              <a:p>
                <a:r>
                  <a:rPr kumimoji="1" lang="en-US" altLang="zh-TW" dirty="0"/>
                  <a:t>15</a:t>
                </a:r>
              </a:p>
            </p:txBody>
          </p:sp>
          <p:sp>
            <p:nvSpPr>
              <p:cNvPr id="42" name="文字方塊 41">
                <a:extLst>
                  <a:ext uri="{FF2B5EF4-FFF2-40B4-BE49-F238E27FC236}">
                    <a16:creationId xmlns:a16="http://schemas.microsoft.com/office/drawing/2014/main" id="{BCC9EE59-8AE9-FE47-9B3F-3CBAAFF26DEF}"/>
                  </a:ext>
                </a:extLst>
              </p:cNvPr>
              <p:cNvSpPr txBox="1"/>
              <p:nvPr/>
            </p:nvSpPr>
            <p:spPr>
              <a:xfrm>
                <a:off x="3531178" y="3161512"/>
                <a:ext cx="418704" cy="369333"/>
              </a:xfrm>
              <a:prstGeom prst="rect">
                <a:avLst/>
              </a:prstGeom>
              <a:noFill/>
            </p:spPr>
            <p:txBody>
              <a:bodyPr wrap="none" rtlCol="0">
                <a:spAutoFit/>
              </a:bodyPr>
              <a:lstStyle/>
              <a:p>
                <a:r>
                  <a:rPr kumimoji="1" lang="en-US" altLang="zh-TW" dirty="0">
                    <a:solidFill>
                      <a:schemeClr val="tx1">
                        <a:lumMod val="50000"/>
                        <a:lumOff val="50000"/>
                      </a:schemeClr>
                    </a:solidFill>
                  </a:rPr>
                  <a:t>64</a:t>
                </a:r>
                <a:endParaRPr kumimoji="1" lang="zh-TW" altLang="en-US" dirty="0">
                  <a:solidFill>
                    <a:schemeClr val="tx1">
                      <a:lumMod val="50000"/>
                      <a:lumOff val="50000"/>
                    </a:schemeClr>
                  </a:solidFill>
                </a:endParaRPr>
              </a:p>
            </p:txBody>
          </p:sp>
        </p:grpSp>
        <p:cxnSp>
          <p:nvCxnSpPr>
            <p:cNvPr id="43" name="肘形接點 42">
              <a:extLst>
                <a:ext uri="{FF2B5EF4-FFF2-40B4-BE49-F238E27FC236}">
                  <a16:creationId xmlns:a16="http://schemas.microsoft.com/office/drawing/2014/main" id="{D222D995-0B75-3641-982D-53B26772D87F}"/>
                </a:ext>
              </a:extLst>
            </p:cNvPr>
            <p:cNvCxnSpPr>
              <a:cxnSpLocks/>
            </p:cNvCxnSpPr>
            <p:nvPr/>
          </p:nvCxnSpPr>
          <p:spPr>
            <a:xfrm rot="5400000" flipH="1" flipV="1">
              <a:off x="5810057" y="4947639"/>
              <a:ext cx="711356" cy="629000"/>
            </a:xfrm>
            <a:prstGeom prst="bentConnector3">
              <a:avLst>
                <a:gd name="adj1" fmla="val 13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箭頭接點 43">
              <a:extLst>
                <a:ext uri="{FF2B5EF4-FFF2-40B4-BE49-F238E27FC236}">
                  <a16:creationId xmlns:a16="http://schemas.microsoft.com/office/drawing/2014/main" id="{BE6CC300-D288-064D-8E7F-3E512ADD8D02}"/>
                </a:ext>
              </a:extLst>
            </p:cNvPr>
            <p:cNvCxnSpPr>
              <a:cxnSpLocks/>
            </p:cNvCxnSpPr>
            <p:nvPr/>
          </p:nvCxnSpPr>
          <p:spPr>
            <a:xfrm>
              <a:off x="3640915" y="4120836"/>
              <a:ext cx="4613673" cy="0"/>
            </a:xfrm>
            <a:prstGeom prst="straightConnector1">
              <a:avLst/>
            </a:prstGeom>
            <a:ln w="38100">
              <a:solidFill>
                <a:schemeClr val="accent3"/>
              </a:solidFill>
              <a:prstDash val="sysDash"/>
              <a:headEnd w="lg"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5" name="肘形接點 44">
              <a:extLst>
                <a:ext uri="{FF2B5EF4-FFF2-40B4-BE49-F238E27FC236}">
                  <a16:creationId xmlns:a16="http://schemas.microsoft.com/office/drawing/2014/main" id="{2522E97F-280E-DC4F-B15A-30769BC99012}"/>
                </a:ext>
              </a:extLst>
            </p:cNvPr>
            <p:cNvCxnSpPr>
              <a:cxnSpLocks/>
            </p:cNvCxnSpPr>
            <p:nvPr/>
          </p:nvCxnSpPr>
          <p:spPr>
            <a:xfrm rot="5400000" flipH="1" flipV="1">
              <a:off x="7086754" y="4228529"/>
              <a:ext cx="711356" cy="629000"/>
            </a:xfrm>
            <a:prstGeom prst="bentConnector3">
              <a:avLst>
                <a:gd name="adj1" fmla="val 136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6" name="群組 45">
              <a:extLst>
                <a:ext uri="{FF2B5EF4-FFF2-40B4-BE49-F238E27FC236}">
                  <a16:creationId xmlns:a16="http://schemas.microsoft.com/office/drawing/2014/main" id="{30E5FA80-746A-3843-8FFF-2B20BF59ADBF}"/>
                </a:ext>
              </a:extLst>
            </p:cNvPr>
            <p:cNvGrpSpPr/>
            <p:nvPr/>
          </p:nvGrpSpPr>
          <p:grpSpPr>
            <a:xfrm>
              <a:off x="8150617" y="3681205"/>
              <a:ext cx="418936" cy="826612"/>
              <a:chOff x="3115569" y="1646124"/>
              <a:chExt cx="418936" cy="825560"/>
            </a:xfrm>
          </p:grpSpPr>
          <p:sp>
            <p:nvSpPr>
              <p:cNvPr id="47" name="矩形 46">
                <a:extLst>
                  <a:ext uri="{FF2B5EF4-FFF2-40B4-BE49-F238E27FC236}">
                    <a16:creationId xmlns:a16="http://schemas.microsoft.com/office/drawing/2014/main" id="{56DC35FE-DD82-4E4F-9015-27FC52D700D4}"/>
                  </a:ext>
                </a:extLst>
              </p:cNvPr>
              <p:cNvSpPr/>
              <p:nvPr/>
            </p:nvSpPr>
            <p:spPr>
              <a:xfrm>
                <a:off x="3246505" y="2015988"/>
                <a:ext cx="288000" cy="143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8" name="文字方塊 47">
                <a:extLst>
                  <a:ext uri="{FF2B5EF4-FFF2-40B4-BE49-F238E27FC236}">
                    <a16:creationId xmlns:a16="http://schemas.microsoft.com/office/drawing/2014/main" id="{2371DA89-853B-AD45-991D-E4A1C56E95BC}"/>
                  </a:ext>
                </a:extLst>
              </p:cNvPr>
              <p:cNvSpPr txBox="1"/>
              <p:nvPr/>
            </p:nvSpPr>
            <p:spPr>
              <a:xfrm>
                <a:off x="3115580" y="2102352"/>
                <a:ext cx="418698" cy="369332"/>
              </a:xfrm>
              <a:prstGeom prst="rect">
                <a:avLst/>
              </a:prstGeom>
              <a:noFill/>
            </p:spPr>
            <p:txBody>
              <a:bodyPr wrap="none" rtlCol="0">
                <a:spAutoFit/>
              </a:bodyPr>
              <a:lstStyle/>
              <a:p>
                <a:r>
                  <a:rPr kumimoji="1" lang="en-US" altLang="zh-TW" dirty="0"/>
                  <a:t>30</a:t>
                </a:r>
              </a:p>
            </p:txBody>
          </p:sp>
          <p:sp>
            <p:nvSpPr>
              <p:cNvPr id="49" name="文字方塊 48">
                <a:extLst>
                  <a:ext uri="{FF2B5EF4-FFF2-40B4-BE49-F238E27FC236}">
                    <a16:creationId xmlns:a16="http://schemas.microsoft.com/office/drawing/2014/main" id="{2EA27AFD-2319-DD4F-B3F1-3BD337311DEE}"/>
                  </a:ext>
                </a:extLst>
              </p:cNvPr>
              <p:cNvSpPr txBox="1"/>
              <p:nvPr/>
            </p:nvSpPr>
            <p:spPr>
              <a:xfrm>
                <a:off x="3115569" y="1646124"/>
                <a:ext cx="418704" cy="369332"/>
              </a:xfrm>
              <a:prstGeom prst="rect">
                <a:avLst/>
              </a:prstGeom>
              <a:noFill/>
            </p:spPr>
            <p:txBody>
              <a:bodyPr wrap="none" rtlCol="0">
                <a:spAutoFit/>
              </a:bodyPr>
              <a:lstStyle/>
              <a:p>
                <a:r>
                  <a:rPr kumimoji="1" lang="en-US" altLang="zh-TW" dirty="0">
                    <a:solidFill>
                      <a:schemeClr val="tx1">
                        <a:lumMod val="50000"/>
                        <a:lumOff val="50000"/>
                      </a:schemeClr>
                    </a:solidFill>
                  </a:rPr>
                  <a:t>32</a:t>
                </a:r>
                <a:endParaRPr kumimoji="1" lang="zh-TW" altLang="en-US" dirty="0">
                  <a:solidFill>
                    <a:schemeClr val="tx1">
                      <a:lumMod val="50000"/>
                      <a:lumOff val="50000"/>
                    </a:schemeClr>
                  </a:solidFill>
                </a:endParaRPr>
              </a:p>
            </p:txBody>
          </p:sp>
        </p:grpSp>
        <p:grpSp>
          <p:nvGrpSpPr>
            <p:cNvPr id="50" name="群組 49">
              <a:extLst>
                <a:ext uri="{FF2B5EF4-FFF2-40B4-BE49-F238E27FC236}">
                  <a16:creationId xmlns:a16="http://schemas.microsoft.com/office/drawing/2014/main" id="{83436E30-9DA4-6047-AE90-3D2359CF2FE6}"/>
                </a:ext>
              </a:extLst>
            </p:cNvPr>
            <p:cNvGrpSpPr/>
            <p:nvPr/>
          </p:nvGrpSpPr>
          <p:grpSpPr>
            <a:xfrm>
              <a:off x="8818461" y="2823010"/>
              <a:ext cx="435100" cy="952658"/>
              <a:chOff x="3099173" y="1602921"/>
              <a:chExt cx="435100" cy="952658"/>
            </a:xfrm>
          </p:grpSpPr>
          <p:sp>
            <p:nvSpPr>
              <p:cNvPr id="51" name="矩形 50">
                <a:extLst>
                  <a:ext uri="{FF2B5EF4-FFF2-40B4-BE49-F238E27FC236}">
                    <a16:creationId xmlns:a16="http://schemas.microsoft.com/office/drawing/2014/main" id="{B9702535-A2AB-9E41-920B-0CF5A8CCD003}"/>
                  </a:ext>
                </a:extLst>
              </p:cNvPr>
              <p:cNvSpPr/>
              <p:nvPr/>
            </p:nvSpPr>
            <p:spPr>
              <a:xfrm>
                <a:off x="3318505" y="1983432"/>
                <a:ext cx="144000" cy="28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2" name="文字方塊 51">
                <a:extLst>
                  <a:ext uri="{FF2B5EF4-FFF2-40B4-BE49-F238E27FC236}">
                    <a16:creationId xmlns:a16="http://schemas.microsoft.com/office/drawing/2014/main" id="{BD2DE5B3-0791-074E-93DB-0C6B7F31AF7E}"/>
                  </a:ext>
                </a:extLst>
              </p:cNvPr>
              <p:cNvSpPr txBox="1"/>
              <p:nvPr/>
            </p:nvSpPr>
            <p:spPr>
              <a:xfrm>
                <a:off x="3115569" y="2186247"/>
                <a:ext cx="418704" cy="369332"/>
              </a:xfrm>
              <a:prstGeom prst="rect">
                <a:avLst/>
              </a:prstGeom>
              <a:noFill/>
            </p:spPr>
            <p:txBody>
              <a:bodyPr wrap="none" rtlCol="0">
                <a:spAutoFit/>
              </a:bodyPr>
              <a:lstStyle/>
              <a:p>
                <a:r>
                  <a:rPr kumimoji="1" lang="en-US" altLang="zh-TW" dirty="0"/>
                  <a:t>60</a:t>
                </a:r>
              </a:p>
            </p:txBody>
          </p:sp>
          <p:sp>
            <p:nvSpPr>
              <p:cNvPr id="53" name="文字方塊 52">
                <a:extLst>
                  <a:ext uri="{FF2B5EF4-FFF2-40B4-BE49-F238E27FC236}">
                    <a16:creationId xmlns:a16="http://schemas.microsoft.com/office/drawing/2014/main" id="{3317F12A-CD8A-E841-846C-42A1F275CD53}"/>
                  </a:ext>
                </a:extLst>
              </p:cNvPr>
              <p:cNvSpPr txBox="1"/>
              <p:nvPr/>
            </p:nvSpPr>
            <p:spPr>
              <a:xfrm>
                <a:off x="3099173" y="1602921"/>
                <a:ext cx="418704" cy="369331"/>
              </a:xfrm>
              <a:prstGeom prst="rect">
                <a:avLst/>
              </a:prstGeom>
              <a:noFill/>
            </p:spPr>
            <p:txBody>
              <a:bodyPr wrap="none" rtlCol="0">
                <a:spAutoFit/>
              </a:bodyPr>
              <a:lstStyle/>
              <a:p>
                <a:r>
                  <a:rPr kumimoji="1" lang="en-US" altLang="zh-TW" dirty="0">
                    <a:solidFill>
                      <a:schemeClr val="tx1">
                        <a:lumMod val="50000"/>
                        <a:lumOff val="50000"/>
                      </a:schemeClr>
                    </a:solidFill>
                  </a:rPr>
                  <a:t>16</a:t>
                </a:r>
                <a:endParaRPr kumimoji="1" lang="zh-TW" altLang="en-US" dirty="0">
                  <a:solidFill>
                    <a:schemeClr val="tx1">
                      <a:lumMod val="50000"/>
                      <a:lumOff val="50000"/>
                    </a:schemeClr>
                  </a:solidFill>
                </a:endParaRPr>
              </a:p>
            </p:txBody>
          </p:sp>
        </p:grpSp>
        <p:grpSp>
          <p:nvGrpSpPr>
            <p:cNvPr id="54" name="群組 53">
              <a:extLst>
                <a:ext uri="{FF2B5EF4-FFF2-40B4-BE49-F238E27FC236}">
                  <a16:creationId xmlns:a16="http://schemas.microsoft.com/office/drawing/2014/main" id="{F6599025-0EE6-3243-8B4E-BD78D6FE3A68}"/>
                </a:ext>
              </a:extLst>
            </p:cNvPr>
            <p:cNvGrpSpPr/>
            <p:nvPr/>
          </p:nvGrpSpPr>
          <p:grpSpPr>
            <a:xfrm>
              <a:off x="9505431" y="1732169"/>
              <a:ext cx="535724" cy="1200892"/>
              <a:chOff x="1785120" y="1654668"/>
              <a:chExt cx="535724" cy="1200892"/>
            </a:xfrm>
          </p:grpSpPr>
          <p:sp>
            <p:nvSpPr>
              <p:cNvPr id="55" name="文字方塊 54">
                <a:extLst>
                  <a:ext uri="{FF2B5EF4-FFF2-40B4-BE49-F238E27FC236}">
                    <a16:creationId xmlns:a16="http://schemas.microsoft.com/office/drawing/2014/main" id="{B333A5BE-9807-D341-8610-7A846DA7C301}"/>
                  </a:ext>
                </a:extLst>
              </p:cNvPr>
              <p:cNvSpPr txBox="1"/>
              <p:nvPr/>
            </p:nvSpPr>
            <p:spPr>
              <a:xfrm>
                <a:off x="1785120" y="2486227"/>
                <a:ext cx="535724" cy="369333"/>
              </a:xfrm>
              <a:prstGeom prst="rect">
                <a:avLst/>
              </a:prstGeom>
              <a:noFill/>
            </p:spPr>
            <p:txBody>
              <a:bodyPr wrap="none" rtlCol="0">
                <a:spAutoFit/>
              </a:bodyPr>
              <a:lstStyle/>
              <a:p>
                <a:r>
                  <a:rPr kumimoji="1" lang="en-US" altLang="zh-TW" dirty="0"/>
                  <a:t>120</a:t>
                </a:r>
              </a:p>
            </p:txBody>
          </p:sp>
          <p:grpSp>
            <p:nvGrpSpPr>
              <p:cNvPr id="56" name="群組 55">
                <a:extLst>
                  <a:ext uri="{FF2B5EF4-FFF2-40B4-BE49-F238E27FC236}">
                    <a16:creationId xmlns:a16="http://schemas.microsoft.com/office/drawing/2014/main" id="{EBCB1AEC-441E-5843-B587-EB120E992FDF}"/>
                  </a:ext>
                </a:extLst>
              </p:cNvPr>
              <p:cNvGrpSpPr/>
              <p:nvPr/>
            </p:nvGrpSpPr>
            <p:grpSpPr>
              <a:xfrm>
                <a:off x="1934931" y="1654668"/>
                <a:ext cx="301686" cy="937320"/>
                <a:chOff x="1934931" y="1654668"/>
                <a:chExt cx="301686" cy="937320"/>
              </a:xfrm>
            </p:grpSpPr>
            <p:sp>
              <p:nvSpPr>
                <p:cNvPr id="57" name="矩形 56">
                  <a:extLst>
                    <a:ext uri="{FF2B5EF4-FFF2-40B4-BE49-F238E27FC236}">
                      <a16:creationId xmlns:a16="http://schemas.microsoft.com/office/drawing/2014/main" id="{11BF4465-1465-414D-A152-1F549F17A3B9}"/>
                    </a:ext>
                  </a:extLst>
                </p:cNvPr>
                <p:cNvSpPr/>
                <p:nvPr/>
              </p:nvSpPr>
              <p:spPr>
                <a:xfrm>
                  <a:off x="2100862" y="2015988"/>
                  <a:ext cx="72000" cy="57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8" name="文字方塊 57">
                  <a:extLst>
                    <a:ext uri="{FF2B5EF4-FFF2-40B4-BE49-F238E27FC236}">
                      <a16:creationId xmlns:a16="http://schemas.microsoft.com/office/drawing/2014/main" id="{519BAEE0-DB71-D34A-B0E7-1E53A07C79DF}"/>
                    </a:ext>
                  </a:extLst>
                </p:cNvPr>
                <p:cNvSpPr txBox="1"/>
                <p:nvPr/>
              </p:nvSpPr>
              <p:spPr>
                <a:xfrm>
                  <a:off x="1934931" y="1654668"/>
                  <a:ext cx="301686" cy="369332"/>
                </a:xfrm>
                <a:prstGeom prst="rect">
                  <a:avLst/>
                </a:prstGeom>
                <a:noFill/>
              </p:spPr>
              <p:txBody>
                <a:bodyPr wrap="none" rtlCol="0">
                  <a:spAutoFit/>
                </a:bodyPr>
                <a:lstStyle/>
                <a:p>
                  <a:r>
                    <a:rPr kumimoji="1" lang="en-US" altLang="zh-TW" dirty="0">
                      <a:solidFill>
                        <a:schemeClr val="tx1">
                          <a:lumMod val="50000"/>
                          <a:lumOff val="50000"/>
                        </a:schemeClr>
                      </a:solidFill>
                    </a:rPr>
                    <a:t>8</a:t>
                  </a:r>
                  <a:endParaRPr kumimoji="1" lang="zh-TW" altLang="en-US" dirty="0">
                    <a:solidFill>
                      <a:schemeClr val="tx1">
                        <a:lumMod val="50000"/>
                        <a:lumOff val="50000"/>
                      </a:schemeClr>
                    </a:solidFill>
                  </a:endParaRPr>
                </a:p>
              </p:txBody>
            </p:sp>
          </p:grpSp>
        </p:grpSp>
        <p:cxnSp>
          <p:nvCxnSpPr>
            <p:cNvPr id="59" name="肘形接點 58">
              <a:extLst>
                <a:ext uri="{FF2B5EF4-FFF2-40B4-BE49-F238E27FC236}">
                  <a16:creationId xmlns:a16="http://schemas.microsoft.com/office/drawing/2014/main" id="{90C1CEED-AF01-FD4C-9EBF-FDED9F85BA63}"/>
                </a:ext>
              </a:extLst>
            </p:cNvPr>
            <p:cNvCxnSpPr>
              <a:cxnSpLocks/>
            </p:cNvCxnSpPr>
            <p:nvPr/>
          </p:nvCxnSpPr>
          <p:spPr>
            <a:xfrm rot="5400000" flipH="1" flipV="1">
              <a:off x="8323746" y="3648154"/>
              <a:ext cx="712800" cy="216000"/>
            </a:xfrm>
            <a:prstGeom prst="bentConnector3">
              <a:avLst>
                <a:gd name="adj1" fmla="val 13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箭頭接點 59">
              <a:extLst>
                <a:ext uri="{FF2B5EF4-FFF2-40B4-BE49-F238E27FC236}">
                  <a16:creationId xmlns:a16="http://schemas.microsoft.com/office/drawing/2014/main" id="{EEA08561-E679-2C49-A267-D9599CF98169}"/>
                </a:ext>
              </a:extLst>
            </p:cNvPr>
            <p:cNvCxnSpPr>
              <a:cxnSpLocks/>
              <a:endCxn id="51" idx="1"/>
            </p:cNvCxnSpPr>
            <p:nvPr/>
          </p:nvCxnSpPr>
          <p:spPr>
            <a:xfrm flipV="1">
              <a:off x="2773735" y="3347521"/>
              <a:ext cx="6264058" cy="0"/>
            </a:xfrm>
            <a:prstGeom prst="straightConnector1">
              <a:avLst/>
            </a:prstGeom>
            <a:ln w="38100">
              <a:solidFill>
                <a:schemeClr val="accent3"/>
              </a:solidFill>
              <a:prstDash val="sysDash"/>
              <a:headEnd w="lg" len="med"/>
              <a:tailEnd type="triangle" w="med" len="lg"/>
            </a:ln>
          </p:spPr>
          <p:style>
            <a:lnRef idx="1">
              <a:schemeClr val="accent1"/>
            </a:lnRef>
            <a:fillRef idx="0">
              <a:schemeClr val="accent1"/>
            </a:fillRef>
            <a:effectRef idx="0">
              <a:schemeClr val="accent1"/>
            </a:effectRef>
            <a:fontRef idx="minor">
              <a:schemeClr val="tx1"/>
            </a:fontRef>
          </p:style>
        </p:cxnSp>
        <p:grpSp>
          <p:nvGrpSpPr>
            <p:cNvPr id="61" name="群組 60">
              <a:extLst>
                <a:ext uri="{FF2B5EF4-FFF2-40B4-BE49-F238E27FC236}">
                  <a16:creationId xmlns:a16="http://schemas.microsoft.com/office/drawing/2014/main" id="{BD9D7B9E-9E0A-4A49-94A0-1687CB2A630F}"/>
                </a:ext>
              </a:extLst>
            </p:cNvPr>
            <p:cNvGrpSpPr/>
            <p:nvPr/>
          </p:nvGrpSpPr>
          <p:grpSpPr>
            <a:xfrm>
              <a:off x="10452630" y="186446"/>
              <a:ext cx="535724" cy="1792385"/>
              <a:chOff x="711220" y="1658861"/>
              <a:chExt cx="535724" cy="1792385"/>
            </a:xfrm>
          </p:grpSpPr>
          <p:sp>
            <p:nvSpPr>
              <p:cNvPr id="62" name="矩形 61">
                <a:extLst>
                  <a:ext uri="{FF2B5EF4-FFF2-40B4-BE49-F238E27FC236}">
                    <a16:creationId xmlns:a16="http://schemas.microsoft.com/office/drawing/2014/main" id="{A4E82B3C-31CA-2447-BCA6-3C71CFD15D69}"/>
                  </a:ext>
                </a:extLst>
              </p:cNvPr>
              <p:cNvSpPr/>
              <p:nvPr/>
            </p:nvSpPr>
            <p:spPr>
              <a:xfrm>
                <a:off x="1034062" y="2021775"/>
                <a:ext cx="54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63" name="文字方塊 62">
                <a:extLst>
                  <a:ext uri="{FF2B5EF4-FFF2-40B4-BE49-F238E27FC236}">
                    <a16:creationId xmlns:a16="http://schemas.microsoft.com/office/drawing/2014/main" id="{E1FEAB24-79C7-E444-99A8-ABB2E8A3279E}"/>
                  </a:ext>
                </a:extLst>
              </p:cNvPr>
              <p:cNvSpPr txBox="1"/>
              <p:nvPr/>
            </p:nvSpPr>
            <p:spPr>
              <a:xfrm>
                <a:off x="711220" y="3081914"/>
                <a:ext cx="535724" cy="369332"/>
              </a:xfrm>
              <a:prstGeom prst="rect">
                <a:avLst/>
              </a:prstGeom>
              <a:noFill/>
            </p:spPr>
            <p:txBody>
              <a:bodyPr wrap="none" rtlCol="0">
                <a:spAutoFit/>
              </a:bodyPr>
              <a:lstStyle/>
              <a:p>
                <a:r>
                  <a:rPr kumimoji="1" lang="en-US" altLang="zh-TW" dirty="0"/>
                  <a:t>240</a:t>
                </a:r>
              </a:p>
            </p:txBody>
          </p:sp>
          <p:sp>
            <p:nvSpPr>
              <p:cNvPr id="64" name="文字方塊 63">
                <a:extLst>
                  <a:ext uri="{FF2B5EF4-FFF2-40B4-BE49-F238E27FC236}">
                    <a16:creationId xmlns:a16="http://schemas.microsoft.com/office/drawing/2014/main" id="{C98B8448-28F1-AF4F-A8FF-6E7A6F396360}"/>
                  </a:ext>
                </a:extLst>
              </p:cNvPr>
              <p:cNvSpPr txBox="1"/>
              <p:nvPr/>
            </p:nvSpPr>
            <p:spPr>
              <a:xfrm>
                <a:off x="870030" y="1658861"/>
                <a:ext cx="301686" cy="369332"/>
              </a:xfrm>
              <a:prstGeom prst="rect">
                <a:avLst/>
              </a:prstGeom>
              <a:noFill/>
            </p:spPr>
            <p:txBody>
              <a:bodyPr wrap="none" rtlCol="0">
                <a:spAutoFit/>
              </a:bodyPr>
              <a:lstStyle/>
              <a:p>
                <a:r>
                  <a:rPr kumimoji="1" lang="en-US" altLang="zh-TW" dirty="0">
                    <a:solidFill>
                      <a:schemeClr val="tx1">
                        <a:lumMod val="50000"/>
                        <a:lumOff val="50000"/>
                      </a:schemeClr>
                    </a:solidFill>
                  </a:rPr>
                  <a:t>5</a:t>
                </a:r>
                <a:endParaRPr kumimoji="1" lang="zh-TW" altLang="en-US" dirty="0">
                  <a:solidFill>
                    <a:schemeClr val="tx1">
                      <a:lumMod val="50000"/>
                      <a:lumOff val="50000"/>
                    </a:schemeClr>
                  </a:solidFill>
                </a:endParaRPr>
              </a:p>
            </p:txBody>
          </p:sp>
        </p:grpSp>
        <p:cxnSp>
          <p:nvCxnSpPr>
            <p:cNvPr id="65" name="直線箭頭接點 64">
              <a:extLst>
                <a:ext uri="{FF2B5EF4-FFF2-40B4-BE49-F238E27FC236}">
                  <a16:creationId xmlns:a16="http://schemas.microsoft.com/office/drawing/2014/main" id="{64B190AA-2886-E34B-9DBC-51AB349D27EF}"/>
                </a:ext>
              </a:extLst>
            </p:cNvPr>
            <p:cNvCxnSpPr>
              <a:cxnSpLocks/>
              <a:endCxn id="57" idx="1"/>
            </p:cNvCxnSpPr>
            <p:nvPr/>
          </p:nvCxnSpPr>
          <p:spPr>
            <a:xfrm flipV="1">
              <a:off x="1952143" y="2381489"/>
              <a:ext cx="7869030" cy="0"/>
            </a:xfrm>
            <a:prstGeom prst="straightConnector1">
              <a:avLst/>
            </a:prstGeom>
            <a:ln w="38100">
              <a:solidFill>
                <a:schemeClr val="accent3"/>
              </a:solidFill>
              <a:prstDash val="sysDash"/>
              <a:headEnd w="lg" len="med"/>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線箭頭接點 65">
              <a:extLst>
                <a:ext uri="{FF2B5EF4-FFF2-40B4-BE49-F238E27FC236}">
                  <a16:creationId xmlns:a16="http://schemas.microsoft.com/office/drawing/2014/main" id="{BFC0F25E-1293-F64E-A234-608148C264BD}"/>
                </a:ext>
              </a:extLst>
            </p:cNvPr>
            <p:cNvCxnSpPr>
              <a:cxnSpLocks/>
              <a:endCxn id="62" idx="1"/>
            </p:cNvCxnSpPr>
            <p:nvPr/>
          </p:nvCxnSpPr>
          <p:spPr>
            <a:xfrm>
              <a:off x="1240763" y="1125360"/>
              <a:ext cx="9534709" cy="0"/>
            </a:xfrm>
            <a:prstGeom prst="straightConnector1">
              <a:avLst/>
            </a:prstGeom>
            <a:ln w="38100">
              <a:solidFill>
                <a:schemeClr val="accent3"/>
              </a:solidFill>
              <a:prstDash val="sysDash"/>
              <a:headEnd w="lg" len="med"/>
              <a:tailEnd type="triangle" w="med" len="lg"/>
            </a:ln>
          </p:spPr>
          <p:style>
            <a:lnRef idx="1">
              <a:schemeClr val="accent1"/>
            </a:lnRef>
            <a:fillRef idx="0">
              <a:schemeClr val="accent1"/>
            </a:fillRef>
            <a:effectRef idx="0">
              <a:schemeClr val="accent1"/>
            </a:effectRef>
            <a:fontRef idx="minor">
              <a:schemeClr val="tx1"/>
            </a:fontRef>
          </p:style>
        </p:cxnSp>
        <p:cxnSp>
          <p:nvCxnSpPr>
            <p:cNvPr id="67" name="肘形接點 66">
              <a:extLst>
                <a:ext uri="{FF2B5EF4-FFF2-40B4-BE49-F238E27FC236}">
                  <a16:creationId xmlns:a16="http://schemas.microsoft.com/office/drawing/2014/main" id="{03301A54-B71B-F343-8CAE-D0BA8C9087C0}"/>
                </a:ext>
              </a:extLst>
            </p:cNvPr>
            <p:cNvCxnSpPr>
              <a:cxnSpLocks/>
            </p:cNvCxnSpPr>
            <p:nvPr/>
          </p:nvCxnSpPr>
          <p:spPr>
            <a:xfrm rot="5400000" flipH="1" flipV="1">
              <a:off x="8809034" y="2766948"/>
              <a:ext cx="983433" cy="212517"/>
            </a:xfrm>
            <a:prstGeom prst="bentConnector3">
              <a:avLst>
                <a:gd name="adj1" fmla="val -2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肘形接點 67">
              <a:extLst>
                <a:ext uri="{FF2B5EF4-FFF2-40B4-BE49-F238E27FC236}">
                  <a16:creationId xmlns:a16="http://schemas.microsoft.com/office/drawing/2014/main" id="{2142D60D-516F-E14A-8180-76E7BFF9A245}"/>
                </a:ext>
              </a:extLst>
            </p:cNvPr>
            <p:cNvCxnSpPr>
              <a:cxnSpLocks/>
            </p:cNvCxnSpPr>
            <p:nvPr/>
          </p:nvCxnSpPr>
          <p:spPr>
            <a:xfrm rot="5400000" flipH="1" flipV="1">
              <a:off x="9416457" y="1598295"/>
              <a:ext cx="1256442" cy="310573"/>
            </a:xfrm>
            <a:prstGeom prst="bentConnector3">
              <a:avLst>
                <a:gd name="adj1" fmla="val -157"/>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橢圓 68">
              <a:extLst>
                <a:ext uri="{FF2B5EF4-FFF2-40B4-BE49-F238E27FC236}">
                  <a16:creationId xmlns:a16="http://schemas.microsoft.com/office/drawing/2014/main" id="{C01F9FA8-1E70-5347-A866-748BBB63CC1F}"/>
                </a:ext>
              </a:extLst>
            </p:cNvPr>
            <p:cNvSpPr/>
            <p:nvPr/>
          </p:nvSpPr>
          <p:spPr>
            <a:xfrm>
              <a:off x="597194" y="1037637"/>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0" name="橢圓 69">
              <a:extLst>
                <a:ext uri="{FF2B5EF4-FFF2-40B4-BE49-F238E27FC236}">
                  <a16:creationId xmlns:a16="http://schemas.microsoft.com/office/drawing/2014/main" id="{F67CC707-B10A-1D44-815F-4CFED9DD090B}"/>
                </a:ext>
              </a:extLst>
            </p:cNvPr>
            <p:cNvSpPr/>
            <p:nvPr/>
          </p:nvSpPr>
          <p:spPr>
            <a:xfrm>
              <a:off x="838731" y="1039174"/>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1" name="橢圓 70">
              <a:extLst>
                <a:ext uri="{FF2B5EF4-FFF2-40B4-BE49-F238E27FC236}">
                  <a16:creationId xmlns:a16="http://schemas.microsoft.com/office/drawing/2014/main" id="{22AB6D90-E10C-8347-9143-9B11DC365A50}"/>
                </a:ext>
              </a:extLst>
            </p:cNvPr>
            <p:cNvSpPr/>
            <p:nvPr/>
          </p:nvSpPr>
          <p:spPr>
            <a:xfrm>
              <a:off x="1238592" y="2330017"/>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2" name="橢圓 71">
              <a:extLst>
                <a:ext uri="{FF2B5EF4-FFF2-40B4-BE49-F238E27FC236}">
                  <a16:creationId xmlns:a16="http://schemas.microsoft.com/office/drawing/2014/main" id="{D7B172DC-606E-1C49-9905-C67603C2F967}"/>
                </a:ext>
              </a:extLst>
            </p:cNvPr>
            <p:cNvSpPr/>
            <p:nvPr/>
          </p:nvSpPr>
          <p:spPr>
            <a:xfrm>
              <a:off x="1485874" y="2327521"/>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3" name="橢圓 72">
              <a:extLst>
                <a:ext uri="{FF2B5EF4-FFF2-40B4-BE49-F238E27FC236}">
                  <a16:creationId xmlns:a16="http://schemas.microsoft.com/office/drawing/2014/main" id="{ACBDF366-CFD0-4945-A28D-2D11553C9797}"/>
                </a:ext>
              </a:extLst>
            </p:cNvPr>
            <p:cNvSpPr/>
            <p:nvPr/>
          </p:nvSpPr>
          <p:spPr>
            <a:xfrm>
              <a:off x="1921937" y="3286534"/>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4" name="橢圓 73">
              <a:extLst>
                <a:ext uri="{FF2B5EF4-FFF2-40B4-BE49-F238E27FC236}">
                  <a16:creationId xmlns:a16="http://schemas.microsoft.com/office/drawing/2014/main" id="{8E7B17D1-8699-3946-9947-9CF41873032C}"/>
                </a:ext>
              </a:extLst>
            </p:cNvPr>
            <p:cNvSpPr/>
            <p:nvPr/>
          </p:nvSpPr>
          <p:spPr>
            <a:xfrm>
              <a:off x="2169219" y="3284038"/>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5" name="橢圓 74">
              <a:extLst>
                <a:ext uri="{FF2B5EF4-FFF2-40B4-BE49-F238E27FC236}">
                  <a16:creationId xmlns:a16="http://schemas.microsoft.com/office/drawing/2014/main" id="{68786D52-46EC-A641-B755-E3861CDBD537}"/>
                </a:ext>
              </a:extLst>
            </p:cNvPr>
            <p:cNvSpPr/>
            <p:nvPr/>
          </p:nvSpPr>
          <p:spPr>
            <a:xfrm>
              <a:off x="2676757" y="4061898"/>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6" name="橢圓 75">
              <a:extLst>
                <a:ext uri="{FF2B5EF4-FFF2-40B4-BE49-F238E27FC236}">
                  <a16:creationId xmlns:a16="http://schemas.microsoft.com/office/drawing/2014/main" id="{0188F92A-478D-6140-BE43-8AA6DA0E9F5D}"/>
                </a:ext>
              </a:extLst>
            </p:cNvPr>
            <p:cNvSpPr/>
            <p:nvPr/>
          </p:nvSpPr>
          <p:spPr>
            <a:xfrm>
              <a:off x="2924039" y="4059402"/>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7" name="橢圓 76">
              <a:extLst>
                <a:ext uri="{FF2B5EF4-FFF2-40B4-BE49-F238E27FC236}">
                  <a16:creationId xmlns:a16="http://schemas.microsoft.com/office/drawing/2014/main" id="{F55365E4-FF81-234A-9574-56C205456AF7}"/>
                </a:ext>
              </a:extLst>
            </p:cNvPr>
            <p:cNvSpPr/>
            <p:nvPr/>
          </p:nvSpPr>
          <p:spPr>
            <a:xfrm>
              <a:off x="3525767" y="4792300"/>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8" name="橢圓 77">
              <a:extLst>
                <a:ext uri="{FF2B5EF4-FFF2-40B4-BE49-F238E27FC236}">
                  <a16:creationId xmlns:a16="http://schemas.microsoft.com/office/drawing/2014/main" id="{0BD1D7C2-E5C0-9E4E-9024-AA0BC7BEED67}"/>
                </a:ext>
              </a:extLst>
            </p:cNvPr>
            <p:cNvSpPr/>
            <p:nvPr/>
          </p:nvSpPr>
          <p:spPr>
            <a:xfrm>
              <a:off x="3773049" y="4789804"/>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橢圓 78">
              <a:extLst>
                <a:ext uri="{FF2B5EF4-FFF2-40B4-BE49-F238E27FC236}">
                  <a16:creationId xmlns:a16="http://schemas.microsoft.com/office/drawing/2014/main" id="{7A352F76-0C64-084A-AC26-49256DB09761}"/>
                </a:ext>
              </a:extLst>
            </p:cNvPr>
            <p:cNvSpPr/>
            <p:nvPr/>
          </p:nvSpPr>
          <p:spPr>
            <a:xfrm>
              <a:off x="4542413" y="5527817"/>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0" name="橢圓 79">
              <a:extLst>
                <a:ext uri="{FF2B5EF4-FFF2-40B4-BE49-F238E27FC236}">
                  <a16:creationId xmlns:a16="http://schemas.microsoft.com/office/drawing/2014/main" id="{860D7E50-80F7-744F-9B9E-10E2B3DC34CF}"/>
                </a:ext>
              </a:extLst>
            </p:cNvPr>
            <p:cNvSpPr/>
            <p:nvPr/>
          </p:nvSpPr>
          <p:spPr>
            <a:xfrm>
              <a:off x="4789695" y="5525321"/>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1" name="橢圓 80">
              <a:extLst>
                <a:ext uri="{FF2B5EF4-FFF2-40B4-BE49-F238E27FC236}">
                  <a16:creationId xmlns:a16="http://schemas.microsoft.com/office/drawing/2014/main" id="{3B89A17A-F744-9147-9B6F-CF74DBC1D519}"/>
                </a:ext>
              </a:extLst>
            </p:cNvPr>
            <p:cNvSpPr/>
            <p:nvPr/>
          </p:nvSpPr>
          <p:spPr>
            <a:xfrm>
              <a:off x="6380392" y="5520467"/>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2" name="橢圓 81">
              <a:extLst>
                <a:ext uri="{FF2B5EF4-FFF2-40B4-BE49-F238E27FC236}">
                  <a16:creationId xmlns:a16="http://schemas.microsoft.com/office/drawing/2014/main" id="{07006E22-499D-E445-86C0-B90548304CEE}"/>
                </a:ext>
              </a:extLst>
            </p:cNvPr>
            <p:cNvSpPr/>
            <p:nvPr/>
          </p:nvSpPr>
          <p:spPr>
            <a:xfrm>
              <a:off x="7668477" y="4796841"/>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3" name="橢圓 82">
              <a:extLst>
                <a:ext uri="{FF2B5EF4-FFF2-40B4-BE49-F238E27FC236}">
                  <a16:creationId xmlns:a16="http://schemas.microsoft.com/office/drawing/2014/main" id="{8F751541-D288-1744-B20A-060161EA449E}"/>
                </a:ext>
              </a:extLst>
            </p:cNvPr>
            <p:cNvSpPr/>
            <p:nvPr/>
          </p:nvSpPr>
          <p:spPr>
            <a:xfrm>
              <a:off x="8709392" y="4007351"/>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4" name="橢圓 83">
              <a:extLst>
                <a:ext uri="{FF2B5EF4-FFF2-40B4-BE49-F238E27FC236}">
                  <a16:creationId xmlns:a16="http://schemas.microsoft.com/office/drawing/2014/main" id="{A0766671-6909-C343-932D-6273AE976327}"/>
                </a:ext>
              </a:extLst>
            </p:cNvPr>
            <p:cNvSpPr/>
            <p:nvPr/>
          </p:nvSpPr>
          <p:spPr>
            <a:xfrm>
              <a:off x="9335841" y="3257521"/>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5" name="橢圓 84">
              <a:extLst>
                <a:ext uri="{FF2B5EF4-FFF2-40B4-BE49-F238E27FC236}">
                  <a16:creationId xmlns:a16="http://schemas.microsoft.com/office/drawing/2014/main" id="{E04D5A1E-42BB-1D45-A543-2C91061791D7}"/>
                </a:ext>
              </a:extLst>
            </p:cNvPr>
            <p:cNvSpPr/>
            <p:nvPr/>
          </p:nvSpPr>
          <p:spPr>
            <a:xfrm>
              <a:off x="10115012" y="2289879"/>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6" name="橢圓 85">
              <a:extLst>
                <a:ext uri="{FF2B5EF4-FFF2-40B4-BE49-F238E27FC236}">
                  <a16:creationId xmlns:a16="http://schemas.microsoft.com/office/drawing/2014/main" id="{2DF728CA-DF4F-784F-B767-91D54F0BB5BF}"/>
                </a:ext>
              </a:extLst>
            </p:cNvPr>
            <p:cNvSpPr/>
            <p:nvPr/>
          </p:nvSpPr>
          <p:spPr>
            <a:xfrm>
              <a:off x="6501964" y="4779437"/>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7" name="橢圓 86">
              <a:extLst>
                <a:ext uri="{FF2B5EF4-FFF2-40B4-BE49-F238E27FC236}">
                  <a16:creationId xmlns:a16="http://schemas.microsoft.com/office/drawing/2014/main" id="{DA680061-2AF6-AB41-AF8E-08C61DD11754}"/>
                </a:ext>
              </a:extLst>
            </p:cNvPr>
            <p:cNvSpPr/>
            <p:nvPr/>
          </p:nvSpPr>
          <p:spPr>
            <a:xfrm>
              <a:off x="7804253" y="4026827"/>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8" name="橢圓 87">
              <a:extLst>
                <a:ext uri="{FF2B5EF4-FFF2-40B4-BE49-F238E27FC236}">
                  <a16:creationId xmlns:a16="http://schemas.microsoft.com/office/drawing/2014/main" id="{E5495283-258A-2749-BF15-0B73BD7A9226}"/>
                </a:ext>
              </a:extLst>
            </p:cNvPr>
            <p:cNvSpPr/>
            <p:nvPr/>
          </p:nvSpPr>
          <p:spPr>
            <a:xfrm>
              <a:off x="8773541" y="3257521"/>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9" name="橢圓 88">
              <a:extLst>
                <a:ext uri="{FF2B5EF4-FFF2-40B4-BE49-F238E27FC236}">
                  <a16:creationId xmlns:a16="http://schemas.microsoft.com/office/drawing/2014/main" id="{1A2763D0-1FE1-2143-806B-F5AD7231A954}"/>
                </a:ext>
              </a:extLst>
            </p:cNvPr>
            <p:cNvSpPr/>
            <p:nvPr/>
          </p:nvSpPr>
          <p:spPr>
            <a:xfrm>
              <a:off x="9418641" y="2283539"/>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0" name="橢圓 89">
              <a:extLst>
                <a:ext uri="{FF2B5EF4-FFF2-40B4-BE49-F238E27FC236}">
                  <a16:creationId xmlns:a16="http://schemas.microsoft.com/office/drawing/2014/main" id="{535F0C47-1E26-AC42-91CE-9A3A95E83E3A}"/>
                </a:ext>
              </a:extLst>
            </p:cNvPr>
            <p:cNvSpPr/>
            <p:nvPr/>
          </p:nvSpPr>
          <p:spPr>
            <a:xfrm>
              <a:off x="10221931" y="1023003"/>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1" name="橢圓 90">
              <a:extLst>
                <a:ext uri="{FF2B5EF4-FFF2-40B4-BE49-F238E27FC236}">
                  <a16:creationId xmlns:a16="http://schemas.microsoft.com/office/drawing/2014/main" id="{A9D0CDF3-1B44-A547-9763-4C89D96E7BAF}"/>
                </a:ext>
              </a:extLst>
            </p:cNvPr>
            <p:cNvSpPr/>
            <p:nvPr/>
          </p:nvSpPr>
          <p:spPr>
            <a:xfrm>
              <a:off x="10423897" y="1023003"/>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grpSp>
        <p:nvGrpSpPr>
          <p:cNvPr id="106" name="群組 105">
            <a:extLst>
              <a:ext uri="{FF2B5EF4-FFF2-40B4-BE49-F238E27FC236}">
                <a16:creationId xmlns:a16="http://schemas.microsoft.com/office/drawing/2014/main" id="{96325D44-A48B-0B4F-B82E-09055B37CEA1}"/>
              </a:ext>
            </a:extLst>
          </p:cNvPr>
          <p:cNvGrpSpPr/>
          <p:nvPr/>
        </p:nvGrpSpPr>
        <p:grpSpPr>
          <a:xfrm>
            <a:off x="6454102" y="4976770"/>
            <a:ext cx="3938088" cy="1587782"/>
            <a:chOff x="8084737" y="4767650"/>
            <a:chExt cx="3938088" cy="1587782"/>
          </a:xfrm>
        </p:grpSpPr>
        <p:grpSp>
          <p:nvGrpSpPr>
            <p:cNvPr id="93" name="群組 92">
              <a:extLst>
                <a:ext uri="{FF2B5EF4-FFF2-40B4-BE49-F238E27FC236}">
                  <a16:creationId xmlns:a16="http://schemas.microsoft.com/office/drawing/2014/main" id="{810CC0BA-9D2F-DE43-9434-4FBD77770116}"/>
                </a:ext>
              </a:extLst>
            </p:cNvPr>
            <p:cNvGrpSpPr/>
            <p:nvPr/>
          </p:nvGrpSpPr>
          <p:grpSpPr>
            <a:xfrm>
              <a:off x="8084737" y="4767650"/>
              <a:ext cx="3938088" cy="934505"/>
              <a:chOff x="3016022" y="4969804"/>
              <a:chExt cx="3938088" cy="934505"/>
            </a:xfrm>
          </p:grpSpPr>
          <p:grpSp>
            <p:nvGrpSpPr>
              <p:cNvPr id="94" name="群組 93">
                <a:extLst>
                  <a:ext uri="{FF2B5EF4-FFF2-40B4-BE49-F238E27FC236}">
                    <a16:creationId xmlns:a16="http://schemas.microsoft.com/office/drawing/2014/main" id="{5CDABC39-2A25-8D44-BCF5-39E57A677CC4}"/>
                  </a:ext>
                </a:extLst>
              </p:cNvPr>
              <p:cNvGrpSpPr/>
              <p:nvPr/>
            </p:nvGrpSpPr>
            <p:grpSpPr>
              <a:xfrm>
                <a:off x="3021627" y="4969804"/>
                <a:ext cx="3306461" cy="615085"/>
                <a:chOff x="488350" y="4425274"/>
                <a:chExt cx="3306461" cy="615085"/>
              </a:xfrm>
            </p:grpSpPr>
            <p:sp>
              <p:nvSpPr>
                <p:cNvPr id="97" name="橢圓 96">
                  <a:extLst>
                    <a:ext uri="{FF2B5EF4-FFF2-40B4-BE49-F238E27FC236}">
                      <a16:creationId xmlns:a16="http://schemas.microsoft.com/office/drawing/2014/main" id="{B8056194-DAFE-294F-A67D-A2DD9FA67E59}"/>
                    </a:ext>
                  </a:extLst>
                </p:cNvPr>
                <p:cNvSpPr/>
                <p:nvPr/>
              </p:nvSpPr>
              <p:spPr>
                <a:xfrm>
                  <a:off x="488350" y="4819804"/>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8" name="橢圓 97">
                  <a:extLst>
                    <a:ext uri="{FF2B5EF4-FFF2-40B4-BE49-F238E27FC236}">
                      <a16:creationId xmlns:a16="http://schemas.microsoft.com/office/drawing/2014/main" id="{AEC0E86E-4E85-CF42-BE58-B620B382CA99}"/>
                    </a:ext>
                  </a:extLst>
                </p:cNvPr>
                <p:cNvSpPr/>
                <p:nvPr/>
              </p:nvSpPr>
              <p:spPr>
                <a:xfrm>
                  <a:off x="488350" y="4480533"/>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9" name="文字方塊 98">
                  <a:extLst>
                    <a:ext uri="{FF2B5EF4-FFF2-40B4-BE49-F238E27FC236}">
                      <a16:creationId xmlns:a16="http://schemas.microsoft.com/office/drawing/2014/main" id="{549D4B27-97BB-F244-BF62-99F2D564AB2A}"/>
                    </a:ext>
                  </a:extLst>
                </p:cNvPr>
                <p:cNvSpPr txBox="1"/>
                <p:nvPr/>
              </p:nvSpPr>
              <p:spPr>
                <a:xfrm>
                  <a:off x="633975" y="4425274"/>
                  <a:ext cx="3156057" cy="276999"/>
                </a:xfrm>
                <a:prstGeom prst="rect">
                  <a:avLst/>
                </a:prstGeom>
                <a:noFill/>
              </p:spPr>
              <p:txBody>
                <a:bodyPr wrap="none" rtlCol="0">
                  <a:spAutoFit/>
                </a:bodyPr>
                <a:lstStyle/>
                <a:p>
                  <a:r>
                    <a:rPr kumimoji="1" lang="en-US" altLang="zh-TW" sz="1200" b="1" dirty="0"/>
                    <a:t>3x3x3 Conv – stride 1,1,1 – </a:t>
                  </a:r>
                  <a:r>
                    <a:rPr kumimoji="1" lang="en-US" altLang="zh-TW" sz="1200" b="1" dirty="0" err="1"/>
                    <a:t>ReLU</a:t>
                  </a:r>
                  <a:r>
                    <a:rPr kumimoji="1" lang="en-US" altLang="zh-TW" sz="1200" b="1" dirty="0"/>
                    <a:t> – </a:t>
                  </a:r>
                  <a:r>
                    <a:rPr kumimoji="1" lang="en-US" altLang="zh-TW" sz="1200" b="1" dirty="0" err="1"/>
                    <a:t>BatchNorm</a:t>
                  </a:r>
                  <a:r>
                    <a:rPr kumimoji="1" lang="en-US" altLang="zh-TW" sz="1200" b="1" dirty="0"/>
                    <a:t> </a:t>
                  </a:r>
                  <a:endParaRPr kumimoji="1" lang="zh-TW" altLang="en-US" sz="1200" b="1" dirty="0"/>
                </a:p>
              </p:txBody>
            </p:sp>
            <p:sp>
              <p:nvSpPr>
                <p:cNvPr id="100" name="文字方塊 99">
                  <a:extLst>
                    <a:ext uri="{FF2B5EF4-FFF2-40B4-BE49-F238E27FC236}">
                      <a16:creationId xmlns:a16="http://schemas.microsoft.com/office/drawing/2014/main" id="{84E400FD-3D87-6943-8857-6AA54C80FE47}"/>
                    </a:ext>
                  </a:extLst>
                </p:cNvPr>
                <p:cNvSpPr txBox="1"/>
                <p:nvPr/>
              </p:nvSpPr>
              <p:spPr>
                <a:xfrm>
                  <a:off x="638754" y="4763360"/>
                  <a:ext cx="3156057" cy="276999"/>
                </a:xfrm>
                <a:prstGeom prst="rect">
                  <a:avLst/>
                </a:prstGeom>
                <a:noFill/>
              </p:spPr>
              <p:txBody>
                <a:bodyPr wrap="none" rtlCol="0">
                  <a:spAutoFit/>
                </a:bodyPr>
                <a:lstStyle/>
                <a:p>
                  <a:r>
                    <a:rPr kumimoji="1" lang="en-US" altLang="zh-TW" sz="1200" b="1" dirty="0"/>
                    <a:t>3x3x3 Conv – stride 2,2,2 – </a:t>
                  </a:r>
                  <a:r>
                    <a:rPr kumimoji="1" lang="en-US" altLang="zh-TW" sz="1200" b="1" dirty="0" err="1"/>
                    <a:t>ReLU</a:t>
                  </a:r>
                  <a:r>
                    <a:rPr kumimoji="1" lang="en-US" altLang="zh-TW" sz="1200" b="1" dirty="0"/>
                    <a:t> – </a:t>
                  </a:r>
                  <a:r>
                    <a:rPr kumimoji="1" lang="en-US" altLang="zh-TW" sz="1200" b="1" dirty="0" err="1"/>
                    <a:t>BatchNorm</a:t>
                  </a:r>
                  <a:r>
                    <a:rPr kumimoji="1" lang="en-US" altLang="zh-TW" sz="1200" b="1" dirty="0"/>
                    <a:t> </a:t>
                  </a:r>
                  <a:endParaRPr kumimoji="1" lang="zh-TW" altLang="en-US" sz="1200" b="1" dirty="0"/>
                </a:p>
              </p:txBody>
            </p:sp>
          </p:grpSp>
          <p:sp>
            <p:nvSpPr>
              <p:cNvPr id="95" name="橢圓 94">
                <a:extLst>
                  <a:ext uri="{FF2B5EF4-FFF2-40B4-BE49-F238E27FC236}">
                    <a16:creationId xmlns:a16="http://schemas.microsoft.com/office/drawing/2014/main" id="{EB0B9A8F-2AED-5A49-9009-607ED04DA6A8}"/>
                  </a:ext>
                </a:extLst>
              </p:cNvPr>
              <p:cNvSpPr/>
              <p:nvPr/>
            </p:nvSpPr>
            <p:spPr>
              <a:xfrm>
                <a:off x="3016022" y="5686758"/>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6" name="文字方塊 95">
                <a:extLst>
                  <a:ext uri="{FF2B5EF4-FFF2-40B4-BE49-F238E27FC236}">
                    <a16:creationId xmlns:a16="http://schemas.microsoft.com/office/drawing/2014/main" id="{63D59872-E6EF-D346-94C6-0516B30F684F}"/>
                  </a:ext>
                </a:extLst>
              </p:cNvPr>
              <p:cNvSpPr txBox="1"/>
              <p:nvPr/>
            </p:nvSpPr>
            <p:spPr>
              <a:xfrm>
                <a:off x="3153711" y="5627310"/>
                <a:ext cx="3800399" cy="276999"/>
              </a:xfrm>
              <a:prstGeom prst="rect">
                <a:avLst/>
              </a:prstGeom>
              <a:noFill/>
            </p:spPr>
            <p:txBody>
              <a:bodyPr wrap="none" rtlCol="0">
                <a:spAutoFit/>
              </a:bodyPr>
              <a:lstStyle/>
              <a:p>
                <a:r>
                  <a:rPr kumimoji="1" lang="en-US" altLang="zh-TW" sz="1200" b="1" dirty="0"/>
                  <a:t>3x3x3 Transpose Conv – stride 2,2,2 – </a:t>
                </a:r>
                <a:r>
                  <a:rPr kumimoji="1" lang="en-US" altLang="zh-TW" sz="1200" b="1" dirty="0" err="1"/>
                  <a:t>ReLU</a:t>
                </a:r>
                <a:r>
                  <a:rPr kumimoji="1" lang="en-US" altLang="zh-TW" sz="1200" b="1" dirty="0"/>
                  <a:t> – </a:t>
                </a:r>
                <a:r>
                  <a:rPr kumimoji="1" lang="en-US" altLang="zh-TW" sz="1200" b="1" dirty="0" err="1"/>
                  <a:t>BatchNorm</a:t>
                </a:r>
                <a:endParaRPr kumimoji="1" lang="zh-TW" altLang="en-US" sz="1200" b="1" dirty="0"/>
              </a:p>
            </p:txBody>
          </p:sp>
        </p:grpSp>
        <p:grpSp>
          <p:nvGrpSpPr>
            <p:cNvPr id="101" name="群組 100">
              <a:extLst>
                <a:ext uri="{FF2B5EF4-FFF2-40B4-BE49-F238E27FC236}">
                  <a16:creationId xmlns:a16="http://schemas.microsoft.com/office/drawing/2014/main" id="{AA8401BE-E5AB-E640-9C7C-E46007907D2B}"/>
                </a:ext>
              </a:extLst>
            </p:cNvPr>
            <p:cNvGrpSpPr/>
            <p:nvPr/>
          </p:nvGrpSpPr>
          <p:grpSpPr>
            <a:xfrm>
              <a:off x="8088968" y="5785131"/>
              <a:ext cx="1248603" cy="570301"/>
              <a:chOff x="2773036" y="6538907"/>
              <a:chExt cx="1248603" cy="570301"/>
            </a:xfrm>
          </p:grpSpPr>
          <p:sp>
            <p:nvSpPr>
              <p:cNvPr id="102" name="橢圓 101">
                <a:extLst>
                  <a:ext uri="{FF2B5EF4-FFF2-40B4-BE49-F238E27FC236}">
                    <a16:creationId xmlns:a16="http://schemas.microsoft.com/office/drawing/2014/main" id="{89575E22-97A0-F642-9795-32E9A0E0C7C4}"/>
                  </a:ext>
                </a:extLst>
              </p:cNvPr>
              <p:cNvSpPr/>
              <p:nvPr/>
            </p:nvSpPr>
            <p:spPr>
              <a:xfrm>
                <a:off x="2773036" y="659835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3" name="文字方塊 102">
                <a:extLst>
                  <a:ext uri="{FF2B5EF4-FFF2-40B4-BE49-F238E27FC236}">
                    <a16:creationId xmlns:a16="http://schemas.microsoft.com/office/drawing/2014/main" id="{1D1548CE-EC40-A549-85F4-5A5B009AE310}"/>
                  </a:ext>
                </a:extLst>
              </p:cNvPr>
              <p:cNvSpPr txBox="1"/>
              <p:nvPr/>
            </p:nvSpPr>
            <p:spPr>
              <a:xfrm>
                <a:off x="2910725" y="6538907"/>
                <a:ext cx="710644" cy="276999"/>
              </a:xfrm>
              <a:prstGeom prst="rect">
                <a:avLst/>
              </a:prstGeom>
              <a:noFill/>
            </p:spPr>
            <p:txBody>
              <a:bodyPr wrap="none" rtlCol="0">
                <a:spAutoFit/>
              </a:bodyPr>
              <a:lstStyle/>
              <a:p>
                <a:r>
                  <a:rPr kumimoji="1" lang="en-US" altLang="zh-TW" sz="1200" b="1" dirty="0"/>
                  <a:t>Softmax</a:t>
                </a:r>
                <a:endParaRPr kumimoji="1" lang="zh-TW" altLang="en-US" sz="1200" b="1" dirty="0"/>
              </a:p>
            </p:txBody>
          </p:sp>
          <p:cxnSp>
            <p:nvCxnSpPr>
              <p:cNvPr id="104" name="直線箭頭接點 103">
                <a:extLst>
                  <a:ext uri="{FF2B5EF4-FFF2-40B4-BE49-F238E27FC236}">
                    <a16:creationId xmlns:a16="http://schemas.microsoft.com/office/drawing/2014/main" id="{60347BE9-6652-184F-9684-41E37CFC4C69}"/>
                  </a:ext>
                </a:extLst>
              </p:cNvPr>
              <p:cNvCxnSpPr>
                <a:cxnSpLocks/>
              </p:cNvCxnSpPr>
              <p:nvPr/>
            </p:nvCxnSpPr>
            <p:spPr>
              <a:xfrm>
                <a:off x="2801814" y="6976846"/>
                <a:ext cx="437862" cy="0"/>
              </a:xfrm>
              <a:prstGeom prst="straightConnector1">
                <a:avLst/>
              </a:prstGeom>
              <a:ln w="38100">
                <a:solidFill>
                  <a:schemeClr val="accent3"/>
                </a:solidFill>
                <a:prstDash val="sysDash"/>
                <a:headEnd w="lg" len="med"/>
                <a:tailEnd type="triangle" w="med" len="lg"/>
              </a:ln>
            </p:spPr>
            <p:style>
              <a:lnRef idx="1">
                <a:schemeClr val="accent1"/>
              </a:lnRef>
              <a:fillRef idx="0">
                <a:schemeClr val="accent1"/>
              </a:fillRef>
              <a:effectRef idx="0">
                <a:schemeClr val="accent1"/>
              </a:effectRef>
              <a:fontRef idx="minor">
                <a:schemeClr val="tx1"/>
              </a:fontRef>
            </p:style>
          </p:cxnSp>
          <p:sp>
            <p:nvSpPr>
              <p:cNvPr id="105" name="文字方塊 104">
                <a:extLst>
                  <a:ext uri="{FF2B5EF4-FFF2-40B4-BE49-F238E27FC236}">
                    <a16:creationId xmlns:a16="http://schemas.microsoft.com/office/drawing/2014/main" id="{4673DFC8-CD06-0642-93EC-4782F0A65DD9}"/>
                  </a:ext>
                </a:extLst>
              </p:cNvPr>
              <p:cNvSpPr txBox="1"/>
              <p:nvPr/>
            </p:nvSpPr>
            <p:spPr>
              <a:xfrm>
                <a:off x="3221099" y="6832209"/>
                <a:ext cx="800540" cy="276999"/>
              </a:xfrm>
              <a:prstGeom prst="rect">
                <a:avLst/>
              </a:prstGeom>
              <a:noFill/>
            </p:spPr>
            <p:txBody>
              <a:bodyPr wrap="square" rtlCol="0">
                <a:spAutoFit/>
              </a:bodyPr>
              <a:lstStyle/>
              <a:p>
                <a:r>
                  <a:rPr kumimoji="1" lang="en-US" altLang="zh-TW" sz="1200" b="1" dirty="0"/>
                  <a:t>Skip layer</a:t>
                </a:r>
                <a:endParaRPr kumimoji="1" lang="zh-TW" altLang="en-US" sz="1200" b="1" dirty="0"/>
              </a:p>
            </p:txBody>
          </p:sp>
        </p:grpSp>
      </p:grpSp>
      <p:sp>
        <p:nvSpPr>
          <p:cNvPr id="107" name="Content Placeholder 3">
            <a:extLst>
              <a:ext uri="{FF2B5EF4-FFF2-40B4-BE49-F238E27FC236}">
                <a16:creationId xmlns:a16="http://schemas.microsoft.com/office/drawing/2014/main" id="{A4038140-47B7-E948-AE3D-9957C22564B4}"/>
              </a:ext>
            </a:extLst>
          </p:cNvPr>
          <p:cNvSpPr txBox="1">
            <a:spLocks/>
          </p:cNvSpPr>
          <p:nvPr/>
        </p:nvSpPr>
        <p:spPr>
          <a:xfrm>
            <a:off x="844270" y="2086655"/>
            <a:ext cx="37524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50000"/>
                    <a:lumOff val="50000"/>
                  </a:schemeClr>
                </a:solidFill>
              </a:rPr>
              <a:t>3D imaging </a:t>
            </a:r>
            <a:r>
              <a:rPr lang="en-US" sz="2400" dirty="0"/>
              <a:t>U-Net</a:t>
            </a:r>
          </a:p>
          <a:p>
            <a:r>
              <a:rPr lang="en-US" altLang="zh-TW" sz="2400" dirty="0">
                <a:solidFill>
                  <a:schemeClr val="tx1">
                    <a:lumMod val="50000"/>
                    <a:lumOff val="50000"/>
                  </a:schemeClr>
                </a:solidFill>
              </a:rPr>
              <a:t>Skip-layer </a:t>
            </a:r>
            <a:r>
              <a:rPr lang="en-US" altLang="zh-TW" sz="2400" dirty="0"/>
              <a:t>for</a:t>
            </a:r>
            <a:r>
              <a:rPr lang="en-US" altLang="zh-TW" sz="2400" dirty="0">
                <a:solidFill>
                  <a:schemeClr val="tx1">
                    <a:lumMod val="50000"/>
                    <a:lumOff val="50000"/>
                  </a:schemeClr>
                </a:solidFill>
              </a:rPr>
              <a:t> </a:t>
            </a:r>
            <a:r>
              <a:rPr lang="en-US" altLang="zh-TW" sz="2400" dirty="0"/>
              <a:t>voxel-level border identification</a:t>
            </a:r>
            <a:endParaRPr lang="en-US" sz="2400" dirty="0"/>
          </a:p>
          <a:p>
            <a:r>
              <a:rPr lang="en-US" altLang="zh-TW" sz="2400" dirty="0"/>
              <a:t>Loss function:</a:t>
            </a:r>
          </a:p>
          <a:p>
            <a:pPr lvl="1"/>
            <a:r>
              <a:rPr lang="en-US" sz="2000" dirty="0">
                <a:solidFill>
                  <a:schemeClr val="tx1">
                    <a:lumMod val="50000"/>
                    <a:lumOff val="50000"/>
                  </a:schemeClr>
                </a:solidFill>
              </a:rPr>
              <a:t>Dice</a:t>
            </a:r>
          </a:p>
          <a:p>
            <a:pPr lvl="1"/>
            <a:r>
              <a:rPr lang="en-US" sz="2000" dirty="0">
                <a:solidFill>
                  <a:schemeClr val="tx1">
                    <a:lumMod val="50000"/>
                    <a:lumOff val="50000"/>
                  </a:schemeClr>
                </a:solidFill>
              </a:rPr>
              <a:t>Cross-entropy</a:t>
            </a:r>
          </a:p>
          <a:p>
            <a:r>
              <a:rPr lang="en-US" sz="2400" dirty="0"/>
              <a:t>Batch size </a:t>
            </a:r>
            <a:r>
              <a:rPr lang="en-US" sz="2400" dirty="0">
                <a:solidFill>
                  <a:schemeClr val="tx1">
                    <a:lumMod val="50000"/>
                    <a:lumOff val="50000"/>
                  </a:schemeClr>
                </a:solidFill>
              </a:rPr>
              <a:t>4</a:t>
            </a:r>
            <a:r>
              <a:rPr lang="en-US" sz="2400" dirty="0"/>
              <a:t>, </a:t>
            </a:r>
            <a:r>
              <a:rPr lang="en-US" sz="2400" dirty="0">
                <a:solidFill>
                  <a:schemeClr val="tx1">
                    <a:lumMod val="50000"/>
                    <a:lumOff val="50000"/>
                  </a:schemeClr>
                </a:solidFill>
              </a:rPr>
              <a:t>20</a:t>
            </a:r>
            <a:r>
              <a:rPr lang="en-US" sz="2400" dirty="0"/>
              <a:t> epochs</a:t>
            </a:r>
          </a:p>
          <a:p>
            <a:r>
              <a:rPr lang="en-US" altLang="zh-TW" sz="2400" dirty="0"/>
              <a:t>Batch normalization</a:t>
            </a:r>
          </a:p>
          <a:p>
            <a:r>
              <a:rPr lang="en-US" altLang="zh-TW" sz="2400" dirty="0"/>
              <a:t>Evaluation metric</a:t>
            </a:r>
          </a:p>
          <a:p>
            <a:pPr lvl="1"/>
            <a:r>
              <a:rPr lang="en-US" altLang="zh-TW" sz="2000" dirty="0">
                <a:solidFill>
                  <a:schemeClr val="tx1">
                    <a:lumMod val="50000"/>
                    <a:lumOff val="50000"/>
                  </a:schemeClr>
                </a:solidFill>
              </a:rPr>
              <a:t>Dice</a:t>
            </a:r>
            <a:r>
              <a:rPr lang="en-US" altLang="zh-TW" sz="2000" dirty="0"/>
              <a:t> similarity </a:t>
            </a:r>
            <a:endParaRPr lang="en-US" sz="2400" dirty="0"/>
          </a:p>
          <a:p>
            <a:pPr marL="457200" lvl="1" indent="0">
              <a:buNone/>
            </a:pPr>
            <a:endParaRPr lang="en-US" sz="2000" dirty="0"/>
          </a:p>
        </p:txBody>
      </p:sp>
      <p:sp>
        <p:nvSpPr>
          <p:cNvPr id="108" name="文字方塊 107">
            <a:extLst>
              <a:ext uri="{FF2B5EF4-FFF2-40B4-BE49-F238E27FC236}">
                <a16:creationId xmlns:a16="http://schemas.microsoft.com/office/drawing/2014/main" id="{966C7442-3168-6A41-8BFA-352E7772B3F0}"/>
              </a:ext>
            </a:extLst>
          </p:cNvPr>
          <p:cNvSpPr txBox="1"/>
          <p:nvPr/>
        </p:nvSpPr>
        <p:spPr>
          <a:xfrm>
            <a:off x="4419017" y="404414"/>
            <a:ext cx="830677" cy="276999"/>
          </a:xfrm>
          <a:prstGeom prst="rect">
            <a:avLst/>
          </a:prstGeom>
          <a:noFill/>
        </p:spPr>
        <p:txBody>
          <a:bodyPr wrap="none" rtlCol="0">
            <a:spAutoFit/>
          </a:bodyPr>
          <a:lstStyle/>
          <a:p>
            <a:r>
              <a:rPr kumimoji="1" lang="en-US" altLang="zh-TW" sz="1200" dirty="0">
                <a:solidFill>
                  <a:schemeClr val="tx1">
                    <a:lumMod val="50000"/>
                    <a:lumOff val="50000"/>
                  </a:schemeClr>
                </a:solidFill>
              </a:rPr>
              <a:t>(channels)</a:t>
            </a:r>
            <a:endParaRPr kumimoji="1" lang="zh-TW" altLang="en-US" sz="1200" dirty="0">
              <a:solidFill>
                <a:schemeClr val="tx1">
                  <a:lumMod val="50000"/>
                  <a:lumOff val="50000"/>
                </a:schemeClr>
              </a:solidFill>
            </a:endParaRPr>
          </a:p>
        </p:txBody>
      </p:sp>
      <p:sp>
        <p:nvSpPr>
          <p:cNvPr id="109" name="文字方塊 108">
            <a:extLst>
              <a:ext uri="{FF2B5EF4-FFF2-40B4-BE49-F238E27FC236}">
                <a16:creationId xmlns:a16="http://schemas.microsoft.com/office/drawing/2014/main" id="{D8C8978A-E622-E542-8D95-C00AAD721B02}"/>
              </a:ext>
            </a:extLst>
          </p:cNvPr>
          <p:cNvSpPr txBox="1"/>
          <p:nvPr/>
        </p:nvSpPr>
        <p:spPr>
          <a:xfrm>
            <a:off x="3120621" y="1700153"/>
            <a:ext cx="1132041" cy="276999"/>
          </a:xfrm>
          <a:prstGeom prst="rect">
            <a:avLst/>
          </a:prstGeom>
          <a:noFill/>
        </p:spPr>
        <p:txBody>
          <a:bodyPr wrap="none" rtlCol="0">
            <a:spAutoFit/>
          </a:bodyPr>
          <a:lstStyle/>
          <a:p>
            <a:r>
              <a:rPr lang="en-IN" altLang="zh-TW" sz="1200" dirty="0"/>
              <a:t>(240, 240, 155)</a:t>
            </a:r>
            <a:endParaRPr lang="en-US" altLang="zh-TW" sz="1200" dirty="0"/>
          </a:p>
        </p:txBody>
      </p:sp>
    </p:spTree>
    <p:extLst>
      <p:ext uri="{BB962C8B-B14F-4D97-AF65-F5344CB8AC3E}">
        <p14:creationId xmlns:p14="http://schemas.microsoft.com/office/powerpoint/2010/main" val="154243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標題 1">
            <a:extLst>
              <a:ext uri="{FF2B5EF4-FFF2-40B4-BE49-F238E27FC236}">
                <a16:creationId xmlns:a16="http://schemas.microsoft.com/office/drawing/2014/main" id="{CD1724BB-C7A8-E141-A319-07B6DD5F5D91}"/>
              </a:ext>
            </a:extLst>
          </p:cNvPr>
          <p:cNvSpPr>
            <a:spLocks noGrp="1"/>
          </p:cNvSpPr>
          <p:nvPr>
            <p:ph type="title"/>
          </p:nvPr>
        </p:nvSpPr>
        <p:spPr>
          <a:xfrm>
            <a:off x="670999" y="723474"/>
            <a:ext cx="4255139" cy="1325563"/>
          </a:xfrm>
        </p:spPr>
        <p:txBody>
          <a:bodyPr>
            <a:normAutofit fontScale="90000"/>
          </a:bodyPr>
          <a:lstStyle/>
          <a:p>
            <a:r>
              <a:rPr kumimoji="1" lang="en-US" altLang="zh-TW" b="1" dirty="0"/>
              <a:t>Transfer Learning using Auto-Encoder</a:t>
            </a:r>
            <a:endParaRPr kumimoji="1" lang="zh-TW" altLang="en-US" b="1" dirty="0"/>
          </a:p>
        </p:txBody>
      </p:sp>
      <p:sp>
        <p:nvSpPr>
          <p:cNvPr id="166" name="Content Placeholder 3">
            <a:extLst>
              <a:ext uri="{FF2B5EF4-FFF2-40B4-BE49-F238E27FC236}">
                <a16:creationId xmlns:a16="http://schemas.microsoft.com/office/drawing/2014/main" id="{D1F2BCD0-E762-E649-A61D-391225077F99}"/>
              </a:ext>
            </a:extLst>
          </p:cNvPr>
          <p:cNvSpPr txBox="1">
            <a:spLocks/>
          </p:cNvSpPr>
          <p:nvPr/>
        </p:nvSpPr>
        <p:spPr>
          <a:xfrm>
            <a:off x="844270" y="2455544"/>
            <a:ext cx="3752411" cy="3982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Dimensionality Reduction</a:t>
            </a:r>
          </a:p>
          <a:p>
            <a:pPr lvl="1"/>
            <a:r>
              <a:rPr lang="en-US" sz="2000" dirty="0"/>
              <a:t>Data compression</a:t>
            </a:r>
          </a:p>
          <a:p>
            <a:r>
              <a:rPr lang="en-US" sz="2400" dirty="0"/>
              <a:t>Feature Learning</a:t>
            </a:r>
          </a:p>
          <a:p>
            <a:pPr lvl="1"/>
            <a:r>
              <a:rPr lang="en-US" sz="2000" dirty="0"/>
              <a:t>Useful properties</a:t>
            </a:r>
            <a:endParaRPr lang="en-US" sz="2400" dirty="0"/>
          </a:p>
          <a:p>
            <a:r>
              <a:rPr lang="en-US" sz="2400" dirty="0"/>
              <a:t>Current status:</a:t>
            </a:r>
          </a:p>
          <a:p>
            <a:pPr lvl="1"/>
            <a:r>
              <a:rPr lang="en-US" sz="2000" dirty="0"/>
              <a:t>Dice score on the validation dataset is too high </a:t>
            </a:r>
          </a:p>
        </p:txBody>
      </p:sp>
      <p:graphicFrame>
        <p:nvGraphicFramePr>
          <p:cNvPr id="3" name="Table 6">
            <a:extLst>
              <a:ext uri="{FF2B5EF4-FFF2-40B4-BE49-F238E27FC236}">
                <a16:creationId xmlns:a16="http://schemas.microsoft.com/office/drawing/2014/main" id="{AFBFFFE0-1C8A-8F4F-847F-94FDE9F61A4C}"/>
              </a:ext>
            </a:extLst>
          </p:cNvPr>
          <p:cNvGraphicFramePr>
            <a:graphicFrameLocks noGrp="1"/>
          </p:cNvGraphicFramePr>
          <p:nvPr/>
        </p:nvGraphicFramePr>
        <p:xfrm>
          <a:off x="5277969" y="723474"/>
          <a:ext cx="388203" cy="3538440"/>
        </p:xfrm>
        <a:graphic>
          <a:graphicData uri="http://schemas.openxmlformats.org/drawingml/2006/table">
            <a:tbl>
              <a:tblPr firstRow="1" bandRow="1">
                <a:tableStyleId>{2D5ABB26-0587-4C30-8999-92F81FD0307C}</a:tableStyleId>
              </a:tblPr>
              <a:tblGrid>
                <a:gridCol w="388203">
                  <a:extLst>
                    <a:ext uri="{9D8B030D-6E8A-4147-A177-3AD203B41FA5}">
                      <a16:colId xmlns:a16="http://schemas.microsoft.com/office/drawing/2014/main" val="1757945352"/>
                    </a:ext>
                  </a:extLst>
                </a:gridCol>
              </a:tblGrid>
              <a:tr h="44230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79824518"/>
                  </a:ext>
                </a:extLst>
              </a:tr>
              <a:tr h="4423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37834014"/>
                  </a:ext>
                </a:extLst>
              </a:tr>
              <a:tr h="4423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40506627"/>
                  </a:ext>
                </a:extLst>
              </a:tr>
              <a:tr h="4423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36739982"/>
                  </a:ext>
                </a:extLst>
              </a:tr>
              <a:tr h="4423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79087257"/>
                  </a:ext>
                </a:extLst>
              </a:tr>
              <a:tr h="4423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52197590"/>
                  </a:ext>
                </a:extLst>
              </a:tr>
              <a:tr h="4423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60493060"/>
                  </a:ext>
                </a:extLst>
              </a:tr>
              <a:tr h="44230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36397340"/>
                  </a:ext>
                </a:extLst>
              </a:tr>
            </a:tbl>
          </a:graphicData>
        </a:graphic>
      </p:graphicFrame>
      <p:graphicFrame>
        <p:nvGraphicFramePr>
          <p:cNvPr id="7" name="Table 7">
            <a:extLst>
              <a:ext uri="{FF2B5EF4-FFF2-40B4-BE49-F238E27FC236}">
                <a16:creationId xmlns:a16="http://schemas.microsoft.com/office/drawing/2014/main" id="{87D4AD89-7BC9-7547-93F1-119919372360}"/>
              </a:ext>
            </a:extLst>
          </p:cNvPr>
          <p:cNvGraphicFramePr>
            <a:graphicFrameLocks noGrp="1"/>
          </p:cNvGraphicFramePr>
          <p:nvPr/>
        </p:nvGraphicFramePr>
        <p:xfrm>
          <a:off x="6700786" y="1713864"/>
          <a:ext cx="388203" cy="1483360"/>
        </p:xfrm>
        <a:graphic>
          <a:graphicData uri="http://schemas.openxmlformats.org/drawingml/2006/table">
            <a:tbl>
              <a:tblPr firstRow="1" bandRow="1">
                <a:tableStyleId>{2D5ABB26-0587-4C30-8999-92F81FD0307C}</a:tableStyleId>
              </a:tblPr>
              <a:tblGrid>
                <a:gridCol w="388203">
                  <a:extLst>
                    <a:ext uri="{9D8B030D-6E8A-4147-A177-3AD203B41FA5}">
                      <a16:colId xmlns:a16="http://schemas.microsoft.com/office/drawing/2014/main" val="1419882353"/>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57577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728723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8801452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00464148"/>
                  </a:ext>
                </a:extLst>
              </a:tr>
            </a:tbl>
          </a:graphicData>
        </a:graphic>
      </p:graphicFrame>
      <p:graphicFrame>
        <p:nvGraphicFramePr>
          <p:cNvPr id="12" name="Table 15">
            <a:extLst>
              <a:ext uri="{FF2B5EF4-FFF2-40B4-BE49-F238E27FC236}">
                <a16:creationId xmlns:a16="http://schemas.microsoft.com/office/drawing/2014/main" id="{1C54E265-A01E-004D-95A4-564AA17FCB68}"/>
              </a:ext>
            </a:extLst>
          </p:cNvPr>
          <p:cNvGraphicFramePr>
            <a:graphicFrameLocks noGrp="1"/>
          </p:cNvGraphicFramePr>
          <p:nvPr/>
        </p:nvGraphicFramePr>
        <p:xfrm>
          <a:off x="8053482" y="2049037"/>
          <a:ext cx="388203" cy="741680"/>
        </p:xfrm>
        <a:graphic>
          <a:graphicData uri="http://schemas.openxmlformats.org/drawingml/2006/table">
            <a:tbl>
              <a:tblPr firstRow="1" bandRow="1">
                <a:tableStyleId>{2D5ABB26-0587-4C30-8999-92F81FD0307C}</a:tableStyleId>
              </a:tblPr>
              <a:tblGrid>
                <a:gridCol w="388203">
                  <a:extLst>
                    <a:ext uri="{9D8B030D-6E8A-4147-A177-3AD203B41FA5}">
                      <a16:colId xmlns:a16="http://schemas.microsoft.com/office/drawing/2014/main" val="1266231038"/>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4646074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5974127"/>
                  </a:ext>
                </a:extLst>
              </a:tr>
            </a:tbl>
          </a:graphicData>
        </a:graphic>
      </p:graphicFrame>
      <p:graphicFrame>
        <p:nvGraphicFramePr>
          <p:cNvPr id="109" name="Table 7">
            <a:extLst>
              <a:ext uri="{FF2B5EF4-FFF2-40B4-BE49-F238E27FC236}">
                <a16:creationId xmlns:a16="http://schemas.microsoft.com/office/drawing/2014/main" id="{0CC18F97-D693-5E49-AEA1-BBD6E4C03D28}"/>
              </a:ext>
            </a:extLst>
          </p:cNvPr>
          <p:cNvGraphicFramePr>
            <a:graphicFrameLocks noGrp="1"/>
          </p:cNvGraphicFramePr>
          <p:nvPr/>
        </p:nvGraphicFramePr>
        <p:xfrm>
          <a:off x="9406178" y="1713864"/>
          <a:ext cx="388203" cy="1483360"/>
        </p:xfrm>
        <a:graphic>
          <a:graphicData uri="http://schemas.openxmlformats.org/drawingml/2006/table">
            <a:tbl>
              <a:tblPr firstRow="1" bandRow="1">
                <a:tableStyleId>{2D5ABB26-0587-4C30-8999-92F81FD0307C}</a:tableStyleId>
              </a:tblPr>
              <a:tblGrid>
                <a:gridCol w="388203">
                  <a:extLst>
                    <a:ext uri="{9D8B030D-6E8A-4147-A177-3AD203B41FA5}">
                      <a16:colId xmlns:a16="http://schemas.microsoft.com/office/drawing/2014/main" val="1419882353"/>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57577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2728723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98801452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3800464148"/>
                  </a:ext>
                </a:extLst>
              </a:tr>
            </a:tbl>
          </a:graphicData>
        </a:graphic>
      </p:graphicFrame>
      <p:graphicFrame>
        <p:nvGraphicFramePr>
          <p:cNvPr id="111" name="Table 6">
            <a:extLst>
              <a:ext uri="{FF2B5EF4-FFF2-40B4-BE49-F238E27FC236}">
                <a16:creationId xmlns:a16="http://schemas.microsoft.com/office/drawing/2014/main" id="{3B479B84-41BE-5648-9748-7BB4BE8D6141}"/>
              </a:ext>
            </a:extLst>
          </p:cNvPr>
          <p:cNvGraphicFramePr>
            <a:graphicFrameLocks noGrp="1"/>
          </p:cNvGraphicFramePr>
          <p:nvPr/>
        </p:nvGraphicFramePr>
        <p:xfrm>
          <a:off x="10758874" y="686324"/>
          <a:ext cx="388203" cy="3538440"/>
        </p:xfrm>
        <a:graphic>
          <a:graphicData uri="http://schemas.openxmlformats.org/drawingml/2006/table">
            <a:tbl>
              <a:tblPr firstRow="1" bandRow="1">
                <a:tableStyleId>{2D5ABB26-0587-4C30-8999-92F81FD0307C}</a:tableStyleId>
              </a:tblPr>
              <a:tblGrid>
                <a:gridCol w="388203">
                  <a:extLst>
                    <a:ext uri="{9D8B030D-6E8A-4147-A177-3AD203B41FA5}">
                      <a16:colId xmlns:a16="http://schemas.microsoft.com/office/drawing/2014/main" val="1757945352"/>
                    </a:ext>
                  </a:extLst>
                </a:gridCol>
              </a:tblGrid>
              <a:tr h="44230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79824518"/>
                  </a:ext>
                </a:extLst>
              </a:tr>
              <a:tr h="4423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237834014"/>
                  </a:ext>
                </a:extLst>
              </a:tr>
              <a:tr h="4423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940506627"/>
                  </a:ext>
                </a:extLst>
              </a:tr>
              <a:tr h="4423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636739982"/>
                  </a:ext>
                </a:extLst>
              </a:tr>
              <a:tr h="44230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979087257"/>
                  </a:ext>
                </a:extLst>
              </a:tr>
              <a:tr h="4423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3652197590"/>
                  </a:ext>
                </a:extLst>
              </a:tr>
              <a:tr h="44230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260493060"/>
                  </a:ext>
                </a:extLst>
              </a:tr>
              <a:tr h="44230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536397340"/>
                  </a:ext>
                </a:extLst>
              </a:tr>
            </a:tbl>
          </a:graphicData>
        </a:graphic>
      </p:graphicFrame>
      <p:cxnSp>
        <p:nvCxnSpPr>
          <p:cNvPr id="17" name="Straight Connector 16">
            <a:extLst>
              <a:ext uri="{FF2B5EF4-FFF2-40B4-BE49-F238E27FC236}">
                <a16:creationId xmlns:a16="http://schemas.microsoft.com/office/drawing/2014/main" id="{DBB8B1ED-A488-9E46-A90D-AE48C54FA4FE}"/>
              </a:ext>
            </a:extLst>
          </p:cNvPr>
          <p:cNvCxnSpPr>
            <a:cxnSpLocks/>
          </p:cNvCxnSpPr>
          <p:nvPr/>
        </p:nvCxnSpPr>
        <p:spPr>
          <a:xfrm>
            <a:off x="5666172" y="723474"/>
            <a:ext cx="1034614" cy="990390"/>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17" name="Straight Connector 116">
            <a:extLst>
              <a:ext uri="{FF2B5EF4-FFF2-40B4-BE49-F238E27FC236}">
                <a16:creationId xmlns:a16="http://schemas.microsoft.com/office/drawing/2014/main" id="{B03F1BE2-13C1-A24D-95C9-3E30B645C5EE}"/>
              </a:ext>
            </a:extLst>
          </p:cNvPr>
          <p:cNvCxnSpPr>
            <a:cxnSpLocks/>
          </p:cNvCxnSpPr>
          <p:nvPr/>
        </p:nvCxnSpPr>
        <p:spPr>
          <a:xfrm flipV="1">
            <a:off x="5666172" y="3197224"/>
            <a:ext cx="1034614" cy="1064690"/>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19" name="Straight Connector 118">
            <a:extLst>
              <a:ext uri="{FF2B5EF4-FFF2-40B4-BE49-F238E27FC236}">
                <a16:creationId xmlns:a16="http://schemas.microsoft.com/office/drawing/2014/main" id="{B0790800-956E-A446-AED9-20E1F828184C}"/>
              </a:ext>
            </a:extLst>
          </p:cNvPr>
          <p:cNvCxnSpPr>
            <a:cxnSpLocks/>
          </p:cNvCxnSpPr>
          <p:nvPr/>
        </p:nvCxnSpPr>
        <p:spPr>
          <a:xfrm flipV="1">
            <a:off x="5666318" y="1713864"/>
            <a:ext cx="1034468" cy="2543657"/>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21" name="Straight Connector 120">
            <a:extLst>
              <a:ext uri="{FF2B5EF4-FFF2-40B4-BE49-F238E27FC236}">
                <a16:creationId xmlns:a16="http://schemas.microsoft.com/office/drawing/2014/main" id="{64622411-2E9D-CE4F-A8AE-671D0AF188CE}"/>
              </a:ext>
            </a:extLst>
          </p:cNvPr>
          <p:cNvCxnSpPr>
            <a:cxnSpLocks/>
          </p:cNvCxnSpPr>
          <p:nvPr/>
        </p:nvCxnSpPr>
        <p:spPr>
          <a:xfrm>
            <a:off x="5666172" y="719081"/>
            <a:ext cx="1025974" cy="2483385"/>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24" name="Straight Connector 123">
            <a:extLst>
              <a:ext uri="{FF2B5EF4-FFF2-40B4-BE49-F238E27FC236}">
                <a16:creationId xmlns:a16="http://schemas.microsoft.com/office/drawing/2014/main" id="{8CE1240C-97FE-824D-8F3D-6CCE340C0327}"/>
              </a:ext>
            </a:extLst>
          </p:cNvPr>
          <p:cNvCxnSpPr>
            <a:cxnSpLocks/>
          </p:cNvCxnSpPr>
          <p:nvPr/>
        </p:nvCxnSpPr>
        <p:spPr>
          <a:xfrm flipV="1">
            <a:off x="7097629" y="2790717"/>
            <a:ext cx="957118" cy="411749"/>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33" name="Straight Connector 132">
            <a:extLst>
              <a:ext uri="{FF2B5EF4-FFF2-40B4-BE49-F238E27FC236}">
                <a16:creationId xmlns:a16="http://schemas.microsoft.com/office/drawing/2014/main" id="{0CB85F96-37A7-C747-90F7-B824CE0C75AF}"/>
              </a:ext>
            </a:extLst>
          </p:cNvPr>
          <p:cNvCxnSpPr>
            <a:cxnSpLocks/>
          </p:cNvCxnSpPr>
          <p:nvPr/>
        </p:nvCxnSpPr>
        <p:spPr>
          <a:xfrm>
            <a:off x="7095099" y="1713864"/>
            <a:ext cx="948478" cy="335173"/>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34" name="Straight Connector 133">
            <a:extLst>
              <a:ext uri="{FF2B5EF4-FFF2-40B4-BE49-F238E27FC236}">
                <a16:creationId xmlns:a16="http://schemas.microsoft.com/office/drawing/2014/main" id="{7A3BC2B7-93E0-BE46-9746-59B49B453F6C}"/>
              </a:ext>
            </a:extLst>
          </p:cNvPr>
          <p:cNvCxnSpPr>
            <a:cxnSpLocks/>
          </p:cNvCxnSpPr>
          <p:nvPr/>
        </p:nvCxnSpPr>
        <p:spPr>
          <a:xfrm flipV="1">
            <a:off x="7117813" y="2049037"/>
            <a:ext cx="945574" cy="1148187"/>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49" name="Straight Connector 148">
            <a:extLst>
              <a:ext uri="{FF2B5EF4-FFF2-40B4-BE49-F238E27FC236}">
                <a16:creationId xmlns:a16="http://schemas.microsoft.com/office/drawing/2014/main" id="{17E2B9FB-FC5C-FE44-8A94-C3EFFDD239C9}"/>
              </a:ext>
            </a:extLst>
          </p:cNvPr>
          <p:cNvCxnSpPr>
            <a:cxnSpLocks/>
          </p:cNvCxnSpPr>
          <p:nvPr/>
        </p:nvCxnSpPr>
        <p:spPr>
          <a:xfrm>
            <a:off x="7097629" y="1708622"/>
            <a:ext cx="945948" cy="1098614"/>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50" name="Straight Connector 149">
            <a:extLst>
              <a:ext uri="{FF2B5EF4-FFF2-40B4-BE49-F238E27FC236}">
                <a16:creationId xmlns:a16="http://schemas.microsoft.com/office/drawing/2014/main" id="{19E56C66-BEF3-1740-B726-91D3429F440A}"/>
              </a:ext>
            </a:extLst>
          </p:cNvPr>
          <p:cNvCxnSpPr>
            <a:cxnSpLocks/>
          </p:cNvCxnSpPr>
          <p:nvPr/>
        </p:nvCxnSpPr>
        <p:spPr>
          <a:xfrm>
            <a:off x="8434148" y="2788096"/>
            <a:ext cx="970765" cy="409128"/>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51" name="Straight Connector 150">
            <a:extLst>
              <a:ext uri="{FF2B5EF4-FFF2-40B4-BE49-F238E27FC236}">
                <a16:creationId xmlns:a16="http://schemas.microsoft.com/office/drawing/2014/main" id="{9B09A6FB-964B-324E-B2BD-19899D1A1955}"/>
              </a:ext>
            </a:extLst>
          </p:cNvPr>
          <p:cNvCxnSpPr>
            <a:cxnSpLocks/>
          </p:cNvCxnSpPr>
          <p:nvPr/>
        </p:nvCxnSpPr>
        <p:spPr>
          <a:xfrm flipV="1">
            <a:off x="8445318" y="1708622"/>
            <a:ext cx="970765" cy="337794"/>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52" name="Straight Connector 151">
            <a:extLst>
              <a:ext uri="{FF2B5EF4-FFF2-40B4-BE49-F238E27FC236}">
                <a16:creationId xmlns:a16="http://schemas.microsoft.com/office/drawing/2014/main" id="{822412D8-F32A-2345-8A81-C14E98C833AE}"/>
              </a:ext>
            </a:extLst>
          </p:cNvPr>
          <p:cNvCxnSpPr>
            <a:cxnSpLocks/>
          </p:cNvCxnSpPr>
          <p:nvPr/>
        </p:nvCxnSpPr>
        <p:spPr>
          <a:xfrm flipV="1">
            <a:off x="8440794" y="1708622"/>
            <a:ext cx="964119" cy="1050333"/>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53" name="Straight Connector 152">
            <a:extLst>
              <a:ext uri="{FF2B5EF4-FFF2-40B4-BE49-F238E27FC236}">
                <a16:creationId xmlns:a16="http://schemas.microsoft.com/office/drawing/2014/main" id="{841DA343-3867-D449-8933-B89A30D28B97}"/>
              </a:ext>
            </a:extLst>
          </p:cNvPr>
          <p:cNvCxnSpPr>
            <a:cxnSpLocks/>
          </p:cNvCxnSpPr>
          <p:nvPr/>
        </p:nvCxnSpPr>
        <p:spPr>
          <a:xfrm flipH="1" flipV="1">
            <a:off x="8460604" y="2046416"/>
            <a:ext cx="934652" cy="1150808"/>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54" name="Straight Connector 153">
            <a:extLst>
              <a:ext uri="{FF2B5EF4-FFF2-40B4-BE49-F238E27FC236}">
                <a16:creationId xmlns:a16="http://schemas.microsoft.com/office/drawing/2014/main" id="{E13FC62E-8A42-1E4B-87EF-4B8D57511782}"/>
              </a:ext>
            </a:extLst>
          </p:cNvPr>
          <p:cNvCxnSpPr>
            <a:cxnSpLocks/>
          </p:cNvCxnSpPr>
          <p:nvPr/>
        </p:nvCxnSpPr>
        <p:spPr>
          <a:xfrm flipH="1" flipV="1">
            <a:off x="9799435" y="3154165"/>
            <a:ext cx="968079" cy="1070599"/>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55" name="Straight Connector 154">
            <a:extLst>
              <a:ext uri="{FF2B5EF4-FFF2-40B4-BE49-F238E27FC236}">
                <a16:creationId xmlns:a16="http://schemas.microsoft.com/office/drawing/2014/main" id="{9D31CD4E-740C-6A4F-BEBA-0462C6952F12}"/>
              </a:ext>
            </a:extLst>
          </p:cNvPr>
          <p:cNvCxnSpPr>
            <a:cxnSpLocks/>
          </p:cNvCxnSpPr>
          <p:nvPr/>
        </p:nvCxnSpPr>
        <p:spPr>
          <a:xfrm flipH="1">
            <a:off x="9767914" y="686324"/>
            <a:ext cx="999600" cy="1022298"/>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56" name="Straight Connector 155">
            <a:extLst>
              <a:ext uri="{FF2B5EF4-FFF2-40B4-BE49-F238E27FC236}">
                <a16:creationId xmlns:a16="http://schemas.microsoft.com/office/drawing/2014/main" id="{8DED0925-7A8A-4842-9F2A-43496DFAD1C9}"/>
              </a:ext>
            </a:extLst>
          </p:cNvPr>
          <p:cNvCxnSpPr>
            <a:cxnSpLocks/>
          </p:cNvCxnSpPr>
          <p:nvPr/>
        </p:nvCxnSpPr>
        <p:spPr>
          <a:xfrm flipH="1">
            <a:off x="9799435" y="681082"/>
            <a:ext cx="959439" cy="2506261"/>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157" name="Straight Connector 156">
            <a:extLst>
              <a:ext uri="{FF2B5EF4-FFF2-40B4-BE49-F238E27FC236}">
                <a16:creationId xmlns:a16="http://schemas.microsoft.com/office/drawing/2014/main" id="{5EBD81F7-6E55-2243-BD48-94146444E6BB}"/>
              </a:ext>
            </a:extLst>
          </p:cNvPr>
          <p:cNvCxnSpPr>
            <a:cxnSpLocks/>
          </p:cNvCxnSpPr>
          <p:nvPr/>
        </p:nvCxnSpPr>
        <p:spPr>
          <a:xfrm>
            <a:off x="9808771" y="1690786"/>
            <a:ext cx="950103" cy="2533978"/>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pic>
        <p:nvPicPr>
          <p:cNvPr id="72" name="Graphic 71" descr="Caret Up with solid fill">
            <a:extLst>
              <a:ext uri="{FF2B5EF4-FFF2-40B4-BE49-F238E27FC236}">
                <a16:creationId xmlns:a16="http://schemas.microsoft.com/office/drawing/2014/main" id="{BFA9026C-AEE7-B14A-A456-0889A3A6E5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7998180">
            <a:off x="6059114" y="1133395"/>
            <a:ext cx="411749" cy="388204"/>
          </a:xfrm>
          <a:prstGeom prst="rect">
            <a:avLst/>
          </a:prstGeom>
        </p:spPr>
      </p:pic>
      <p:pic>
        <p:nvPicPr>
          <p:cNvPr id="158" name="Graphic 157" descr="Caret Up with solid fill">
            <a:extLst>
              <a:ext uri="{FF2B5EF4-FFF2-40B4-BE49-F238E27FC236}">
                <a16:creationId xmlns:a16="http://schemas.microsoft.com/office/drawing/2014/main" id="{5342B95F-3A09-0040-A9AF-A0D59B16B3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592951">
            <a:off x="6044522" y="3461433"/>
            <a:ext cx="411749" cy="388204"/>
          </a:xfrm>
          <a:prstGeom prst="rect">
            <a:avLst/>
          </a:prstGeom>
        </p:spPr>
      </p:pic>
      <p:pic>
        <p:nvPicPr>
          <p:cNvPr id="159" name="Graphic 158" descr="Caret Up with solid fill">
            <a:extLst>
              <a:ext uri="{FF2B5EF4-FFF2-40B4-BE49-F238E27FC236}">
                <a16:creationId xmlns:a16="http://schemas.microsoft.com/office/drawing/2014/main" id="{03FA9994-9057-6445-B66A-DD6E41D298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592951">
            <a:off x="5909770" y="2960062"/>
            <a:ext cx="411749" cy="388204"/>
          </a:xfrm>
          <a:prstGeom prst="rect">
            <a:avLst/>
          </a:prstGeom>
        </p:spPr>
      </p:pic>
      <p:pic>
        <p:nvPicPr>
          <p:cNvPr id="167" name="Graphic 166" descr="Caret Up with solid fill">
            <a:extLst>
              <a:ext uri="{FF2B5EF4-FFF2-40B4-BE49-F238E27FC236}">
                <a16:creationId xmlns:a16="http://schemas.microsoft.com/office/drawing/2014/main" id="{53C8E5A7-7FE2-C044-B012-3F972581BF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8766675">
            <a:off x="5904919" y="1667951"/>
            <a:ext cx="411749" cy="388204"/>
          </a:xfrm>
          <a:prstGeom prst="rect">
            <a:avLst/>
          </a:prstGeom>
        </p:spPr>
      </p:pic>
      <p:pic>
        <p:nvPicPr>
          <p:cNvPr id="168" name="Graphic 167" descr="Caret Up with solid fill">
            <a:extLst>
              <a:ext uri="{FF2B5EF4-FFF2-40B4-BE49-F238E27FC236}">
                <a16:creationId xmlns:a16="http://schemas.microsoft.com/office/drawing/2014/main" id="{2B03BA15-E5BA-0D40-81DE-4ACF8D8832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4170176">
            <a:off x="7454352" y="2798559"/>
            <a:ext cx="411749" cy="388204"/>
          </a:xfrm>
          <a:prstGeom prst="rect">
            <a:avLst/>
          </a:prstGeom>
        </p:spPr>
      </p:pic>
      <p:pic>
        <p:nvPicPr>
          <p:cNvPr id="169" name="Graphic 168" descr="Caret Up with solid fill">
            <a:extLst>
              <a:ext uri="{FF2B5EF4-FFF2-40B4-BE49-F238E27FC236}">
                <a16:creationId xmlns:a16="http://schemas.microsoft.com/office/drawing/2014/main" id="{453519DA-EB2E-9047-A882-8CDF898141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890702">
            <a:off x="7465212" y="1737404"/>
            <a:ext cx="411749" cy="388204"/>
          </a:xfrm>
          <a:prstGeom prst="rect">
            <a:avLst/>
          </a:prstGeom>
        </p:spPr>
      </p:pic>
      <p:pic>
        <p:nvPicPr>
          <p:cNvPr id="170" name="Graphic 169" descr="Caret Up with solid fill">
            <a:extLst>
              <a:ext uri="{FF2B5EF4-FFF2-40B4-BE49-F238E27FC236}">
                <a16:creationId xmlns:a16="http://schemas.microsoft.com/office/drawing/2014/main" id="{D8BAF299-73AF-1C4D-B7B2-FAC4280F0B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835663">
            <a:off x="7328262" y="2486332"/>
            <a:ext cx="411749" cy="388204"/>
          </a:xfrm>
          <a:prstGeom prst="rect">
            <a:avLst/>
          </a:prstGeom>
        </p:spPr>
      </p:pic>
      <p:pic>
        <p:nvPicPr>
          <p:cNvPr id="171" name="Graphic 170" descr="Caret Up with solid fill">
            <a:extLst>
              <a:ext uri="{FF2B5EF4-FFF2-40B4-BE49-F238E27FC236}">
                <a16:creationId xmlns:a16="http://schemas.microsoft.com/office/drawing/2014/main" id="{6C08C862-AE8E-E84D-A225-07C3EA054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7498558">
            <a:off x="7311555" y="2006156"/>
            <a:ext cx="411749" cy="388204"/>
          </a:xfrm>
          <a:prstGeom prst="rect">
            <a:avLst/>
          </a:prstGeom>
        </p:spPr>
      </p:pic>
      <p:pic>
        <p:nvPicPr>
          <p:cNvPr id="172" name="Graphic 171" descr="Caret Up with solid fill">
            <a:extLst>
              <a:ext uri="{FF2B5EF4-FFF2-40B4-BE49-F238E27FC236}">
                <a16:creationId xmlns:a16="http://schemas.microsoft.com/office/drawing/2014/main" id="{5063EB05-9955-3440-876B-4DF7115030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917310">
            <a:off x="8691906" y="2798560"/>
            <a:ext cx="411749" cy="388204"/>
          </a:xfrm>
          <a:prstGeom prst="rect">
            <a:avLst/>
          </a:prstGeom>
        </p:spPr>
      </p:pic>
      <p:pic>
        <p:nvPicPr>
          <p:cNvPr id="173" name="Graphic 172" descr="Caret Up with solid fill">
            <a:extLst>
              <a:ext uri="{FF2B5EF4-FFF2-40B4-BE49-F238E27FC236}">
                <a16:creationId xmlns:a16="http://schemas.microsoft.com/office/drawing/2014/main" id="{A73F2DA5-1FDB-0A48-9617-551971B318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8183449">
            <a:off x="8728838" y="2455530"/>
            <a:ext cx="411749" cy="388204"/>
          </a:xfrm>
          <a:prstGeom prst="rect">
            <a:avLst/>
          </a:prstGeom>
        </p:spPr>
      </p:pic>
      <p:pic>
        <p:nvPicPr>
          <p:cNvPr id="174" name="Graphic 173" descr="Caret Up with solid fill">
            <a:extLst>
              <a:ext uri="{FF2B5EF4-FFF2-40B4-BE49-F238E27FC236}">
                <a16:creationId xmlns:a16="http://schemas.microsoft.com/office/drawing/2014/main" id="{D540BF22-3A47-F647-8D2A-AAEAAD4C75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113698">
            <a:off x="8687291" y="2048452"/>
            <a:ext cx="411749" cy="388204"/>
          </a:xfrm>
          <a:prstGeom prst="rect">
            <a:avLst/>
          </a:prstGeom>
        </p:spPr>
      </p:pic>
      <p:pic>
        <p:nvPicPr>
          <p:cNvPr id="175" name="Graphic 174" descr="Caret Up with solid fill">
            <a:extLst>
              <a:ext uri="{FF2B5EF4-FFF2-40B4-BE49-F238E27FC236}">
                <a16:creationId xmlns:a16="http://schemas.microsoft.com/office/drawing/2014/main" id="{66DD2A8B-E152-3646-A0A0-667E7390AC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4591634">
            <a:off x="8725252" y="1686460"/>
            <a:ext cx="411749" cy="388204"/>
          </a:xfrm>
          <a:prstGeom prst="rect">
            <a:avLst/>
          </a:prstGeom>
        </p:spPr>
      </p:pic>
      <p:pic>
        <p:nvPicPr>
          <p:cNvPr id="176" name="Graphic 175" descr="Caret Up with solid fill">
            <a:extLst>
              <a:ext uri="{FF2B5EF4-FFF2-40B4-BE49-F238E27FC236}">
                <a16:creationId xmlns:a16="http://schemas.microsoft.com/office/drawing/2014/main" id="{F71E81AC-F2C8-9146-8EE0-4C01390AE1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113698">
            <a:off x="9973188" y="1067430"/>
            <a:ext cx="411749" cy="388204"/>
          </a:xfrm>
          <a:prstGeom prst="rect">
            <a:avLst/>
          </a:prstGeom>
        </p:spPr>
      </p:pic>
      <p:pic>
        <p:nvPicPr>
          <p:cNvPr id="177" name="Graphic 176" descr="Caret Up with solid fill">
            <a:extLst>
              <a:ext uri="{FF2B5EF4-FFF2-40B4-BE49-F238E27FC236}">
                <a16:creationId xmlns:a16="http://schemas.microsoft.com/office/drawing/2014/main" id="{73777B6A-B5CF-EA44-BBC8-2A02DED3D8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65335">
            <a:off x="10140813" y="1558939"/>
            <a:ext cx="411749" cy="388204"/>
          </a:xfrm>
          <a:prstGeom prst="rect">
            <a:avLst/>
          </a:prstGeom>
        </p:spPr>
      </p:pic>
      <p:pic>
        <p:nvPicPr>
          <p:cNvPr id="178" name="Graphic 177" descr="Caret Up with solid fill">
            <a:extLst>
              <a:ext uri="{FF2B5EF4-FFF2-40B4-BE49-F238E27FC236}">
                <a16:creationId xmlns:a16="http://schemas.microsoft.com/office/drawing/2014/main" id="{BD140FD3-6972-2E4E-B0AE-CD91CEC176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237538">
            <a:off x="10080723" y="2806551"/>
            <a:ext cx="411749" cy="388204"/>
          </a:xfrm>
          <a:prstGeom prst="rect">
            <a:avLst/>
          </a:prstGeom>
        </p:spPr>
      </p:pic>
      <p:pic>
        <p:nvPicPr>
          <p:cNvPr id="179" name="Graphic 178" descr="Caret Up with solid fill">
            <a:extLst>
              <a:ext uri="{FF2B5EF4-FFF2-40B4-BE49-F238E27FC236}">
                <a16:creationId xmlns:a16="http://schemas.microsoft.com/office/drawing/2014/main" id="{C4D7C9AF-A50A-F142-93B9-FC773018B6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8280322">
            <a:off x="9973187" y="3372135"/>
            <a:ext cx="411749" cy="388204"/>
          </a:xfrm>
          <a:prstGeom prst="rect">
            <a:avLst/>
          </a:prstGeom>
        </p:spPr>
      </p:pic>
      <p:sp>
        <p:nvSpPr>
          <p:cNvPr id="73" name="TextBox 72">
            <a:extLst>
              <a:ext uri="{FF2B5EF4-FFF2-40B4-BE49-F238E27FC236}">
                <a16:creationId xmlns:a16="http://schemas.microsoft.com/office/drawing/2014/main" id="{698ED499-447E-9040-A314-CA0AA45A6CFA}"/>
              </a:ext>
            </a:extLst>
          </p:cNvPr>
          <p:cNvSpPr txBox="1"/>
          <p:nvPr/>
        </p:nvSpPr>
        <p:spPr>
          <a:xfrm>
            <a:off x="4929188" y="4357688"/>
            <a:ext cx="1166811" cy="369332"/>
          </a:xfrm>
          <a:prstGeom prst="rect">
            <a:avLst/>
          </a:prstGeom>
          <a:noFill/>
        </p:spPr>
        <p:txBody>
          <a:bodyPr wrap="square" rtlCol="0">
            <a:spAutoFit/>
          </a:bodyPr>
          <a:lstStyle/>
          <a:p>
            <a:r>
              <a:rPr lang="en-US" dirty="0"/>
              <a:t>Input = X</a:t>
            </a:r>
          </a:p>
        </p:txBody>
      </p:sp>
      <p:sp>
        <p:nvSpPr>
          <p:cNvPr id="180" name="TextBox 179">
            <a:extLst>
              <a:ext uri="{FF2B5EF4-FFF2-40B4-BE49-F238E27FC236}">
                <a16:creationId xmlns:a16="http://schemas.microsoft.com/office/drawing/2014/main" id="{4C47B899-A718-9A45-8F3D-F034EB1C58AC}"/>
              </a:ext>
            </a:extLst>
          </p:cNvPr>
          <p:cNvSpPr txBox="1"/>
          <p:nvPr/>
        </p:nvSpPr>
        <p:spPr>
          <a:xfrm>
            <a:off x="10310802" y="4238897"/>
            <a:ext cx="1328344" cy="369332"/>
          </a:xfrm>
          <a:prstGeom prst="rect">
            <a:avLst/>
          </a:prstGeom>
          <a:noFill/>
        </p:spPr>
        <p:txBody>
          <a:bodyPr wrap="square" rtlCol="0">
            <a:spAutoFit/>
          </a:bodyPr>
          <a:lstStyle/>
          <a:p>
            <a:r>
              <a:rPr lang="en-US" dirty="0"/>
              <a:t>Output = X’</a:t>
            </a:r>
          </a:p>
        </p:txBody>
      </p:sp>
      <p:sp>
        <p:nvSpPr>
          <p:cNvPr id="74" name="TextBox 73">
            <a:extLst>
              <a:ext uri="{FF2B5EF4-FFF2-40B4-BE49-F238E27FC236}">
                <a16:creationId xmlns:a16="http://schemas.microsoft.com/office/drawing/2014/main" id="{35B490D5-8EEF-6F4D-8B34-7A63194428D8}"/>
              </a:ext>
            </a:extLst>
          </p:cNvPr>
          <p:cNvSpPr txBox="1"/>
          <p:nvPr/>
        </p:nvSpPr>
        <p:spPr>
          <a:xfrm>
            <a:off x="7748265" y="1672405"/>
            <a:ext cx="1359668" cy="276999"/>
          </a:xfrm>
          <a:prstGeom prst="rect">
            <a:avLst/>
          </a:prstGeom>
          <a:noFill/>
        </p:spPr>
        <p:txBody>
          <a:bodyPr wrap="square" rtlCol="0">
            <a:spAutoFit/>
          </a:bodyPr>
          <a:lstStyle/>
          <a:p>
            <a:r>
              <a:rPr lang="en-IN" sz="1200" dirty="0"/>
              <a:t>(8, 8, 5, </a:t>
            </a:r>
            <a:r>
              <a:rPr lang="en-IN" sz="1200" b="1" dirty="0">
                <a:highlight>
                  <a:srgbClr val="FFFF00"/>
                </a:highlight>
              </a:rPr>
              <a:t>128</a:t>
            </a:r>
            <a:r>
              <a:rPr lang="en-IN" sz="1200" dirty="0"/>
              <a:t>)</a:t>
            </a:r>
            <a:endParaRPr lang="en-US" sz="1200" dirty="0"/>
          </a:p>
        </p:txBody>
      </p:sp>
      <p:sp>
        <p:nvSpPr>
          <p:cNvPr id="181" name="TextBox 180">
            <a:extLst>
              <a:ext uri="{FF2B5EF4-FFF2-40B4-BE49-F238E27FC236}">
                <a16:creationId xmlns:a16="http://schemas.microsoft.com/office/drawing/2014/main" id="{63B779B8-C1C8-2F46-9CAC-C0686FC160B7}"/>
              </a:ext>
            </a:extLst>
          </p:cNvPr>
          <p:cNvSpPr txBox="1"/>
          <p:nvPr/>
        </p:nvSpPr>
        <p:spPr>
          <a:xfrm>
            <a:off x="10458542" y="396278"/>
            <a:ext cx="1359668" cy="276999"/>
          </a:xfrm>
          <a:prstGeom prst="rect">
            <a:avLst/>
          </a:prstGeom>
          <a:noFill/>
        </p:spPr>
        <p:txBody>
          <a:bodyPr wrap="square" rtlCol="0">
            <a:spAutoFit/>
          </a:bodyPr>
          <a:lstStyle/>
          <a:p>
            <a:r>
              <a:rPr lang="en-IN" sz="1200" dirty="0"/>
              <a:t>(240, 240, 155, </a:t>
            </a:r>
            <a:r>
              <a:rPr lang="en-IN" sz="1200" b="1" dirty="0">
                <a:highlight>
                  <a:srgbClr val="FFFF00"/>
                </a:highlight>
              </a:rPr>
              <a:t>4</a:t>
            </a:r>
            <a:r>
              <a:rPr lang="en-IN" sz="1200" dirty="0"/>
              <a:t>)</a:t>
            </a:r>
            <a:endParaRPr lang="en-US" sz="1200" dirty="0"/>
          </a:p>
        </p:txBody>
      </p:sp>
      <p:sp>
        <p:nvSpPr>
          <p:cNvPr id="182" name="TextBox 181">
            <a:extLst>
              <a:ext uri="{FF2B5EF4-FFF2-40B4-BE49-F238E27FC236}">
                <a16:creationId xmlns:a16="http://schemas.microsoft.com/office/drawing/2014/main" id="{700E1317-9094-BC41-AC06-F0B375886BB1}"/>
              </a:ext>
            </a:extLst>
          </p:cNvPr>
          <p:cNvSpPr txBox="1"/>
          <p:nvPr/>
        </p:nvSpPr>
        <p:spPr>
          <a:xfrm>
            <a:off x="4792236" y="462236"/>
            <a:ext cx="1359668" cy="276999"/>
          </a:xfrm>
          <a:prstGeom prst="rect">
            <a:avLst/>
          </a:prstGeom>
          <a:noFill/>
        </p:spPr>
        <p:txBody>
          <a:bodyPr wrap="square" rtlCol="0">
            <a:spAutoFit/>
          </a:bodyPr>
          <a:lstStyle/>
          <a:p>
            <a:r>
              <a:rPr lang="en-IN" sz="1200" dirty="0"/>
              <a:t>(240, 240, 155, </a:t>
            </a:r>
            <a:r>
              <a:rPr lang="en-IN" sz="1200" b="1" dirty="0">
                <a:highlight>
                  <a:srgbClr val="FFFF00"/>
                </a:highlight>
              </a:rPr>
              <a:t>4</a:t>
            </a:r>
            <a:r>
              <a:rPr lang="en-IN" sz="1200" dirty="0"/>
              <a:t>)</a:t>
            </a:r>
            <a:endParaRPr lang="en-US" sz="1200" dirty="0"/>
          </a:p>
        </p:txBody>
      </p:sp>
      <p:sp>
        <p:nvSpPr>
          <p:cNvPr id="183" name="TextBox 182">
            <a:extLst>
              <a:ext uri="{FF2B5EF4-FFF2-40B4-BE49-F238E27FC236}">
                <a16:creationId xmlns:a16="http://schemas.microsoft.com/office/drawing/2014/main" id="{D5801105-C782-6347-AFE8-65B18E9E6690}"/>
              </a:ext>
            </a:extLst>
          </p:cNvPr>
          <p:cNvSpPr txBox="1"/>
          <p:nvPr/>
        </p:nvSpPr>
        <p:spPr>
          <a:xfrm>
            <a:off x="7352809" y="3155744"/>
            <a:ext cx="1803923" cy="646331"/>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b="1" dirty="0"/>
              <a:t>Latent Space Representation</a:t>
            </a:r>
          </a:p>
        </p:txBody>
      </p:sp>
      <p:grpSp>
        <p:nvGrpSpPr>
          <p:cNvPr id="184" name="群組 30">
            <a:extLst>
              <a:ext uri="{FF2B5EF4-FFF2-40B4-BE49-F238E27FC236}">
                <a16:creationId xmlns:a16="http://schemas.microsoft.com/office/drawing/2014/main" id="{D0D8C4C2-6AFB-DA44-9DF8-77155D742118}"/>
              </a:ext>
            </a:extLst>
          </p:cNvPr>
          <p:cNvGrpSpPr/>
          <p:nvPr/>
        </p:nvGrpSpPr>
        <p:grpSpPr>
          <a:xfrm>
            <a:off x="6735665" y="5247380"/>
            <a:ext cx="3026108" cy="1261554"/>
            <a:chOff x="8216201" y="5284486"/>
            <a:chExt cx="3026108" cy="1261554"/>
          </a:xfrm>
        </p:grpSpPr>
        <p:sp>
          <p:nvSpPr>
            <p:cNvPr id="185" name="橢圓 51">
              <a:extLst>
                <a:ext uri="{FF2B5EF4-FFF2-40B4-BE49-F238E27FC236}">
                  <a16:creationId xmlns:a16="http://schemas.microsoft.com/office/drawing/2014/main" id="{91BC1E93-93A2-4940-AAD6-909CB1505AA1}"/>
                </a:ext>
              </a:extLst>
            </p:cNvPr>
            <p:cNvSpPr/>
            <p:nvPr/>
          </p:nvSpPr>
          <p:spPr>
            <a:xfrm>
              <a:off x="8216201" y="5679016"/>
              <a:ext cx="180000" cy="1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6" name="橢圓 52">
              <a:extLst>
                <a:ext uri="{FF2B5EF4-FFF2-40B4-BE49-F238E27FC236}">
                  <a16:creationId xmlns:a16="http://schemas.microsoft.com/office/drawing/2014/main" id="{8A098584-CD72-8243-9608-1FC4140A6FC0}"/>
                </a:ext>
              </a:extLst>
            </p:cNvPr>
            <p:cNvSpPr/>
            <p:nvPr/>
          </p:nvSpPr>
          <p:spPr>
            <a:xfrm>
              <a:off x="8216201" y="6015463"/>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7" name="橢圓 126">
              <a:extLst>
                <a:ext uri="{FF2B5EF4-FFF2-40B4-BE49-F238E27FC236}">
                  <a16:creationId xmlns:a16="http://schemas.microsoft.com/office/drawing/2014/main" id="{A6EB069E-4558-A842-B301-5BB66AE43DA2}"/>
                </a:ext>
              </a:extLst>
            </p:cNvPr>
            <p:cNvSpPr/>
            <p:nvPr/>
          </p:nvSpPr>
          <p:spPr>
            <a:xfrm>
              <a:off x="8216201" y="5339745"/>
              <a:ext cx="180000" cy="18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8" name="文字方塊 127">
              <a:extLst>
                <a:ext uri="{FF2B5EF4-FFF2-40B4-BE49-F238E27FC236}">
                  <a16:creationId xmlns:a16="http://schemas.microsoft.com/office/drawing/2014/main" id="{979A893A-8840-6A43-9304-C7B843D3D738}"/>
                </a:ext>
              </a:extLst>
            </p:cNvPr>
            <p:cNvSpPr txBox="1"/>
            <p:nvPr/>
          </p:nvSpPr>
          <p:spPr>
            <a:xfrm>
              <a:off x="8361826" y="5284486"/>
              <a:ext cx="2052100" cy="276999"/>
            </a:xfrm>
            <a:prstGeom prst="rect">
              <a:avLst/>
            </a:prstGeom>
            <a:noFill/>
          </p:spPr>
          <p:txBody>
            <a:bodyPr wrap="none" rtlCol="0">
              <a:spAutoFit/>
            </a:bodyPr>
            <a:lstStyle/>
            <a:p>
              <a:r>
                <a:rPr kumimoji="1" lang="en-US" altLang="zh-TW" sz="1200" b="1" dirty="0"/>
                <a:t>Feed forward neural network</a:t>
              </a:r>
              <a:endParaRPr kumimoji="1" lang="zh-TW" altLang="en-US" sz="1200" b="1" dirty="0"/>
            </a:p>
          </p:txBody>
        </p:sp>
        <p:sp>
          <p:nvSpPr>
            <p:cNvPr id="189" name="文字方塊 129">
              <a:extLst>
                <a:ext uri="{FF2B5EF4-FFF2-40B4-BE49-F238E27FC236}">
                  <a16:creationId xmlns:a16="http://schemas.microsoft.com/office/drawing/2014/main" id="{46323488-4023-144F-9253-BD02C95E2736}"/>
                </a:ext>
              </a:extLst>
            </p:cNvPr>
            <p:cNvSpPr txBox="1"/>
            <p:nvPr/>
          </p:nvSpPr>
          <p:spPr>
            <a:xfrm>
              <a:off x="8366605" y="5622572"/>
              <a:ext cx="2651880" cy="276999"/>
            </a:xfrm>
            <a:prstGeom prst="rect">
              <a:avLst/>
            </a:prstGeom>
            <a:noFill/>
          </p:spPr>
          <p:txBody>
            <a:bodyPr wrap="none" rtlCol="0">
              <a:spAutoFit/>
            </a:bodyPr>
            <a:lstStyle/>
            <a:p>
              <a:r>
                <a:rPr kumimoji="1" lang="en-US" altLang="zh-TW" sz="1200" b="1" dirty="0"/>
                <a:t>Useful properties store in Latent Space</a:t>
              </a:r>
              <a:endParaRPr kumimoji="1" lang="zh-TW" altLang="en-US" sz="1200" b="1" dirty="0"/>
            </a:p>
          </p:txBody>
        </p:sp>
        <p:sp>
          <p:nvSpPr>
            <p:cNvPr id="190" name="文字方塊 130">
              <a:extLst>
                <a:ext uri="{FF2B5EF4-FFF2-40B4-BE49-F238E27FC236}">
                  <a16:creationId xmlns:a16="http://schemas.microsoft.com/office/drawing/2014/main" id="{F24A6BB6-2356-E44C-BA2C-CBE452ADFDFA}"/>
                </a:ext>
              </a:extLst>
            </p:cNvPr>
            <p:cNvSpPr txBox="1"/>
            <p:nvPr/>
          </p:nvSpPr>
          <p:spPr>
            <a:xfrm>
              <a:off x="8353890" y="5956015"/>
              <a:ext cx="2888419" cy="276999"/>
            </a:xfrm>
            <a:prstGeom prst="rect">
              <a:avLst/>
            </a:prstGeom>
            <a:noFill/>
          </p:spPr>
          <p:txBody>
            <a:bodyPr wrap="none" rtlCol="0">
              <a:spAutoFit/>
            </a:bodyPr>
            <a:lstStyle/>
            <a:p>
              <a:r>
                <a:rPr kumimoji="1" lang="en-US" altLang="zh-TW" sz="1200" b="1" dirty="0"/>
                <a:t>Output is predicted only from latent space</a:t>
              </a:r>
              <a:endParaRPr kumimoji="1" lang="zh-TW" altLang="en-US" sz="1200" b="1" dirty="0"/>
            </a:p>
          </p:txBody>
        </p:sp>
        <p:sp>
          <p:nvSpPr>
            <p:cNvPr id="191" name="橢圓 109">
              <a:extLst>
                <a:ext uri="{FF2B5EF4-FFF2-40B4-BE49-F238E27FC236}">
                  <a16:creationId xmlns:a16="http://schemas.microsoft.com/office/drawing/2014/main" id="{8E51A36B-73AC-844D-97BF-8924439FFE2E}"/>
                </a:ext>
              </a:extLst>
            </p:cNvPr>
            <p:cNvSpPr/>
            <p:nvPr/>
          </p:nvSpPr>
          <p:spPr>
            <a:xfrm>
              <a:off x="8216201" y="6328489"/>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2" name="文字方塊 111">
              <a:extLst>
                <a:ext uri="{FF2B5EF4-FFF2-40B4-BE49-F238E27FC236}">
                  <a16:creationId xmlns:a16="http://schemas.microsoft.com/office/drawing/2014/main" id="{1F9303D2-88A1-E14D-94E8-FE5F750F8787}"/>
                </a:ext>
              </a:extLst>
            </p:cNvPr>
            <p:cNvSpPr txBox="1"/>
            <p:nvPr/>
          </p:nvSpPr>
          <p:spPr>
            <a:xfrm>
              <a:off x="8353890" y="6269041"/>
              <a:ext cx="1021755" cy="276999"/>
            </a:xfrm>
            <a:prstGeom prst="rect">
              <a:avLst/>
            </a:prstGeom>
            <a:noFill/>
          </p:spPr>
          <p:txBody>
            <a:bodyPr wrap="none" rtlCol="0">
              <a:spAutoFit/>
            </a:bodyPr>
            <a:lstStyle/>
            <a:p>
              <a:r>
                <a:rPr kumimoji="1" lang="en-US" altLang="zh-TW" sz="1200" b="1" dirty="0"/>
                <a:t>Denoise data</a:t>
              </a:r>
              <a:endParaRPr kumimoji="1" lang="zh-TW" altLang="en-US" sz="1200" b="1" dirty="0"/>
            </a:p>
          </p:txBody>
        </p:sp>
      </p:grpSp>
      <p:sp>
        <p:nvSpPr>
          <p:cNvPr id="193" name="TextBox 192">
            <a:extLst>
              <a:ext uri="{FF2B5EF4-FFF2-40B4-BE49-F238E27FC236}">
                <a16:creationId xmlns:a16="http://schemas.microsoft.com/office/drawing/2014/main" id="{83E3E2D9-F1B1-F947-AB4F-522D0CE987BE}"/>
              </a:ext>
            </a:extLst>
          </p:cNvPr>
          <p:cNvSpPr txBox="1"/>
          <p:nvPr/>
        </p:nvSpPr>
        <p:spPr>
          <a:xfrm>
            <a:off x="5316869" y="4697287"/>
            <a:ext cx="1670069" cy="461665"/>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2400" b="1" dirty="0"/>
              <a:t>ENCODER</a:t>
            </a:r>
          </a:p>
        </p:txBody>
      </p:sp>
      <p:sp>
        <p:nvSpPr>
          <p:cNvPr id="194" name="TextBox 193">
            <a:extLst>
              <a:ext uri="{FF2B5EF4-FFF2-40B4-BE49-F238E27FC236}">
                <a16:creationId xmlns:a16="http://schemas.microsoft.com/office/drawing/2014/main" id="{36BFD8E1-1ACA-C143-A0FC-899F142446A1}"/>
              </a:ext>
            </a:extLst>
          </p:cNvPr>
          <p:cNvSpPr txBox="1"/>
          <p:nvPr/>
        </p:nvSpPr>
        <p:spPr>
          <a:xfrm>
            <a:off x="9470776" y="4682471"/>
            <a:ext cx="1751821" cy="461665"/>
          </a:xfrm>
          <a:prstGeom prst="rect">
            <a:avLst/>
          </a:prstGeom>
          <a:solidFill>
            <a:schemeClr val="tx1">
              <a:lumMod val="10000"/>
              <a:lumOff val="90000"/>
            </a:schemeClr>
          </a:solidFill>
          <a:ln>
            <a:solidFill>
              <a:schemeClr val="tx1"/>
            </a:solidFill>
          </a:ln>
        </p:spPr>
        <p:txBody>
          <a:bodyPr wrap="square" rtlCol="0">
            <a:spAutoFit/>
          </a:bodyPr>
          <a:lstStyle>
            <a:defPPr>
              <a:defRPr lang="en-US"/>
            </a:defPPr>
            <a:lvl1pPr algn="ctr">
              <a:defRPr sz="2400" b="1"/>
            </a:lvl1pPr>
          </a:lstStyle>
          <a:p>
            <a:r>
              <a:rPr lang="en-US" dirty="0"/>
              <a:t>DECODER</a:t>
            </a:r>
          </a:p>
        </p:txBody>
      </p:sp>
    </p:spTree>
    <p:extLst>
      <p:ext uri="{BB962C8B-B14F-4D97-AF65-F5344CB8AC3E}">
        <p14:creationId xmlns:p14="http://schemas.microsoft.com/office/powerpoint/2010/main" val="36534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D58954-3762-F949-BEAA-F0919DF231DF}"/>
              </a:ext>
            </a:extLst>
          </p:cNvPr>
          <p:cNvSpPr>
            <a:spLocks noGrp="1"/>
          </p:cNvSpPr>
          <p:nvPr>
            <p:ph type="title"/>
          </p:nvPr>
        </p:nvSpPr>
        <p:spPr/>
        <p:txBody>
          <a:bodyPr/>
          <a:lstStyle/>
          <a:p>
            <a:r>
              <a:rPr kumimoji="1" lang="en-US" altLang="zh-TW" dirty="0"/>
              <a:t>Results – Dice Similarity Score</a:t>
            </a:r>
            <a:endParaRPr kumimoji="1" lang="zh-TW" altLang="en-US" dirty="0"/>
          </a:p>
        </p:txBody>
      </p:sp>
      <p:graphicFrame>
        <p:nvGraphicFramePr>
          <p:cNvPr id="14" name="表格 4">
            <a:extLst>
              <a:ext uri="{FF2B5EF4-FFF2-40B4-BE49-F238E27FC236}">
                <a16:creationId xmlns:a16="http://schemas.microsoft.com/office/drawing/2014/main" id="{CC14BD4E-223A-F044-97FB-F90F5C3E7D2F}"/>
              </a:ext>
            </a:extLst>
          </p:cNvPr>
          <p:cNvGraphicFramePr>
            <a:graphicFrameLocks/>
          </p:cNvGraphicFramePr>
          <p:nvPr>
            <p:extLst>
              <p:ext uri="{D42A27DB-BD31-4B8C-83A1-F6EECF244321}">
                <p14:modId xmlns:p14="http://schemas.microsoft.com/office/powerpoint/2010/main" val="3090366866"/>
              </p:ext>
            </p:extLst>
          </p:nvPr>
        </p:nvGraphicFramePr>
        <p:xfrm>
          <a:off x="1537180" y="3993515"/>
          <a:ext cx="9244684" cy="2499360"/>
        </p:xfrm>
        <a:graphic>
          <a:graphicData uri="http://schemas.openxmlformats.org/drawingml/2006/table">
            <a:tbl>
              <a:tblPr firstRow="1" bandRow="1">
                <a:tableStyleId>{2D5ABB26-0587-4C30-8999-92F81FD0307C}</a:tableStyleId>
              </a:tblPr>
              <a:tblGrid>
                <a:gridCol w="1912904">
                  <a:extLst>
                    <a:ext uri="{9D8B030D-6E8A-4147-A177-3AD203B41FA5}">
                      <a16:colId xmlns:a16="http://schemas.microsoft.com/office/drawing/2014/main" val="890003684"/>
                    </a:ext>
                  </a:extLst>
                </a:gridCol>
                <a:gridCol w="1466356">
                  <a:extLst>
                    <a:ext uri="{9D8B030D-6E8A-4147-A177-3AD203B41FA5}">
                      <a16:colId xmlns:a16="http://schemas.microsoft.com/office/drawing/2014/main" val="786965045"/>
                    </a:ext>
                  </a:extLst>
                </a:gridCol>
                <a:gridCol w="1466356">
                  <a:extLst>
                    <a:ext uri="{9D8B030D-6E8A-4147-A177-3AD203B41FA5}">
                      <a16:colId xmlns:a16="http://schemas.microsoft.com/office/drawing/2014/main" val="720689057"/>
                    </a:ext>
                  </a:extLst>
                </a:gridCol>
                <a:gridCol w="1466356">
                  <a:extLst>
                    <a:ext uri="{9D8B030D-6E8A-4147-A177-3AD203B41FA5}">
                      <a16:colId xmlns:a16="http://schemas.microsoft.com/office/drawing/2014/main" val="4158458094"/>
                    </a:ext>
                  </a:extLst>
                </a:gridCol>
                <a:gridCol w="1466356">
                  <a:extLst>
                    <a:ext uri="{9D8B030D-6E8A-4147-A177-3AD203B41FA5}">
                      <a16:colId xmlns:a16="http://schemas.microsoft.com/office/drawing/2014/main" val="3357592370"/>
                    </a:ext>
                  </a:extLst>
                </a:gridCol>
                <a:gridCol w="1466356">
                  <a:extLst>
                    <a:ext uri="{9D8B030D-6E8A-4147-A177-3AD203B41FA5}">
                      <a16:colId xmlns:a16="http://schemas.microsoft.com/office/drawing/2014/main" val="3615606917"/>
                    </a:ext>
                  </a:extLst>
                </a:gridCol>
              </a:tblGrid>
              <a:tr h="607634">
                <a:tc>
                  <a:txBody>
                    <a:bodyPr/>
                    <a:lstStyle/>
                    <a:p>
                      <a:endParaRPr lang="zh-TW" altLang="en-US" sz="2000" dirty="0"/>
                    </a:p>
                  </a:txBody>
                  <a:tcPr/>
                </a:tc>
                <a:tc>
                  <a:txBody>
                    <a:bodyPr/>
                    <a:lstStyle/>
                    <a:p>
                      <a:r>
                        <a:rPr lang="en-US" altLang="zh-TW" sz="2000" b="1" dirty="0"/>
                        <a:t>Healthy Tissue (0)</a:t>
                      </a:r>
                      <a:endParaRPr lang="zh-TW" altLang="en-US" sz="2000" b="1" dirty="0"/>
                    </a:p>
                  </a:txBody>
                  <a:tcPr/>
                </a:tc>
                <a:tc>
                  <a:txBody>
                    <a:bodyPr/>
                    <a:lstStyle/>
                    <a:p>
                      <a:r>
                        <a:rPr lang="en-US" altLang="zh-TW" sz="2000" b="1" dirty="0"/>
                        <a:t>Tumor </a:t>
                      </a:r>
                    </a:p>
                    <a:p>
                      <a:r>
                        <a:rPr lang="en-US" altLang="zh-TW" sz="2000" b="1" dirty="0"/>
                        <a:t>Core (1)</a:t>
                      </a:r>
                      <a:endParaRPr lang="zh-TW" altLang="en-US" sz="2000" b="1" dirty="0"/>
                    </a:p>
                  </a:txBody>
                  <a:tcPr/>
                </a:tc>
                <a:tc>
                  <a:txBody>
                    <a:bodyPr/>
                    <a:lstStyle/>
                    <a:p>
                      <a:r>
                        <a:rPr lang="en-US" altLang="zh-TW" sz="2000" b="1" dirty="0"/>
                        <a:t>Whole</a:t>
                      </a:r>
                    </a:p>
                    <a:p>
                      <a:r>
                        <a:rPr lang="en-US" altLang="zh-TW" sz="2000" b="1" dirty="0"/>
                        <a:t>Tumor (2)</a:t>
                      </a:r>
                      <a:endParaRPr lang="zh-TW" altLang="en-US" sz="2000" b="1" dirty="0"/>
                    </a:p>
                  </a:txBody>
                  <a:tcPr/>
                </a:tc>
                <a:tc>
                  <a:txBody>
                    <a:bodyPr/>
                    <a:lstStyle/>
                    <a:p>
                      <a:r>
                        <a:rPr lang="en-US" altLang="zh-TW" sz="2000" b="1" dirty="0"/>
                        <a:t>Enhancing </a:t>
                      </a:r>
                    </a:p>
                    <a:p>
                      <a:r>
                        <a:rPr lang="en-US" altLang="zh-TW" sz="2000" b="1" dirty="0"/>
                        <a:t>Tumor (4)</a:t>
                      </a:r>
                      <a:endParaRPr lang="zh-TW" altLang="en-US" sz="2000" b="1" dirty="0"/>
                    </a:p>
                  </a:txBody>
                  <a:tcPr/>
                </a:tc>
                <a:tc>
                  <a:txBody>
                    <a:bodyPr/>
                    <a:lstStyle/>
                    <a:p>
                      <a:r>
                        <a:rPr lang="en-US" altLang="zh-TW" sz="2000" b="1" dirty="0"/>
                        <a:t>Average </a:t>
                      </a:r>
                      <a:endParaRPr lang="zh-TW" altLang="en-US" sz="2000" b="1" dirty="0"/>
                    </a:p>
                  </a:txBody>
                  <a:tcPr/>
                </a:tc>
                <a:extLst>
                  <a:ext uri="{0D108BD9-81ED-4DB2-BD59-A6C34878D82A}">
                    <a16:rowId xmlns:a16="http://schemas.microsoft.com/office/drawing/2014/main" val="1833535525"/>
                  </a:ext>
                </a:extLst>
              </a:tr>
              <a:tr h="607634">
                <a:tc>
                  <a:txBody>
                    <a:bodyPr/>
                    <a:lstStyle/>
                    <a:p>
                      <a:r>
                        <a:rPr lang="en-US" altLang="zh-TW" sz="2000" b="1" dirty="0">
                          <a:solidFill>
                            <a:schemeClr val="tx1">
                              <a:lumMod val="50000"/>
                              <a:lumOff val="50000"/>
                            </a:schemeClr>
                          </a:solidFill>
                        </a:rPr>
                        <a:t>U-Net – Entropy Loss</a:t>
                      </a:r>
                    </a:p>
                  </a:txBody>
                  <a:tcPr/>
                </a:tc>
                <a:tc>
                  <a:txBody>
                    <a:bodyPr/>
                    <a:lstStyle/>
                    <a:p>
                      <a:r>
                        <a:rPr lang="en-US" altLang="zh-TW" sz="2000" dirty="0"/>
                        <a:t>99.87</a:t>
                      </a:r>
                      <a:endParaRPr lang="zh-TW" altLang="en-US" sz="2000" dirty="0"/>
                    </a:p>
                  </a:txBody>
                  <a:tcPr/>
                </a:tc>
                <a:tc>
                  <a:txBody>
                    <a:bodyPr/>
                    <a:lstStyle/>
                    <a:p>
                      <a:r>
                        <a:rPr lang="en-US" altLang="zh-TW" sz="2000" dirty="0"/>
                        <a:t>15.12</a:t>
                      </a:r>
                      <a:endParaRPr lang="zh-TW" altLang="en-US" sz="2000" dirty="0"/>
                    </a:p>
                  </a:txBody>
                  <a:tcPr/>
                </a:tc>
                <a:tc>
                  <a:txBody>
                    <a:bodyPr/>
                    <a:lstStyle/>
                    <a:p>
                      <a:r>
                        <a:rPr lang="en-US" altLang="zh-TW" sz="2000" dirty="0"/>
                        <a:t>50.88</a:t>
                      </a:r>
                      <a:endParaRPr lang="zh-TW" altLang="en-US" sz="2000" dirty="0"/>
                    </a:p>
                  </a:txBody>
                  <a:tcPr/>
                </a:tc>
                <a:tc>
                  <a:txBody>
                    <a:bodyPr/>
                    <a:lstStyle/>
                    <a:p>
                      <a:r>
                        <a:rPr lang="en-US" altLang="zh-TW" sz="2000" dirty="0"/>
                        <a:t>15.39</a:t>
                      </a:r>
                      <a:endParaRPr lang="zh-TW" altLang="en-US" sz="2000" dirty="0"/>
                    </a:p>
                  </a:txBody>
                  <a:tcPr/>
                </a:tc>
                <a:tc>
                  <a:txBody>
                    <a:bodyPr/>
                    <a:lstStyle/>
                    <a:p>
                      <a:r>
                        <a:rPr lang="en-US" altLang="zh-TW" sz="2000" dirty="0"/>
                        <a:t>27.13</a:t>
                      </a:r>
                      <a:endParaRPr lang="zh-TW" altLang="en-US" sz="2000" dirty="0"/>
                    </a:p>
                  </a:txBody>
                  <a:tcPr/>
                </a:tc>
                <a:extLst>
                  <a:ext uri="{0D108BD9-81ED-4DB2-BD59-A6C34878D82A}">
                    <a16:rowId xmlns:a16="http://schemas.microsoft.com/office/drawing/2014/main" val="886134686"/>
                  </a:ext>
                </a:extLst>
              </a:tr>
              <a:tr h="343446">
                <a:tc>
                  <a:txBody>
                    <a:bodyPr/>
                    <a:lstStyle/>
                    <a:p>
                      <a:r>
                        <a:rPr lang="en-US" altLang="zh-TW" sz="2000" b="1" dirty="0">
                          <a:solidFill>
                            <a:schemeClr val="tx1">
                              <a:lumMod val="50000"/>
                              <a:lumOff val="50000"/>
                            </a:schemeClr>
                          </a:solidFill>
                        </a:rPr>
                        <a:t>U-Net – Dice</a:t>
                      </a:r>
                    </a:p>
                  </a:txBody>
                  <a:tcPr/>
                </a:tc>
                <a:tc>
                  <a:txBody>
                    <a:bodyPr/>
                    <a:lstStyle/>
                    <a:p>
                      <a:r>
                        <a:rPr lang="en-US" altLang="zh-TW" sz="2000" dirty="0"/>
                        <a:t>99.83</a:t>
                      </a:r>
                      <a:endParaRPr lang="zh-TW" altLang="en-US" sz="2000" dirty="0"/>
                    </a:p>
                  </a:txBody>
                  <a:tcPr/>
                </a:tc>
                <a:tc>
                  <a:txBody>
                    <a:bodyPr/>
                    <a:lstStyle/>
                    <a:p>
                      <a:r>
                        <a:rPr lang="en-US" altLang="zh-TW" sz="2000" dirty="0"/>
                        <a:t>7.96</a:t>
                      </a:r>
                      <a:endParaRPr lang="zh-TW" altLang="en-US" sz="2000" dirty="0"/>
                    </a:p>
                  </a:txBody>
                  <a:tcPr/>
                </a:tc>
                <a:tc>
                  <a:txBody>
                    <a:bodyPr/>
                    <a:lstStyle/>
                    <a:p>
                      <a:r>
                        <a:rPr lang="en-US" altLang="zh-TW" sz="2000" dirty="0"/>
                        <a:t>52.53</a:t>
                      </a:r>
                      <a:endParaRPr lang="zh-TW" altLang="en-US" sz="2000" dirty="0"/>
                    </a:p>
                  </a:txBody>
                  <a:tcPr/>
                </a:tc>
                <a:tc>
                  <a:txBody>
                    <a:bodyPr/>
                    <a:lstStyle/>
                    <a:p>
                      <a:r>
                        <a:rPr lang="en-US" altLang="zh-TW" sz="2000" dirty="0"/>
                        <a:t>2.59</a:t>
                      </a:r>
                      <a:endParaRPr lang="zh-TW" altLang="en-US" sz="2000" dirty="0"/>
                    </a:p>
                  </a:txBody>
                  <a:tcPr/>
                </a:tc>
                <a:tc>
                  <a:txBody>
                    <a:bodyPr/>
                    <a:lstStyle/>
                    <a:p>
                      <a:r>
                        <a:rPr lang="en-US" altLang="zh-TW" sz="2000" dirty="0"/>
                        <a:t>21.03</a:t>
                      </a:r>
                      <a:endParaRPr lang="zh-TW" altLang="en-US" sz="2000" dirty="0"/>
                    </a:p>
                  </a:txBody>
                  <a:tcPr/>
                </a:tc>
                <a:extLst>
                  <a:ext uri="{0D108BD9-81ED-4DB2-BD59-A6C34878D82A}">
                    <a16:rowId xmlns:a16="http://schemas.microsoft.com/office/drawing/2014/main" val="151025047"/>
                  </a:ext>
                </a:extLst>
              </a:tr>
              <a:tr h="607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1" dirty="0"/>
                        <a:t>Benchmark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1" dirty="0"/>
                        <a:t>(BraST Winner)</a:t>
                      </a:r>
                      <a:endParaRPr lang="zh-TW" altLang="en-US" sz="2000" b="1" dirty="0"/>
                    </a:p>
                  </a:txBody>
                  <a:tcPr/>
                </a:tc>
                <a:tc>
                  <a:txBody>
                    <a:bodyPr/>
                    <a:lstStyle/>
                    <a:p>
                      <a:r>
                        <a:rPr lang="en-US" altLang="zh-TW" sz="2000" dirty="0"/>
                        <a:t>N/A</a:t>
                      </a:r>
                      <a:endParaRPr lang="zh-TW" altLang="en-US" sz="2000" dirty="0"/>
                    </a:p>
                  </a:txBody>
                  <a:tcPr/>
                </a:tc>
                <a:tc>
                  <a:txBody>
                    <a:bodyPr/>
                    <a:lstStyle/>
                    <a:p>
                      <a:r>
                        <a:rPr lang="en-US" altLang="zh-TW" sz="2000" dirty="0"/>
                        <a:t>94.03</a:t>
                      </a:r>
                      <a:endParaRPr lang="zh-TW"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94.58</a:t>
                      </a:r>
                      <a:endParaRPr lang="zh-TW" altLang="en-US" sz="2000" dirty="0"/>
                    </a:p>
                  </a:txBody>
                  <a:tcPr/>
                </a:tc>
                <a:tc>
                  <a:txBody>
                    <a:bodyPr/>
                    <a:lstStyle/>
                    <a:p>
                      <a:r>
                        <a:rPr lang="en-US" altLang="zh-TW" sz="2000" dirty="0"/>
                        <a:t>89.82</a:t>
                      </a:r>
                      <a:endParaRPr lang="zh-TW" altLang="en-US" sz="2000" dirty="0"/>
                    </a:p>
                  </a:txBody>
                  <a:tcPr/>
                </a:tc>
                <a:tc>
                  <a:txBody>
                    <a:bodyPr/>
                    <a:lstStyle/>
                    <a:p>
                      <a:r>
                        <a:rPr lang="en-US" altLang="zh-TW" sz="2000" dirty="0"/>
                        <a:t>92.81</a:t>
                      </a:r>
                      <a:endParaRPr lang="zh-TW" altLang="en-US" sz="2000" dirty="0"/>
                    </a:p>
                  </a:txBody>
                  <a:tcPr/>
                </a:tc>
                <a:extLst>
                  <a:ext uri="{0D108BD9-81ED-4DB2-BD59-A6C34878D82A}">
                    <a16:rowId xmlns:a16="http://schemas.microsoft.com/office/drawing/2014/main" val="365745937"/>
                  </a:ext>
                </a:extLst>
              </a:tr>
            </a:tbl>
          </a:graphicData>
        </a:graphic>
      </p:graphicFrame>
      <p:sp>
        <p:nvSpPr>
          <p:cNvPr id="3" name="文字方塊 2">
            <a:extLst>
              <a:ext uri="{FF2B5EF4-FFF2-40B4-BE49-F238E27FC236}">
                <a16:creationId xmlns:a16="http://schemas.microsoft.com/office/drawing/2014/main" id="{8F8FEFFE-95F4-7A46-A465-4FC3AA19F519}"/>
              </a:ext>
            </a:extLst>
          </p:cNvPr>
          <p:cNvSpPr txBox="1"/>
          <p:nvPr/>
        </p:nvSpPr>
        <p:spPr>
          <a:xfrm>
            <a:off x="10305115" y="6123543"/>
            <a:ext cx="1048685" cy="369332"/>
          </a:xfrm>
          <a:prstGeom prst="rect">
            <a:avLst/>
          </a:prstGeom>
          <a:noFill/>
        </p:spPr>
        <p:txBody>
          <a:bodyPr wrap="none" rtlCol="0">
            <a:spAutoFit/>
          </a:bodyPr>
          <a:lstStyle/>
          <a:p>
            <a:r>
              <a:rPr kumimoji="1" lang="en-US" altLang="zh-TW" b="1" dirty="0"/>
              <a:t>Unit in %</a:t>
            </a:r>
            <a:endParaRPr kumimoji="1" lang="zh-TW" altLang="en-US" b="1" dirty="0"/>
          </a:p>
        </p:txBody>
      </p:sp>
      <p:sp>
        <p:nvSpPr>
          <p:cNvPr id="4" name="圓角矩形 3">
            <a:extLst>
              <a:ext uri="{FF2B5EF4-FFF2-40B4-BE49-F238E27FC236}">
                <a16:creationId xmlns:a16="http://schemas.microsoft.com/office/drawing/2014/main" id="{AB44BB50-4604-3244-8BA4-31D02816346B}"/>
              </a:ext>
            </a:extLst>
          </p:cNvPr>
          <p:cNvSpPr/>
          <p:nvPr/>
        </p:nvSpPr>
        <p:spPr>
          <a:xfrm>
            <a:off x="3357765" y="3993515"/>
            <a:ext cx="1518012" cy="2314694"/>
          </a:xfrm>
          <a:prstGeom prst="round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圓角矩形 15">
            <a:extLst>
              <a:ext uri="{FF2B5EF4-FFF2-40B4-BE49-F238E27FC236}">
                <a16:creationId xmlns:a16="http://schemas.microsoft.com/office/drawing/2014/main" id="{6D536E08-3C0C-4341-A6C1-28C1B26F7CA0}"/>
              </a:ext>
            </a:extLst>
          </p:cNvPr>
          <p:cNvSpPr/>
          <p:nvPr/>
        </p:nvSpPr>
        <p:spPr>
          <a:xfrm>
            <a:off x="6215206" y="3993515"/>
            <a:ext cx="1518012" cy="2314694"/>
          </a:xfrm>
          <a:prstGeom prst="round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7" name="群組 6">
            <a:extLst>
              <a:ext uri="{FF2B5EF4-FFF2-40B4-BE49-F238E27FC236}">
                <a16:creationId xmlns:a16="http://schemas.microsoft.com/office/drawing/2014/main" id="{24D16F22-AB1A-6443-AAB0-271CEE2327C6}"/>
              </a:ext>
            </a:extLst>
          </p:cNvPr>
          <p:cNvGrpSpPr/>
          <p:nvPr/>
        </p:nvGrpSpPr>
        <p:grpSpPr>
          <a:xfrm>
            <a:off x="3285666" y="1366094"/>
            <a:ext cx="5403850" cy="2288695"/>
            <a:chOff x="2872338" y="1321356"/>
            <a:chExt cx="5403850" cy="2288695"/>
          </a:xfrm>
        </p:grpSpPr>
        <p:pic>
          <p:nvPicPr>
            <p:cNvPr id="20" name="final_6254fc79ca90d90080914540_303302.mp4" descr="final_6254fc79ca90d90080914540_303302.mp4">
              <a:hlinkClick r:id="" action="ppaction://media"/>
              <a:extLst>
                <a:ext uri="{FF2B5EF4-FFF2-40B4-BE49-F238E27FC236}">
                  <a16:creationId xmlns:a16="http://schemas.microsoft.com/office/drawing/2014/main" id="{6BFE43E6-0F28-684F-93F9-8A459B4A59B1}"/>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8" t="19001" r="2943" b="12009"/>
            <a:stretch/>
          </p:blipFill>
          <p:spPr>
            <a:xfrm>
              <a:off x="2876188" y="1690688"/>
              <a:ext cx="5400000" cy="1919363"/>
            </a:xfrm>
            <a:prstGeom prst="rect">
              <a:avLst/>
            </a:prstGeom>
          </p:spPr>
        </p:pic>
        <p:sp>
          <p:nvSpPr>
            <p:cNvPr id="24" name="文字方塊 23">
              <a:extLst>
                <a:ext uri="{FF2B5EF4-FFF2-40B4-BE49-F238E27FC236}">
                  <a16:creationId xmlns:a16="http://schemas.microsoft.com/office/drawing/2014/main" id="{06849326-FEEB-6740-B8DE-5405E44F12EF}"/>
                </a:ext>
              </a:extLst>
            </p:cNvPr>
            <p:cNvSpPr txBox="1"/>
            <p:nvPr/>
          </p:nvSpPr>
          <p:spPr>
            <a:xfrm>
              <a:off x="2872338" y="1321356"/>
              <a:ext cx="1468415" cy="369332"/>
            </a:xfrm>
            <a:prstGeom prst="rect">
              <a:avLst/>
            </a:prstGeom>
            <a:noFill/>
          </p:spPr>
          <p:txBody>
            <a:bodyPr wrap="none" rtlCol="0">
              <a:spAutoFit/>
            </a:bodyPr>
            <a:lstStyle/>
            <a:p>
              <a:r>
                <a:rPr kumimoji="1" lang="en-US" altLang="zh-TW" b="1" dirty="0"/>
                <a:t>Ground Truth</a:t>
              </a:r>
              <a:endParaRPr kumimoji="1" lang="zh-TW" altLang="en-US" b="1" dirty="0"/>
            </a:p>
          </p:txBody>
        </p:sp>
        <p:sp>
          <p:nvSpPr>
            <p:cNvPr id="33" name="文字方塊 32">
              <a:extLst>
                <a:ext uri="{FF2B5EF4-FFF2-40B4-BE49-F238E27FC236}">
                  <a16:creationId xmlns:a16="http://schemas.microsoft.com/office/drawing/2014/main" id="{C4654B55-36AC-BC4E-AD3F-E7BAEF2CC469}"/>
                </a:ext>
              </a:extLst>
            </p:cNvPr>
            <p:cNvSpPr txBox="1"/>
            <p:nvPr/>
          </p:nvSpPr>
          <p:spPr>
            <a:xfrm>
              <a:off x="5805319" y="1321356"/>
              <a:ext cx="2470869" cy="369332"/>
            </a:xfrm>
            <a:prstGeom prst="rect">
              <a:avLst/>
            </a:prstGeom>
            <a:noFill/>
          </p:spPr>
          <p:txBody>
            <a:bodyPr wrap="none" rtlCol="0">
              <a:spAutoFit/>
            </a:bodyPr>
            <a:lstStyle/>
            <a:p>
              <a:r>
                <a:rPr kumimoji="1" lang="en-US" altLang="zh-TW" b="1" dirty="0"/>
                <a:t>Proposed Segmentation</a:t>
              </a:r>
              <a:endParaRPr kumimoji="1" lang="zh-TW" altLang="en-US" dirty="0"/>
            </a:p>
          </p:txBody>
        </p:sp>
      </p:grpSp>
    </p:spTree>
    <p:extLst>
      <p:ext uri="{BB962C8B-B14F-4D97-AF65-F5344CB8AC3E}">
        <p14:creationId xmlns:p14="http://schemas.microsoft.com/office/powerpoint/2010/main" val="4128699168"/>
      </p:ext>
    </p:extLst>
  </p:cSld>
  <p:clrMapOvr>
    <a:masterClrMapping/>
  </p:clrMapOvr>
  <p:timing>
    <p:tnLst>
      <p:par>
        <p:cTn id="1" dur="indefinite" restart="never" nodeType="tmRoot">
          <p:childTnLst>
            <p:video>
              <p:cMediaNode vol="80000">
                <p:cTn id="2" repeatCount="indefinite" fill="remove" display="0">
                  <p:stCondLst>
                    <p:cond delay="indefinite"/>
                  </p:stCondLst>
                </p:cTn>
                <p:tgtEl>
                  <p:spTgt spid="20"/>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FE96BB-2A0D-794F-9943-81DAB9B48A55}"/>
              </a:ext>
            </a:extLst>
          </p:cNvPr>
          <p:cNvSpPr>
            <a:spLocks noGrp="1"/>
          </p:cNvSpPr>
          <p:nvPr>
            <p:ph type="title"/>
          </p:nvPr>
        </p:nvSpPr>
        <p:spPr/>
        <p:txBody>
          <a:bodyPr/>
          <a:lstStyle/>
          <a:p>
            <a:r>
              <a:rPr kumimoji="1" lang="en-US" altLang="zh-TW" dirty="0"/>
              <a:t>Thank you</a:t>
            </a:r>
            <a:endParaRPr kumimoji="1" lang="zh-TW" altLang="en-US" dirty="0"/>
          </a:p>
        </p:txBody>
      </p:sp>
      <p:sp>
        <p:nvSpPr>
          <p:cNvPr id="3" name="內容版面配置區 2">
            <a:extLst>
              <a:ext uri="{FF2B5EF4-FFF2-40B4-BE49-F238E27FC236}">
                <a16:creationId xmlns:a16="http://schemas.microsoft.com/office/drawing/2014/main" id="{788D7ED6-7836-8142-8640-213872CAADAB}"/>
              </a:ext>
            </a:extLst>
          </p:cNvPr>
          <p:cNvSpPr>
            <a:spLocks noGrp="1"/>
          </p:cNvSpPr>
          <p:nvPr>
            <p:ph idx="1"/>
          </p:nvPr>
        </p:nvSpPr>
        <p:spPr/>
        <p:txBody>
          <a:bodyPr/>
          <a:lstStyle/>
          <a:p>
            <a:r>
              <a:rPr kumimoji="1" lang="en-US" altLang="zh-TW" dirty="0"/>
              <a:t>Comments appreciated!</a:t>
            </a:r>
            <a:endParaRPr kumimoji="1" lang="zh-TW" altLang="en-US" dirty="0"/>
          </a:p>
        </p:txBody>
      </p:sp>
      <p:pic>
        <p:nvPicPr>
          <p:cNvPr id="4" name="圖片 3">
            <a:extLst>
              <a:ext uri="{FF2B5EF4-FFF2-40B4-BE49-F238E27FC236}">
                <a16:creationId xmlns:a16="http://schemas.microsoft.com/office/drawing/2014/main" id="{006EC0A0-DC6A-F441-B1B5-14460BD1E08D}"/>
              </a:ext>
            </a:extLst>
          </p:cNvPr>
          <p:cNvPicPr>
            <a:picLocks noChangeAspect="1"/>
          </p:cNvPicPr>
          <p:nvPr/>
        </p:nvPicPr>
        <p:blipFill>
          <a:blip r:embed="rId3"/>
          <a:stretch>
            <a:fillRect/>
          </a:stretch>
        </p:blipFill>
        <p:spPr>
          <a:xfrm>
            <a:off x="8343900" y="152400"/>
            <a:ext cx="3683000" cy="6553200"/>
          </a:xfrm>
          <a:prstGeom prst="rect">
            <a:avLst/>
          </a:prstGeom>
        </p:spPr>
      </p:pic>
    </p:spTree>
    <p:extLst>
      <p:ext uri="{BB962C8B-B14F-4D97-AF65-F5344CB8AC3E}">
        <p14:creationId xmlns:p14="http://schemas.microsoft.com/office/powerpoint/2010/main" val="2929811458"/>
      </p:ext>
    </p:extLst>
  </p:cSld>
  <p:clrMapOvr>
    <a:masterClrMapping/>
  </p:clrMapOvr>
</p:sld>
</file>

<file path=ppt/theme/theme1.xml><?xml version="1.0" encoding="utf-8"?>
<a:theme xmlns:a="http://schemas.openxmlformats.org/drawingml/2006/main" name="Office 佈景主題">
  <a:themeElements>
    <a:clrScheme name="Duke Light">
      <a:dk1>
        <a:srgbClr val="001A57"/>
      </a:dk1>
      <a:lt1>
        <a:srgbClr val="FFFFFF"/>
      </a:lt1>
      <a:dk2>
        <a:srgbClr val="666666"/>
      </a:dk2>
      <a:lt2>
        <a:srgbClr val="E2E6ED"/>
      </a:lt2>
      <a:accent1>
        <a:srgbClr val="005587"/>
      </a:accent1>
      <a:accent2>
        <a:srgbClr val="0577B1"/>
      </a:accent2>
      <a:accent3>
        <a:srgbClr val="FFD960"/>
      </a:accent3>
      <a:accent4>
        <a:srgbClr val="C84E00"/>
      </a:accent4>
      <a:accent5>
        <a:srgbClr val="993399"/>
      </a:accent5>
      <a:accent6>
        <a:srgbClr val="339898"/>
      </a:accent6>
      <a:hlink>
        <a:srgbClr val="E89923"/>
      </a:hlink>
      <a:folHlink>
        <a:srgbClr val="E8992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0B8E47FC-7D2F-7D45-A160-C4814F959E98}" vid="{464B59C9-4F8E-C946-84FB-E3EE7BB8620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佈景主題</Template>
  <TotalTime>3038</TotalTime>
  <Words>670</Words>
  <Application>Microsoft Macintosh PowerPoint</Application>
  <PresentationFormat>寬螢幕</PresentationFormat>
  <Paragraphs>134</Paragraphs>
  <Slides>7</Slides>
  <Notes>6</Notes>
  <HiddenSlides>0</HiddenSlides>
  <MMClips>2</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Arial</vt:lpstr>
      <vt:lpstr>Calibri</vt:lpstr>
      <vt:lpstr>Calibri Light</vt:lpstr>
      <vt:lpstr>Cambria Math</vt:lpstr>
      <vt:lpstr>Office 佈景主題</vt:lpstr>
      <vt:lpstr>Brain Tumor (Glioblastoma) Segmentation using Neural Networks</vt:lpstr>
      <vt:lpstr>Why we do it?</vt:lpstr>
      <vt:lpstr>Image Segmentation for Brain Tumor</vt:lpstr>
      <vt:lpstr>U-Net</vt:lpstr>
      <vt:lpstr>Transfer Learning using Auto-Encoder</vt:lpstr>
      <vt:lpstr>Results – Dice Similarity Score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Tego Chang</dc:creator>
  <cp:lastModifiedBy>Tego Chang</cp:lastModifiedBy>
  <cp:revision>199</cp:revision>
  <dcterms:created xsi:type="dcterms:W3CDTF">2021-11-23T01:04:18Z</dcterms:created>
  <dcterms:modified xsi:type="dcterms:W3CDTF">2022-04-13T03:03:46Z</dcterms:modified>
</cp:coreProperties>
</file>