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84" r:id="rId10"/>
    <p:sldId id="291" r:id="rId11"/>
    <p:sldId id="286" r:id="rId12"/>
    <p:sldId id="287" r:id="rId13"/>
    <p:sldId id="288" r:id="rId14"/>
    <p:sldId id="292" r:id="rId15"/>
    <p:sldId id="289" r:id="rId16"/>
    <p:sldId id="290" r:id="rId17"/>
    <p:sldId id="293" r:id="rId18"/>
    <p:sldId id="309" r:id="rId19"/>
    <p:sldId id="307" r:id="rId20"/>
    <p:sldId id="294" r:id="rId21"/>
    <p:sldId id="295" r:id="rId22"/>
    <p:sldId id="296" r:id="rId23"/>
    <p:sldId id="313" r:id="rId24"/>
    <p:sldId id="311" r:id="rId25"/>
    <p:sldId id="312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8C41F6E-DAF4-420F-B2BF-CB96CD9D376B}">
          <p14:sldIdLst>
            <p14:sldId id="256"/>
          </p14:sldIdLst>
        </p14:section>
        <p14:section name="Table of Contents" id="{85D17BA4-4DC4-443B-97C8-708369768E72}">
          <p14:sldIdLst>
            <p14:sldId id="257"/>
          </p14:sldIdLst>
        </p14:section>
        <p14:section name="The Difference" id="{40CFD591-2F6F-4CDF-B8C7-6DE860E6D8D2}">
          <p14:sldIdLst>
            <p14:sldId id="258"/>
            <p14:sldId id="262"/>
            <p14:sldId id="259"/>
            <p14:sldId id="260"/>
            <p14:sldId id="261"/>
          </p14:sldIdLst>
        </p14:section>
        <p14:section name="Projects" id="{152EB6AE-30C8-4752-9C3A-3C37FFD2EA2B}">
          <p14:sldIdLst>
            <p14:sldId id="264"/>
            <p14:sldId id="284"/>
            <p14:sldId id="291"/>
            <p14:sldId id="286"/>
            <p14:sldId id="287"/>
            <p14:sldId id="288"/>
            <p14:sldId id="292"/>
            <p14:sldId id="289"/>
            <p14:sldId id="290"/>
            <p14:sldId id="293"/>
            <p14:sldId id="309"/>
            <p14:sldId id="307"/>
            <p14:sldId id="294"/>
            <p14:sldId id="295"/>
            <p14:sldId id="296"/>
            <p14:sldId id="313"/>
            <p14:sldId id="311"/>
            <p14:sldId id="312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78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1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94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1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2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fQP5p9czOY" TargetMode="External"/><Relationship Id="rId2" Type="http://schemas.openxmlformats.org/officeDocument/2006/relationships/hyperlink" Target="https://www.youtube.com/watch?v=KKSRpOrR6x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icleap.com/magic-leap-one" TargetMode="External"/><Relationship Id="rId2" Type="http://schemas.openxmlformats.org/officeDocument/2006/relationships/hyperlink" Target="https://www.magicle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9D9eIWZNgM" TargetMode="External"/><Relationship Id="rId2" Type="http://schemas.openxmlformats.org/officeDocument/2006/relationships/hyperlink" Target="https://www.stanfordchildrens.org/en/innovation/virtual-reality/stanford-virtual-he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tAmImhdWYjA" TargetMode="External"/><Relationship Id="rId4" Type="http://schemas.openxmlformats.org/officeDocument/2006/relationships/hyperlink" Target="https://www.youtube.com/watch?v=XK_hW_c99X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pf6KcWYyw" TargetMode="External"/><Relationship Id="rId2" Type="http://schemas.openxmlformats.org/officeDocument/2006/relationships/hyperlink" Target="Ethical%20Dilemm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ical_conditioning" TargetMode="External"/><Relationship Id="rId2" Type="http://schemas.openxmlformats.org/officeDocument/2006/relationships/hyperlink" Target="https://imotions.com/blog/the-stroop-effec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garcia2013@fa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tclab.mie.utoronto.ca/publication/1994/Milgram_Takemura_SPIE199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plightning.com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tinyurl.com/yccu8l3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youtu.be/EUmNbNa3RYY" TargetMode="External"/><Relationship Id="rId4" Type="http://schemas.openxmlformats.org/officeDocument/2006/relationships/hyperlink" Target="https://youtu.be/3uuQSSnO7I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VgCPMkNlkS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098602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XReality: Update S2019</a:t>
            </a:r>
            <a:br>
              <a:rPr lang="en-US" dirty="0"/>
            </a:br>
            <a:r>
              <a:rPr lang="en-US" sz="4400" dirty="0"/>
              <a:t>Augmented | Virtual | Mixed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Lukas Garcia</a:t>
            </a:r>
          </a:p>
          <a:p>
            <a:pPr algn="ctr"/>
            <a:r>
              <a:rPr lang="en-US" sz="3800" dirty="0"/>
              <a:t>Rachel St. Claire, Gwen Field</a:t>
            </a:r>
          </a:p>
          <a:p>
            <a:pPr algn="ctr"/>
            <a:r>
              <a:rPr lang="en-US" sz="3800" dirty="0"/>
              <a:t>Tony Stracuzzi, Vinny Macri</a:t>
            </a:r>
            <a:r>
              <a:rPr lang="en-US" sz="2900" dirty="0"/>
              <a:t> </a:t>
            </a:r>
            <a:endParaRPr lang="en-US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160399"/>
            <a:ext cx="8915399" cy="18782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/>
              <a:t>Empathy in Virtual Reality</a:t>
            </a:r>
            <a:br>
              <a:rPr lang="en-US" sz="6000" dirty="0"/>
            </a:br>
            <a:r>
              <a:rPr lang="en-US" sz="3100" u="sng" dirty="0"/>
              <a:t>Project on hold</a:t>
            </a: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Need new project leader</a:t>
            </a:r>
            <a:endParaRPr lang="en-US" sz="2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6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400" dirty="0"/>
              <a:t>Investigate factors of empathy creation and stress levels that can occur within VR &amp; desktop environments.</a:t>
            </a:r>
          </a:p>
          <a:p>
            <a:r>
              <a:rPr lang="en-US" sz="2400" dirty="0"/>
              <a:t>Big Questions:</a:t>
            </a:r>
          </a:p>
          <a:p>
            <a:pPr lvl="1"/>
            <a:r>
              <a:rPr lang="en-US" sz="2200" dirty="0"/>
              <a:t>Does the amount of time that’s taken into a personal user’s </a:t>
            </a:r>
            <a:r>
              <a:rPr lang="en-US" sz="2200" dirty="0">
                <a:hlinkClick r:id="rId2"/>
              </a:rPr>
              <a:t>character creation</a:t>
            </a:r>
            <a:r>
              <a:rPr lang="en-US" sz="2200" dirty="0"/>
              <a:t> have any effect on empathy and stress levels?</a:t>
            </a:r>
          </a:p>
          <a:p>
            <a:pPr lvl="1"/>
            <a:r>
              <a:rPr lang="en-US" sz="2200" dirty="0"/>
              <a:t>Does </a:t>
            </a:r>
            <a:r>
              <a:rPr lang="en-US" sz="2200" dirty="0">
                <a:hlinkClick r:id="rId3"/>
              </a:rPr>
              <a:t>race in character creation</a:t>
            </a:r>
            <a:r>
              <a:rPr lang="en-US" sz="2200" dirty="0"/>
              <a:t> have an impact upon the user when they are in virtual and/or desktop environments?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Empathy?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400" dirty="0"/>
              <a:t>It is the capacity to understand or feel what another person, creature, being, etc. is experiencing from within a frame of reference.</a:t>
            </a:r>
          </a:p>
          <a:p>
            <a:r>
              <a:rPr lang="en-US" sz="2400" dirty="0"/>
              <a:t>The capacity to place oneself in another’s position and enact some sort of emotional state for that other being.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3C66F3-3A33-4F94-8883-B9FB9861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37" y="3601584"/>
            <a:ext cx="5911411" cy="31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Generation of Empathy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400" dirty="0"/>
              <a:t>An Impairment of Working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Show a user a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Does the image induce empathy?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Show user the pattern again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Can the user remember the pattern?</a:t>
            </a:r>
          </a:p>
          <a:p>
            <a:endParaRPr lang="en-US" sz="2400" dirty="0"/>
          </a:p>
          <a:p>
            <a:r>
              <a:rPr lang="en-US" sz="2400" dirty="0"/>
              <a:t>Objective way to measure empathy and see if a user can recollect pattern recognition.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160399"/>
            <a:ext cx="8915399" cy="18782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/>
              <a:t>Educational Mixed Reality</a:t>
            </a:r>
            <a:br>
              <a:rPr lang="en-US" sz="6000" dirty="0"/>
            </a:br>
            <a:r>
              <a:rPr lang="en-US" sz="3100" u="sng" dirty="0"/>
              <a:t>Update on March 15, 2018</a:t>
            </a: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Vinny Macri</a:t>
            </a:r>
          </a:p>
          <a:p>
            <a:pPr algn="ctr"/>
            <a:r>
              <a:rPr lang="en-US" sz="3800" dirty="0"/>
              <a:t>Trever X., Christian X.,</a:t>
            </a:r>
          </a:p>
          <a:p>
            <a:pPr algn="ctr"/>
            <a:r>
              <a:rPr lang="en-US" sz="3800" dirty="0"/>
              <a:t>Miesha 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0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642017"/>
          </a:xfrm>
        </p:spPr>
        <p:txBody>
          <a:bodyPr numCol="1">
            <a:normAutofit/>
          </a:bodyPr>
          <a:lstStyle/>
          <a:p>
            <a:r>
              <a:rPr lang="en-US" sz="2400" dirty="0"/>
              <a:t>Design multiple use applications for the newly released </a:t>
            </a:r>
            <a:r>
              <a:rPr lang="en-US" sz="2400" dirty="0">
                <a:hlinkClick r:id="rId2"/>
              </a:rPr>
              <a:t>Magic Leap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One</a:t>
            </a:r>
            <a:r>
              <a:rPr lang="en-US" sz="2400" dirty="0"/>
              <a:t>.</a:t>
            </a:r>
          </a:p>
          <a:p>
            <a:r>
              <a:rPr lang="en-US" sz="2400" dirty="0"/>
              <a:t>Create an environment where a user can interact with a digital model of a brain and inspect the various components of the brain.</a:t>
            </a:r>
          </a:p>
          <a:p>
            <a:pPr lvl="1"/>
            <a:r>
              <a:rPr lang="en-US" sz="2000" dirty="0"/>
              <a:t>Enlarge and shrink the model</a:t>
            </a:r>
          </a:p>
          <a:p>
            <a:pPr lvl="1"/>
            <a:r>
              <a:rPr lang="en-US" sz="2000" dirty="0"/>
              <a:t>“Explode” the model to see various innards of a brain.</a:t>
            </a:r>
          </a:p>
          <a:p>
            <a:pPr lvl="1"/>
            <a:r>
              <a:rPr lang="en-US" sz="2000" dirty="0"/>
              <a:t>Rotate the model</a:t>
            </a:r>
          </a:p>
          <a:p>
            <a:pPr lvl="1"/>
            <a:r>
              <a:rPr lang="en-US" sz="2000" dirty="0"/>
              <a:t>Use other tools within the environment for better interaction and understanding of the model.</a:t>
            </a:r>
          </a:p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6616978" cy="4076745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400" dirty="0"/>
              <a:t>Using the Magic Leap One, a user can interact with a computer-generated brain model with the use of their hands.</a:t>
            </a:r>
          </a:p>
          <a:p>
            <a:pPr lvl="1"/>
            <a:r>
              <a:rPr lang="en-US" sz="2200" dirty="0"/>
              <a:t>Pinch to shrink</a:t>
            </a:r>
          </a:p>
          <a:p>
            <a:pPr lvl="1"/>
            <a:r>
              <a:rPr lang="en-US" sz="2200" dirty="0"/>
              <a:t>Move hands away from each other to expand</a:t>
            </a:r>
          </a:p>
          <a:p>
            <a:pPr lvl="1"/>
            <a:r>
              <a:rPr lang="en-US" sz="2200" dirty="0"/>
              <a:t>Gesture to place the brain in the real world environment</a:t>
            </a:r>
          </a:p>
          <a:p>
            <a:r>
              <a:rPr lang="en-US" sz="2400" dirty="0"/>
              <a:t>The model is casted in front of the user’s FOV and a user can interact with the model at a whim.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149228-7372-4D51-A399-2AB989C4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97" y="5000680"/>
            <a:ext cx="3134044" cy="1764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C2BC2A-9278-4816-8E45-944027C84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287" y="1444253"/>
            <a:ext cx="2851508" cy="27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6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Future Development Use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642017"/>
          </a:xfrm>
        </p:spPr>
        <p:txBody>
          <a:bodyPr numCol="1">
            <a:normAutofit/>
          </a:bodyPr>
          <a:lstStyle/>
          <a:p>
            <a:r>
              <a:rPr lang="en-US" sz="2400" dirty="0"/>
              <a:t>Mixed Reality headsets are going to be the newest and most upcoming use of XReality.</a:t>
            </a:r>
          </a:p>
          <a:p>
            <a:r>
              <a:rPr lang="en-US" sz="2400" dirty="0"/>
              <a:t>Ability for anyone to see beyond a real-world environment that was not possible before.</a:t>
            </a:r>
          </a:p>
          <a:p>
            <a:r>
              <a:rPr lang="en-US" sz="2400" dirty="0"/>
              <a:t>Possibility to bring VR versions of applications into MR.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200" dirty="0">
                <a:hlinkClick r:id="rId2"/>
              </a:rPr>
              <a:t>The Stanford Virtual Heart</a:t>
            </a:r>
            <a:r>
              <a:rPr lang="en-US" sz="2200" dirty="0"/>
              <a:t> (</a:t>
            </a:r>
            <a:r>
              <a:rPr lang="en-US" sz="2200" dirty="0">
                <a:hlinkClick r:id="rId3"/>
              </a:rPr>
              <a:t>Video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hlinkClick r:id="rId4"/>
              </a:rPr>
              <a:t>Industrial SCADA Systems</a:t>
            </a:r>
            <a:endParaRPr lang="en-US" sz="2200" dirty="0"/>
          </a:p>
          <a:p>
            <a:pPr lvl="1"/>
            <a:r>
              <a:rPr lang="en-US" sz="2200" dirty="0">
                <a:hlinkClick r:id="rId5"/>
              </a:rPr>
              <a:t>Trimble Connect for Construction</a:t>
            </a:r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3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71E3-FC85-4F84-891D-0EECBF6B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New improved models</a:t>
            </a:r>
          </a:p>
          <a:p>
            <a:r>
              <a:rPr lang="en-US" sz="2200" dirty="0"/>
              <a:t>Better object and text occlusion</a:t>
            </a:r>
          </a:p>
          <a:p>
            <a:r>
              <a:rPr lang="en-US" sz="2200" dirty="0"/>
              <a:t>Improved rotation animation of brain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8D4179-587A-42AD-9AE1-D038FDFD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Brief Update: S2019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8701CD-4349-4BF6-AAB2-CF77CF1E4398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8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3" y="2351955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S.S.D.M. in VR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Lukas Garcia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8F04-3F84-4487-BCF7-7D6B4289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222F-CF32-4583-8B4C-10B88BCE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660460"/>
          </a:xfrm>
        </p:spPr>
        <p:txBody>
          <a:bodyPr numCol="2">
            <a:normAutofit/>
          </a:bodyPr>
          <a:lstStyle/>
          <a:p>
            <a:r>
              <a:rPr lang="en-US" sz="1900" dirty="0"/>
              <a:t>What is XReality?</a:t>
            </a:r>
          </a:p>
          <a:p>
            <a:pPr lvl="1"/>
            <a:r>
              <a:rPr lang="en-US" sz="1700" dirty="0"/>
              <a:t>What is Augmented Reality?</a:t>
            </a:r>
          </a:p>
          <a:p>
            <a:pPr lvl="1"/>
            <a:r>
              <a:rPr lang="en-US" sz="1700" dirty="0"/>
              <a:t>What is Virtual Reality?</a:t>
            </a:r>
          </a:p>
          <a:p>
            <a:pPr lvl="1"/>
            <a:r>
              <a:rPr lang="en-US" sz="1700" dirty="0"/>
              <a:t>What is Mixed Reality?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900" dirty="0" err="1"/>
              <a:t>CyclePsych</a:t>
            </a:r>
            <a:endParaRPr lang="en-US" sz="1900" dirty="0"/>
          </a:p>
          <a:p>
            <a:pPr lvl="1"/>
            <a:r>
              <a:rPr lang="en-US" sz="1700" dirty="0"/>
              <a:t>Project Lead: Rachel St. Claire</a:t>
            </a:r>
          </a:p>
          <a:p>
            <a:r>
              <a:rPr lang="en-US" sz="1900" dirty="0"/>
              <a:t>Stress in Virtual Reality</a:t>
            </a:r>
          </a:p>
          <a:p>
            <a:pPr lvl="1"/>
            <a:r>
              <a:rPr lang="en-US" sz="1700" dirty="0"/>
              <a:t>Project Lead: Toni Stracuzzi</a:t>
            </a:r>
          </a:p>
          <a:p>
            <a:pPr>
              <a:tabLst>
                <a:tab pos="0" algn="l"/>
              </a:tabLst>
            </a:pPr>
            <a:r>
              <a:rPr lang="en-US" sz="1900" dirty="0"/>
              <a:t>Educational Mixed Reality</a:t>
            </a:r>
          </a:p>
          <a:p>
            <a:pPr lvl="1">
              <a:tabLst>
                <a:tab pos="0" algn="l"/>
              </a:tabLst>
            </a:pPr>
            <a:r>
              <a:rPr lang="en-US" sz="1700" dirty="0"/>
              <a:t>Project Lead: Vinny Macri</a:t>
            </a:r>
          </a:p>
          <a:p>
            <a:pPr marL="0" indent="0">
              <a:buNone/>
            </a:pPr>
            <a:endParaRPr lang="en-US" sz="19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>
              <a:tabLst>
                <a:tab pos="0" algn="l"/>
              </a:tabLst>
            </a:pPr>
            <a:r>
              <a:rPr lang="en-US" sz="1900" dirty="0"/>
              <a:t>S.S.D.M. in VR</a:t>
            </a:r>
          </a:p>
          <a:p>
            <a:pPr lvl="1">
              <a:tabLst>
                <a:tab pos="0" algn="l"/>
              </a:tabLst>
            </a:pPr>
            <a:r>
              <a:rPr lang="en-US" sz="1700" dirty="0"/>
              <a:t>Project Lead: Lukas Garcia</a:t>
            </a:r>
          </a:p>
          <a:p>
            <a:r>
              <a:rPr lang="en-US" dirty="0"/>
              <a:t>VRmancer (WIP/Private)</a:t>
            </a:r>
          </a:p>
          <a:p>
            <a:pPr lvl="1"/>
            <a:r>
              <a:rPr lang="en-US" sz="1700" dirty="0"/>
              <a:t>Project Lead: Lukas Garcia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C68648-ADB2-41A4-8ED5-6A196925651A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7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5207282"/>
          </a:xfrm>
        </p:spPr>
        <p:txBody>
          <a:bodyPr numCol="1">
            <a:normAutofit/>
          </a:bodyPr>
          <a:lstStyle/>
          <a:p>
            <a:r>
              <a:rPr lang="en-US" sz="3200" dirty="0"/>
              <a:t>Split-Second Decision Making in Virtual Reality</a:t>
            </a:r>
          </a:p>
          <a:p>
            <a:r>
              <a:rPr lang="en-US" sz="3200" dirty="0"/>
              <a:t>Paper testing versus virtual reality testing</a:t>
            </a:r>
          </a:p>
          <a:p>
            <a:r>
              <a:rPr lang="en-US" sz="3200" dirty="0"/>
              <a:t>Create an emphasis on testing human subjects in virtual reality and why it can be important for further research.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5295939"/>
          </a:xfrm>
        </p:spPr>
        <p:txBody>
          <a:bodyPr numCol="1">
            <a:normAutofit/>
          </a:bodyPr>
          <a:lstStyle/>
          <a:p>
            <a:r>
              <a:rPr lang="en-US" sz="2400" dirty="0"/>
              <a:t>Hypothesis:</a:t>
            </a:r>
          </a:p>
          <a:p>
            <a:pPr lvl="1"/>
            <a:r>
              <a:rPr lang="en-US" sz="1800" dirty="0"/>
              <a:t>Can emotions and imagination cause different split-second decision making responses when tested on paper compared to that of a simulated scenario in VR?</a:t>
            </a:r>
          </a:p>
          <a:p>
            <a:r>
              <a:rPr lang="en-US" sz="2000" dirty="0"/>
              <a:t>Test Case:</a:t>
            </a:r>
          </a:p>
          <a:p>
            <a:pPr lvl="1"/>
            <a:r>
              <a:rPr lang="en-US" sz="1800" dirty="0"/>
              <a:t>Ask ethical questions both on paper and in virtual reality.</a:t>
            </a:r>
          </a:p>
          <a:p>
            <a:pPr lvl="1"/>
            <a:r>
              <a:rPr lang="en-US" sz="1800" dirty="0"/>
              <a:t>Ethical questions can be based on life and death situations; questions that really play a part on important decision making skills.</a:t>
            </a:r>
          </a:p>
          <a:p>
            <a:pPr lvl="1"/>
            <a:r>
              <a:rPr lang="en-US" sz="1800" dirty="0"/>
              <a:t>After sampling with paper, recreate dilemmas in VR where imagination is not needed.</a:t>
            </a:r>
          </a:p>
          <a:p>
            <a:r>
              <a:rPr lang="en-US" sz="2000" dirty="0"/>
              <a:t>Sample Questions:</a:t>
            </a:r>
          </a:p>
          <a:p>
            <a:pPr lvl="1"/>
            <a:r>
              <a:rPr lang="en-US" sz="1800" dirty="0">
                <a:hlinkClick r:id="rId2" action="ppaction://hlinkfile"/>
              </a:rPr>
              <a:t>Ethical Dilemmas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The Trolley Problem</a:t>
            </a:r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7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Paper to VR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870044"/>
          </a:xfrm>
        </p:spPr>
        <p:txBody>
          <a:bodyPr numCol="1">
            <a:normAutofit/>
          </a:bodyPr>
          <a:lstStyle/>
          <a:p>
            <a:r>
              <a:rPr lang="en-US" sz="2400" dirty="0"/>
              <a:t>Main Issue:</a:t>
            </a:r>
          </a:p>
          <a:p>
            <a:pPr lvl="1"/>
            <a:r>
              <a:rPr lang="en-US" sz="2200" dirty="0"/>
              <a:t>Can a subject make a different split-second decision when the situation is presented to them compared to when a user must recreate the situation in their head?</a:t>
            </a:r>
          </a:p>
          <a:p>
            <a:pPr lvl="1"/>
            <a:r>
              <a:rPr lang="en-US" sz="2200" dirty="0"/>
              <a:t>Use VR to simulate and model the scenario without the subject needing to imagine what the scenario might be. Instead, the subject is in control of the question.</a:t>
            </a:r>
          </a:p>
          <a:p>
            <a:pPr lvl="2"/>
            <a:r>
              <a:rPr lang="en-US" sz="2000" dirty="0"/>
              <a:t>The subject can see facial features on a model</a:t>
            </a:r>
          </a:p>
          <a:p>
            <a:pPr lvl="2"/>
            <a:r>
              <a:rPr lang="en-US" sz="2000" dirty="0"/>
              <a:t>The subject is in “control” of the environment</a:t>
            </a:r>
          </a:p>
          <a:p>
            <a:pPr lvl="2"/>
            <a:r>
              <a:rPr lang="en-US" sz="2000" dirty="0"/>
              <a:t>Are questions still asked when in VR compared to that of paper testing?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1E519EC-AB57-4746-855E-1C0B2AF9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Other Tests to Try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15007-8CBF-4BE8-8DC5-8BF373A23BA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ADFB5A-25AF-498D-A16E-53052A0C0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870044"/>
          </a:xfrm>
        </p:spPr>
        <p:txBody>
          <a:bodyPr numCol="1">
            <a:normAutofit/>
          </a:bodyPr>
          <a:lstStyle/>
          <a:p>
            <a:r>
              <a:rPr lang="en-US" sz="2000" dirty="0"/>
              <a:t>The Stroop Effect (</a:t>
            </a:r>
            <a:r>
              <a:rPr lang="en-US" sz="2000" dirty="0">
                <a:hlinkClick r:id="rId2"/>
              </a:rPr>
              <a:t>What?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 color’s name is printed in a different color than what it is describing.</a:t>
            </a:r>
          </a:p>
          <a:p>
            <a:pPr lvl="2"/>
            <a:r>
              <a:rPr lang="en-US" sz="1600" dirty="0"/>
              <a:t>Example: </a:t>
            </a:r>
            <a:r>
              <a:rPr lang="en-US" sz="1600" dirty="0">
                <a:solidFill>
                  <a:srgbClr val="FF0000"/>
                </a:solidFill>
              </a:rPr>
              <a:t>GREEN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BLUE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  <a:highlight>
                  <a:srgbClr val="000000"/>
                </a:highlight>
              </a:rPr>
              <a:t>ORANGE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rgbClr val="00B0F0"/>
                </a:solidFill>
              </a:rPr>
              <a:t>PURPLE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800" dirty="0"/>
              <a:t>In VR:</a:t>
            </a:r>
          </a:p>
          <a:p>
            <a:pPr lvl="2"/>
            <a:r>
              <a:rPr lang="en-US" sz="1600" dirty="0"/>
              <a:t>Have users draw the names in different colors and test users on choices.</a:t>
            </a:r>
          </a:p>
          <a:p>
            <a:pPr lvl="2"/>
            <a:r>
              <a:rPr lang="en-US" sz="1600" dirty="0"/>
              <a:t>Have a user have to decide between buttons, one that is colored red, another that says </a:t>
            </a:r>
            <a:r>
              <a:rPr lang="en-US" sz="1600" dirty="0">
                <a:solidFill>
                  <a:srgbClr val="00B050"/>
                </a:solidFill>
              </a:rPr>
              <a:t>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dirty="0"/>
          </a:p>
          <a:p>
            <a:r>
              <a:rPr lang="en-US" sz="2000" dirty="0"/>
              <a:t>Pavlov’s Dog/Classical Conditioning (</a:t>
            </a:r>
            <a:r>
              <a:rPr lang="en-US" sz="2000" dirty="0">
                <a:hlinkClick r:id="rId3"/>
              </a:rPr>
              <a:t>What?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The pairing of a biological potent stimulus to a neutral stimulus</a:t>
            </a:r>
          </a:p>
          <a:p>
            <a:pPr lvl="1"/>
            <a:r>
              <a:rPr lang="en-US" sz="1800" dirty="0"/>
              <a:t>In VR, simulate a way that a bell or sound can cause someone to do something without them knowing that they are doing it…maybe…</a:t>
            </a:r>
          </a:p>
          <a:p>
            <a:r>
              <a:rPr lang="en-US" sz="2000" dirty="0"/>
              <a:t>I’m not a psychologist, but I’m reading up on these tests! 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873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3" y="2351955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VRmancer</a:t>
            </a:r>
            <a:br>
              <a:rPr lang="en-US" sz="6000" dirty="0"/>
            </a:br>
            <a:r>
              <a:rPr lang="en-US" sz="2800" u="sng" dirty="0"/>
              <a:t>Work in Progress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Lukas Garcia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5207282"/>
          </a:xfrm>
        </p:spPr>
        <p:txBody>
          <a:bodyPr numCol="1">
            <a:normAutofit/>
          </a:bodyPr>
          <a:lstStyle/>
          <a:p>
            <a:r>
              <a:rPr lang="en-US" sz="2800" dirty="0"/>
              <a:t>The creation of an artificial consciousness using data pulled from virtual reality testing.</a:t>
            </a:r>
          </a:p>
          <a:p>
            <a:r>
              <a:rPr lang="en-US" sz="3200" dirty="0"/>
              <a:t>Still a big work in progress</a:t>
            </a:r>
          </a:p>
          <a:p>
            <a:pPr lvl="1"/>
            <a:r>
              <a:rPr lang="en-US" sz="3000" dirty="0"/>
              <a:t>More of a private project.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5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XReality and the Future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5"/>
            <a:ext cx="8915400" cy="2917676"/>
          </a:xfrm>
        </p:spPr>
        <p:txBody>
          <a:bodyPr numCol="1">
            <a:normAutofit/>
          </a:bodyPr>
          <a:lstStyle/>
          <a:p>
            <a:r>
              <a:rPr lang="en-US" sz="2000" dirty="0"/>
              <a:t>The future has an unlimited source of possibilities for anyone in the XR environment.</a:t>
            </a:r>
          </a:p>
          <a:p>
            <a:pPr lvl="1"/>
            <a:r>
              <a:rPr lang="en-US" sz="2000" dirty="0"/>
              <a:t>You just have to believe it to make it a reality.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Questions:</a:t>
            </a:r>
          </a:p>
          <a:p>
            <a:pPr lvl="1"/>
            <a:r>
              <a:rPr lang="en-US" sz="2000" dirty="0"/>
              <a:t>Drop me an email at: </a:t>
            </a:r>
            <a:r>
              <a:rPr lang="en-US" sz="2000" dirty="0">
                <a:hlinkClick r:id="rId2"/>
              </a:rPr>
              <a:t>lgarcia2013@fau.edu</a:t>
            </a:r>
            <a:endParaRPr lang="en-US" sz="2000" dirty="0"/>
          </a:p>
          <a:p>
            <a:pPr lvl="1"/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BF6024-602B-4807-920C-39BFA7B56EE5}"/>
              </a:ext>
            </a:extLst>
          </p:cNvPr>
          <p:cNvSpPr/>
          <p:nvPr/>
        </p:nvSpPr>
        <p:spPr>
          <a:xfrm>
            <a:off x="3461612" y="5555046"/>
            <a:ext cx="78671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i="1" dirty="0"/>
              <a:t>“You can close your eyes to reality, but not to memories.”</a:t>
            </a:r>
          </a:p>
          <a:p>
            <a:pPr algn="r"/>
            <a:r>
              <a:rPr lang="en-US" sz="1600" i="1" dirty="0"/>
              <a:t>~ Stanislaw Jerzy Lec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E288D-EF0E-4660-8AF8-94F928A9FEB9}"/>
              </a:ext>
            </a:extLst>
          </p:cNvPr>
          <p:cNvSpPr/>
          <p:nvPr/>
        </p:nvSpPr>
        <p:spPr>
          <a:xfrm>
            <a:off x="4000768" y="44072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i="1" dirty="0"/>
              <a:t>Thank you, MPCR Lab!</a:t>
            </a:r>
          </a:p>
        </p:txBody>
      </p:sp>
    </p:spTree>
    <p:extLst>
      <p:ext uri="{BB962C8B-B14F-4D97-AF65-F5344CB8AC3E}">
        <p14:creationId xmlns:p14="http://schemas.microsoft.com/office/powerpoint/2010/main" val="341326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XReality (XR)?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5400" cy="2529015"/>
          </a:xfrm>
        </p:spPr>
        <p:txBody>
          <a:bodyPr numCol="1">
            <a:normAutofit/>
          </a:bodyPr>
          <a:lstStyle/>
          <a:p>
            <a:r>
              <a:rPr lang="en-US" sz="2400" dirty="0"/>
              <a:t>The Reality-Virtuality Continuum</a:t>
            </a:r>
          </a:p>
          <a:p>
            <a:pPr lvl="1"/>
            <a:r>
              <a:rPr lang="en-US" sz="2200" dirty="0"/>
              <a:t>An umbrella that holds it all together </a:t>
            </a:r>
          </a:p>
          <a:p>
            <a:r>
              <a:rPr lang="en-US" sz="2400" dirty="0"/>
              <a:t>A scale that ranges from the completely real to the completely virtual.</a:t>
            </a:r>
          </a:p>
          <a:p>
            <a:pPr lvl="1"/>
            <a:r>
              <a:rPr lang="en-US" sz="2200" dirty="0"/>
              <a:t>Concept proposed by Paul Milgram</a:t>
            </a:r>
            <a:r>
              <a:rPr lang="en-US" sz="2200" baseline="30000" dirty="0">
                <a:hlinkClick r:id="rId2"/>
              </a:rPr>
              <a:t>¥</a:t>
            </a:r>
            <a:endParaRPr lang="en-US" sz="2200" baseline="30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7C5612-9E2F-48F2-AD64-79336E5A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092768"/>
            <a:ext cx="4877299" cy="2581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AC115B-F6BC-4CED-940C-C121E079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584" y="4092768"/>
            <a:ext cx="2664981" cy="25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the biggest difference?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5400" cy="2650611"/>
          </a:xfrm>
        </p:spPr>
        <p:txBody>
          <a:bodyPr numCol="1">
            <a:normAutofit/>
          </a:bodyPr>
          <a:lstStyle/>
          <a:p>
            <a:r>
              <a:rPr lang="en-US" sz="2000" dirty="0"/>
              <a:t>Depends on how the user is interacting with the different reality compared to the real world.</a:t>
            </a:r>
          </a:p>
          <a:p>
            <a:pPr lvl="1"/>
            <a:r>
              <a:rPr lang="en-US" sz="2000" dirty="0"/>
              <a:t>How does the user interact with the virtual? The objects?</a:t>
            </a:r>
          </a:p>
          <a:p>
            <a:pPr lvl="2"/>
            <a:r>
              <a:rPr lang="en-US" sz="1800" dirty="0"/>
              <a:t>Environment, objects, NPCs, the 5 senses, etc.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C2F048-C6A6-4AF8-ADB3-34914385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58" y="3429000"/>
            <a:ext cx="6717825" cy="32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Augmented Reality (AR)?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5027075" cy="4907785"/>
          </a:xfrm>
        </p:spPr>
        <p:txBody>
          <a:bodyPr numCol="1">
            <a:normAutofit/>
          </a:bodyPr>
          <a:lstStyle/>
          <a:p>
            <a:r>
              <a:rPr lang="en-US" sz="2400" dirty="0"/>
              <a:t>A reality where computer generated models are overlapped into a user’s view of the real world.</a:t>
            </a:r>
          </a:p>
          <a:p>
            <a:r>
              <a:rPr lang="en-US" sz="2400" dirty="0"/>
              <a:t>User can interact with the model, but via the use of a marker, or through the use of the viewport.</a:t>
            </a:r>
          </a:p>
          <a:p>
            <a:r>
              <a:rPr lang="en-US" sz="2400" dirty="0"/>
              <a:t>Business card project: </a:t>
            </a:r>
            <a:r>
              <a:rPr lang="en-US" b="1" dirty="0">
                <a:hlinkClick r:id="rId2"/>
              </a:rPr>
              <a:t>https://tinyurl.com/yccu8l35</a:t>
            </a:r>
            <a:r>
              <a:rPr lang="en-US" b="1" dirty="0"/>
              <a:t> </a:t>
            </a:r>
          </a:p>
          <a:p>
            <a:r>
              <a:rPr lang="en-US" dirty="0"/>
              <a:t>Examples: </a:t>
            </a:r>
            <a:r>
              <a:rPr lang="en-US" dirty="0">
                <a:hlinkClick r:id="rId3"/>
              </a:rPr>
              <a:t>Help Lightning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Continental HUD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I-Mechanic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8866C1D-7C73-46C9-BDA8-7C75D2BB2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065" y="1595784"/>
            <a:ext cx="2591801" cy="253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C7A2F-3AED-4153-96A1-E181362D8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525" y="4254360"/>
            <a:ext cx="3626879" cy="24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0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Virtual Reality (VR)?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5400" cy="2529015"/>
          </a:xfrm>
        </p:spPr>
        <p:txBody>
          <a:bodyPr numCol="1">
            <a:normAutofit/>
          </a:bodyPr>
          <a:lstStyle/>
          <a:p>
            <a:r>
              <a:rPr lang="en-US" sz="2400" dirty="0"/>
              <a:t>A reality where the user is closed off from the real world and is put into an all virtual, simulated environment.</a:t>
            </a:r>
          </a:p>
          <a:p>
            <a:r>
              <a:rPr lang="en-US" sz="2400" dirty="0"/>
              <a:t>User can interact with the environment through the use of controllers or sensors that mimic/scan hand positions.</a:t>
            </a:r>
          </a:p>
          <a:p>
            <a:r>
              <a:rPr lang="en-US" sz="2400" dirty="0"/>
              <a:t>Examples: </a:t>
            </a:r>
            <a:r>
              <a:rPr lang="en-US" sz="2400" dirty="0">
                <a:hlinkClick r:id="rId2"/>
              </a:rPr>
              <a:t>VR Vaccine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5EBD84-C723-411F-B1B4-E32C4896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23" y="3899586"/>
            <a:ext cx="4021894" cy="2797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4C89F4-F588-4E85-9A39-B3C1B7EF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278" y="4033859"/>
            <a:ext cx="4499186" cy="25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Mixed Reality (MR)?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8"/>
            <a:ext cx="8915400" cy="2650618"/>
          </a:xfrm>
        </p:spPr>
        <p:txBody>
          <a:bodyPr numCol="1">
            <a:normAutofit/>
          </a:bodyPr>
          <a:lstStyle/>
          <a:p>
            <a:r>
              <a:rPr lang="en-US" sz="2400" dirty="0"/>
              <a:t>The reality where both real world and digital elements come together. </a:t>
            </a:r>
          </a:p>
          <a:p>
            <a:r>
              <a:rPr lang="en-US" sz="2400" dirty="0"/>
              <a:t>Interaction and manipulation can be done in both the virtual and physical environment.</a:t>
            </a:r>
          </a:p>
          <a:p>
            <a:pPr lvl="1"/>
            <a:r>
              <a:rPr lang="en-US" sz="2200" dirty="0"/>
              <a:t>Image and sensing technologies allow user to interact using their hands and their front-facing FOV.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27C730-1001-488C-A8EA-CA61B081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931" y="4128657"/>
            <a:ext cx="5564144" cy="26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160399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err="1"/>
              <a:t>CyclePsych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Rachel St. Claire </a:t>
            </a:r>
          </a:p>
          <a:p>
            <a:pPr algn="ctr"/>
            <a:r>
              <a:rPr lang="en-US" sz="3800" dirty="0"/>
              <a:t>Gwen Field, Tony Stracuzzi, </a:t>
            </a:r>
          </a:p>
          <a:p>
            <a:pPr algn="ctr"/>
            <a:r>
              <a:rPr lang="en-US" sz="3800" dirty="0"/>
              <a:t>Lukas Garcia</a:t>
            </a:r>
            <a:endParaRPr lang="en-US" sz="2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160399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Stress in Virtual Reality</a:t>
            </a:r>
            <a:br>
              <a:rPr lang="en-US" sz="6000" dirty="0"/>
            </a:br>
            <a:r>
              <a:rPr lang="en-US" sz="2800" u="sng" dirty="0"/>
              <a:t>Update on March 15, 2018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Tony Stracuzzi</a:t>
            </a:r>
          </a:p>
          <a:p>
            <a:pPr algn="ctr"/>
            <a:r>
              <a:rPr lang="en-US" sz="3800" dirty="0"/>
              <a:t>Lukas Garcia</a:t>
            </a:r>
            <a:endParaRPr lang="en-US" sz="2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09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611</TotalTime>
  <Words>1230</Words>
  <Application>Microsoft Office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XReality: Update S2019 Augmented | Virtual | Mixed</vt:lpstr>
      <vt:lpstr>Table of Contents</vt:lpstr>
      <vt:lpstr>What is XReality (XR)?</vt:lpstr>
      <vt:lpstr>What is the biggest difference?</vt:lpstr>
      <vt:lpstr>What is Augmented Reality (AR)?</vt:lpstr>
      <vt:lpstr>What is Virtual Reality (VR)?</vt:lpstr>
      <vt:lpstr>What is Mixed Reality (MR)?</vt:lpstr>
      <vt:lpstr>CyclePsych</vt:lpstr>
      <vt:lpstr>Stress in Virtual Reality Update on March 15, 2018</vt:lpstr>
      <vt:lpstr>Empathy in Virtual Reality Project on hold</vt:lpstr>
      <vt:lpstr>The Project</vt:lpstr>
      <vt:lpstr>What is Empathy?</vt:lpstr>
      <vt:lpstr>Generation of Empathy</vt:lpstr>
      <vt:lpstr>Educational Mixed Reality Update on March 15, 2018</vt:lpstr>
      <vt:lpstr>The Project</vt:lpstr>
      <vt:lpstr>How?</vt:lpstr>
      <vt:lpstr>Future Development Use</vt:lpstr>
      <vt:lpstr>Brief Update: S2019</vt:lpstr>
      <vt:lpstr>S.S.D.M. in VR</vt:lpstr>
      <vt:lpstr>The Project</vt:lpstr>
      <vt:lpstr>Problem &amp; Solution</vt:lpstr>
      <vt:lpstr>Paper to VR</vt:lpstr>
      <vt:lpstr>Other Tests to Try</vt:lpstr>
      <vt:lpstr>VRmancer Work in Progress</vt:lpstr>
      <vt:lpstr>The Project</vt:lpstr>
      <vt:lpstr>XReality and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X-Realities</dc:title>
  <dc:creator>Lukas Garcia</dc:creator>
  <cp:lastModifiedBy>Lukas Garcia</cp:lastModifiedBy>
  <cp:revision>62</cp:revision>
  <dcterms:created xsi:type="dcterms:W3CDTF">2018-10-28T19:36:18Z</dcterms:created>
  <dcterms:modified xsi:type="dcterms:W3CDTF">2019-02-04T05:18:12Z</dcterms:modified>
</cp:coreProperties>
</file>