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4" r:id="rId16"/>
    <p:sldId id="271" r:id="rId17"/>
    <p:sldId id="285" r:id="rId18"/>
    <p:sldId id="291" r:id="rId19"/>
    <p:sldId id="286" r:id="rId20"/>
    <p:sldId id="287" r:id="rId21"/>
    <p:sldId id="288" r:id="rId22"/>
    <p:sldId id="292" r:id="rId23"/>
    <p:sldId id="289" r:id="rId24"/>
    <p:sldId id="290" r:id="rId25"/>
    <p:sldId id="293" r:id="rId26"/>
    <p:sldId id="307" r:id="rId27"/>
    <p:sldId id="294" r:id="rId28"/>
    <p:sldId id="295" r:id="rId29"/>
    <p:sldId id="296" r:id="rId30"/>
    <p:sldId id="308" r:id="rId31"/>
    <p:sldId id="298" r:id="rId32"/>
    <p:sldId id="299" r:id="rId33"/>
    <p:sldId id="300" r:id="rId34"/>
    <p:sldId id="30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8C41F6E-DAF4-420F-B2BF-CB96CD9D376B}">
          <p14:sldIdLst>
            <p14:sldId id="256"/>
          </p14:sldIdLst>
        </p14:section>
        <p14:section name="Table of Contents" id="{85D17BA4-4DC4-443B-97C8-708369768E72}">
          <p14:sldIdLst>
            <p14:sldId id="257"/>
          </p14:sldIdLst>
        </p14:section>
        <p14:section name="The Difference" id="{40CFD591-2F6F-4CDF-B8C7-6DE860E6D8D2}">
          <p14:sldIdLst>
            <p14:sldId id="258"/>
            <p14:sldId id="262"/>
            <p14:sldId id="259"/>
            <p14:sldId id="260"/>
            <p14:sldId id="261"/>
          </p14:sldIdLst>
        </p14:section>
        <p14:section name="Projects" id="{152EB6AE-30C8-4752-9C3A-3C37FFD2EA2B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84"/>
            <p14:sldId id="271"/>
            <p14:sldId id="285"/>
            <p14:sldId id="291"/>
            <p14:sldId id="286"/>
            <p14:sldId id="287"/>
            <p14:sldId id="288"/>
            <p14:sldId id="292"/>
            <p14:sldId id="289"/>
            <p14:sldId id="290"/>
            <p14:sldId id="293"/>
            <p14:sldId id="307"/>
            <p14:sldId id="294"/>
            <p14:sldId id="295"/>
            <p14:sldId id="296"/>
            <p14:sldId id="308"/>
            <p14:sldId id="298"/>
            <p14:sldId id="299"/>
            <p14:sldId id="30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6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2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78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16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945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1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9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0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5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2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5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4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5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5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9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giclea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ps.org/re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gPaCWJL7XI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deepdreamgenerato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_jq56iOOaU" TargetMode="External"/><Relationship Id="rId5" Type="http://schemas.openxmlformats.org/officeDocument/2006/relationships/hyperlink" Target="https://junyanz.github.io/CycleGAN/" TargetMode="External"/><Relationship Id="rId4" Type="http://schemas.openxmlformats.org/officeDocument/2006/relationships/hyperlink" Target="https://www.michaelbach.de/o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motions.com/blog/gs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CCWH_CNjM0" TargetMode="External"/><Relationship Id="rId2" Type="http://schemas.openxmlformats.org/officeDocument/2006/relationships/hyperlink" Target="https://www.youtube.com/watch?v=bIj26r4VPa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7fQ2aeF_JxY" TargetMode="External"/><Relationship Id="rId4" Type="http://schemas.openxmlformats.org/officeDocument/2006/relationships/hyperlink" Target="https://www.youtube.com/watch?v=k9tQShISrP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fQP5p9czOY" TargetMode="External"/><Relationship Id="rId2" Type="http://schemas.openxmlformats.org/officeDocument/2006/relationships/hyperlink" Target="https://www.youtube.com/watch?v=KKSRpOrR6x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gicleap.com/magic-leap-one" TargetMode="External"/><Relationship Id="rId2" Type="http://schemas.openxmlformats.org/officeDocument/2006/relationships/hyperlink" Target="https://www.magicle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9D9eIWZNgM" TargetMode="External"/><Relationship Id="rId2" Type="http://schemas.openxmlformats.org/officeDocument/2006/relationships/hyperlink" Target="https://www.stanfordchildrens.org/en/innovation/virtual-reality/stanford-virtual-he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tAmImhdWYjA" TargetMode="External"/><Relationship Id="rId4" Type="http://schemas.openxmlformats.org/officeDocument/2006/relationships/hyperlink" Target="https://www.youtube.com/watch?v=XK_hW_c99X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bBJfrkZRDI" TargetMode="External"/><Relationship Id="rId2" Type="http://schemas.openxmlformats.org/officeDocument/2006/relationships/hyperlink" Target="https://mediaroom.loreal.com/en/loreals-modiface-launches-long-term-augmented-reality-collaboration-with-face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52ArpkI1c8" TargetMode="External"/><Relationship Id="rId2" Type="http://schemas.openxmlformats.org/officeDocument/2006/relationships/hyperlink" Target="https://www.instagram.com/p/BiXeSsxF_Sx/?utm_source=ig_web_button_share_she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YJg02ivYzSs" TargetMode="External"/><Relationship Id="rId4" Type="http://schemas.openxmlformats.org/officeDocument/2006/relationships/hyperlink" Target="https://www.youtube.com/watch?v=xM935SnJN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tclab.mie.utoronto.ca/publication/1994/Milgram_Takemura_SPIE199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CrkZOx5Q1M" TargetMode="External"/><Relationship Id="rId2" Type="http://schemas.openxmlformats.org/officeDocument/2006/relationships/hyperlink" Target="https://www.youtube.com/watch?v=fyzmIkcVjC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ogyreview.com/s/602323/virtual-reality-with-feeling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theverge.com/2017/4/13/15251616/mindmaze-mask-vr-face-expression-reading-sens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9bIOexDMLYc" TargetMode="External"/><Relationship Id="rId5" Type="http://schemas.openxmlformats.org/officeDocument/2006/relationships/hyperlink" Target="https://www.youtube.com/watch?v=OK2y4Z5IkZ0" TargetMode="External"/><Relationship Id="rId4" Type="http://schemas.openxmlformats.org/officeDocument/2006/relationships/hyperlink" Target="https://www.researchgate.net/publication/6500998_Affective_Interactions_Using_Virtual_Reality_The_Link_between_Presence_and_Emotion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garcia2013@fau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plightning.com/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s://tinyurl.com/yccu8l3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youtu.be/EUmNbNa3RYY" TargetMode="External"/><Relationship Id="rId4" Type="http://schemas.openxmlformats.org/officeDocument/2006/relationships/hyperlink" Target="https://youtu.be/3uuQSSnO7I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v=VgCPMkNlkS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5E9E-36F1-454C-BBAD-3F7DE066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524" y="2098602"/>
            <a:ext cx="8915399" cy="187822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XReality</a:t>
            </a:r>
            <a:br>
              <a:rPr lang="en-US" dirty="0"/>
            </a:br>
            <a:r>
              <a:rPr lang="en-US" sz="4400" dirty="0"/>
              <a:t>Augmented | Virtual | Mixed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59A-0175-4CAC-AE49-D42698EEB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24" y="4230183"/>
            <a:ext cx="8915399" cy="2368352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Lukas Garcia</a:t>
            </a:r>
          </a:p>
          <a:p>
            <a:pPr algn="ctr"/>
            <a:r>
              <a:rPr lang="en-US" sz="3800" dirty="0"/>
              <a:t>Rachel St. Claire, Gwen Field, </a:t>
            </a:r>
          </a:p>
          <a:p>
            <a:pPr algn="ctr"/>
            <a:r>
              <a:rPr lang="en-US" sz="3800" dirty="0"/>
              <a:t>Tony Stracuzzi, Vinny Macri</a:t>
            </a:r>
            <a:r>
              <a:rPr lang="en-US" sz="29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8A57-B526-4CC7-90CE-3E95EBB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88" y="255373"/>
            <a:ext cx="4724023" cy="1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91867"/>
            <a:ext cx="8915400" cy="3919247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200" dirty="0"/>
              <a:t>Prime patients to receive a better therapy program</a:t>
            </a:r>
          </a:p>
          <a:p>
            <a:r>
              <a:rPr lang="en-US" sz="2200" dirty="0"/>
              <a:t>Remove fears of hallucinating</a:t>
            </a:r>
          </a:p>
          <a:p>
            <a:r>
              <a:rPr lang="en-US" sz="2200" dirty="0"/>
              <a:t>Acclimate to effects to focus on the therapy</a:t>
            </a:r>
          </a:p>
          <a:p>
            <a:r>
              <a:rPr lang="en-US" sz="2200" dirty="0"/>
              <a:t>Thought experiment</a:t>
            </a:r>
          </a:p>
          <a:p>
            <a:r>
              <a:rPr lang="en-US" sz="2200" dirty="0"/>
              <a:t>Topical</a:t>
            </a:r>
          </a:p>
          <a:p>
            <a:pPr lvl="1"/>
            <a:r>
              <a:rPr lang="en-US" sz="2000" dirty="0"/>
              <a:t>Phase 3 clinical trials of MDMA for PTSD</a:t>
            </a:r>
          </a:p>
          <a:p>
            <a:pPr lvl="1"/>
            <a:r>
              <a:rPr lang="en-US" sz="2000" dirty="0"/>
              <a:t>P2 LSD for anxiety</a:t>
            </a:r>
          </a:p>
          <a:p>
            <a:pPr lvl="1"/>
            <a:r>
              <a:rPr lang="en-US" sz="2000" dirty="0"/>
              <a:t>P3 plans Psilocybin for depression + ‘beyond’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5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What is what?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91867"/>
            <a:ext cx="8915400" cy="3013077"/>
          </a:xfrm>
        </p:spPr>
        <p:txBody>
          <a:bodyPr numCol="1">
            <a:normAutofit/>
          </a:bodyPr>
          <a:lstStyle/>
          <a:p>
            <a:r>
              <a:rPr lang="en-US" sz="2400" dirty="0"/>
              <a:t>MR = Mixed Reality</a:t>
            </a:r>
          </a:p>
          <a:p>
            <a:r>
              <a:rPr lang="en-US" sz="2400" dirty="0"/>
              <a:t>Hallucinogenic Pharmaceuticals</a:t>
            </a:r>
          </a:p>
          <a:p>
            <a:pPr lvl="1"/>
            <a:r>
              <a:rPr lang="en-US" sz="2400" dirty="0"/>
              <a:t>LSD, Psilocybin, Ketamine, DMT (Ayahuasca)</a:t>
            </a:r>
          </a:p>
          <a:p>
            <a:r>
              <a:rPr lang="en-US" sz="2400" dirty="0"/>
              <a:t>Psychological Aptitude</a:t>
            </a:r>
          </a:p>
          <a:p>
            <a:pPr lvl="1"/>
            <a:r>
              <a:rPr lang="en-US" sz="2400" dirty="0"/>
              <a:t>Mental readiness</a:t>
            </a:r>
          </a:p>
          <a:p>
            <a:pPr lvl="2"/>
            <a:r>
              <a:rPr lang="en-US" sz="2000" dirty="0"/>
              <a:t>The ‘set’ in “set and setting”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Into where?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91867"/>
            <a:ext cx="8911687" cy="3511469"/>
          </a:xfrm>
        </p:spPr>
        <p:txBody>
          <a:bodyPr numCol="1">
            <a:normAutofit/>
          </a:bodyPr>
          <a:lstStyle/>
          <a:p>
            <a:r>
              <a:rPr lang="en-US" sz="2200" dirty="0"/>
              <a:t>Use the </a:t>
            </a:r>
            <a:r>
              <a:rPr lang="en-US" sz="2200" dirty="0">
                <a:hlinkClick r:id="rId2"/>
              </a:rPr>
              <a:t>Magic Leap</a:t>
            </a:r>
            <a:endParaRPr lang="en-US" sz="2200" dirty="0"/>
          </a:p>
          <a:p>
            <a:pPr lvl="1"/>
            <a:r>
              <a:rPr lang="en-US" sz="2000" dirty="0"/>
              <a:t>MR headset that fits like a pair of sunglasses over the user’s eyes</a:t>
            </a:r>
          </a:p>
          <a:p>
            <a:pPr lvl="1"/>
            <a:r>
              <a:rPr lang="en-US" sz="2000" dirty="0"/>
              <a:t>User sees the real-world, as well as a transparent computer-generated system in front of them.</a:t>
            </a:r>
          </a:p>
          <a:p>
            <a:pPr lvl="1"/>
            <a:r>
              <a:rPr lang="en-US" sz="2000" dirty="0"/>
              <a:t>Coded in C#</a:t>
            </a:r>
            <a:endParaRPr lang="en-US" sz="1800" dirty="0"/>
          </a:p>
          <a:p>
            <a:pPr lvl="1"/>
            <a:r>
              <a:rPr lang="en-US" sz="1800" dirty="0"/>
              <a:t>May need to fit with a GoPro for real time capture</a:t>
            </a:r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FC4BF4-AE99-4D4D-BC30-B26DEC16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808" y="4130202"/>
            <a:ext cx="4604951" cy="2590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D366E4-905A-4F9B-8417-552AB5BB4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925" y="4616799"/>
            <a:ext cx="3284269" cy="16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2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Who?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076745"/>
          </a:xfrm>
        </p:spPr>
        <p:txBody>
          <a:bodyPr numCol="1">
            <a:normAutofit/>
          </a:bodyPr>
          <a:lstStyle/>
          <a:p>
            <a:r>
              <a:rPr lang="en-US" sz="2000" dirty="0"/>
              <a:t>Patients</a:t>
            </a:r>
          </a:p>
          <a:p>
            <a:pPr lvl="1"/>
            <a:r>
              <a:rPr lang="en-US" sz="1800" dirty="0"/>
              <a:t>Undergoing therapy programs that prescribe hallucinogens</a:t>
            </a:r>
          </a:p>
          <a:p>
            <a:pPr lvl="1"/>
            <a:r>
              <a:rPr lang="en-US" sz="1800" dirty="0"/>
              <a:t>Multidisciplinary Association for Psychedelic Studies (</a:t>
            </a:r>
            <a:r>
              <a:rPr lang="en-US" sz="1800" dirty="0">
                <a:hlinkClick r:id="rId2"/>
              </a:rPr>
              <a:t>MAPS</a:t>
            </a:r>
            <a:r>
              <a:rPr lang="en-US" sz="1800" dirty="0"/>
              <a:t>)</a:t>
            </a:r>
          </a:p>
          <a:p>
            <a:pPr lvl="2"/>
            <a:r>
              <a:rPr lang="en-US" sz="1600" dirty="0"/>
              <a:t>“MAPS works to develop a legal framework for the application of psychedelic drugs both as medication and for personal psychological growth.”</a:t>
            </a:r>
          </a:p>
          <a:p>
            <a:pPr lvl="1"/>
            <a:r>
              <a:rPr lang="en-US" sz="1800" dirty="0"/>
              <a:t>The Heffter Research Institute</a:t>
            </a:r>
          </a:p>
          <a:p>
            <a:pPr lvl="2"/>
            <a:r>
              <a:rPr lang="en-US" sz="1600" dirty="0"/>
              <a:t>“…promotes research of the highest scientific quality with the classic hallucinogens and related compounds (…) in order to contribute to a greater understanding of the mind leading to the improvement of the human condition, and to alleviate suffering.”</a:t>
            </a:r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  <p:pic>
        <p:nvPicPr>
          <p:cNvPr id="2050" name="Picture 2" descr="https://lh5.googleusercontent.com/XCA-yQNb5S7oIEV-3LnuqNVO3oSScGIk1MrUINHCC1u0-ic7pcsXfCLY7Af_nmMqhgaOcnxUTg0FJ-4gQt6VxtocwrFUirtaHTfi-ttuk5RZw1wqLI9kkQ0XhkyrQQ5SumLLDE89Qg8">
            <a:extLst>
              <a:ext uri="{FF2B5EF4-FFF2-40B4-BE49-F238E27FC236}">
                <a16:creationId xmlns:a16="http://schemas.microsoft.com/office/drawing/2014/main" id="{D985AD90-E44B-4750-B3FC-3DE8FD56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62" y="4926389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O7JLIW_sAmvFlfoS2-xxl3NBl9vniFumBBmcs5GkEN9GrIZzdzKYahUI952u9UMvDXyF04sPgjhF4jVMwg-WXsQzDdy4Tpbv9xZJODVtQDu2M-yg2UFdUdavfIi9TG_E4Ncd-s_gyb8">
            <a:extLst>
              <a:ext uri="{FF2B5EF4-FFF2-40B4-BE49-F238E27FC236}">
                <a16:creationId xmlns:a16="http://schemas.microsoft.com/office/drawing/2014/main" id="{8BC72177-0CB3-4CF8-98E2-8FBD1CC33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5113972"/>
            <a:ext cx="5070776" cy="140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13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076745"/>
          </a:xfrm>
        </p:spPr>
        <p:txBody>
          <a:bodyPr numCol="1">
            <a:normAutofit/>
          </a:bodyPr>
          <a:lstStyle/>
          <a:p>
            <a:r>
              <a:rPr lang="en-US" sz="2000" dirty="0"/>
              <a:t>Use the </a:t>
            </a:r>
            <a:r>
              <a:rPr lang="en-US" sz="2000" dirty="0">
                <a:hlinkClick r:id="rId2"/>
              </a:rPr>
              <a:t>Google Deep Dream Generator</a:t>
            </a:r>
            <a:r>
              <a:rPr lang="en-US" sz="2000" dirty="0"/>
              <a:t> as an </a:t>
            </a:r>
            <a:r>
              <a:rPr lang="en-US" sz="2000" dirty="0">
                <a:hlinkClick r:id="rId3"/>
              </a:rPr>
              <a:t>overlay</a:t>
            </a:r>
            <a:endParaRPr lang="en-US" sz="2000" dirty="0"/>
          </a:p>
          <a:p>
            <a:r>
              <a:rPr lang="en-US" sz="2000" dirty="0"/>
              <a:t>Face-swapping test runs will be developed in Python</a:t>
            </a:r>
          </a:p>
          <a:p>
            <a:r>
              <a:rPr lang="en-US" sz="2000" dirty="0"/>
              <a:t>Use </a:t>
            </a:r>
            <a:r>
              <a:rPr lang="en-US" sz="2000" dirty="0">
                <a:hlinkClick r:id="rId4"/>
              </a:rPr>
              <a:t>optical illusions</a:t>
            </a:r>
            <a:r>
              <a:rPr lang="en-US" sz="2000" dirty="0"/>
              <a:t> as a vision medium in the Magic Leap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really…how in the heck?</a:t>
            </a:r>
          </a:p>
          <a:p>
            <a:r>
              <a:rPr lang="en-US" sz="2000" dirty="0"/>
              <a:t>Use real-time </a:t>
            </a:r>
            <a:r>
              <a:rPr lang="en-US" sz="2000" dirty="0">
                <a:hlinkClick r:id="rId5"/>
              </a:rPr>
              <a:t>cycleGANs</a:t>
            </a:r>
            <a:endParaRPr lang="en-US" sz="2000" dirty="0"/>
          </a:p>
          <a:p>
            <a:pPr lvl="1"/>
            <a:r>
              <a:rPr lang="en-US" sz="1800" dirty="0"/>
              <a:t>Example: </a:t>
            </a:r>
            <a:r>
              <a:rPr lang="en-US" sz="1800" dirty="0">
                <a:hlinkClick r:id="rId6"/>
              </a:rPr>
              <a:t>Real-time Inference</a:t>
            </a:r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8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5E9E-36F1-454C-BBAD-3F7DE066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524" y="2160399"/>
            <a:ext cx="8915399" cy="187822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Stress in Virtual Reality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59A-0175-4CAC-AE49-D42698EEB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24" y="4230183"/>
            <a:ext cx="8915399" cy="2368352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Tony Stracuzzi</a:t>
            </a:r>
          </a:p>
          <a:p>
            <a:pPr algn="ctr"/>
            <a:r>
              <a:rPr lang="en-US" sz="3800" dirty="0"/>
              <a:t>Lukas Garcia</a:t>
            </a:r>
            <a:endParaRPr lang="en-US" sz="2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8A57-B526-4CC7-90CE-3E95EBB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88" y="255373"/>
            <a:ext cx="4724023" cy="1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076745"/>
          </a:xfrm>
        </p:spPr>
        <p:txBody>
          <a:bodyPr numCol="1">
            <a:normAutofit/>
          </a:bodyPr>
          <a:lstStyle/>
          <a:p>
            <a:r>
              <a:rPr lang="en-US" sz="2400" dirty="0"/>
              <a:t>Find how subjects perform while in VR &amp; desktop environments within violent and non-violent conditions .</a:t>
            </a:r>
          </a:p>
          <a:p>
            <a:r>
              <a:rPr lang="en-US" sz="2400" dirty="0"/>
              <a:t>Conditions are currently video games where, a user must interact with the environment and NPCs which are violent and non-violent.</a:t>
            </a:r>
          </a:p>
          <a:p>
            <a:r>
              <a:rPr lang="en-US" sz="2400" dirty="0"/>
              <a:t>Data is collected via Galvanic Skin Response (</a:t>
            </a:r>
            <a:r>
              <a:rPr lang="en-US" sz="2400" dirty="0">
                <a:hlinkClick r:id="rId2"/>
              </a:rPr>
              <a:t>GSR</a:t>
            </a:r>
            <a:r>
              <a:rPr lang="en-US" sz="2400" dirty="0"/>
              <a:t>) Testing, including a heart rate monitor.</a:t>
            </a:r>
          </a:p>
          <a:p>
            <a:pPr lvl="1"/>
            <a:r>
              <a:rPr lang="en-US" sz="2200" dirty="0"/>
              <a:t>Data as well as the in-game footage of the user interacting with the environment, is recorded for collection.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9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076745"/>
          </a:xfrm>
        </p:spPr>
        <p:txBody>
          <a:bodyPr numCol="1">
            <a:normAutofit/>
          </a:bodyPr>
          <a:lstStyle/>
          <a:p>
            <a:r>
              <a:rPr lang="en-US" sz="2400" dirty="0"/>
              <a:t>Data can be used to see if it is applicable to patients affected by Post-Traumatic Stress Disorder (PTSD).</a:t>
            </a:r>
          </a:p>
          <a:p>
            <a:r>
              <a:rPr lang="en-US" sz="2400" dirty="0"/>
              <a:t>VR devices can be used to alleviate a returning soldier’s </a:t>
            </a:r>
            <a:r>
              <a:rPr lang="en-US" sz="2400" dirty="0">
                <a:hlinkClick r:id="rId2"/>
              </a:rPr>
              <a:t>pain</a:t>
            </a:r>
            <a:r>
              <a:rPr lang="en-US" sz="2400" dirty="0"/>
              <a:t> or to </a:t>
            </a:r>
            <a:r>
              <a:rPr lang="en-US" sz="2400" dirty="0">
                <a:hlinkClick r:id="rId3"/>
              </a:rPr>
              <a:t>check</a:t>
            </a:r>
            <a:r>
              <a:rPr lang="en-US" sz="2400" dirty="0"/>
              <a:t> if they can return to service, or if it </a:t>
            </a:r>
            <a:r>
              <a:rPr lang="en-US" sz="2400" dirty="0">
                <a:hlinkClick r:id="rId4"/>
              </a:rPr>
              <a:t>can ease</a:t>
            </a:r>
            <a:r>
              <a:rPr lang="en-US" sz="2400" dirty="0"/>
              <a:t> the disorder altogether.</a:t>
            </a:r>
          </a:p>
          <a:p>
            <a:r>
              <a:rPr lang="en-US" sz="2400" dirty="0"/>
              <a:t>Can be used to </a:t>
            </a:r>
            <a:r>
              <a:rPr lang="en-US" sz="2400" dirty="0">
                <a:hlinkClick r:id="rId5"/>
              </a:rPr>
              <a:t>test</a:t>
            </a:r>
            <a:r>
              <a:rPr lang="en-US" sz="2400" dirty="0"/>
              <a:t> a non-combat soldier before they go out into the field and measure any stress that might accompany it. </a:t>
            </a:r>
          </a:p>
          <a:p>
            <a:pPr lvl="1"/>
            <a:endParaRPr lang="en-US" sz="2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97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5E9E-36F1-454C-BBAD-3F7DE066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524" y="2160399"/>
            <a:ext cx="8915399" cy="18782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/>
              <a:t>Empathy in Virtual Reality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59A-0175-4CAC-AE49-D42698EEB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24" y="4230183"/>
            <a:ext cx="8915399" cy="2368352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Gwen Field</a:t>
            </a:r>
          </a:p>
          <a:p>
            <a:pPr algn="ctr"/>
            <a:r>
              <a:rPr lang="en-US" sz="3800" dirty="0"/>
              <a:t>Tony Stracuzzi, </a:t>
            </a:r>
          </a:p>
          <a:p>
            <a:pPr algn="ctr"/>
            <a:r>
              <a:rPr lang="en-US" sz="3800" dirty="0"/>
              <a:t>Natalie Marsal</a:t>
            </a:r>
            <a:endParaRPr lang="en-US" sz="2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8A57-B526-4CC7-90CE-3E95EBB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88" y="255373"/>
            <a:ext cx="4724023" cy="1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6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076745"/>
          </a:xfrm>
        </p:spPr>
        <p:txBody>
          <a:bodyPr numCol="1">
            <a:normAutofit/>
          </a:bodyPr>
          <a:lstStyle/>
          <a:p>
            <a:r>
              <a:rPr lang="en-US" sz="2400" dirty="0"/>
              <a:t>Investigate factors of empathy creation and stress levels that can occur within VR &amp; desktop environments.</a:t>
            </a:r>
          </a:p>
          <a:p>
            <a:r>
              <a:rPr lang="en-US" sz="2400" dirty="0"/>
              <a:t>Big Questions:</a:t>
            </a:r>
          </a:p>
          <a:p>
            <a:pPr lvl="1"/>
            <a:r>
              <a:rPr lang="en-US" sz="2200" dirty="0"/>
              <a:t>Does the amount of time that’s taken into a personal user’s </a:t>
            </a:r>
            <a:r>
              <a:rPr lang="en-US" sz="2200" dirty="0">
                <a:hlinkClick r:id="rId2"/>
              </a:rPr>
              <a:t>character creation</a:t>
            </a:r>
            <a:r>
              <a:rPr lang="en-US" sz="2200" dirty="0"/>
              <a:t> have any effect on empathy and stress levels?</a:t>
            </a:r>
          </a:p>
          <a:p>
            <a:pPr lvl="1"/>
            <a:r>
              <a:rPr lang="en-US" sz="2200" dirty="0"/>
              <a:t>Does </a:t>
            </a:r>
            <a:r>
              <a:rPr lang="en-US" sz="2200" dirty="0">
                <a:hlinkClick r:id="rId3"/>
              </a:rPr>
              <a:t>race in character creation</a:t>
            </a:r>
            <a:r>
              <a:rPr lang="en-US" sz="2200" dirty="0"/>
              <a:t> have an impact upon the user when they are in virtual and/or desktop environments?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1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8F04-3F84-4487-BCF7-7D6B4289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222F-CF32-4583-8B4C-10B88BCE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660460"/>
          </a:xfrm>
        </p:spPr>
        <p:txBody>
          <a:bodyPr numCol="2">
            <a:normAutofit fontScale="92500" lnSpcReduction="10000"/>
          </a:bodyPr>
          <a:lstStyle/>
          <a:p>
            <a:r>
              <a:rPr lang="en-US" sz="1900" dirty="0"/>
              <a:t>What is XReality?</a:t>
            </a:r>
          </a:p>
          <a:p>
            <a:pPr lvl="1"/>
            <a:r>
              <a:rPr lang="en-US" sz="1700" dirty="0"/>
              <a:t>What is Augmented Reality?</a:t>
            </a:r>
          </a:p>
          <a:p>
            <a:pPr lvl="1"/>
            <a:r>
              <a:rPr lang="en-US" sz="1700" dirty="0"/>
              <a:t>What is Virtual Reality?</a:t>
            </a:r>
          </a:p>
          <a:p>
            <a:pPr lvl="1"/>
            <a:r>
              <a:rPr lang="en-US" sz="1700" dirty="0"/>
              <a:t>What is Mixed Reality?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1900" dirty="0"/>
              <a:t>MR &amp; Psychonautics</a:t>
            </a:r>
          </a:p>
          <a:p>
            <a:pPr lvl="1"/>
            <a:r>
              <a:rPr lang="en-US" sz="1700" dirty="0"/>
              <a:t>Project Lead: Rachel St. Claire</a:t>
            </a:r>
          </a:p>
          <a:p>
            <a:r>
              <a:rPr lang="en-US" sz="1900" dirty="0"/>
              <a:t>Stress in Virtual Reality</a:t>
            </a:r>
          </a:p>
          <a:p>
            <a:pPr lvl="1"/>
            <a:r>
              <a:rPr lang="en-US" sz="1700" dirty="0"/>
              <a:t>Project Lead: Toni Stracuzzi</a:t>
            </a:r>
          </a:p>
          <a:p>
            <a:r>
              <a:rPr lang="en-US" sz="1900" dirty="0"/>
              <a:t>Empathy in Virtual Reality</a:t>
            </a:r>
          </a:p>
          <a:p>
            <a:pPr lvl="1"/>
            <a:r>
              <a:rPr lang="en-US" sz="1700" dirty="0"/>
              <a:t>Project Lead: Gwen Field</a:t>
            </a:r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>
              <a:tabLst>
                <a:tab pos="0" algn="l"/>
              </a:tabLst>
            </a:pPr>
            <a:r>
              <a:rPr lang="en-US" sz="1900" dirty="0"/>
              <a:t>Educational Mixed Reality</a:t>
            </a:r>
          </a:p>
          <a:p>
            <a:pPr lvl="1">
              <a:tabLst>
                <a:tab pos="0" algn="l"/>
              </a:tabLst>
            </a:pPr>
            <a:r>
              <a:rPr lang="en-US" sz="1700" dirty="0"/>
              <a:t>Project Lead: Vinny Macri</a:t>
            </a:r>
          </a:p>
          <a:p>
            <a:pPr>
              <a:tabLst>
                <a:tab pos="0" algn="l"/>
              </a:tabLst>
            </a:pPr>
            <a:r>
              <a:rPr lang="en-US" sz="1900" dirty="0"/>
              <a:t>Future Augmented Everything</a:t>
            </a:r>
          </a:p>
          <a:p>
            <a:pPr lvl="1">
              <a:tabLst>
                <a:tab pos="0" algn="l"/>
              </a:tabLst>
            </a:pPr>
            <a:r>
              <a:rPr lang="en-US" sz="1700" dirty="0"/>
              <a:t>Project Lead: Lukas Garcia</a:t>
            </a:r>
          </a:p>
          <a:p>
            <a:pPr>
              <a:tabLst>
                <a:tab pos="0" algn="l"/>
              </a:tabLst>
            </a:pPr>
            <a:r>
              <a:rPr lang="en-US" sz="1900" dirty="0"/>
              <a:t>Emotions in XReality</a:t>
            </a:r>
          </a:p>
          <a:p>
            <a:pPr lvl="1">
              <a:tabLst>
                <a:tab pos="0" algn="l"/>
              </a:tabLst>
            </a:pPr>
            <a:r>
              <a:rPr lang="en-US" sz="1700" dirty="0"/>
              <a:t>Project Lead: Lukas Garcia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C68648-ADB2-41A4-8ED5-6A196925651A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7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What is Empathy?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076745"/>
          </a:xfrm>
        </p:spPr>
        <p:txBody>
          <a:bodyPr numCol="1">
            <a:normAutofit/>
          </a:bodyPr>
          <a:lstStyle/>
          <a:p>
            <a:r>
              <a:rPr lang="en-US" sz="2400" dirty="0"/>
              <a:t>It is the capacity to understand or feel what another person, creature, being, etc. is experiencing from within a frame of reference.</a:t>
            </a:r>
          </a:p>
          <a:p>
            <a:r>
              <a:rPr lang="en-US" sz="2400" dirty="0"/>
              <a:t>The capacity to place oneself in another’s position and enact some sort of emotional state for that other being.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3C66F3-3A33-4F94-8883-B9FB98611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37" y="3601584"/>
            <a:ext cx="5911411" cy="31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9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Generation of Empathy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076745"/>
          </a:xfrm>
        </p:spPr>
        <p:txBody>
          <a:bodyPr numCol="1">
            <a:normAutofit/>
          </a:bodyPr>
          <a:lstStyle/>
          <a:p>
            <a:r>
              <a:rPr lang="en-US" sz="2400" dirty="0"/>
              <a:t>An Impairment of Working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Show a user a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Does the image induce empathy?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Show user the pattern again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Can the user remember the pattern?</a:t>
            </a:r>
          </a:p>
          <a:p>
            <a:endParaRPr lang="en-US" sz="2400" dirty="0"/>
          </a:p>
          <a:p>
            <a:r>
              <a:rPr lang="en-US" sz="2400" dirty="0"/>
              <a:t>Objective way to measure empathy and see if a user can recollect pattern recognition.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10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5E9E-36F1-454C-BBAD-3F7DE066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524" y="2160399"/>
            <a:ext cx="8915399" cy="18782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/>
              <a:t>Educational Mixed Reality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59A-0175-4CAC-AE49-D42698EEB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24" y="4230183"/>
            <a:ext cx="8915399" cy="2368352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Vinny Macri</a:t>
            </a:r>
          </a:p>
          <a:p>
            <a:pPr algn="ctr"/>
            <a:r>
              <a:rPr lang="en-US" sz="3800" dirty="0"/>
              <a:t>Trever X., Christian X.,</a:t>
            </a:r>
          </a:p>
          <a:p>
            <a:pPr algn="ctr"/>
            <a:r>
              <a:rPr lang="en-US" sz="3800" dirty="0"/>
              <a:t>Miesha 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8A57-B526-4CC7-90CE-3E95EBB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88" y="255373"/>
            <a:ext cx="4724023" cy="1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0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642017"/>
          </a:xfrm>
        </p:spPr>
        <p:txBody>
          <a:bodyPr numCol="1">
            <a:normAutofit/>
          </a:bodyPr>
          <a:lstStyle/>
          <a:p>
            <a:r>
              <a:rPr lang="en-US" sz="2400" dirty="0"/>
              <a:t>Design multiple use applications for the newly released </a:t>
            </a:r>
            <a:r>
              <a:rPr lang="en-US" sz="2400" dirty="0">
                <a:hlinkClick r:id="rId2"/>
              </a:rPr>
              <a:t>Magic Leap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One</a:t>
            </a:r>
            <a:r>
              <a:rPr lang="en-US" sz="2400" dirty="0"/>
              <a:t>.</a:t>
            </a:r>
          </a:p>
          <a:p>
            <a:r>
              <a:rPr lang="en-US" sz="2400" dirty="0"/>
              <a:t>Create an environment where a user can interact with a digital model of a brain and inspect the various components of the brain.</a:t>
            </a:r>
          </a:p>
          <a:p>
            <a:pPr lvl="1"/>
            <a:r>
              <a:rPr lang="en-US" sz="2000" dirty="0"/>
              <a:t>Enlarge and shrink the model</a:t>
            </a:r>
          </a:p>
          <a:p>
            <a:pPr lvl="1"/>
            <a:r>
              <a:rPr lang="en-US" sz="2000" dirty="0"/>
              <a:t>“Explode” the model to see various innards of a brain.</a:t>
            </a:r>
          </a:p>
          <a:p>
            <a:pPr lvl="1"/>
            <a:r>
              <a:rPr lang="en-US" sz="2000" dirty="0"/>
              <a:t>Rotate the model</a:t>
            </a:r>
          </a:p>
          <a:p>
            <a:pPr lvl="1"/>
            <a:r>
              <a:rPr lang="en-US" sz="2000" dirty="0"/>
              <a:t>Use other tools within the environment for better interaction and understanding of the model.</a:t>
            </a:r>
          </a:p>
          <a:p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32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6616978" cy="4076745"/>
          </a:xfrm>
        </p:spPr>
        <p:txBody>
          <a:bodyPr numCol="1">
            <a:normAutofit fontScale="92500" lnSpcReduction="10000"/>
          </a:bodyPr>
          <a:lstStyle/>
          <a:p>
            <a:r>
              <a:rPr lang="en-US" sz="2400" dirty="0"/>
              <a:t>Using the Magic Leap One, a user can interact with a computer-generated brain model with the use of their hands.</a:t>
            </a:r>
          </a:p>
          <a:p>
            <a:pPr lvl="1"/>
            <a:r>
              <a:rPr lang="en-US" sz="2200" dirty="0"/>
              <a:t>Pinch to shrink</a:t>
            </a:r>
          </a:p>
          <a:p>
            <a:pPr lvl="1"/>
            <a:r>
              <a:rPr lang="en-US" sz="2200" dirty="0"/>
              <a:t>Move hands away from each other to expand</a:t>
            </a:r>
          </a:p>
          <a:p>
            <a:pPr lvl="1"/>
            <a:r>
              <a:rPr lang="en-US" sz="2200" dirty="0"/>
              <a:t>Gesture to place the brain in the real world environment</a:t>
            </a:r>
          </a:p>
          <a:p>
            <a:r>
              <a:rPr lang="en-US" sz="2400" dirty="0"/>
              <a:t>The model is casted in front of the user’s FOV and a user can interact with the model at a whim.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149228-7372-4D51-A399-2AB989C4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997" y="5000680"/>
            <a:ext cx="3134044" cy="1764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C2BC2A-9278-4816-8E45-944027C84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287" y="1444253"/>
            <a:ext cx="2851508" cy="27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65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Future Development Use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642017"/>
          </a:xfrm>
        </p:spPr>
        <p:txBody>
          <a:bodyPr numCol="1">
            <a:normAutofit/>
          </a:bodyPr>
          <a:lstStyle/>
          <a:p>
            <a:r>
              <a:rPr lang="en-US" sz="2400" dirty="0"/>
              <a:t>Mixed Reality headsets are going to be the newest and most upcoming use of XReality.</a:t>
            </a:r>
          </a:p>
          <a:p>
            <a:r>
              <a:rPr lang="en-US" sz="2400" dirty="0"/>
              <a:t>Ability for anyone to see beyond a real-world environment that was not possible before.</a:t>
            </a:r>
          </a:p>
          <a:p>
            <a:r>
              <a:rPr lang="en-US" sz="2400" dirty="0"/>
              <a:t>Possibility to bring VR versions of applications into MR.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200" dirty="0">
                <a:hlinkClick r:id="rId2"/>
              </a:rPr>
              <a:t>The Stanford Virtual Heart</a:t>
            </a:r>
            <a:r>
              <a:rPr lang="en-US" sz="2200" dirty="0"/>
              <a:t> (</a:t>
            </a:r>
            <a:r>
              <a:rPr lang="en-US" sz="2200" dirty="0">
                <a:hlinkClick r:id="rId3"/>
              </a:rPr>
              <a:t>Video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hlinkClick r:id="rId4"/>
              </a:rPr>
              <a:t>Industrial SCADA Systems</a:t>
            </a:r>
            <a:endParaRPr lang="en-US" sz="2200" dirty="0"/>
          </a:p>
          <a:p>
            <a:pPr lvl="1"/>
            <a:r>
              <a:rPr lang="en-US" sz="2200" dirty="0">
                <a:hlinkClick r:id="rId5"/>
              </a:rPr>
              <a:t>Trimble Connect for Construction</a:t>
            </a:r>
            <a:endParaRPr lang="en-US" sz="2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35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5E9E-36F1-454C-BBAD-3F7DE066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523" y="2351955"/>
            <a:ext cx="8915399" cy="18782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/>
              <a:t>Future Augmented Everything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59A-0175-4CAC-AE49-D42698EEB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24" y="4230183"/>
            <a:ext cx="8915399" cy="2368352"/>
          </a:xfrm>
        </p:spPr>
        <p:txBody>
          <a:bodyPr>
            <a:normAutofit/>
          </a:bodyPr>
          <a:lstStyle/>
          <a:p>
            <a:pPr algn="ctr"/>
            <a:endParaRPr lang="en-US" sz="3800" b="1" dirty="0"/>
          </a:p>
          <a:p>
            <a:pPr algn="ctr"/>
            <a:r>
              <a:rPr lang="en-US" sz="3800" b="1" dirty="0"/>
              <a:t>Lukas Garcia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8A57-B526-4CC7-90CE-3E95EBB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88" y="255373"/>
            <a:ext cx="4724023" cy="1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79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5207282"/>
          </a:xfrm>
        </p:spPr>
        <p:txBody>
          <a:bodyPr numCol="1">
            <a:normAutofit/>
          </a:bodyPr>
          <a:lstStyle/>
          <a:p>
            <a:r>
              <a:rPr lang="en-US" sz="2400" dirty="0"/>
              <a:t>Design an augmented experience where a user wants, or better yet, needs, to see the world in an augmented space.</a:t>
            </a:r>
          </a:p>
          <a:p>
            <a:r>
              <a:rPr lang="en-US" sz="2400" dirty="0"/>
              <a:t>A user must be able to attain better information through the use of augmentation that they couldn’t get before.</a:t>
            </a:r>
          </a:p>
          <a:p>
            <a:r>
              <a:rPr lang="en-US" sz="2400" dirty="0"/>
              <a:t>Main Problem:</a:t>
            </a:r>
          </a:p>
          <a:p>
            <a:pPr lvl="1"/>
            <a:r>
              <a:rPr lang="en-US" sz="2200" dirty="0"/>
              <a:t>Augmented reality is stuck in small niche industries</a:t>
            </a:r>
          </a:p>
          <a:p>
            <a:pPr lvl="2"/>
            <a:r>
              <a:rPr lang="en-US" sz="2000" dirty="0"/>
              <a:t>It is not meant for everything, as certain people will prefer a real reality than an augmented one.</a:t>
            </a:r>
          </a:p>
          <a:p>
            <a:r>
              <a:rPr lang="en-US" sz="2400" dirty="0"/>
              <a:t>Goal:</a:t>
            </a:r>
          </a:p>
          <a:p>
            <a:pPr lvl="1"/>
            <a:r>
              <a:rPr lang="en-US" sz="2200" dirty="0"/>
              <a:t>Understand how and why augmented reality should continue to exist.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40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Problem &amp; Solution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5295939"/>
          </a:xfrm>
        </p:spPr>
        <p:txBody>
          <a:bodyPr numCol="1">
            <a:normAutofit/>
          </a:bodyPr>
          <a:lstStyle/>
          <a:p>
            <a:r>
              <a:rPr lang="en-US" sz="2400" dirty="0"/>
              <a:t>Industries where augmented reality can be used are fields where a user needs an extra tool or set of time to use a product.</a:t>
            </a:r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2200" dirty="0"/>
              <a:t>Problem:</a:t>
            </a:r>
          </a:p>
          <a:p>
            <a:pPr lvl="2"/>
            <a:r>
              <a:rPr lang="en-US" sz="2000" dirty="0"/>
              <a:t>For makeup, a person would have to go to a mall counter, spend time choosing a color, try it on, and decide until choice is made. If not, wipe and retry.</a:t>
            </a:r>
          </a:p>
          <a:p>
            <a:pPr lvl="2"/>
            <a:r>
              <a:rPr lang="en-US" sz="2000" dirty="0"/>
              <a:t>Time is lost.</a:t>
            </a:r>
          </a:p>
          <a:p>
            <a:pPr lvl="1"/>
            <a:r>
              <a:rPr lang="en-US" sz="2200" dirty="0"/>
              <a:t>Solution:</a:t>
            </a:r>
          </a:p>
          <a:p>
            <a:pPr lvl="2"/>
            <a:r>
              <a:rPr lang="en-US" sz="2000" dirty="0"/>
              <a:t>Augment a mobile device for same use in half the time.</a:t>
            </a:r>
          </a:p>
          <a:p>
            <a:pPr lvl="3"/>
            <a:r>
              <a:rPr lang="en-US" sz="1800" dirty="0">
                <a:hlinkClick r:id="rId2"/>
              </a:rPr>
              <a:t>L'Oréal's Modiface</a:t>
            </a:r>
            <a:r>
              <a:rPr lang="en-US" sz="1800" dirty="0"/>
              <a:t> (</a:t>
            </a:r>
            <a:r>
              <a:rPr lang="en-US" sz="1800" dirty="0">
                <a:hlinkClick r:id="rId3"/>
              </a:rPr>
              <a:t>Video</a:t>
            </a:r>
            <a:r>
              <a:rPr lang="en-US" sz="1800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78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Visualizing the Next Step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870044"/>
          </a:xfrm>
        </p:spPr>
        <p:txBody>
          <a:bodyPr numCol="1">
            <a:normAutofit/>
          </a:bodyPr>
          <a:lstStyle/>
          <a:p>
            <a:r>
              <a:rPr lang="en-US" sz="2400" dirty="0"/>
              <a:t>In March 2018, designed an application where augmented models would show up over </a:t>
            </a:r>
            <a:r>
              <a:rPr lang="en-US" sz="2400" dirty="0">
                <a:hlinkClick r:id="rId2"/>
              </a:rPr>
              <a:t>business cards</a:t>
            </a:r>
            <a:r>
              <a:rPr lang="en-US" sz="2400" dirty="0"/>
              <a:t>.</a:t>
            </a:r>
          </a:p>
          <a:p>
            <a:pPr lvl="1"/>
            <a:r>
              <a:rPr lang="en-US" sz="2200" dirty="0"/>
              <a:t>Marketing and businesses could use augmented realities to reach audiences that are constantly on mobile devices.</a:t>
            </a:r>
          </a:p>
          <a:p>
            <a:r>
              <a:rPr lang="en-US" sz="2400" dirty="0"/>
              <a:t>Experiences make up the majority of any type of XReality.</a:t>
            </a:r>
          </a:p>
          <a:p>
            <a:pPr lvl="1"/>
            <a:r>
              <a:rPr lang="en-US" sz="2000" dirty="0"/>
              <a:t>Universal Studios </a:t>
            </a:r>
            <a:r>
              <a:rPr lang="en-US" sz="2000" dirty="0">
                <a:hlinkClick r:id="rId3"/>
              </a:rPr>
              <a:t>Jurassic Park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Ocean Adventure</a:t>
            </a:r>
            <a:r>
              <a:rPr lang="en-US" sz="2000" dirty="0"/>
              <a:t> in a Shopping Mall</a:t>
            </a:r>
          </a:p>
          <a:p>
            <a:r>
              <a:rPr lang="en-US" sz="2200" dirty="0"/>
              <a:t>It’s about finding the right mix of specific opportunities for both an augmented reality and the real world. </a:t>
            </a:r>
          </a:p>
          <a:p>
            <a:r>
              <a:rPr lang="en-US" sz="2200" dirty="0"/>
              <a:t>Do NOT want a </a:t>
            </a:r>
            <a:r>
              <a:rPr lang="en-US" sz="2200" dirty="0">
                <a:hlinkClick r:id="rId5"/>
              </a:rPr>
              <a:t>hyper-reality</a:t>
            </a:r>
            <a:r>
              <a:rPr lang="en-US" sz="2200" dirty="0"/>
              <a:t>.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6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What is XReality (XR)?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91867"/>
            <a:ext cx="8915400" cy="2529015"/>
          </a:xfrm>
        </p:spPr>
        <p:txBody>
          <a:bodyPr numCol="1">
            <a:normAutofit/>
          </a:bodyPr>
          <a:lstStyle/>
          <a:p>
            <a:r>
              <a:rPr lang="en-US" sz="2400" dirty="0"/>
              <a:t>The Reality-Virtuality Continuum</a:t>
            </a:r>
          </a:p>
          <a:p>
            <a:pPr lvl="1"/>
            <a:r>
              <a:rPr lang="en-US" sz="2200" dirty="0"/>
              <a:t>An umbrella that holds it all together </a:t>
            </a:r>
          </a:p>
          <a:p>
            <a:r>
              <a:rPr lang="en-US" sz="2400" dirty="0"/>
              <a:t>A scale that ranges from the completely real to the completely virtual.</a:t>
            </a:r>
          </a:p>
          <a:p>
            <a:pPr lvl="1"/>
            <a:r>
              <a:rPr lang="en-US" sz="2200" dirty="0"/>
              <a:t>Concept proposed by Paul Milgram</a:t>
            </a:r>
            <a:r>
              <a:rPr lang="en-US" sz="2200" baseline="30000" dirty="0">
                <a:hlinkClick r:id="rId2"/>
              </a:rPr>
              <a:t>¥</a:t>
            </a:r>
            <a:endParaRPr lang="en-US" sz="2200" baseline="30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7C5612-9E2F-48F2-AD64-79336E5A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092768"/>
            <a:ext cx="4877299" cy="2581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AC115B-F6BC-4CED-940C-C121E079E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584" y="4092768"/>
            <a:ext cx="2664981" cy="258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56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5E9E-36F1-454C-BBAD-3F7DE066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523" y="2351955"/>
            <a:ext cx="8915399" cy="187822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Emotions in XReality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59A-0175-4CAC-AE49-D42698EEB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24" y="4230183"/>
            <a:ext cx="8915399" cy="2368352"/>
          </a:xfrm>
        </p:spPr>
        <p:txBody>
          <a:bodyPr>
            <a:normAutofit/>
          </a:bodyPr>
          <a:lstStyle/>
          <a:p>
            <a:pPr algn="ctr"/>
            <a:endParaRPr lang="en-US" sz="3800" b="1" dirty="0"/>
          </a:p>
          <a:p>
            <a:pPr algn="ctr"/>
            <a:r>
              <a:rPr lang="en-US" sz="3800" b="1" dirty="0"/>
              <a:t>Lukas Garcia</a:t>
            </a:r>
            <a:endParaRPr lang="en-US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8A57-B526-4CC7-90CE-3E95EBB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88" y="255373"/>
            <a:ext cx="4724023" cy="1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37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642017"/>
          </a:xfrm>
        </p:spPr>
        <p:txBody>
          <a:bodyPr numCol="1">
            <a:normAutofit/>
          </a:bodyPr>
          <a:lstStyle/>
          <a:p>
            <a:r>
              <a:rPr lang="en-US" sz="2400" dirty="0"/>
              <a:t>To understand how and why someone will emotionally connect to a virtual being or environment in VR.</a:t>
            </a:r>
          </a:p>
          <a:p>
            <a:r>
              <a:rPr lang="en-US" sz="2400" dirty="0"/>
              <a:t>Being doesn’t have to be realistic, yet person will stay closer to that being as if it were “alive”.</a:t>
            </a:r>
          </a:p>
          <a:p>
            <a:pPr lvl="1"/>
            <a:r>
              <a:rPr lang="en-US" sz="2200" dirty="0"/>
              <a:t>Adriana and the </a:t>
            </a:r>
            <a:r>
              <a:rPr lang="en-US" sz="2200" dirty="0">
                <a:hlinkClick r:id="rId2"/>
              </a:rPr>
              <a:t>Vive Lab Dog</a:t>
            </a:r>
            <a:r>
              <a:rPr lang="en-US" sz="2200" dirty="0"/>
              <a:t>.</a:t>
            </a:r>
          </a:p>
          <a:p>
            <a:r>
              <a:rPr lang="en-US" sz="2400" dirty="0"/>
              <a:t>A virtual environment doesn’t have to be realistic to the last detail, yet person could emotionally connect to that place.</a:t>
            </a:r>
          </a:p>
          <a:p>
            <a:pPr lvl="1"/>
            <a:r>
              <a:rPr lang="en-US" sz="2200" dirty="0"/>
              <a:t>Vive </a:t>
            </a:r>
            <a:r>
              <a:rPr lang="en-US" sz="2200" dirty="0">
                <a:hlinkClick r:id="rId3"/>
              </a:rPr>
              <a:t>Google Earth VR</a:t>
            </a:r>
            <a:endParaRPr lang="en-US" sz="2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919666-4078-4C38-9090-E2247AC25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000" y="4609155"/>
            <a:ext cx="3178380" cy="211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59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The Emotional Catalyst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449914"/>
          </a:xfrm>
        </p:spPr>
        <p:txBody>
          <a:bodyPr numCol="1">
            <a:normAutofit/>
          </a:bodyPr>
          <a:lstStyle/>
          <a:p>
            <a:r>
              <a:rPr lang="en-US" sz="2400" dirty="0"/>
              <a:t>I’m not a psychologist, just a computer scientist</a:t>
            </a:r>
          </a:p>
          <a:p>
            <a:pPr lvl="1"/>
            <a:r>
              <a:rPr lang="en-US" sz="2200" dirty="0"/>
              <a:t>…but I want to know how and why emotions have the ability to connect us to worlds that don’t exist; even more in virtual reality.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400" dirty="0"/>
              <a:t>If researched correctly, human emotion can connect us closer to a virtual environment than ever before.</a:t>
            </a:r>
          </a:p>
          <a:p>
            <a:r>
              <a:rPr lang="en-US" sz="2400" dirty="0"/>
              <a:t>Problem:</a:t>
            </a:r>
          </a:p>
          <a:p>
            <a:pPr lvl="1"/>
            <a:r>
              <a:rPr lang="en-US" sz="2200" dirty="0"/>
              <a:t>How do I capture and record emotional data?</a:t>
            </a:r>
          </a:p>
          <a:p>
            <a:pPr lvl="2"/>
            <a:r>
              <a:rPr lang="en-US" sz="2000" dirty="0"/>
              <a:t>EEG? Checklist? GSR Testing?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6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Future of Emotions &amp; Sensing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4"/>
            <a:ext cx="8915400" cy="4642017"/>
          </a:xfrm>
        </p:spPr>
        <p:txBody>
          <a:bodyPr numCol="1">
            <a:normAutofit/>
          </a:bodyPr>
          <a:lstStyle/>
          <a:p>
            <a:r>
              <a:rPr lang="en-US" sz="2000" dirty="0"/>
              <a:t>What could happen if a machine knew when we were or happy or angry?</a:t>
            </a:r>
          </a:p>
          <a:p>
            <a:pPr lvl="1"/>
            <a:r>
              <a:rPr lang="en-US" sz="2000" dirty="0"/>
              <a:t>This </a:t>
            </a:r>
            <a:r>
              <a:rPr lang="en-US" sz="2000" dirty="0">
                <a:hlinkClick r:id="rId2"/>
              </a:rPr>
              <a:t>VR face mask </a:t>
            </a:r>
            <a:r>
              <a:rPr lang="en-US" sz="2000" dirty="0"/>
              <a:t>could predict a new condition.</a:t>
            </a:r>
          </a:p>
          <a:p>
            <a:pPr lvl="1"/>
            <a:r>
              <a:rPr lang="en-US" sz="2000" dirty="0"/>
              <a:t>Emotion can be </a:t>
            </a:r>
            <a:r>
              <a:rPr lang="en-US" sz="2000" dirty="0">
                <a:hlinkClick r:id="rId3"/>
              </a:rPr>
              <a:t>injected</a:t>
            </a:r>
            <a:r>
              <a:rPr lang="en-US" sz="2000" dirty="0"/>
              <a:t> into the virtual environment.</a:t>
            </a:r>
          </a:p>
          <a:p>
            <a:r>
              <a:rPr lang="en-US" sz="2000" dirty="0"/>
              <a:t>The design of interaction is the key step</a:t>
            </a:r>
          </a:p>
          <a:p>
            <a:pPr lvl="1"/>
            <a:r>
              <a:rPr lang="en-US" sz="1800" dirty="0"/>
              <a:t>Affective interactions using VR can create a </a:t>
            </a:r>
            <a:r>
              <a:rPr lang="en-US" sz="1800" dirty="0">
                <a:hlinkClick r:id="rId4"/>
              </a:rPr>
              <a:t>link</a:t>
            </a:r>
            <a:r>
              <a:rPr lang="en-US" sz="1800" dirty="0"/>
              <a:t> between presence and emotions.</a:t>
            </a:r>
          </a:p>
          <a:p>
            <a:r>
              <a:rPr lang="en-US" sz="2000" dirty="0"/>
              <a:t>Haptic Feedback</a:t>
            </a:r>
          </a:p>
          <a:p>
            <a:pPr lvl="1"/>
            <a:r>
              <a:rPr lang="en-US" sz="1800" dirty="0"/>
              <a:t>Ability to recreate the sense of touch by applying forces, vibrations, or motion to a user.</a:t>
            </a:r>
          </a:p>
          <a:p>
            <a:pPr lvl="1"/>
            <a:r>
              <a:rPr lang="en-US" sz="1800" dirty="0">
                <a:hlinkClick r:id="rId5"/>
              </a:rPr>
              <a:t>Glove</a:t>
            </a:r>
            <a:r>
              <a:rPr lang="en-US" sz="1800" dirty="0"/>
              <a:t> can force you to feel virtual objects in real-time.</a:t>
            </a:r>
          </a:p>
          <a:p>
            <a:pPr lvl="1"/>
            <a:r>
              <a:rPr lang="en-US" sz="1800" dirty="0">
                <a:hlinkClick r:id="rId6"/>
              </a:rPr>
              <a:t>Suit</a:t>
            </a:r>
            <a:r>
              <a:rPr lang="en-US" sz="1800" dirty="0"/>
              <a:t> can make you feel pressure from a virtual environment.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73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XReality and the Future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7805"/>
            <a:ext cx="8915400" cy="2917676"/>
          </a:xfrm>
        </p:spPr>
        <p:txBody>
          <a:bodyPr numCol="1">
            <a:normAutofit/>
          </a:bodyPr>
          <a:lstStyle/>
          <a:p>
            <a:r>
              <a:rPr lang="en-US" sz="2000" dirty="0"/>
              <a:t>The future has an unlimited source of possibilities for anyone in the XR environment.</a:t>
            </a:r>
          </a:p>
          <a:p>
            <a:pPr lvl="1"/>
            <a:r>
              <a:rPr lang="en-US" sz="2000" dirty="0"/>
              <a:t>You just have to believe it to make it a reality.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Questions:</a:t>
            </a:r>
          </a:p>
          <a:p>
            <a:pPr lvl="1"/>
            <a:r>
              <a:rPr lang="en-US" sz="2000" dirty="0"/>
              <a:t>Drop me an email at: </a:t>
            </a:r>
            <a:r>
              <a:rPr lang="en-US" sz="2000" dirty="0">
                <a:hlinkClick r:id="rId2"/>
              </a:rPr>
              <a:t>lgarcia2013@fau.edu</a:t>
            </a:r>
            <a:endParaRPr lang="en-US" sz="2000" dirty="0"/>
          </a:p>
          <a:p>
            <a:pPr lvl="1"/>
            <a:endParaRPr lang="en-US" sz="2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BF6024-602B-4807-920C-39BFA7B56EE5}"/>
              </a:ext>
            </a:extLst>
          </p:cNvPr>
          <p:cNvSpPr/>
          <p:nvPr/>
        </p:nvSpPr>
        <p:spPr>
          <a:xfrm>
            <a:off x="3461612" y="5555046"/>
            <a:ext cx="78671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i="1" dirty="0"/>
              <a:t>“You can close your eyes to reality, but not to memories.”</a:t>
            </a:r>
          </a:p>
          <a:p>
            <a:pPr algn="r"/>
            <a:r>
              <a:rPr lang="en-US" sz="1600" i="1" dirty="0"/>
              <a:t>~ Stanislaw Jerzy Lec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E288D-EF0E-4660-8AF8-94F928A9FEB9}"/>
              </a:ext>
            </a:extLst>
          </p:cNvPr>
          <p:cNvSpPr/>
          <p:nvPr/>
        </p:nvSpPr>
        <p:spPr>
          <a:xfrm>
            <a:off x="4000768" y="44072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i="1" dirty="0"/>
              <a:t>Thank you, MPCR Lab!</a:t>
            </a:r>
          </a:p>
        </p:txBody>
      </p:sp>
    </p:spTree>
    <p:extLst>
      <p:ext uri="{BB962C8B-B14F-4D97-AF65-F5344CB8AC3E}">
        <p14:creationId xmlns:p14="http://schemas.microsoft.com/office/powerpoint/2010/main" val="341326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What is the biggest difference?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91867"/>
            <a:ext cx="8915400" cy="2650611"/>
          </a:xfrm>
        </p:spPr>
        <p:txBody>
          <a:bodyPr numCol="1">
            <a:normAutofit/>
          </a:bodyPr>
          <a:lstStyle/>
          <a:p>
            <a:r>
              <a:rPr lang="en-US" sz="2000" dirty="0"/>
              <a:t>Depends on how the user is interacting with the different reality compared to the real world.</a:t>
            </a:r>
          </a:p>
          <a:p>
            <a:pPr lvl="1"/>
            <a:r>
              <a:rPr lang="en-US" sz="2000" dirty="0"/>
              <a:t>How does the user interact with the virtual? The objects?</a:t>
            </a:r>
          </a:p>
          <a:p>
            <a:pPr lvl="2"/>
            <a:r>
              <a:rPr lang="en-US" sz="1800" dirty="0"/>
              <a:t>Environment, objects, NPCs, the 5 senses, etc.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5C2F048-C6A6-4AF8-ADB3-34914385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558" y="3429000"/>
            <a:ext cx="6717825" cy="32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What is Augmented Reality (AR)?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91867"/>
            <a:ext cx="5027075" cy="4907785"/>
          </a:xfrm>
        </p:spPr>
        <p:txBody>
          <a:bodyPr numCol="1">
            <a:normAutofit/>
          </a:bodyPr>
          <a:lstStyle/>
          <a:p>
            <a:r>
              <a:rPr lang="en-US" sz="2400" dirty="0"/>
              <a:t>A reality where computer generated models are overlapped into a user’s view of the real world.</a:t>
            </a:r>
          </a:p>
          <a:p>
            <a:r>
              <a:rPr lang="en-US" sz="2400" dirty="0"/>
              <a:t>User can interact with the model, but via the use of a marker, or through the use of the viewport.</a:t>
            </a:r>
          </a:p>
          <a:p>
            <a:r>
              <a:rPr lang="en-US" sz="2400" dirty="0"/>
              <a:t>Business card project: </a:t>
            </a:r>
            <a:r>
              <a:rPr lang="en-US" b="1" dirty="0">
                <a:hlinkClick r:id="rId2"/>
              </a:rPr>
              <a:t>https://tinyurl.com/yccu8l35</a:t>
            </a:r>
            <a:r>
              <a:rPr lang="en-US" b="1" dirty="0"/>
              <a:t> </a:t>
            </a:r>
          </a:p>
          <a:p>
            <a:r>
              <a:rPr lang="en-US" dirty="0"/>
              <a:t>Examples: </a:t>
            </a:r>
            <a:r>
              <a:rPr lang="en-US" dirty="0">
                <a:hlinkClick r:id="rId3"/>
              </a:rPr>
              <a:t>Help Lightning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Continental HUD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I-Mechanic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8866C1D-7C73-46C9-BDA8-7C75D2BB2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065" y="1595784"/>
            <a:ext cx="2591801" cy="253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3C7A2F-3AED-4153-96A1-E181362D8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8525" y="4254360"/>
            <a:ext cx="3626879" cy="245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0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What is Virtual Reality (VR)?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91867"/>
            <a:ext cx="8915400" cy="2529015"/>
          </a:xfrm>
        </p:spPr>
        <p:txBody>
          <a:bodyPr numCol="1">
            <a:normAutofit/>
          </a:bodyPr>
          <a:lstStyle/>
          <a:p>
            <a:r>
              <a:rPr lang="en-US" sz="2400" dirty="0"/>
              <a:t>A reality where the user is closed off from the real world and is put into an all virtual, simulated environment.</a:t>
            </a:r>
          </a:p>
          <a:p>
            <a:r>
              <a:rPr lang="en-US" sz="2400" dirty="0"/>
              <a:t>User can interact with the environment through the use of controllers or sensors that mimic/scan hand positions.</a:t>
            </a:r>
          </a:p>
          <a:p>
            <a:r>
              <a:rPr lang="en-US" sz="2400" dirty="0"/>
              <a:t>Examples: </a:t>
            </a:r>
            <a:r>
              <a:rPr lang="en-US" sz="2400" dirty="0">
                <a:hlinkClick r:id="rId2"/>
              </a:rPr>
              <a:t>VR Vaccine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5EBD84-C723-411F-B1B4-E32C4896B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523" y="3899586"/>
            <a:ext cx="4021894" cy="2797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4C89F4-F588-4E85-9A39-B3C1B7EF8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278" y="4033859"/>
            <a:ext cx="4499186" cy="25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1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What is Mixed Reality (MR)?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91868"/>
            <a:ext cx="8915400" cy="2650618"/>
          </a:xfrm>
        </p:spPr>
        <p:txBody>
          <a:bodyPr numCol="1">
            <a:normAutofit/>
          </a:bodyPr>
          <a:lstStyle/>
          <a:p>
            <a:r>
              <a:rPr lang="en-US" sz="2400" dirty="0"/>
              <a:t>The reality where both real world and digital elements come together. </a:t>
            </a:r>
          </a:p>
          <a:p>
            <a:r>
              <a:rPr lang="en-US" sz="2400" dirty="0"/>
              <a:t>Interaction and manipulation can be done in both the virtual and physical environment.</a:t>
            </a:r>
          </a:p>
          <a:p>
            <a:pPr lvl="1"/>
            <a:r>
              <a:rPr lang="en-US" sz="2200" dirty="0"/>
              <a:t>Image and sensing technologies allow user to interact using their hands and their front-facing FOV.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427C730-1001-488C-A8EA-CA61B081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931" y="4128657"/>
            <a:ext cx="5564144" cy="262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8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5E9E-36F1-454C-BBAD-3F7DE066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524" y="2160399"/>
            <a:ext cx="8915399" cy="187822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MR Psychonautics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59A-0175-4CAC-AE49-D42698EEB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24" y="4230183"/>
            <a:ext cx="8915399" cy="2368352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Rachel St. Claire </a:t>
            </a:r>
          </a:p>
          <a:p>
            <a:pPr algn="ctr"/>
            <a:r>
              <a:rPr lang="en-US" sz="3800" dirty="0"/>
              <a:t>Gwen Field, Tony Stracuzzi, </a:t>
            </a:r>
          </a:p>
          <a:p>
            <a:pPr algn="ctr"/>
            <a:r>
              <a:rPr lang="en-US" sz="3800" dirty="0"/>
              <a:t>Lukas Garcia</a:t>
            </a:r>
            <a:endParaRPr lang="en-US" sz="2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8A57-B526-4CC7-90CE-3E95EBB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88" y="255373"/>
            <a:ext cx="4724023" cy="1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1338D0-DA2E-4268-AB6F-631E879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0549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94CD20-9007-4C54-A7C5-CB43688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91868"/>
            <a:ext cx="8915400" cy="2191686"/>
          </a:xfrm>
        </p:spPr>
        <p:txBody>
          <a:bodyPr numCol="1">
            <a:normAutofit/>
          </a:bodyPr>
          <a:lstStyle/>
          <a:p>
            <a:r>
              <a:rPr lang="en-US" sz="2200" dirty="0"/>
              <a:t>Create an experience that increases psychological aptitude for therapeutic programs involving hallucinogenic pharmaceuticals.</a:t>
            </a:r>
          </a:p>
          <a:p>
            <a:r>
              <a:rPr lang="en-US" sz="2200" dirty="0"/>
              <a:t>Prepare a patient who has never taken hallucinogenic pharmaceuticals, to be ready for therapy.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029DA-20BF-49EE-9D6F-DFCEDC8E8E4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92925" y="1189385"/>
            <a:ext cx="891168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40467A2-B9C5-4BE6-B1B7-007B6553EE9C}"/>
              </a:ext>
            </a:extLst>
          </p:cNvPr>
          <p:cNvGrpSpPr/>
          <p:nvPr/>
        </p:nvGrpSpPr>
        <p:grpSpPr>
          <a:xfrm>
            <a:off x="1706973" y="3978280"/>
            <a:ext cx="9797639" cy="1690335"/>
            <a:chOff x="1706973" y="3978280"/>
            <a:chExt cx="9797639" cy="1690335"/>
          </a:xfrm>
        </p:grpSpPr>
        <p:pic>
          <p:nvPicPr>
            <p:cNvPr id="1032" name="Picture 8" descr="https://lh5.googleusercontent.com/SZAd2rFd6FhukBVOXNqHoaYM6trVohN8oZ3moFkFLMoeC8sw1_S41Zlfr4QZhIpqnPhHLJLsc3HccbVt9yqEuw0fTAJEWWCNs71V5KAr-Gv6rrRxU3TI0oWDRSZXtywGY-0k4sfbjR4">
              <a:extLst>
                <a:ext uri="{FF2B5EF4-FFF2-40B4-BE49-F238E27FC236}">
                  <a16:creationId xmlns:a16="http://schemas.microsoft.com/office/drawing/2014/main" id="{8842BBDF-A2B6-4222-8197-AA34E357E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323" y="4097435"/>
              <a:ext cx="1999301" cy="1497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D41638-545C-46EC-89DE-0C19CDB5A073}"/>
                </a:ext>
              </a:extLst>
            </p:cNvPr>
            <p:cNvSpPr txBox="1"/>
            <p:nvPr/>
          </p:nvSpPr>
          <p:spPr>
            <a:xfrm>
              <a:off x="3204519" y="4348827"/>
              <a:ext cx="551935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dirty="0"/>
                <a:t>+</a:t>
              </a:r>
            </a:p>
          </p:txBody>
        </p:sp>
        <p:pic>
          <p:nvPicPr>
            <p:cNvPr id="1034" name="Picture 10" descr="https://lh3.googleusercontent.com/7takJYD28ilRRZHB-VtyXrOX43krR7iWn2JQV5k0ItoRrhMoYcDGIFJz2nZ5vRyuf0E1BTuIFFL3-WDi8dO2JOBytX_xxux1ElkNrY2BRIzbgk5dDmXfMagf6n-NNwHqETGcepturAg">
              <a:extLst>
                <a:ext uri="{FF2B5EF4-FFF2-40B4-BE49-F238E27FC236}">
                  <a16:creationId xmlns:a16="http://schemas.microsoft.com/office/drawing/2014/main" id="{1257E81F-6ACA-43BA-A9BA-EA50E4931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428" y="4074675"/>
              <a:ext cx="2051327" cy="1497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FDEA7-7EA0-4EC2-94E8-92801031C07A}"/>
                </a:ext>
              </a:extLst>
            </p:cNvPr>
            <p:cNvSpPr txBox="1"/>
            <p:nvPr/>
          </p:nvSpPr>
          <p:spPr>
            <a:xfrm>
              <a:off x="8340755" y="4375457"/>
              <a:ext cx="551935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dirty="0"/>
                <a:t>=</a:t>
              </a:r>
            </a:p>
          </p:txBody>
        </p:sp>
        <p:pic>
          <p:nvPicPr>
            <p:cNvPr id="1036" name="Picture 12" descr="https://lh6.googleusercontent.com/bt4yHziCI4xM_iPcSbG2NArw1UlMnQSr_uyS98WciTj7MZ8u_TCjGWWPcacDI9keA1ZNsPLRqJgjn1ghP36F0ZRc__TRe1OOzPnMYyPzNVPTyA-2IerL6mnNa4zLXa1DD3c_WN6dMSE">
              <a:extLst>
                <a:ext uri="{FF2B5EF4-FFF2-40B4-BE49-F238E27FC236}">
                  <a16:creationId xmlns:a16="http://schemas.microsoft.com/office/drawing/2014/main" id="{2E6B0BD6-ADD9-48FE-896A-446253B9E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483" y="3978280"/>
              <a:ext cx="2517129" cy="1690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h5.googleusercontent.com/z2hjVnsZO5-o3XR11l4zz-1-bA2R1P1pHaFq6ZnkfU8pTk7rqM68XzVs7Sxie8dJjRY4TzZfhnfm5sn2RSG2ZQYDndvtyYc-kYK_GMnqkNA2EwlpfuN37STjX3JnULyrDITRh-4Bldc">
              <a:extLst>
                <a:ext uri="{FF2B5EF4-FFF2-40B4-BE49-F238E27FC236}">
                  <a16:creationId xmlns:a16="http://schemas.microsoft.com/office/drawing/2014/main" id="{C774844F-9218-4090-A509-CF19987F6B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973" y="4097435"/>
              <a:ext cx="1497546" cy="1497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C85D99-8666-400A-A468-23E1ABEFFC2D}"/>
                </a:ext>
              </a:extLst>
            </p:cNvPr>
            <p:cNvSpPr txBox="1"/>
            <p:nvPr/>
          </p:nvSpPr>
          <p:spPr>
            <a:xfrm>
              <a:off x="5737493" y="4348827"/>
              <a:ext cx="551935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dirty="0"/>
                <a:t>+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0041BDA-661C-416D-A81B-98DF4279A0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35" t="6681" r="66279" b="10739"/>
          <a:stretch/>
        </p:blipFill>
        <p:spPr>
          <a:xfrm>
            <a:off x="11376180" y="6139822"/>
            <a:ext cx="685231" cy="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598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487</TotalTime>
  <Words>1803</Words>
  <Application>Microsoft Office PowerPoint</Application>
  <PresentationFormat>Widescreen</PresentationFormat>
  <Paragraphs>219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Wisp</vt:lpstr>
      <vt:lpstr>XReality Augmented | Virtual | Mixed</vt:lpstr>
      <vt:lpstr>Table of Contents</vt:lpstr>
      <vt:lpstr>What is XReality (XR)?</vt:lpstr>
      <vt:lpstr>What is the biggest difference?</vt:lpstr>
      <vt:lpstr>What is Augmented Reality (AR)?</vt:lpstr>
      <vt:lpstr>What is Virtual Reality (VR)?</vt:lpstr>
      <vt:lpstr>What is Mixed Reality (MR)?</vt:lpstr>
      <vt:lpstr>MR Psychonautics</vt:lpstr>
      <vt:lpstr>The Project</vt:lpstr>
      <vt:lpstr>Why?</vt:lpstr>
      <vt:lpstr>What is what?</vt:lpstr>
      <vt:lpstr>Into where?</vt:lpstr>
      <vt:lpstr>Who?</vt:lpstr>
      <vt:lpstr>How?</vt:lpstr>
      <vt:lpstr>Stress in Virtual Reality</vt:lpstr>
      <vt:lpstr>The Project</vt:lpstr>
      <vt:lpstr>Why?</vt:lpstr>
      <vt:lpstr>Empathy in Virtual Reality</vt:lpstr>
      <vt:lpstr>The Project</vt:lpstr>
      <vt:lpstr>What is Empathy?</vt:lpstr>
      <vt:lpstr>Generation of Empathy</vt:lpstr>
      <vt:lpstr>Educational Mixed Reality</vt:lpstr>
      <vt:lpstr>The Project</vt:lpstr>
      <vt:lpstr>How?</vt:lpstr>
      <vt:lpstr>Future Development Use</vt:lpstr>
      <vt:lpstr>Future Augmented Everything</vt:lpstr>
      <vt:lpstr>The Project</vt:lpstr>
      <vt:lpstr>Problem &amp; Solution</vt:lpstr>
      <vt:lpstr>Visualizing the Next Step</vt:lpstr>
      <vt:lpstr>Emotions in XReality</vt:lpstr>
      <vt:lpstr>The Project</vt:lpstr>
      <vt:lpstr>The Emotional Catalyst</vt:lpstr>
      <vt:lpstr>Future of Emotions &amp; Sensing</vt:lpstr>
      <vt:lpstr>XReality and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X-Realities</dc:title>
  <dc:creator>Lukas Garcia</dc:creator>
  <cp:lastModifiedBy>Lukas Garcia</cp:lastModifiedBy>
  <cp:revision>48</cp:revision>
  <dcterms:created xsi:type="dcterms:W3CDTF">2018-10-28T19:36:18Z</dcterms:created>
  <dcterms:modified xsi:type="dcterms:W3CDTF">2018-10-29T03:43:55Z</dcterms:modified>
</cp:coreProperties>
</file>