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oxeu.org/article/potential-economic-and-social-effects-driverless-cars" TargetMode="External"/><Relationship Id="rId3" Type="http://schemas.openxmlformats.org/officeDocument/2006/relationships/hyperlink" Target="https://www.youtube.com/watch?v=mrNZYEdGA5Q"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cg.com/publications/2017/automotive-making-autonomous-vehicles-a-reality.aspx"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mrNZYEdGA5Q" TargetMode="External"/><Relationship Id="rId3" Type="http://schemas.openxmlformats.org/officeDocument/2006/relationships/hyperlink" Target="https://voxeu.org/article/potential-economic-and-social-effects-driverless-car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oxeu.org/article/potential-economic-and-social-effects-driverless-car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nbc.com/2017/05/03/self-driving-cars-will-disrupt-10-industries-commentary.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https://voxeu.org/article/potential-economic-and-social-effects-driverless-cars</a:t>
            </a:r>
            <a:endParaRPr/>
          </a:p>
          <a:p>
            <a:pPr indent="0" lvl="0" marL="0">
              <a:spcBef>
                <a:spcPts val="0"/>
              </a:spcBef>
              <a:spcAft>
                <a:spcPts val="0"/>
              </a:spcAft>
              <a:buNone/>
            </a:pPr>
            <a:r>
              <a:rPr lang="en" u="sng">
                <a:solidFill>
                  <a:schemeClr val="hlink"/>
                </a:solidFill>
                <a:hlinkClick r:id="rId3"/>
              </a:rPr>
              <a:t>https://www.youtube.com/watch?v=mrNZYEdGA5Q</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https://www.bcg.com/publications/2017/automotive-making-autonomous-vehicles-a-reality.aspx</a:t>
            </a:r>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https://www.youtube.com/watch?v=mrNZYEdGA5Q</a:t>
            </a:r>
            <a:endParaRPr/>
          </a:p>
          <a:p>
            <a:pPr indent="0" lvl="0" marL="0">
              <a:spcBef>
                <a:spcPts val="0"/>
              </a:spcBef>
              <a:spcAft>
                <a:spcPts val="0"/>
              </a:spcAft>
              <a:buNone/>
            </a:pPr>
            <a:r>
              <a:rPr lang="en" u="sng">
                <a:solidFill>
                  <a:schemeClr val="hlink"/>
                </a:solidFill>
                <a:hlinkClick r:id="rId3"/>
              </a:rPr>
              <a:t>https://voxeu.org/article/potential-economic-and-social-effects-driverless-cars</a:t>
            </a:r>
            <a:endParaRPr/>
          </a:p>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u="sng">
                <a:solidFill>
                  <a:schemeClr val="hlink"/>
                </a:solidFill>
                <a:hlinkClick r:id="rId2"/>
              </a:rPr>
              <a:t>https://voxeu.org/article/potential-economic-and-social-effects-driverless-cars</a:t>
            </a:r>
            <a:endParaRPr/>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*AAA Foundation of Traffic Safety</a:t>
            </a:r>
            <a:endParaRPr/>
          </a:p>
          <a:p>
            <a:pPr indent="0" lvl="0" marL="0">
              <a:spcBef>
                <a:spcPts val="0"/>
              </a:spcBef>
              <a:spcAft>
                <a:spcPts val="0"/>
              </a:spcAft>
              <a:buNone/>
            </a:pPr>
            <a:r>
              <a:rPr lang="en"/>
              <a:t>**USA Today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http://www.businessinsider.com/how-driverless-cars-will-change-the-economy-2016-5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u="sng">
                <a:solidFill>
                  <a:schemeClr val="hlink"/>
                </a:solidFill>
                <a:hlinkClick r:id="rId2"/>
              </a:rPr>
              <a:t>https://www.cnbc.com/2017/05/03/self-driving-cars-will-disrupt-10-industries-commentary.html</a:t>
            </a:r>
            <a:endParaRPr/>
          </a:p>
          <a:p>
            <a:pPr indent="0" lvl="0" marL="0" rtl="0">
              <a:spcBef>
                <a:spcPts val="0"/>
              </a:spcBef>
              <a:spcAft>
                <a:spcPts val="0"/>
              </a:spcAft>
              <a:buNone/>
            </a:pPr>
            <a:r>
              <a:rPr lang="en"/>
              <a:t>https://www.recode.net/2017/4/19/15364608/autonomous-self-driving-cars-impact-disruption-society-mobility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https://voxeu.org/article/potential-economic-and-social-effects-driverless-cars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https://voxeu.org/article/potential-economic-and-social-effects-driverless-cars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https://voxeu.org/article/potential-economic-and-social-effects-driverless-cars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Yvs7f4UaKLo" TargetMode="Externa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625" y="163360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0" lang="en" sz="4800">
                <a:solidFill>
                  <a:srgbClr val="000000"/>
                </a:solidFill>
                <a:latin typeface="Cambria"/>
                <a:ea typeface="Cambria"/>
                <a:cs typeface="Cambria"/>
                <a:sym typeface="Cambria"/>
              </a:rPr>
              <a:t>Engineers rule the world</a:t>
            </a:r>
            <a:endParaRPr sz="4800">
              <a:latin typeface="Cambria"/>
              <a:ea typeface="Cambria"/>
              <a:cs typeface="Cambria"/>
              <a:sym typeface="Cambria"/>
            </a:endParaRPr>
          </a:p>
        </p:txBody>
      </p:sp>
      <p:sp>
        <p:nvSpPr>
          <p:cNvPr id="87" name="Shape 87"/>
          <p:cNvSpPr txBox="1"/>
          <p:nvPr>
            <p:ph idx="1" type="subTitle"/>
          </p:nvPr>
        </p:nvSpPr>
        <p:spPr>
          <a:xfrm>
            <a:off x="807400" y="2589500"/>
            <a:ext cx="7768200" cy="803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Fahmida</a:t>
            </a:r>
            <a:r>
              <a:rPr lang="en"/>
              <a:t> Rahman</a:t>
            </a:r>
            <a:endParaRPr/>
          </a:p>
          <a:p>
            <a:pPr indent="0" lvl="0" marL="0">
              <a:spcBef>
                <a:spcPts val="0"/>
              </a:spcBef>
              <a:spcAft>
                <a:spcPts val="0"/>
              </a:spcAft>
              <a:buNone/>
            </a:pPr>
            <a:r>
              <a:rPr lang="en"/>
              <a:t>Shraddha Sagar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AVs vs Public Health, Safety and Society</a:t>
            </a:r>
            <a:endParaRPr/>
          </a:p>
        </p:txBody>
      </p:sp>
      <p:sp>
        <p:nvSpPr>
          <p:cNvPr id="147" name="Shape 147"/>
          <p:cNvSpPr txBox="1"/>
          <p:nvPr>
            <p:ph idx="1" type="body"/>
          </p:nvPr>
        </p:nvSpPr>
        <p:spPr>
          <a:xfrm>
            <a:off x="729450" y="2078875"/>
            <a:ext cx="7846200" cy="2656200"/>
          </a:xfrm>
          <a:prstGeom prst="rect">
            <a:avLst/>
          </a:prstGeom>
        </p:spPr>
        <p:txBody>
          <a:bodyPr anchorCtr="0" anchor="t" bIns="91425" lIns="91425" spcFirstLastPara="1" rIns="91425" wrap="square" tIns="91425">
            <a:noAutofit/>
          </a:bodyPr>
          <a:lstStyle/>
          <a:p>
            <a:pPr indent="-323850" lvl="0" marL="457200" rtl="0">
              <a:lnSpc>
                <a:spcPct val="115000"/>
              </a:lnSpc>
              <a:spcBef>
                <a:spcPts val="0"/>
              </a:spcBef>
              <a:spcAft>
                <a:spcPts val="0"/>
              </a:spcAft>
              <a:buClr>
                <a:srgbClr val="000000"/>
              </a:buClr>
              <a:buSzPts val="1500"/>
              <a:buAutoNum type="arabicPeriod"/>
            </a:pPr>
            <a:r>
              <a:rPr lang="en" sz="1500">
                <a:solidFill>
                  <a:srgbClr val="000000"/>
                </a:solidFill>
              </a:rPr>
              <a:t>Reduce accidents from human error</a:t>
            </a:r>
            <a:endParaRPr sz="1500">
              <a:solidFill>
                <a:srgbClr val="000000"/>
              </a:solidFill>
            </a:endParaRPr>
          </a:p>
          <a:p>
            <a:pPr indent="-323850" lvl="0" marL="457200" rtl="0">
              <a:spcBef>
                <a:spcPts val="0"/>
              </a:spcBef>
              <a:spcAft>
                <a:spcPts val="0"/>
              </a:spcAft>
              <a:buClr>
                <a:srgbClr val="000000"/>
              </a:buClr>
              <a:buSzPts val="1500"/>
              <a:buAutoNum type="arabicPeriod"/>
            </a:pPr>
            <a:r>
              <a:rPr lang="en" sz="1500">
                <a:solidFill>
                  <a:srgbClr val="000000"/>
                </a:solidFill>
              </a:rPr>
              <a:t>Liberate elders and the disabled</a:t>
            </a:r>
            <a:endParaRPr sz="1500">
              <a:solidFill>
                <a:srgbClr val="000000"/>
              </a:solidFill>
            </a:endParaRPr>
          </a:p>
          <a:p>
            <a:pPr indent="-323850" lvl="0" marL="457200" rtl="0">
              <a:lnSpc>
                <a:spcPct val="115000"/>
              </a:lnSpc>
              <a:spcBef>
                <a:spcPts val="0"/>
              </a:spcBef>
              <a:spcAft>
                <a:spcPts val="0"/>
              </a:spcAft>
              <a:buClr>
                <a:srgbClr val="000000"/>
              </a:buClr>
              <a:buSzPts val="1500"/>
              <a:buAutoNum type="arabicPeriod"/>
            </a:pPr>
            <a:r>
              <a:rPr lang="en" sz="1500">
                <a:solidFill>
                  <a:srgbClr val="000000"/>
                </a:solidFill>
              </a:rPr>
              <a:t>Eliminate the need for auto insurance policies.</a:t>
            </a:r>
            <a:endParaRPr sz="1500">
              <a:solidFill>
                <a:srgbClr val="000000"/>
              </a:solidFill>
            </a:endParaRPr>
          </a:p>
          <a:p>
            <a:pPr indent="-323850" lvl="0" marL="457200" rtl="0">
              <a:lnSpc>
                <a:spcPct val="115000"/>
              </a:lnSpc>
              <a:spcBef>
                <a:spcPts val="0"/>
              </a:spcBef>
              <a:spcAft>
                <a:spcPts val="0"/>
              </a:spcAft>
              <a:buClr>
                <a:srgbClr val="000000"/>
              </a:buClr>
              <a:buSzPts val="1500"/>
              <a:buAutoNum type="arabicPeriod"/>
            </a:pPr>
            <a:r>
              <a:rPr lang="en" sz="1500">
                <a:solidFill>
                  <a:srgbClr val="000000"/>
                </a:solidFill>
              </a:rPr>
              <a:t>Demand for car repair services, medical services, and traffic police will decrease.</a:t>
            </a:r>
            <a:endParaRPr sz="1500">
              <a:solidFill>
                <a:srgbClr val="000000"/>
              </a:solidFill>
            </a:endParaRPr>
          </a:p>
          <a:p>
            <a:pPr indent="-323850" lvl="0" marL="457200" rtl="0">
              <a:lnSpc>
                <a:spcPct val="115000"/>
              </a:lnSpc>
              <a:spcBef>
                <a:spcPts val="0"/>
              </a:spcBef>
              <a:spcAft>
                <a:spcPts val="0"/>
              </a:spcAft>
              <a:buClr>
                <a:srgbClr val="000000"/>
              </a:buClr>
              <a:buSzPts val="1500"/>
              <a:buAutoNum type="arabicPeriod"/>
            </a:pPr>
            <a:r>
              <a:rPr lang="en" sz="1500">
                <a:solidFill>
                  <a:srgbClr val="000000"/>
                </a:solidFill>
              </a:rPr>
              <a:t>More space for the community </a:t>
            </a:r>
            <a:endParaRPr sz="1500">
              <a:solidFill>
                <a:srgbClr val="000000"/>
              </a:solidFill>
            </a:endParaRPr>
          </a:p>
          <a:p>
            <a:pPr indent="-323850" lvl="0" marL="457200" rtl="0">
              <a:lnSpc>
                <a:spcPct val="115000"/>
              </a:lnSpc>
              <a:spcBef>
                <a:spcPts val="0"/>
              </a:spcBef>
              <a:spcAft>
                <a:spcPts val="0"/>
              </a:spcAft>
              <a:buClr>
                <a:srgbClr val="000000"/>
              </a:buClr>
              <a:buSzPts val="1500"/>
              <a:buAutoNum type="arabicPeriod"/>
            </a:pPr>
            <a:r>
              <a:rPr lang="en" sz="1500">
                <a:solidFill>
                  <a:srgbClr val="000000"/>
                </a:solidFill>
              </a:rPr>
              <a:t>Less noise, better environment</a:t>
            </a:r>
            <a:endParaRPr sz="1500">
              <a:solidFill>
                <a:srgbClr val="000000"/>
              </a:solidFill>
            </a:endParaRPr>
          </a:p>
          <a:p>
            <a:pPr indent="0" lvl="0" marL="0">
              <a:lnSpc>
                <a:spcPct val="100000"/>
              </a:lnSpc>
              <a:spcBef>
                <a:spcPts val="1600"/>
              </a:spcBef>
              <a:spcAft>
                <a:spcPts val="0"/>
              </a:spcAft>
              <a:buNone/>
            </a:pPr>
            <a:r>
              <a:t/>
            </a:r>
            <a:endParaRPr>
              <a:solidFill>
                <a:srgbClr val="000000"/>
              </a:solidFill>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534925" y="1318650"/>
            <a:ext cx="2153400" cy="3196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 glance: How AVs interact with our economy and society</a:t>
            </a:r>
            <a:endParaRPr/>
          </a:p>
        </p:txBody>
      </p:sp>
      <p:pic>
        <p:nvPicPr>
          <p:cNvPr id="153" name="Shape 153"/>
          <p:cNvPicPr preferRelativeResize="0"/>
          <p:nvPr/>
        </p:nvPicPr>
        <p:blipFill>
          <a:blip r:embed="rId3">
            <a:alphaModFix/>
          </a:blip>
          <a:stretch>
            <a:fillRect/>
          </a:stretch>
        </p:blipFill>
        <p:spPr>
          <a:xfrm>
            <a:off x="2764451" y="490825"/>
            <a:ext cx="6379549" cy="465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AVs interacts with The Transportation System</a:t>
            </a:r>
            <a:endParaRPr/>
          </a:p>
        </p:txBody>
      </p:sp>
      <p:sp>
        <p:nvSpPr>
          <p:cNvPr id="159" name="Shape 1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500"/>
              <a:t>-Decrease in road accidents and congestion results in improved efficiency .</a:t>
            </a:r>
            <a:endParaRPr sz="1500"/>
          </a:p>
          <a:p>
            <a:pPr indent="0" lvl="0" marL="0" rtl="0">
              <a:lnSpc>
                <a:spcPct val="100000"/>
              </a:lnSpc>
              <a:spcBef>
                <a:spcPts val="1600"/>
              </a:spcBef>
              <a:spcAft>
                <a:spcPts val="0"/>
              </a:spcAft>
              <a:buNone/>
            </a:pPr>
            <a:r>
              <a:rPr lang="en" sz="1500"/>
              <a:t>-Improved efficiency in the use of roadways translates into increased roadway capacity.</a:t>
            </a:r>
            <a:endParaRPr sz="1500"/>
          </a:p>
          <a:p>
            <a:pPr indent="0" lvl="0" marL="0">
              <a:lnSpc>
                <a:spcPct val="100000"/>
              </a:lnSpc>
              <a:spcBef>
                <a:spcPts val="1600"/>
              </a:spcBef>
              <a:spcAft>
                <a:spcPts val="0"/>
              </a:spcAft>
              <a:buNone/>
            </a:pPr>
            <a:r>
              <a:rPr lang="en" sz="1500"/>
              <a:t>-Requires less space than conventional cars and  no signs or signals required .</a:t>
            </a:r>
            <a:endParaRPr sz="1500"/>
          </a:p>
          <a:p>
            <a:pPr indent="0" lvl="0" marL="0">
              <a:lnSpc>
                <a:spcPct val="100000"/>
              </a:lnSpc>
              <a:spcBef>
                <a:spcPts val="1600"/>
              </a:spcBef>
              <a:spcAft>
                <a:spcPts val="0"/>
              </a:spcAft>
              <a:buNone/>
            </a:pPr>
            <a:r>
              <a:rPr lang="en" sz="1500"/>
              <a:t>-Reduction in the  need for car parking spaces.</a:t>
            </a:r>
            <a:endParaRPr sz="1500"/>
          </a:p>
          <a:p>
            <a:pPr indent="0" lvl="0" marL="0">
              <a:lnSpc>
                <a:spcPct val="100000"/>
              </a:lnSpc>
              <a:spcBef>
                <a:spcPts val="1600"/>
              </a:spcBef>
              <a:spcAft>
                <a:spcPts val="1600"/>
              </a:spcAft>
              <a:buNone/>
            </a:pPr>
            <a:r>
              <a:rPr lang="en" sz="1500"/>
              <a:t>-People will be able to use car-sharing services whenever necessary.</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Steps/Questions before promoting AVs</a:t>
            </a:r>
            <a:endParaRPr/>
          </a:p>
        </p:txBody>
      </p:sp>
      <p:sp>
        <p:nvSpPr>
          <p:cNvPr id="165" name="Shape 165"/>
          <p:cNvSpPr txBox="1"/>
          <p:nvPr>
            <p:ph idx="1" type="body"/>
          </p:nvPr>
        </p:nvSpPr>
        <p:spPr>
          <a:xfrm>
            <a:off x="816950" y="1921950"/>
            <a:ext cx="6076800" cy="25410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AutoNum type="arabicPeriod"/>
            </a:pPr>
            <a:r>
              <a:rPr lang="en" sz="1500"/>
              <a:t>What sort of transportation system should we build when fully automated vehicles become the norm?</a:t>
            </a:r>
            <a:endParaRPr sz="1500"/>
          </a:p>
          <a:p>
            <a:pPr indent="-323850" lvl="0" marL="457200" rtl="0">
              <a:spcBef>
                <a:spcPts val="0"/>
              </a:spcBef>
              <a:spcAft>
                <a:spcPts val="0"/>
              </a:spcAft>
              <a:buSzPts val="1500"/>
              <a:buAutoNum type="arabicPeriod"/>
            </a:pPr>
            <a:r>
              <a:rPr lang="en" sz="1500"/>
              <a:t>How should we change urban landscape including land use and how should we redesign the economic and social systems?</a:t>
            </a:r>
            <a:endParaRPr sz="1500"/>
          </a:p>
          <a:p>
            <a:pPr indent="-323850" lvl="0" marL="457200" rtl="0">
              <a:spcBef>
                <a:spcPts val="0"/>
              </a:spcBef>
              <a:spcAft>
                <a:spcPts val="0"/>
              </a:spcAft>
              <a:buSzPts val="1500"/>
              <a:buAutoNum type="arabicPeriod"/>
            </a:pPr>
            <a:r>
              <a:rPr lang="en" sz="1500"/>
              <a:t>What will be the road </a:t>
            </a:r>
            <a:r>
              <a:rPr lang="en" sz="1500"/>
              <a:t>infrastructure</a:t>
            </a:r>
            <a:r>
              <a:rPr lang="en" sz="1500"/>
              <a:t>? </a:t>
            </a:r>
            <a:endParaRPr sz="1500"/>
          </a:p>
          <a:p>
            <a:pPr indent="-323850" lvl="0" marL="457200">
              <a:spcBef>
                <a:spcPts val="0"/>
              </a:spcBef>
              <a:spcAft>
                <a:spcPts val="0"/>
              </a:spcAft>
              <a:buSzPts val="1500"/>
              <a:buAutoNum type="arabicPeriod"/>
            </a:pPr>
            <a:r>
              <a:rPr lang="en" sz="1500"/>
              <a:t>How people will be made comfortable about the new changes?</a:t>
            </a:r>
            <a:endParaRPr sz="1500"/>
          </a:p>
        </p:txBody>
      </p:sp>
      <p:pic>
        <p:nvPicPr>
          <p:cNvPr id="166" name="Shape 166"/>
          <p:cNvPicPr preferRelativeResize="0"/>
          <p:nvPr/>
        </p:nvPicPr>
        <p:blipFill>
          <a:blip r:embed="rId3">
            <a:alphaModFix/>
          </a:blip>
          <a:stretch>
            <a:fillRect/>
          </a:stretch>
        </p:blipFill>
        <p:spPr>
          <a:xfrm>
            <a:off x="6572800" y="3596675"/>
            <a:ext cx="2571201" cy="154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797300" y="1460424"/>
            <a:ext cx="3189000" cy="97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pic>
        <p:nvPicPr>
          <p:cNvPr descr="Image result for questions on driverless cars gif" id="172" name="Shape 172"/>
          <p:cNvPicPr preferRelativeResize="0"/>
          <p:nvPr/>
        </p:nvPicPr>
        <p:blipFill>
          <a:blip r:embed="rId3">
            <a:alphaModFix/>
          </a:blip>
          <a:stretch>
            <a:fillRect/>
          </a:stretch>
        </p:blipFill>
        <p:spPr>
          <a:xfrm>
            <a:off x="3655875" y="2076700"/>
            <a:ext cx="5381176" cy="306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Story </a:t>
            </a:r>
            <a:endParaRPr/>
          </a:p>
        </p:txBody>
      </p:sp>
      <p:pic>
        <p:nvPicPr>
          <p:cNvPr descr="Image result for player piano vonnegut" id="93" name="Shape 93"/>
          <p:cNvPicPr preferRelativeResize="0"/>
          <p:nvPr/>
        </p:nvPicPr>
        <p:blipFill>
          <a:blip r:embed="rId3">
            <a:alphaModFix/>
          </a:blip>
          <a:stretch>
            <a:fillRect/>
          </a:stretch>
        </p:blipFill>
        <p:spPr>
          <a:xfrm>
            <a:off x="2615500" y="473875"/>
            <a:ext cx="3167461" cy="4669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descr="Machines could take 50% of our jobs in the next 30 years, according to scientists.  Subscribe to The Guardian ► http://is.gd/subscribeguardian While we can’t predict the future, we can imagine a world without work – one where those who own the tech get rich from it and everyone else ekes out a living, propped up by an increasingly fragile state. Meet Alice, holder of the last recognisable job on Earth, trying to make sense of her role in an automated world.  Read Paul Mason’s introduction to the film: Automation may mean a post-work society but we shouldn’t be afraid ► http://bit.ly/AutoMason  This is the NHS ► http://www.theguardian.com/society/series/this-is-the-nhs  Guardian website ► http://is.gd/guardianhome  Suggested videos: The internet is after your job ► http://bit.ly/GoodbyeInternetsMain Paul Mason: Capitalism is failing ► http://bit.ly/PaulMasonCif  Guardian playlists:  Comment is Free ► http://is.gd/cifplaylist Guardian Docs ► http://is.gd/guardiandocs Guardian Features ► https://goo.gl/JThOzd  Guardian Animations &amp; Explanations ►http://is.gd/explainers Guardian Investigations ► http://is.gd/guardianinvestigations The Global Migration Crisis ► http://is.gd/RefugeeCrisis Anywhere but Westminster ► https://goo.gl/rgH1ri Casetteboy remix the news ► http://ow.ly/TUqey  More Guardian videos:  We Walk Together ► http://bit.ly/WeWalkTogetherFilm Everyday racism - Akala ► http://bit.ly/akalacif Pretty Radical ► http://is.gd/PrettyRadical1 Capitalism is failing - Paul Mason ► http://is.gd/MasonCif My life as a female bodybuilder ► https://goo.gl/4U4jHt After Banksy: the parkour guide to Gaza ► http://ow.ly/TUpgj If I Die On Mars ► http://is.gd/IfIDieOnMars Revenge Porn: Chrissy Chambers and her search for justice ► http://ow.ly/TUoOs Mos Def force fed in Gitmo procedure ► http://is.gd/mosdef Edward Snowden interview ► http://is.gd/snowdeninterview2014 Bangladeshi Sex Workers take steroids ► http://is.gd/sexworkers  Other Guardian channels on YouTube:  Guardian Football ► http://is.gd/guardianfootball Guardian Music ► http://is.gd/guardianYTmusic Guardian Australia ► http://is.gd/guardianaustralia Guardian Tech ► http://is.gd/guardiantech Guardian Culture ► http://is.gd/guardianculture Guardian Wires ► http://is.gd/guardianwires Guardian Food ► http://is.gd/guardianfood" id="100" name="Shape 100" title="The last job on Earth: imagining a fully automated world | Guardian Animations">
            <a:hlinkClick r:id="rId3"/>
          </p:cNvPr>
          <p:cNvPicPr preferRelativeResize="0"/>
          <p:nvPr/>
        </p:nvPicPr>
        <p:blipFill>
          <a:blip r:embed="rId4">
            <a:alphaModFix/>
          </a:blip>
          <a:stretch>
            <a:fillRect/>
          </a:stretch>
        </p:blipFill>
        <p:spPr>
          <a:xfrm>
            <a:off x="0" y="0"/>
            <a:ext cx="9199052"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Scenario</a:t>
            </a:r>
            <a:endParaRPr/>
          </a:p>
        </p:txBody>
      </p:sp>
      <p:sp>
        <p:nvSpPr>
          <p:cNvPr id="106" name="Shape 106"/>
          <p:cNvSpPr txBox="1"/>
          <p:nvPr>
            <p:ph idx="1" type="body"/>
          </p:nvPr>
        </p:nvSpPr>
        <p:spPr>
          <a:xfrm>
            <a:off x="729450" y="2078875"/>
            <a:ext cx="7541700" cy="10833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Char char="●"/>
            </a:pPr>
            <a:r>
              <a:rPr lang="en" sz="1500"/>
              <a:t>Human error accounts for more than 90% of car crashes</a:t>
            </a:r>
            <a:endParaRPr sz="1500"/>
          </a:p>
          <a:p>
            <a:pPr indent="-323850" lvl="0" marL="457200" rtl="0">
              <a:spcBef>
                <a:spcPts val="0"/>
              </a:spcBef>
              <a:spcAft>
                <a:spcPts val="0"/>
              </a:spcAft>
              <a:buSzPts val="1500"/>
              <a:buChar char="●"/>
            </a:pPr>
            <a:r>
              <a:rPr lang="en" sz="1500"/>
              <a:t>American drivers spend about 293 hours on average behind the wheel annually*</a:t>
            </a:r>
            <a:endParaRPr sz="1500"/>
          </a:p>
          <a:p>
            <a:pPr indent="-323850" lvl="0" marL="457200" rtl="0">
              <a:spcBef>
                <a:spcPts val="0"/>
              </a:spcBef>
              <a:spcAft>
                <a:spcPts val="0"/>
              </a:spcAft>
              <a:buSzPts val="1500"/>
              <a:buChar char="●"/>
            </a:pPr>
            <a:r>
              <a:rPr lang="en" sz="1500"/>
              <a:t>17 hours a year searching for parking spots**</a:t>
            </a:r>
            <a:endParaRPr sz="1500"/>
          </a:p>
          <a:p>
            <a:pPr indent="0" lvl="0" marL="0">
              <a:spcBef>
                <a:spcPts val="1600"/>
              </a:spcBef>
              <a:spcAft>
                <a:spcPts val="1600"/>
              </a:spcAft>
              <a:buNone/>
            </a:pPr>
            <a:r>
              <a:t/>
            </a:r>
            <a:endParaRPr sz="1500"/>
          </a:p>
        </p:txBody>
      </p:sp>
      <p:sp>
        <p:nvSpPr>
          <p:cNvPr id="107" name="Shape 107"/>
          <p:cNvSpPr txBox="1"/>
          <p:nvPr>
            <p:ph idx="1" type="body"/>
          </p:nvPr>
        </p:nvSpPr>
        <p:spPr>
          <a:xfrm>
            <a:off x="945850" y="3217275"/>
            <a:ext cx="3824700" cy="1394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t>Automation of Driving </a:t>
            </a:r>
            <a:endParaRPr b="1" sz="1500"/>
          </a:p>
          <a:p>
            <a:pPr indent="0" lvl="0" marL="0" rtl="0">
              <a:spcBef>
                <a:spcPts val="1600"/>
              </a:spcBef>
              <a:spcAft>
                <a:spcPts val="0"/>
              </a:spcAft>
              <a:buNone/>
            </a:pPr>
            <a:r>
              <a:rPr lang="en" sz="1500"/>
              <a:t>Huge societal benefit : reduce accidents, liberate elders and the disabled</a:t>
            </a:r>
            <a:endParaRPr sz="1500"/>
          </a:p>
          <a:p>
            <a:pPr indent="0" lvl="0" marL="0" rtl="0">
              <a:spcBef>
                <a:spcPts val="1600"/>
              </a:spcBef>
              <a:spcAft>
                <a:spcPts val="1600"/>
              </a:spcAft>
              <a:buNone/>
            </a:pPr>
            <a:r>
              <a:t/>
            </a:r>
            <a:endParaRPr sz="1500"/>
          </a:p>
        </p:txBody>
      </p:sp>
      <p:pic>
        <p:nvPicPr>
          <p:cNvPr descr="Related image" id="108" name="Shape 108"/>
          <p:cNvPicPr preferRelativeResize="0"/>
          <p:nvPr/>
        </p:nvPicPr>
        <p:blipFill>
          <a:blip r:embed="rId3">
            <a:alphaModFix/>
          </a:blip>
          <a:stretch>
            <a:fillRect/>
          </a:stretch>
        </p:blipFill>
        <p:spPr>
          <a:xfrm>
            <a:off x="4888550" y="2933425"/>
            <a:ext cx="2210075" cy="221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AVs - Transformation in the Economy</a:t>
            </a:r>
            <a:endParaRPr/>
          </a:p>
        </p:txBody>
      </p:sp>
      <p:sp>
        <p:nvSpPr>
          <p:cNvPr id="114" name="Shape 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AutoNum type="arabicPeriod"/>
            </a:pPr>
            <a:r>
              <a:rPr lang="en" sz="1500"/>
              <a:t>Increase in Productivity</a:t>
            </a:r>
            <a:endParaRPr sz="1500"/>
          </a:p>
          <a:p>
            <a:pPr indent="-323850" lvl="0" marL="457200" rtl="0">
              <a:spcBef>
                <a:spcPts val="0"/>
              </a:spcBef>
              <a:spcAft>
                <a:spcPts val="0"/>
              </a:spcAft>
              <a:buSzPts val="1500"/>
              <a:buAutoNum type="arabicPeriod"/>
            </a:pPr>
            <a:r>
              <a:rPr lang="en" sz="1500"/>
              <a:t>Influx of new jobs</a:t>
            </a:r>
            <a:endParaRPr sz="1500"/>
          </a:p>
          <a:p>
            <a:pPr indent="-323850" lvl="0" marL="457200" rtl="0">
              <a:spcBef>
                <a:spcPts val="0"/>
              </a:spcBef>
              <a:spcAft>
                <a:spcPts val="0"/>
              </a:spcAft>
              <a:buSzPts val="1500"/>
              <a:buAutoNum type="arabicPeriod"/>
            </a:pPr>
            <a:r>
              <a:rPr lang="en" sz="1500"/>
              <a:t>Reduction in prices of goods</a:t>
            </a:r>
            <a:endParaRPr sz="1500"/>
          </a:p>
          <a:p>
            <a:pPr indent="-323850" lvl="0" marL="457200" rtl="0">
              <a:spcBef>
                <a:spcPts val="0"/>
              </a:spcBef>
              <a:spcAft>
                <a:spcPts val="0"/>
              </a:spcAft>
              <a:buSzPts val="1500"/>
              <a:buAutoNum type="arabicPeriod"/>
            </a:pPr>
            <a:r>
              <a:rPr lang="en" sz="1500"/>
              <a:t>More space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Autonomous Vehicles - Who will be affected</a:t>
            </a:r>
            <a:endParaRPr/>
          </a:p>
        </p:txBody>
      </p:sp>
      <p:sp>
        <p:nvSpPr>
          <p:cNvPr id="120" name="Shape 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AutoNum type="arabicPeriod"/>
            </a:pPr>
            <a:r>
              <a:rPr lang="en" sz="1500"/>
              <a:t>Parking</a:t>
            </a:r>
            <a:endParaRPr sz="1500"/>
          </a:p>
          <a:p>
            <a:pPr indent="-323850" lvl="0" marL="457200" rtl="0">
              <a:spcBef>
                <a:spcPts val="0"/>
              </a:spcBef>
              <a:spcAft>
                <a:spcPts val="0"/>
              </a:spcAft>
              <a:buSzPts val="1500"/>
              <a:buAutoNum type="arabicPeriod"/>
            </a:pPr>
            <a:r>
              <a:rPr lang="en" sz="1500"/>
              <a:t>Real Estate</a:t>
            </a:r>
            <a:endParaRPr sz="1500"/>
          </a:p>
          <a:p>
            <a:pPr indent="-323850" lvl="0" marL="457200" rtl="0">
              <a:spcBef>
                <a:spcPts val="0"/>
              </a:spcBef>
              <a:spcAft>
                <a:spcPts val="0"/>
              </a:spcAft>
              <a:buSzPts val="1500"/>
              <a:buAutoNum type="arabicPeriod"/>
            </a:pPr>
            <a:r>
              <a:rPr lang="en" sz="1500"/>
              <a:t>Law Enforcement </a:t>
            </a:r>
            <a:endParaRPr sz="1500"/>
          </a:p>
          <a:p>
            <a:pPr indent="-323850" lvl="0" marL="457200" rtl="0">
              <a:spcBef>
                <a:spcPts val="0"/>
              </a:spcBef>
              <a:spcAft>
                <a:spcPts val="0"/>
              </a:spcAft>
              <a:buSzPts val="1500"/>
              <a:buAutoNum type="arabicPeriod"/>
            </a:pPr>
            <a:r>
              <a:rPr lang="en" sz="1500"/>
              <a:t>Insurance</a:t>
            </a:r>
            <a:endParaRPr sz="1500"/>
          </a:p>
          <a:p>
            <a:pPr indent="-323850" lvl="0" marL="457200" rtl="0">
              <a:spcBef>
                <a:spcPts val="0"/>
              </a:spcBef>
              <a:spcAft>
                <a:spcPts val="0"/>
              </a:spcAft>
              <a:buSzPts val="1500"/>
              <a:buAutoNum type="arabicPeriod"/>
            </a:pPr>
            <a:r>
              <a:rPr lang="en" sz="1500"/>
              <a:t>Hotels</a:t>
            </a:r>
            <a:endParaRPr sz="1500"/>
          </a:p>
          <a:p>
            <a:pPr indent="-323850" lvl="0" marL="457200" rtl="0">
              <a:spcBef>
                <a:spcPts val="0"/>
              </a:spcBef>
              <a:spcAft>
                <a:spcPts val="0"/>
              </a:spcAft>
              <a:buSzPts val="1500"/>
              <a:buAutoNum type="arabicPeriod"/>
            </a:pPr>
            <a:r>
              <a:rPr lang="en" sz="1500"/>
              <a:t>Truck industry</a:t>
            </a:r>
            <a:endParaRPr sz="1500"/>
          </a:p>
        </p:txBody>
      </p:sp>
      <p:pic>
        <p:nvPicPr>
          <p:cNvPr id="121" name="Shape 121"/>
          <p:cNvPicPr preferRelativeResize="0"/>
          <p:nvPr/>
        </p:nvPicPr>
        <p:blipFill>
          <a:blip r:embed="rId3">
            <a:alphaModFix/>
          </a:blip>
          <a:stretch>
            <a:fillRect/>
          </a:stretch>
        </p:blipFill>
        <p:spPr>
          <a:xfrm>
            <a:off x="3266950" y="1781150"/>
            <a:ext cx="5740925" cy="3362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7650" y="1236350"/>
            <a:ext cx="7688700" cy="5352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Economic Effects of AVs</a:t>
            </a:r>
            <a:endParaRPr sz="2400">
              <a:solidFill>
                <a:srgbClr val="000000"/>
              </a:solidFill>
              <a:latin typeface="Times New Roman"/>
              <a:ea typeface="Times New Roman"/>
              <a:cs typeface="Times New Roman"/>
              <a:sym typeface="Times New Roman"/>
            </a:endParaRPr>
          </a:p>
          <a:p>
            <a:pPr indent="0" lvl="0" marL="0">
              <a:spcBef>
                <a:spcPts val="0"/>
              </a:spcBef>
              <a:spcAft>
                <a:spcPts val="0"/>
              </a:spcAft>
              <a:buNone/>
            </a:pPr>
            <a:r>
              <a:t/>
            </a:r>
            <a:endParaRPr/>
          </a:p>
        </p:txBody>
      </p:sp>
      <p:pic>
        <p:nvPicPr>
          <p:cNvPr id="127" name="Shape 127"/>
          <p:cNvPicPr preferRelativeResize="0"/>
          <p:nvPr/>
        </p:nvPicPr>
        <p:blipFill>
          <a:blip r:embed="rId3">
            <a:alphaModFix/>
          </a:blip>
          <a:stretch>
            <a:fillRect/>
          </a:stretch>
        </p:blipFill>
        <p:spPr>
          <a:xfrm>
            <a:off x="729450" y="1643200"/>
            <a:ext cx="5184325" cy="3085450"/>
          </a:xfrm>
          <a:prstGeom prst="rect">
            <a:avLst/>
          </a:prstGeom>
          <a:noFill/>
          <a:ln>
            <a:noFill/>
          </a:ln>
        </p:spPr>
      </p:pic>
      <p:sp>
        <p:nvSpPr>
          <p:cNvPr id="128" name="Shape 128"/>
          <p:cNvSpPr txBox="1"/>
          <p:nvPr/>
        </p:nvSpPr>
        <p:spPr>
          <a:xfrm>
            <a:off x="342900" y="4646350"/>
            <a:ext cx="7447800" cy="75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100"/>
              <a:t>Figure: </a:t>
            </a:r>
            <a:r>
              <a:rPr lang="en" sz="1100"/>
              <a:t>Global service revenue generated by autonomous driving in 2050 (US$ millions)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Positive Aspects on Economy</a:t>
            </a:r>
            <a:endParaRPr/>
          </a:p>
        </p:txBody>
      </p:sp>
      <p:sp>
        <p:nvSpPr>
          <p:cNvPr id="134" name="Shape 134"/>
          <p:cNvSpPr txBox="1"/>
          <p:nvPr>
            <p:ph idx="1" type="body"/>
          </p:nvPr>
        </p:nvSpPr>
        <p:spPr>
          <a:xfrm>
            <a:off x="729450" y="2078875"/>
            <a:ext cx="8274000" cy="2588100"/>
          </a:xfrm>
          <a:prstGeom prst="rect">
            <a:avLst/>
          </a:prstGeom>
        </p:spPr>
        <p:txBody>
          <a:bodyPr anchorCtr="0" anchor="t" bIns="91425" lIns="91425" spcFirstLastPara="1" rIns="91425" wrap="square" tIns="91425">
            <a:noAutofit/>
          </a:bodyPr>
          <a:lstStyle/>
          <a:p>
            <a:pPr indent="-323850" lvl="0" marL="457200" rtl="0">
              <a:spcBef>
                <a:spcPts val="0"/>
              </a:spcBef>
              <a:spcAft>
                <a:spcPts val="0"/>
              </a:spcAft>
              <a:buSzPts val="1500"/>
              <a:buAutoNum type="arabicPeriod"/>
            </a:pPr>
            <a:r>
              <a:rPr lang="en" sz="1500"/>
              <a:t>Albeit private ownership of cars reduces dramatically, the overall automotive market will likely expand as the vehicle distance travelled (VDT)</a:t>
            </a:r>
            <a:endParaRPr sz="1500"/>
          </a:p>
          <a:p>
            <a:pPr indent="-323850" lvl="0" marL="457200" rtl="0">
              <a:spcBef>
                <a:spcPts val="0"/>
              </a:spcBef>
              <a:spcAft>
                <a:spcPts val="0"/>
              </a:spcAft>
              <a:buSzPts val="1500"/>
              <a:buAutoNum type="arabicPeriod"/>
            </a:pPr>
            <a:r>
              <a:rPr lang="en" sz="1500"/>
              <a:t>The trucking and freight industry improves transport efficiency.</a:t>
            </a:r>
            <a:endParaRPr sz="1500"/>
          </a:p>
          <a:p>
            <a:pPr indent="-323850" lvl="0" marL="457200" rtl="0">
              <a:spcBef>
                <a:spcPts val="0"/>
              </a:spcBef>
              <a:spcAft>
                <a:spcPts val="0"/>
              </a:spcAft>
              <a:buSzPts val="1500"/>
              <a:buAutoNum type="arabicPeriod"/>
            </a:pPr>
            <a:r>
              <a:rPr lang="en" sz="1500"/>
              <a:t>Enable trucking companies to transport larger quantities of freight at lower costs, resulting in an increase in economic benefits.</a:t>
            </a:r>
            <a:endParaRPr sz="1500"/>
          </a:p>
          <a:p>
            <a:pPr indent="-323850" lvl="0" marL="457200" rtl="0">
              <a:spcBef>
                <a:spcPts val="0"/>
              </a:spcBef>
              <a:spcAft>
                <a:spcPts val="0"/>
              </a:spcAft>
              <a:buSzPts val="1500"/>
              <a:buAutoNum type="arabicPeriod"/>
            </a:pPr>
            <a:r>
              <a:rPr lang="en" sz="1500"/>
              <a:t>Decrease in congestion pricing</a:t>
            </a:r>
            <a:endParaRPr sz="1500"/>
          </a:p>
          <a:p>
            <a:pPr indent="-323850" lvl="0" marL="457200" rtl="0">
              <a:spcBef>
                <a:spcPts val="0"/>
              </a:spcBef>
              <a:spcAft>
                <a:spcPts val="0"/>
              </a:spcAft>
              <a:buSzPts val="1500"/>
              <a:buAutoNum type="arabicPeriod"/>
            </a:pPr>
            <a:r>
              <a:rPr lang="en" sz="1500"/>
              <a:t>Approximately $488 billion of cost savings through a reduction in injuries and deaths caused by car collisions.</a:t>
            </a:r>
            <a:endParaRPr sz="1500"/>
          </a:p>
          <a:p>
            <a:pPr indent="-323850" lvl="0" marL="457200" rtl="0">
              <a:spcBef>
                <a:spcPts val="0"/>
              </a:spcBef>
              <a:spcAft>
                <a:spcPts val="0"/>
              </a:spcAft>
              <a:buSzPts val="1500"/>
              <a:buAutoNum type="arabicPeriod"/>
            </a:pPr>
            <a:r>
              <a:rPr lang="en" sz="1500"/>
              <a:t>The overall economic effects of autonomous vehicles, which combine both industry-specific and economy-wide effects, amount to more than $1.2 trillion, or $3,800 per capita.</a:t>
            </a:r>
            <a:endParaRPr sz="1500"/>
          </a:p>
          <a:p>
            <a:pPr indent="0" lvl="0" marL="0">
              <a:spcBef>
                <a:spcPts val="1600"/>
              </a:spcBef>
              <a:spcAft>
                <a:spcPts val="1600"/>
              </a:spcAft>
              <a:buNone/>
            </a:pPr>
            <a:r>
              <a:t/>
            </a:r>
            <a:endParaRPr/>
          </a:p>
        </p:txBody>
      </p:sp>
      <p:pic>
        <p:nvPicPr>
          <p:cNvPr descr="Image result for economy" id="135" name="Shape 135"/>
          <p:cNvPicPr preferRelativeResize="0"/>
          <p:nvPr/>
        </p:nvPicPr>
        <p:blipFill>
          <a:blip r:embed="rId3">
            <a:alphaModFix/>
          </a:blip>
          <a:stretch>
            <a:fillRect/>
          </a:stretch>
        </p:blipFill>
        <p:spPr>
          <a:xfrm>
            <a:off x="7467300" y="482975"/>
            <a:ext cx="1676700" cy="16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30575" y="1244350"/>
            <a:ext cx="2900400" cy="3480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 of Economic Effects (Industry- and Economy-Wide)</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0" i="1" lang="en" sz="1100">
                <a:solidFill>
                  <a:srgbClr val="000000"/>
                </a:solidFill>
                <a:latin typeface="Arial"/>
                <a:ea typeface="Arial"/>
                <a:cs typeface="Arial"/>
                <a:sym typeface="Arial"/>
              </a:rPr>
              <a:t>Source</a:t>
            </a:r>
            <a:r>
              <a:rPr b="0" lang="en" sz="1100">
                <a:solidFill>
                  <a:srgbClr val="000000"/>
                </a:solidFill>
                <a:latin typeface="Arial"/>
                <a:ea typeface="Arial"/>
                <a:cs typeface="Arial"/>
                <a:sym typeface="Arial"/>
              </a:rPr>
              <a:t>: Clements and Kockelman (2017).</a:t>
            </a:r>
            <a:endParaRPr/>
          </a:p>
        </p:txBody>
      </p:sp>
      <p:pic>
        <p:nvPicPr>
          <p:cNvPr id="141" name="Shape 141"/>
          <p:cNvPicPr preferRelativeResize="0"/>
          <p:nvPr/>
        </p:nvPicPr>
        <p:blipFill>
          <a:blip r:embed="rId3">
            <a:alphaModFix/>
          </a:blip>
          <a:stretch>
            <a:fillRect/>
          </a:stretch>
        </p:blipFill>
        <p:spPr>
          <a:xfrm>
            <a:off x="3104700" y="496975"/>
            <a:ext cx="5999974" cy="464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