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8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4F72A-8069-57B1-C5F7-E554F0A3A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D46A5E-E747-CC49-12DC-1E24A3856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853087-B091-7CE9-6804-72FE2E2F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A183-9107-46B4-8A06-BAEF18F821BE}" type="datetimeFigureOut">
              <a:rPr lang="es-MX" smtClean="0"/>
              <a:t>02/12/2024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00D26C-03E7-2B3D-779C-C0023A70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8F5D9B-1EB8-B35C-07A3-E230A9AF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0C38-5BC9-4EBA-9E48-C65D0ADE72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587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BF05E-EA89-B20B-4034-E31EFE085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094A1A-1CFF-397D-A9A9-F3E97F281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D03F26-A488-5167-06B4-9B1FFE11B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A183-9107-46B4-8A06-BAEF18F821BE}" type="datetimeFigureOut">
              <a:rPr lang="es-MX" smtClean="0"/>
              <a:t>02/12/2024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15CC45-B4AD-767E-D54F-025EAFBBB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79DE28-464B-FD50-A153-3E867461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0C38-5BC9-4EBA-9E48-C65D0ADE72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271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7F7C98-E916-9EF7-4932-BB8250ECC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D69D5D-E795-CE29-D3DE-31FDA4464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5D18FD-26EE-9D14-9B79-67F73BDD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A183-9107-46B4-8A06-BAEF18F821BE}" type="datetimeFigureOut">
              <a:rPr lang="es-MX" smtClean="0"/>
              <a:t>02/12/2024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BA7E71-74B5-4F06-2600-1506FBD7F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1408BE-DB30-A630-937E-BCDAEEE4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0C38-5BC9-4EBA-9E48-C65D0ADE72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28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3716C-7D6D-01DD-7827-1FD415831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96BF5C-F18E-74CE-84A2-57EEB1708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8DB6A5-FBB9-730F-E71B-54585D83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A183-9107-46B4-8A06-BAEF18F821BE}" type="datetimeFigureOut">
              <a:rPr lang="es-MX" smtClean="0"/>
              <a:t>02/12/2024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68D03A-75A9-CE76-035F-D2FE5CAAF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DEE20A-2165-ADCB-0C6E-534BEF82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0C38-5BC9-4EBA-9E48-C65D0ADE72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174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BBD2C-15CE-DD99-DF4F-D5033C9A2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79AFB5-411F-BC3C-7660-FD687E54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755DBF-0704-F939-905F-4D1D5C062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A183-9107-46B4-8A06-BAEF18F821BE}" type="datetimeFigureOut">
              <a:rPr lang="es-MX" smtClean="0"/>
              <a:t>02/12/2024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428225-F3FD-C48D-650D-C02F65CA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D692AA-5ACB-666C-59C4-A34F1FF5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0C38-5BC9-4EBA-9E48-C65D0ADE72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097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9D95E-5AAA-6297-7A62-8D8D8C565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39E51A-9805-417B-979B-F7602B26C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95B5E3-B700-E65B-AA37-61CB8D88A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A4A78E-BCB8-F846-E1E1-D878D07E9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A183-9107-46B4-8A06-BAEF18F821BE}" type="datetimeFigureOut">
              <a:rPr lang="es-MX" smtClean="0"/>
              <a:t>02/12/2024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F9FEFC-DBE1-892D-24D0-63FC68D7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143E23-926F-B1C5-00FB-619F75544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0C38-5BC9-4EBA-9E48-C65D0ADE72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657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1FE22-83E7-A38E-BFC4-38C93D4B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F1D26C-0488-7ACD-DCB3-B2F07419F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D100A0-91CB-76A2-DEC3-D5CC7614A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45CA2FF-74E3-222E-9489-26D1ACFE7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85DE88E-87B4-E738-12EE-2F182EAAF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AD5E394-40B5-AA34-D715-57CC88927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A183-9107-46B4-8A06-BAEF18F821BE}" type="datetimeFigureOut">
              <a:rPr lang="es-MX" smtClean="0"/>
              <a:t>02/12/2024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93C220D-9C1F-DB7C-A8DA-4875F9F5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13E4AD8-8466-DF12-550C-B3C49AA1A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0C38-5BC9-4EBA-9E48-C65D0ADE72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234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EB9EC-A4CC-094D-EA03-F7277DDE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4B71C28-3B2B-50A5-DE23-4F653312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A183-9107-46B4-8A06-BAEF18F821BE}" type="datetimeFigureOut">
              <a:rPr lang="es-MX" smtClean="0"/>
              <a:t>02/12/2024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304F5B-11D1-855A-0C98-E6FF54B2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F6A847-932F-12D9-0913-498BFBD3F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0C38-5BC9-4EBA-9E48-C65D0ADE72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890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EAA0C9C-CB55-6B8E-A2F8-B1502A860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A183-9107-46B4-8A06-BAEF18F821BE}" type="datetimeFigureOut">
              <a:rPr lang="es-MX" smtClean="0"/>
              <a:t>02/12/2024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134A066-63DD-87A5-B777-35BDD08A0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65F8F3-BF22-0E2B-35BA-B75E1B92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0C38-5BC9-4EBA-9E48-C65D0ADE72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587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E63F1-FE06-5C7F-085A-92827629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1F7C9D-4451-DD15-5593-5E4CDDD3A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5F9D9C-1754-A18F-AAA9-D47CADE0F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57EF6D-C1DD-8738-2703-0B067392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A183-9107-46B4-8A06-BAEF18F821BE}" type="datetimeFigureOut">
              <a:rPr lang="es-MX" smtClean="0"/>
              <a:t>02/12/2024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EE9D36-2108-3735-9832-957578F5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855CDD-F0DE-7B86-6D2E-8EE49410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0C38-5BC9-4EBA-9E48-C65D0ADE72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901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EE0AF-C138-6A67-FA7E-60FA040BF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FB8AD62-65A3-4B07-E7FF-A3D133631B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D46C72-EF38-E74B-561C-B39B4833D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869376-F1D4-C105-E0A2-D52411363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A183-9107-46B4-8A06-BAEF18F821BE}" type="datetimeFigureOut">
              <a:rPr lang="es-MX" smtClean="0"/>
              <a:t>02/12/2024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B30E02-FE76-B5EC-0D33-2745B4A7F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3D6C1C-BEE3-C15E-0F31-EF0A8667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0C38-5BC9-4EBA-9E48-C65D0ADE72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605F1BB-AE24-C819-BCCF-FA62A287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33E5AE-EDAA-3B5C-D1B5-20A020CEB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13229D-7FB4-14D0-5B80-25DE4473C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1A183-9107-46B4-8A06-BAEF18F821BE}" type="datetimeFigureOut">
              <a:rPr lang="es-MX" smtClean="0"/>
              <a:t>02/12/2024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FF1369-7818-D74E-A8D1-2D4BA0793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4F13A3-6891-07B2-A4EB-6F2E37A9F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E50C38-5BC9-4EBA-9E48-C65D0ADE72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1903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A203437-703A-4E00-A8C0-91D328D6C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3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75B7F0-EC16-ECA2-699E-ABE93A031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009" y="502400"/>
            <a:ext cx="3367171" cy="18180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Gestión de Inventario y Compras a Proveedores utilizando Optimización Bayesiana</a:t>
            </a:r>
            <a:br>
              <a:rPr 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E7D9B5B-B120-E3CC-5CD9-D20F51BE6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34" b="14418"/>
          <a:stretch/>
        </p:blipFill>
        <p:spPr>
          <a:xfrm>
            <a:off x="4555236" y="6"/>
            <a:ext cx="7636763" cy="276272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D84038B-4A56-439B-A184-79B2D4506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62729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9015B15-D3E8-D595-714E-6432FFF49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" r="2838" b="3"/>
          <a:stretch/>
        </p:blipFill>
        <p:spPr>
          <a:xfrm>
            <a:off x="-1" y="2826737"/>
            <a:ext cx="4565779" cy="4031263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9B314BAD-2C61-F07E-BBF9-5D38C08D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9633" y="3455208"/>
            <a:ext cx="5742432" cy="23447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 err="1"/>
              <a:t>Fecha</a:t>
            </a:r>
            <a:r>
              <a:rPr lang="en-US" sz="2000" dirty="0"/>
              <a:t>: 20 de </a:t>
            </a:r>
            <a:r>
              <a:rPr lang="en-US" sz="2000" dirty="0" err="1"/>
              <a:t>noviembre</a:t>
            </a:r>
            <a:r>
              <a:rPr lang="en-US" sz="2000" dirty="0"/>
              <a:t> de 2024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/>
              <a:t>Autor</a:t>
            </a:r>
            <a:r>
              <a:rPr lang="en-US" sz="2000" dirty="0"/>
              <a:t>: EDUARDO AGUIRRE FRAIRE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96EE13-2C4D-4262-812E-DDE5FC35F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58239" y="3396995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449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AE29F-9BD1-00B8-FF9B-0938E687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Referencias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D7D32C-1667-8E61-D71E-E82866151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s-MX" dirty="0" err="1"/>
              <a:t>Brochu</a:t>
            </a:r>
            <a:r>
              <a:rPr lang="es-MX" dirty="0"/>
              <a:t>, E., Cora, V. M., &amp; de Freitas, N. (2010). A Tutorial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Bayesian</a:t>
            </a:r>
            <a:r>
              <a:rPr lang="es-MX" dirty="0"/>
              <a:t> </a:t>
            </a:r>
            <a:r>
              <a:rPr lang="es-MX" dirty="0" err="1"/>
              <a:t>Optimization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Expensive</a:t>
            </a:r>
            <a:r>
              <a:rPr lang="es-MX" dirty="0"/>
              <a:t> </a:t>
            </a:r>
            <a:r>
              <a:rPr lang="es-MX" dirty="0" err="1"/>
              <a:t>Cost</a:t>
            </a:r>
            <a:r>
              <a:rPr lang="es-MX" dirty="0"/>
              <a:t> </a:t>
            </a:r>
            <a:r>
              <a:rPr lang="es-MX" dirty="0" err="1"/>
              <a:t>Functions</a:t>
            </a:r>
            <a:r>
              <a:rPr lang="es-MX" dirty="0"/>
              <a:t>. </a:t>
            </a:r>
            <a:r>
              <a:rPr lang="es-MX" dirty="0" err="1"/>
              <a:t>arXiv</a:t>
            </a:r>
            <a:r>
              <a:rPr lang="es-MX" dirty="0"/>
              <a:t> </a:t>
            </a:r>
            <a:r>
              <a:rPr lang="es-MX" dirty="0" err="1"/>
              <a:t>preprint</a:t>
            </a:r>
            <a:r>
              <a:rPr lang="es-MX" dirty="0"/>
              <a:t> arXiv:1012.2599.</a:t>
            </a:r>
          </a:p>
          <a:p>
            <a:pPr>
              <a:buFont typeface="+mj-lt"/>
              <a:buAutoNum type="arabicPeriod"/>
            </a:pPr>
            <a:r>
              <a:rPr lang="es-MX" dirty="0"/>
              <a:t>Frazier, P. I. (2018). A Tutorial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Bayesian</a:t>
            </a:r>
            <a:r>
              <a:rPr lang="es-MX" dirty="0"/>
              <a:t> </a:t>
            </a:r>
            <a:r>
              <a:rPr lang="es-MX" dirty="0" err="1"/>
              <a:t>Optimization</a:t>
            </a:r>
            <a:r>
              <a:rPr lang="es-MX" dirty="0"/>
              <a:t>. </a:t>
            </a:r>
            <a:r>
              <a:rPr lang="es-MX" dirty="0" err="1"/>
              <a:t>arXiv</a:t>
            </a:r>
            <a:r>
              <a:rPr lang="es-MX" dirty="0"/>
              <a:t> </a:t>
            </a:r>
            <a:r>
              <a:rPr lang="es-MX" dirty="0" err="1"/>
              <a:t>preprint</a:t>
            </a:r>
            <a:r>
              <a:rPr lang="es-MX" dirty="0"/>
              <a:t> arXiv:1807.02811.</a:t>
            </a:r>
          </a:p>
          <a:p>
            <a:pPr>
              <a:buFont typeface="+mj-lt"/>
              <a:buAutoNum type="arabicPeriod"/>
            </a:pPr>
            <a:r>
              <a:rPr lang="es-MX" dirty="0" err="1"/>
              <a:t>Scikit-Optimize</a:t>
            </a:r>
            <a:r>
              <a:rPr lang="es-MX" dirty="0"/>
              <a:t> </a:t>
            </a:r>
            <a:r>
              <a:rPr lang="es-MX" dirty="0" err="1"/>
              <a:t>Documentation</a:t>
            </a:r>
            <a:r>
              <a:rPr lang="es-MX" dirty="0"/>
              <a:t>. (https://scikit-optimize.github.io/)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9809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57777-B9B1-BEFC-ABCE-2144AF625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Introducción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56122C-72FC-AC21-B302-B02330ADC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/>
              <a:t>En la bodega de abastos de verduras, la gestión adecuada del inventario es crucial para garantizar la disponibilidad de productos mientras se minimizan los costos de almacenamiento y el desperdicio. Las verduras son productos perecederos que requieren una planificación eficiente para evitar excesos que resulten en desecho, así como insuficiencias que afecten el servicio al cliente. Este proyecto utiliza la </a:t>
            </a:r>
            <a:r>
              <a:rPr lang="es-MX" b="1" dirty="0"/>
              <a:t>Optimización Bayesiana</a:t>
            </a:r>
            <a:r>
              <a:rPr lang="es-MX" dirty="0"/>
              <a:t> como herramienta principal para resolver el problema de cómo determinar el nivel óptimo de inventario y las compras a proveedores de cada tipo de verdura. Este enfoque nos permite optimizar una función compleja, no convexa, que representa los costos de almacenamiento y el riesgo de desperdicio.</a:t>
            </a:r>
          </a:p>
          <a:p>
            <a:r>
              <a:rPr lang="es-MX" dirty="0"/>
              <a:t>El impacto de una correcta gestión de inventario tiene beneficios tanto económicos como operativos, reduciendo el desperdicio de productos perecederos y mejorando la disponibilidad de productos, lo cual se traduce en una mayor satisfacción del cliente y una mejor rentabilidad.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8750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0F3DF-289F-0C78-E5D4-4B9DAD292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AA49D-D49D-26E3-BF50-E2CAB09B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Marco Teórico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60286-596A-F5FF-B6E2-B33AB9987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Para entender el problema y la solución propuesta, se deben explicar los siguientes conceptos: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Optimización Bayesiana</a:t>
            </a:r>
            <a:r>
              <a:rPr lang="es-MX" dirty="0"/>
              <a:t>: Es un método de optimización global utilizado para funciones costosas de evaluar. Utiliza procesos gaussianos como modelo de sustitución para predecir los valores de la función objetivo.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Inventario y Compras a Proveedores</a:t>
            </a:r>
            <a:r>
              <a:rPr lang="es-MX" dirty="0"/>
              <a:t>: La gestión de inventario implica mantener niveles óptimos de productos en el almacén para satisfacer la demanda sin incurrir en sobrecostos.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Función No Convexa</a:t>
            </a:r>
            <a:r>
              <a:rPr lang="es-MX" dirty="0"/>
              <a:t>: En matemáticas, una función no convexa tiene múltiples óptimos locales, lo cual hace que encontrar el mínimo global sea un problema complejo.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97509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845FE-6B4C-E5F2-DADD-D89D4A2C2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Objetivos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C25A59-458B-7C6E-7390-23A63A056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378" y="1343994"/>
            <a:ext cx="10515600" cy="497304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Objetivo General</a:t>
            </a:r>
            <a:r>
              <a:rPr lang="es-MX" dirty="0"/>
              <a:t>: Determinar los niveles óptimos de inventario y compras a proveedores para minimizar los costos totales de almacenamiento y desperdicio, garantizando la disponibilidad de productos para satisfacer la demanda.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Objetivos Específicos</a:t>
            </a:r>
            <a:r>
              <a:rPr lang="es-MX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Utilizar </a:t>
            </a:r>
            <a:r>
              <a:rPr lang="es-MX" b="1" dirty="0"/>
              <a:t>Optimización Bayesiana</a:t>
            </a:r>
            <a:r>
              <a:rPr lang="es-MX" dirty="0"/>
              <a:t> para ajustar el nivel de inventario de cada tipo de verdura considerando su demanda, </a:t>
            </a:r>
            <a:r>
              <a:rPr lang="es-MX" dirty="0" err="1"/>
              <a:t>perecibilidad</a:t>
            </a:r>
            <a:r>
              <a:rPr lang="es-MX" dirty="0"/>
              <a:t> y capacidad de almacenamiento.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Desarrollar una </a:t>
            </a:r>
            <a:r>
              <a:rPr lang="es-MX" b="1" dirty="0"/>
              <a:t>función objetivo</a:t>
            </a:r>
            <a:r>
              <a:rPr lang="es-MX" dirty="0"/>
              <a:t> que combine costos de almacenamiento, desperdicio y oportunidad por falta de producto.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Simular el modelo y visualizar los resultados para interpretar la eficiencia de la solución propuesta.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8103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32AD5-B5D9-C822-A5FE-0CD61A04C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E1080-4120-D746-DC02-FF82F22A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Descripción del Modelo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CBF8E9-81F3-90B2-1A3F-286821BD4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Criterio de Optimización</a:t>
            </a:r>
            <a:r>
              <a:rPr lang="es-MX" dirty="0"/>
              <a:t>: Minimizar el costo total del inventario, considerando tanto los costos de almacenamiento como los costos de desperdicio y la falta de disponibilidad.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Variables de Control</a:t>
            </a:r>
            <a:r>
              <a:rPr lang="es-MX" dirty="0"/>
              <a:t>: Cantidad de cada tipo de verdura a ordenar y almacenar.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Función de Costo</a:t>
            </a:r>
            <a:r>
              <a:rPr lang="es-MX" dirty="0"/>
              <a:t>: La función de costo incluye: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1" dirty="0"/>
              <a:t>Costo de Almacenamiento</a:t>
            </a:r>
            <a:r>
              <a:rPr lang="es-MX" dirty="0"/>
              <a:t>: Proporcional al volumen de productos en el almacén y a la duración del almacenamiento.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1" dirty="0"/>
              <a:t>Costo de Desperdicio</a:t>
            </a:r>
            <a:r>
              <a:rPr lang="es-MX" dirty="0"/>
              <a:t>: Depende del número de productos que exceden su vida útil antes de ser vendidos.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1" dirty="0"/>
              <a:t>Costo de Oportunidad</a:t>
            </a:r>
            <a:r>
              <a:rPr lang="es-MX" dirty="0"/>
              <a:t>: Representa la pérdida por no tener suficiente producto para satisfacer la demanda.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Restricciones</a:t>
            </a:r>
            <a:r>
              <a:rPr lang="es-MX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Capacidad física de almacenamiento.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Vida útil limitada de los productos.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81524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0981B-C989-8A91-1303-12977D87B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B4662-F87D-A659-4585-FBD3F46EF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Simulación y Optimización del Modelo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A924E8-90A0-5129-3768-DE50E3091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 fontScale="92500"/>
          </a:bodyPr>
          <a:lstStyle/>
          <a:p>
            <a:r>
              <a:rPr lang="es-MX" dirty="0"/>
              <a:t>Para implementar la optimización bayesiana, se utilizará Python junto con la biblioteca </a:t>
            </a:r>
            <a:r>
              <a:rPr lang="es-MX" dirty="0" err="1"/>
              <a:t>scikit-optimize</a:t>
            </a:r>
            <a:r>
              <a:rPr lang="es-MX" dirty="0"/>
              <a:t>. Los pasos son los siguientes:</a:t>
            </a:r>
          </a:p>
          <a:p>
            <a:r>
              <a:rPr lang="es-MX" dirty="0"/>
              <a:t>Definir la Función Objetivo: Crear una función que tome como entrada las cantidades de inventario y devuelva el costo total correspondiente.</a:t>
            </a:r>
          </a:p>
          <a:p>
            <a:r>
              <a:rPr lang="es-MX" dirty="0"/>
              <a:t>Modelo de Optimización: Utilizar </a:t>
            </a:r>
            <a:r>
              <a:rPr lang="es-MX" dirty="0" err="1"/>
              <a:t>GaussianProcessRegressor</a:t>
            </a:r>
            <a:r>
              <a:rPr lang="es-MX" dirty="0"/>
              <a:t> para modelar la función de costo y </a:t>
            </a:r>
            <a:r>
              <a:rPr lang="es-MX" dirty="0" err="1"/>
              <a:t>Expected</a:t>
            </a:r>
            <a:r>
              <a:rPr lang="es-MX" dirty="0"/>
              <a:t> </a:t>
            </a:r>
            <a:r>
              <a:rPr lang="es-MX" dirty="0" err="1"/>
              <a:t>Improvement</a:t>
            </a:r>
            <a:r>
              <a:rPr lang="es-MX" dirty="0"/>
              <a:t> como función de adquisición.</a:t>
            </a:r>
          </a:p>
          <a:p>
            <a:r>
              <a:rPr lang="es-MX" dirty="0"/>
              <a:t>Visualización de Resultados: Mostrar cómo varía el costo total según los niveles de inventario. Utilizar gráficas para ilustrar el proceso de optimización y los resultados obtenidos.</a:t>
            </a:r>
          </a:p>
        </p:txBody>
      </p:sp>
    </p:spTree>
    <p:extLst>
      <p:ext uri="{BB962C8B-B14F-4D97-AF65-F5344CB8AC3E}">
        <p14:creationId xmlns:p14="http://schemas.microsoft.com/office/powerpoint/2010/main" val="3803658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97F221A-435F-A38E-AA41-6041D4CD5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5065" y="914400"/>
            <a:ext cx="5845670" cy="49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35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E7F36-8587-F143-08DF-018882F51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2443B-8768-5418-D30B-2ECEA64E6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Interpretación de los Resultados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FF9490-1F9B-4188-443C-9F9A77477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resultados mostraron que los niveles óptimos de inventario reducen significativamente el costo total en comparación con niveles de inventario tradicionales. Se pudo observar que la optimización bayesiana ayuda a identificar un punto de equilibrio donde se minimiza el desperdicio sin comprometer la disponibilidad.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87436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C314C-AA1C-7F92-E08D-F33995FB1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Conclusiones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A7C8E9-B1AF-6445-6882-B4124675C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</a:t>
            </a:r>
            <a:r>
              <a:rPr lang="es-MX" b="1" dirty="0"/>
              <a:t>optimización bayesiana</a:t>
            </a:r>
            <a:r>
              <a:rPr lang="es-MX" dirty="0"/>
              <a:t> resultó ser una herramienta eficaz para resolver el problema de gestión de inventario en una bodega de abastos. La capacidad de modelar la incertidumbre y las relaciones complejas entre los diferentes factores que afectan los costos permitió encontrar una solución óptima que minimiza el desperdicio y los costos de almacenamiento, mejorando la rentabilidad general del negocio. Se recomienda seguir utilizando esta metodología y adaptar los parámetros de acuerdo a la evolución de la demanda y las condiciones de mercado.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316137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821</Words>
  <Application>Microsoft Office PowerPoint</Application>
  <PresentationFormat>Panorámica</PresentationFormat>
  <Paragraphs>40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Tema de Office</vt:lpstr>
      <vt:lpstr>Gestión de Inventario y Compras a Proveedores utilizando Optimización Bayesiana </vt:lpstr>
      <vt:lpstr>Introducción </vt:lpstr>
      <vt:lpstr>Marco Teórico </vt:lpstr>
      <vt:lpstr>Objetivos </vt:lpstr>
      <vt:lpstr>Descripción del Modelo </vt:lpstr>
      <vt:lpstr>Simulación y Optimización del Modelo</vt:lpstr>
      <vt:lpstr>Presentación de PowerPoint</vt:lpstr>
      <vt:lpstr>Interpretación de los Resultados </vt:lpstr>
      <vt:lpstr>Conclusiones </vt:lpstr>
      <vt:lpstr>Referencias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AGUIRRE FRAIRE, EDUARDO</dc:creator>
  <cp:lastModifiedBy>AGUIRRE FRAIRE, EDUARDO</cp:lastModifiedBy>
  <cp:revision>1</cp:revision>
  <dcterms:created xsi:type="dcterms:W3CDTF">2024-12-02T17:23:54Z</dcterms:created>
  <dcterms:modified xsi:type="dcterms:W3CDTF">2024-12-02T17:36:10Z</dcterms:modified>
</cp:coreProperties>
</file>