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DB92-1D41-4D60-9D3D-BF6AE9DD887D}" type="datetimeFigureOut">
              <a:rPr lang="zh-CN" altLang="en-US" smtClean="0"/>
              <a:pPr/>
              <a:t>2013-4-27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F004-2033-4C49-8B05-04801B79A9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BM25</a:t>
            </a:r>
            <a:r>
              <a:rPr lang="zh-CN" altLang="en-US" b="1" dirty="0" smtClean="0"/>
              <a:t>算法</a:t>
            </a:r>
            <a:r>
              <a:rPr lang="zh-CN" altLang="en-US" b="1" dirty="0"/>
              <a:t>简介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29"/>
          </a:xfrm>
        </p:spPr>
        <p:txBody>
          <a:bodyPr/>
          <a:lstStyle/>
          <a:p>
            <a:r>
              <a:rPr lang="en-US" altLang="zh-CN" dirty="0"/>
              <a:t>BM25</a:t>
            </a:r>
            <a:r>
              <a:rPr lang="zh-CN" altLang="en-US" dirty="0"/>
              <a:t>算法的相关性得分公式可总结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pic>
        <p:nvPicPr>
          <p:cNvPr id="4" name="图片 3" descr="公式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928937"/>
            <a:ext cx="6643733" cy="2071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为一个月中的订单数量</a:t>
            </a:r>
            <a:endParaRPr lang="en-US" altLang="zh-CN" dirty="0" smtClean="0"/>
          </a:p>
          <a:p>
            <a:r>
              <a:rPr lang="en-US" altLang="zh-CN" dirty="0" smtClean="0"/>
              <a:t> n(A) </a:t>
            </a:r>
            <a:r>
              <a:rPr lang="zh-CN" altLang="en-US" dirty="0" smtClean="0"/>
              <a:t>为当月中包含商品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的订单数量</a:t>
            </a:r>
            <a:endParaRPr lang="en-US" altLang="zh-CN" dirty="0" smtClean="0"/>
          </a:p>
          <a:p>
            <a:r>
              <a:rPr lang="en-US" altLang="zh-CN" dirty="0" smtClean="0"/>
              <a:t>W(A)=IDF(A)=(N-n(A)+0.5)/(n(A)+0.5)</a:t>
            </a:r>
          </a:p>
          <a:p>
            <a:r>
              <a:rPr lang="en-US" altLang="zh-CN" dirty="0" smtClean="0"/>
              <a:t>S (A,B)=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BM25</a:t>
            </a:r>
            <a:r>
              <a:rPr lang="zh-CN" altLang="en-US" dirty="0" smtClean="0"/>
              <a:t>算法在推荐系统中的应用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BM25</a:t>
            </a:r>
            <a:r>
              <a:rPr lang="zh-CN" altLang="en-US" dirty="0" smtClean="0"/>
              <a:t>在搜索领域是一个成熟的算法，它可以有效地表示用户检索与各文档的相关性。为了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BM25</a:t>
            </a:r>
            <a:r>
              <a:rPr lang="zh-CN" altLang="en-US" dirty="0" smtClean="0"/>
              <a:t>算法计算物品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对于物品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的相关性</a:t>
            </a:r>
            <a:r>
              <a:rPr lang="en-US" altLang="zh-CN" dirty="0" smtClean="0"/>
              <a:t>S(A,B)</a:t>
            </a:r>
            <a:r>
              <a:rPr lang="zh-CN" altLang="en-US" dirty="0" smtClean="0"/>
              <a:t>，我们需要进行两步问题转换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物品作为一个检索字串，把</a:t>
            </a:r>
            <a:r>
              <a:rPr lang="en-US" altLang="zh-CN" dirty="0" smtClean="0"/>
              <a:t>B</a:t>
            </a:r>
            <a:r>
              <a:rPr lang="zh-CN" altLang="en-US" dirty="0" smtClean="0"/>
              <a:t>物品作为一个文档。</a:t>
            </a:r>
            <a:endParaRPr lang="en-US" altLang="zh-CN" dirty="0" smtClean="0"/>
          </a:p>
          <a:p>
            <a:r>
              <a:rPr lang="zh-CN" altLang="en-US" dirty="0" smtClean="0"/>
              <a:t>购买（或点击）</a:t>
            </a:r>
            <a:r>
              <a:rPr lang="en-US" altLang="zh-CN" dirty="0" smtClean="0"/>
              <a:t>A</a:t>
            </a:r>
            <a:r>
              <a:rPr lang="zh-CN" altLang="en-US" dirty="0" smtClean="0"/>
              <a:t>物品的用户作为检索字串中的词语，购买（或点击）</a:t>
            </a:r>
            <a:r>
              <a:rPr lang="en-US" altLang="zh-CN" dirty="0" smtClean="0"/>
              <a:t>B</a:t>
            </a:r>
            <a:r>
              <a:rPr lang="zh-CN" altLang="en-US" dirty="0" smtClean="0"/>
              <a:t>物品的用户作为文档中的词语</a:t>
            </a:r>
            <a:r>
              <a:rPr lang="zh-CN" altLang="en-US" dirty="0" smtClean="0"/>
              <a:t>。</a:t>
            </a:r>
            <a:r>
              <a:rPr lang="zh-CN" altLang="en-US" dirty="0" smtClean="0"/>
              <a:t>　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3357562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借鉴搜索结果打分评价方法，将</a:t>
            </a:r>
            <a:r>
              <a:rPr lang="en-US" altLang="zh-CN" dirty="0" smtClean="0"/>
              <a:t>BM25</a:t>
            </a:r>
            <a:r>
              <a:rPr lang="zh-CN" altLang="en-US" dirty="0" smtClean="0"/>
              <a:t>应用于商品推荐中。</a:t>
            </a:r>
            <a:endParaRPr lang="en-US" altLang="zh-CN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84438" y="4786313"/>
          <a:ext cx="3632200" cy="1001712"/>
        </p:xfrm>
        <a:graphic>
          <a:graphicData uri="http://schemas.openxmlformats.org/presentationml/2006/ole">
            <p:oleObj spid="_x0000_s1026" name="Equation" r:id="rId3" imgW="1498320" imgH="43164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85786" y="571480"/>
          <a:ext cx="7358063" cy="642938"/>
        </p:xfrm>
        <a:graphic>
          <a:graphicData uri="http://schemas.openxmlformats.org/presentationml/2006/ole">
            <p:oleObj spid="_x0000_s1028" name="Equation" r:id="rId4" imgW="1587240" imgH="24120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28662" y="1500174"/>
          <a:ext cx="6929486" cy="714380"/>
        </p:xfrm>
        <a:graphic>
          <a:graphicData uri="http://schemas.openxmlformats.org/presentationml/2006/ole">
            <p:oleObj spid="_x0000_s1029" name="Equation" r:id="rId5" imgW="16254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dirty="0" smtClean="0"/>
              <a:t>计算权重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74838" y="2559050"/>
          <a:ext cx="4252912" cy="877888"/>
        </p:xfrm>
        <a:graphic>
          <a:graphicData uri="http://schemas.openxmlformats.org/presentationml/2006/ole">
            <p:oleObj spid="_x0000_s2050" name="Equation" r:id="rId3" imgW="1485720" imgH="431640" progId="Equation.DSMT4">
              <p:embed/>
            </p:oleObj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571472" y="3500438"/>
            <a:ext cx="82296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表示商品总数（若使用购物日志，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lang="zh-CN" altLang="en-US" sz="3200" dirty="0" smtClean="0"/>
              <a:t>购物日志中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商品总数，若使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用点击日志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表示点击日志的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商品总数），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30263" y="5357813"/>
          <a:ext cx="1698625" cy="571500"/>
        </p:xfrm>
        <a:graphic>
          <a:graphicData uri="http://schemas.openxmlformats.org/presentationml/2006/ole">
            <p:oleObj spid="_x0000_s2051" name="Equation" r:id="rId4" imgW="380880" imgH="228600" progId="Equation.DSMT4">
              <p:embed/>
            </p:oleObj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2357422" y="5214950"/>
            <a:ext cx="592935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表示购买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zh-CN" altLang="en-US" sz="3200" dirty="0" smtClean="0"/>
              <a:t>点击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商品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的第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个用户购买过的商品类数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dirty="0" smtClean="0"/>
              <a:t>计算相关性权重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1472" y="4071942"/>
            <a:ext cx="8229600" cy="2786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3200" dirty="0" smtClean="0"/>
              <a:t>k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=2,dl</a:t>
            </a:r>
            <a:r>
              <a:rPr lang="zh-CN" altLang="en-US" sz="3200" dirty="0" smtClean="0"/>
              <a:t>表示购买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点击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过商品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的用户数（同一个用户购买同一商品多件要累加），</a:t>
            </a:r>
            <a:r>
              <a:rPr lang="en-US" altLang="zh-CN" sz="3200" dirty="0" err="1" smtClean="0"/>
              <a:t>avgdl</a:t>
            </a:r>
            <a:r>
              <a:rPr lang="zh-CN" altLang="en-US" sz="3200" dirty="0" smtClean="0"/>
              <a:t>表示购买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点击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商品的平均用户数（用户总数除以商品总类数，用户数计算时不去重），</a:t>
            </a:r>
            <a:r>
              <a:rPr lang="en-US" altLang="zh-CN" sz="3200" dirty="0" err="1" smtClean="0"/>
              <a:t>fi</a:t>
            </a:r>
            <a:r>
              <a:rPr lang="zh-CN" altLang="en-US" sz="3200" dirty="0" smtClean="0"/>
              <a:t>表示用户 </a:t>
            </a:r>
            <a:r>
              <a:rPr lang="en-US" altLang="zh-CN" sz="3200" dirty="0" err="1" smtClean="0"/>
              <a:t>ui</a:t>
            </a:r>
            <a:r>
              <a:rPr lang="zh-CN" altLang="en-US" sz="3200" dirty="0" smtClean="0"/>
              <a:t>购买商品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的数量， </a:t>
            </a:r>
            <a:r>
              <a:rPr lang="en-US" altLang="zh-CN" sz="3200" dirty="0" err="1" smtClean="0"/>
              <a:t>qfi</a:t>
            </a:r>
            <a:r>
              <a:rPr lang="zh-CN" altLang="en-US" sz="3200" dirty="0" smtClean="0"/>
              <a:t>表示用户 </a:t>
            </a:r>
            <a:r>
              <a:rPr lang="en-US" altLang="zh-CN" sz="3200" dirty="0" err="1" smtClean="0"/>
              <a:t>ui</a:t>
            </a:r>
            <a:r>
              <a:rPr lang="zh-CN" altLang="en-US" sz="3200" dirty="0" smtClean="0"/>
              <a:t>购买商品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的数量，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-492125" y="2554288"/>
          <a:ext cx="10128250" cy="1177925"/>
        </p:xfrm>
        <a:graphic>
          <a:graphicData uri="http://schemas.openxmlformats.org/presentationml/2006/ole">
            <p:oleObj spid="_x0000_s3075" name="Equation" r:id="rId3" imgW="370836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r>
              <a:rPr lang="zh-CN" altLang="en-US" dirty="0" smtClean="0"/>
              <a:t>相关性评分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以中文查询为例，说明其主要步骤：</a:t>
            </a:r>
            <a:endParaRPr lang="en-US" altLang="zh-CN" dirty="0" smtClean="0"/>
          </a:p>
          <a:p>
            <a:r>
              <a:rPr lang="zh-CN" altLang="en-US" dirty="0" smtClean="0"/>
              <a:t>第一，对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（查询）进行中文分词，生成词语</a:t>
            </a:r>
            <a:r>
              <a:rPr lang="en-US" altLang="zh-CN" dirty="0" err="1" smtClean="0"/>
              <a:t>qi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第二，对于</a:t>
            </a:r>
            <a:r>
              <a:rPr lang="zh-CN" altLang="en-US" dirty="0"/>
              <a:t>每个搜索结果</a:t>
            </a:r>
            <a:r>
              <a:rPr lang="en-US" altLang="zh-CN" dirty="0"/>
              <a:t>D</a:t>
            </a:r>
            <a:r>
              <a:rPr lang="zh-CN" altLang="en-US" dirty="0"/>
              <a:t>，计算</a:t>
            </a:r>
            <a:r>
              <a:rPr lang="zh-CN" altLang="en-US" dirty="0" smtClean="0"/>
              <a:t>每个词语</a:t>
            </a:r>
            <a:r>
              <a:rPr lang="en-US" altLang="zh-CN" dirty="0" err="1" smtClean="0"/>
              <a:t>qi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的相关性得分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第三，将</a:t>
            </a:r>
            <a:r>
              <a:rPr lang="en-US" altLang="zh-CN" dirty="0" err="1"/>
              <a:t>qi</a:t>
            </a:r>
            <a:r>
              <a:rPr lang="zh-CN" altLang="en-US" dirty="0"/>
              <a:t>相对于</a:t>
            </a:r>
            <a:r>
              <a:rPr lang="en-US" altLang="zh-CN" dirty="0"/>
              <a:t>D</a:t>
            </a:r>
            <a:r>
              <a:rPr lang="zh-CN" altLang="en-US" dirty="0"/>
              <a:t>的相关性得分进行加权求和，从而得到</a:t>
            </a:r>
            <a:r>
              <a:rPr lang="en-US" altLang="zh-CN" dirty="0"/>
              <a:t>Query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的相关性得分。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公式表示</a:t>
            </a:r>
            <a:endParaRPr lang="zh-CN" altLang="en-US" dirty="0"/>
          </a:p>
        </p:txBody>
      </p:sp>
      <p:pic>
        <p:nvPicPr>
          <p:cNvPr id="5" name="内容占位符 4" descr="公式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786345" cy="1439073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3071810"/>
            <a:ext cx="8229600" cy="305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其中，</a:t>
            </a:r>
            <a:r>
              <a:rPr lang="en-US" altLang="zh-CN" sz="3200" dirty="0"/>
              <a:t>Q</a:t>
            </a:r>
            <a:r>
              <a:rPr lang="zh-CN" altLang="en-US" sz="3200" dirty="0"/>
              <a:t>表示</a:t>
            </a:r>
            <a:r>
              <a:rPr lang="en-US" altLang="zh-CN" sz="3200" dirty="0"/>
              <a:t>Query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表示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分词后的词语；</a:t>
            </a:r>
            <a:r>
              <a:rPr lang="en-US" altLang="zh-CN" sz="3200" dirty="0"/>
              <a:t>d</a:t>
            </a:r>
            <a:r>
              <a:rPr lang="zh-CN" altLang="en-US" sz="3200" dirty="0"/>
              <a:t>表示一个搜索结果文档；</a:t>
            </a:r>
            <a:r>
              <a:rPr lang="en-US" altLang="zh-CN" sz="3200" dirty="0" err="1"/>
              <a:t>Wi</a:t>
            </a:r>
            <a:r>
              <a:rPr lang="zh-CN" altLang="en-US" sz="3200" dirty="0" smtClean="0"/>
              <a:t>表示词语</a:t>
            </a:r>
            <a:r>
              <a:rPr lang="en-US" altLang="zh-CN" sz="3200" dirty="0" err="1" smtClean="0"/>
              <a:t>qi</a:t>
            </a:r>
            <a:r>
              <a:rPr lang="zh-CN" altLang="en-US" sz="3200" dirty="0"/>
              <a:t>的权重；</a:t>
            </a:r>
            <a:r>
              <a:rPr lang="en-US" altLang="zh-CN" sz="3200" dirty="0"/>
              <a:t>R(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，</a:t>
            </a:r>
            <a:r>
              <a:rPr lang="en-US" altLang="zh-CN" sz="3200" dirty="0"/>
              <a:t>d)</a:t>
            </a:r>
            <a:r>
              <a:rPr lang="zh-CN" altLang="en-US" sz="3200" dirty="0" smtClean="0"/>
              <a:t>表示词语</a:t>
            </a:r>
            <a:r>
              <a:rPr lang="en-US" altLang="zh-CN" sz="3200" dirty="0" err="1" smtClean="0"/>
              <a:t>qi</a:t>
            </a:r>
            <a:r>
              <a:rPr lang="zh-CN" altLang="en-US" sz="3200" dirty="0"/>
              <a:t>与文档</a:t>
            </a:r>
            <a:r>
              <a:rPr lang="en-US" altLang="zh-CN" sz="3200" dirty="0"/>
              <a:t>d</a:t>
            </a:r>
            <a:r>
              <a:rPr lang="zh-CN" altLang="en-US" sz="3200" dirty="0"/>
              <a:t>的相关性得分。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 </a:t>
            </a:r>
            <a:r>
              <a:rPr lang="en-US" altLang="zh-CN" dirty="0" err="1" smtClean="0"/>
              <a:t>Wi</a:t>
            </a:r>
            <a:endParaRPr lang="en-US" altLang="zh-CN" dirty="0" smtClean="0"/>
          </a:p>
          <a:p>
            <a:r>
              <a:rPr lang="zh-CN" altLang="en-US" dirty="0"/>
              <a:t>较常用的是</a:t>
            </a:r>
            <a:r>
              <a:rPr lang="en-US" dirty="0" smtClean="0"/>
              <a:t>IDF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pic>
        <p:nvPicPr>
          <p:cNvPr id="4" name="图片 3" descr="公式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057525"/>
            <a:ext cx="3981450" cy="7429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143380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其中，</a:t>
            </a:r>
            <a:r>
              <a:rPr lang="en-US" altLang="zh-CN" sz="3200" dirty="0"/>
              <a:t>N</a:t>
            </a:r>
            <a:r>
              <a:rPr lang="zh-CN" altLang="en-US" sz="3200" dirty="0"/>
              <a:t>为索引中的全部文档数，</a:t>
            </a:r>
            <a:r>
              <a:rPr lang="en-US" altLang="zh-CN" sz="3200" dirty="0"/>
              <a:t>n(</a:t>
            </a:r>
            <a:r>
              <a:rPr lang="en-US" altLang="zh-CN" sz="3200" dirty="0" err="1"/>
              <a:t>qi</a:t>
            </a:r>
            <a:r>
              <a:rPr lang="en-US" altLang="zh-CN" sz="3200" dirty="0"/>
              <a:t>)</a:t>
            </a:r>
            <a:r>
              <a:rPr lang="zh-CN" altLang="en-US" sz="3200" dirty="0"/>
              <a:t>为包含了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的文档数。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详细计算方法</a:t>
            </a:r>
            <a:endParaRPr lang="zh-CN" altLang="en-US" dirty="0"/>
          </a:p>
        </p:txBody>
      </p:sp>
      <p:pic>
        <p:nvPicPr>
          <p:cNvPr id="4" name="图片 3" descr="公式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715040" cy="95726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42910" y="3214686"/>
            <a:ext cx="8229600" cy="332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根据</a:t>
            </a:r>
            <a:r>
              <a:rPr lang="en-US" altLang="zh-CN" sz="3200" dirty="0"/>
              <a:t>IDF</a:t>
            </a:r>
            <a:r>
              <a:rPr lang="zh-CN" altLang="en-US" sz="3200" dirty="0"/>
              <a:t>的定义可以看出，对于给定的文档集合，包含了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的文档数越多，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的权重则越低。也就是说，当很多文档都包含了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时，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的区分度就不高，因此使用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来判断相关性时的重要度就较低。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计算词语与文档的相关性得分</a:t>
            </a:r>
            <a:endParaRPr lang="zh-CN" altLang="en-US" dirty="0"/>
          </a:p>
        </p:txBody>
      </p:sp>
      <p:pic>
        <p:nvPicPr>
          <p:cNvPr id="4" name="图片 3" descr="公式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214554"/>
            <a:ext cx="7358114" cy="207170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71472" y="4429132"/>
            <a:ext cx="8229600" cy="2000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其中，</a:t>
            </a:r>
            <a:r>
              <a:rPr lang="en-US" altLang="zh-CN" sz="3200" dirty="0"/>
              <a:t>k1</a:t>
            </a:r>
            <a:r>
              <a:rPr lang="zh-CN" altLang="en-US" sz="3200" dirty="0"/>
              <a:t>，</a:t>
            </a:r>
            <a:r>
              <a:rPr lang="en-US" altLang="zh-CN" sz="3200" dirty="0"/>
              <a:t>k2</a:t>
            </a:r>
            <a:r>
              <a:rPr lang="zh-CN" altLang="en-US" sz="3200" dirty="0"/>
              <a:t>，</a:t>
            </a:r>
            <a:r>
              <a:rPr lang="en-US" altLang="zh-CN" sz="3200" dirty="0"/>
              <a:t>b</a:t>
            </a:r>
            <a:r>
              <a:rPr lang="zh-CN" altLang="en-US" sz="3200" dirty="0"/>
              <a:t>为调节因子，通常根据经验设置，一般</a:t>
            </a:r>
            <a:r>
              <a:rPr lang="en-US" altLang="zh-CN" sz="3200" dirty="0"/>
              <a:t>k1=2</a:t>
            </a:r>
            <a:r>
              <a:rPr lang="zh-CN" altLang="en-US" sz="3200" dirty="0"/>
              <a:t>，</a:t>
            </a:r>
            <a:r>
              <a:rPr lang="en-US" altLang="zh-CN" sz="3200" dirty="0"/>
              <a:t>b=0.75</a:t>
            </a:r>
            <a:r>
              <a:rPr lang="zh-CN" altLang="en-US" sz="3200" dirty="0"/>
              <a:t>；</a:t>
            </a:r>
            <a:r>
              <a:rPr lang="en-US" altLang="zh-CN" sz="3200" dirty="0" err="1"/>
              <a:t>fi</a:t>
            </a:r>
            <a:r>
              <a:rPr lang="zh-CN" altLang="en-US" sz="3200" dirty="0"/>
              <a:t>为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在</a:t>
            </a:r>
            <a:r>
              <a:rPr lang="en-US" altLang="zh-CN" sz="3200" dirty="0"/>
              <a:t>d</a:t>
            </a:r>
            <a:r>
              <a:rPr lang="zh-CN" altLang="en-US" sz="3200" dirty="0"/>
              <a:t>中的出现频率，</a:t>
            </a:r>
            <a:r>
              <a:rPr lang="en-US" altLang="zh-CN" sz="3200" dirty="0" err="1"/>
              <a:t>qfi</a:t>
            </a:r>
            <a:r>
              <a:rPr lang="zh-CN" altLang="en-US" sz="3200" dirty="0"/>
              <a:t>为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在</a:t>
            </a:r>
            <a:r>
              <a:rPr lang="en-US" altLang="zh-CN" sz="3200" dirty="0"/>
              <a:t>Query</a:t>
            </a:r>
            <a:r>
              <a:rPr lang="zh-CN" altLang="en-US" sz="3200" dirty="0"/>
              <a:t>中的出现频率。</a:t>
            </a:r>
            <a:r>
              <a:rPr lang="en-US" altLang="zh-CN" sz="3200" dirty="0"/>
              <a:t>dl</a:t>
            </a:r>
            <a:r>
              <a:rPr lang="zh-CN" altLang="en-US" sz="3200" dirty="0"/>
              <a:t>为文档</a:t>
            </a:r>
            <a:r>
              <a:rPr lang="en-US" altLang="zh-CN" sz="3200" dirty="0"/>
              <a:t>d</a:t>
            </a:r>
            <a:r>
              <a:rPr lang="zh-CN" altLang="en-US" sz="3200" dirty="0"/>
              <a:t>的长度，</a:t>
            </a:r>
            <a:r>
              <a:rPr lang="en-US" altLang="zh-CN" sz="3200" dirty="0" err="1"/>
              <a:t>avgdl</a:t>
            </a:r>
            <a:r>
              <a:rPr lang="zh-CN" altLang="en-US" sz="3200" dirty="0"/>
              <a:t>为所有文档的平均长度</a:t>
            </a:r>
            <a:r>
              <a:rPr lang="zh-CN" altLang="en-US" sz="3200" dirty="0" smtClean="0"/>
              <a:t>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公式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50"/>
            <a:ext cx="7358114" cy="207170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42910" y="4000504"/>
            <a:ext cx="8229600" cy="1000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由于</a:t>
            </a:r>
            <a:r>
              <a:rPr lang="zh-CN" altLang="en-US" sz="3200" dirty="0"/>
              <a:t>绝大部分情况下，</a:t>
            </a:r>
            <a:r>
              <a:rPr lang="en-US" altLang="zh-CN" sz="3200" dirty="0" err="1"/>
              <a:t>qi</a:t>
            </a:r>
            <a:r>
              <a:rPr lang="zh-CN" altLang="en-US" sz="3200" dirty="0"/>
              <a:t>在</a:t>
            </a:r>
            <a:r>
              <a:rPr lang="en-US" altLang="zh-CN" sz="3200" dirty="0"/>
              <a:t>Query</a:t>
            </a:r>
            <a:r>
              <a:rPr lang="zh-CN" altLang="en-US" sz="3200" dirty="0"/>
              <a:t>中只会出现一次，即</a:t>
            </a:r>
            <a:r>
              <a:rPr lang="en-US" altLang="zh-CN" sz="3200" dirty="0" err="1"/>
              <a:t>qfi</a:t>
            </a:r>
            <a:r>
              <a:rPr lang="en-US" altLang="zh-CN" sz="3200" dirty="0"/>
              <a:t>=1</a:t>
            </a:r>
            <a:r>
              <a:rPr lang="zh-CN" altLang="en-US" sz="3200" dirty="0"/>
              <a:t>，因此公式可以简化为：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公式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5357826"/>
            <a:ext cx="7286676" cy="842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929066"/>
            <a:ext cx="8229600" cy="26971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K</a:t>
            </a:r>
            <a:r>
              <a:rPr lang="zh-CN" altLang="en-US" dirty="0"/>
              <a:t>的定义中可以看到，参数</a:t>
            </a:r>
            <a:r>
              <a:rPr lang="en-US" altLang="zh-CN" dirty="0"/>
              <a:t>b</a:t>
            </a:r>
            <a:r>
              <a:rPr lang="zh-CN" altLang="en-US" dirty="0"/>
              <a:t>的作用是调整文档长度对相关性影响的大小。</a:t>
            </a:r>
            <a:r>
              <a:rPr lang="en-US" altLang="zh-CN" dirty="0"/>
              <a:t>b</a:t>
            </a:r>
            <a:r>
              <a:rPr lang="zh-CN" altLang="en-US" dirty="0"/>
              <a:t>越大，文档长度的对相关性得分的影响越大，反之越小。而文档的相对长度越长，</a:t>
            </a:r>
            <a:r>
              <a:rPr lang="en-US" altLang="zh-CN" dirty="0"/>
              <a:t>K</a:t>
            </a:r>
            <a:r>
              <a:rPr lang="zh-CN" altLang="en-US" dirty="0"/>
              <a:t>值将越大，则相关性得分会越小。这可以理解为，当文档较长时，包含</a:t>
            </a:r>
            <a:r>
              <a:rPr lang="en-US" altLang="zh-CN" dirty="0" err="1"/>
              <a:t>qi</a:t>
            </a:r>
            <a:r>
              <a:rPr lang="zh-CN" altLang="en-US" dirty="0"/>
              <a:t>的机会越大，因此，同等</a:t>
            </a:r>
            <a:r>
              <a:rPr lang="en-US" altLang="zh-CN" dirty="0" err="1"/>
              <a:t>fi</a:t>
            </a:r>
            <a:r>
              <a:rPr lang="zh-CN" altLang="en-US" dirty="0"/>
              <a:t>的情况下，长文档与</a:t>
            </a:r>
            <a:r>
              <a:rPr lang="en-US" altLang="zh-CN" dirty="0" err="1"/>
              <a:t>qi</a:t>
            </a:r>
            <a:r>
              <a:rPr lang="zh-CN" altLang="en-US" dirty="0"/>
              <a:t>的相关性应该比短文档与</a:t>
            </a:r>
            <a:r>
              <a:rPr lang="en-US" altLang="zh-CN" dirty="0" err="1"/>
              <a:t>qi</a:t>
            </a:r>
            <a:r>
              <a:rPr lang="zh-CN" altLang="en-US" dirty="0"/>
              <a:t>的相关性弱。</a:t>
            </a:r>
          </a:p>
        </p:txBody>
      </p:sp>
      <p:pic>
        <p:nvPicPr>
          <p:cNvPr id="4" name="图片 3" descr="公式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643050"/>
            <a:ext cx="7358114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608</Words>
  <Application>Microsoft Office PowerPoint</Application>
  <PresentationFormat>全屏显示(4:3)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MathType 6.0 Equation</vt:lpstr>
      <vt:lpstr>Equation</vt:lpstr>
      <vt:lpstr>BM25算法简介 </vt:lpstr>
      <vt:lpstr>算法用途</vt:lpstr>
      <vt:lpstr>主要步骤</vt:lpstr>
      <vt:lpstr> 公式表示</vt:lpstr>
      <vt:lpstr>详细计算方法</vt:lpstr>
      <vt:lpstr>详细计算方法</vt:lpstr>
      <vt:lpstr>幻灯片 7</vt:lpstr>
      <vt:lpstr>幻灯片 8</vt:lpstr>
      <vt:lpstr>幻灯片 9</vt:lpstr>
      <vt:lpstr>幻灯片 10</vt:lpstr>
      <vt:lpstr>幻灯片 11</vt:lpstr>
      <vt:lpstr>BM25算法在推荐系统中的应用</vt:lpstr>
      <vt:lpstr>幻灯片 13</vt:lpstr>
      <vt:lpstr>幻灯片 14</vt:lpstr>
      <vt:lpstr>幻灯片 15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BM25算法简介 </dc:title>
  <dc:creator>微软用户</dc:creator>
  <cp:lastModifiedBy>微软用户</cp:lastModifiedBy>
  <cp:revision>19</cp:revision>
  <dcterms:created xsi:type="dcterms:W3CDTF">2013-04-25T02:20:56Z</dcterms:created>
  <dcterms:modified xsi:type="dcterms:W3CDTF">2013-04-27T08:39:38Z</dcterms:modified>
</cp:coreProperties>
</file>