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Override PartName="/ppt/charts/chart10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iyosaliu\Desktop\&#20171;&#32461;\&#21407;&#22987;&#25968;&#25454;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iyosaliu\Desktop\&#20171;&#32461;\&#21407;&#22987;&#25968;&#25454;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iyosaliu\Desktop\&#20171;&#32461;\&#21407;&#22987;&#25968;&#25454;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riaye\Desktop\&#24615;&#33021;&#25968;&#25454;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riaye\Desktop\&#24615;&#33021;&#25968;&#25454;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riaye\Desktop\&#24615;&#33021;&#25968;&#2545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iyosaliu\Desktop\&#20171;&#32461;\&#21407;&#22987;&#25968;&#2545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iyosaliu\Desktop\&#20171;&#32461;\&#21407;&#22987;&#25968;&#25454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iyosaliu\Desktop\&#20171;&#32461;\&#21407;&#22987;&#25968;&#25454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iyosaliu\Desktop\&#20171;&#32461;\&#21407;&#22987;&#25968;&#25454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iyosaliu\Desktop\&#20171;&#32461;\&#21407;&#22987;&#25968;&#25454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iyosaliu\Desktop\&#20171;&#32461;\&#21407;&#22987;&#25968;&#25454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iyosaliu\Desktop\&#20171;&#32461;\&#21407;&#22987;&#25968;&#25454;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iyosaliu\Desktop\&#20171;&#32461;\&#21407;&#22987;&#25968;&#2545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1200"/>
              <a:t>function</a:t>
            </a:r>
            <a:r>
              <a:rPr lang="en-US" altLang="zh-CN" sz="1200" baseline="0"/>
              <a:t> value with different iteration numer</a:t>
            </a:r>
            <a:endParaRPr lang="zh-CN" altLang="en-US" sz="1200"/>
          </a:p>
        </c:rich>
      </c:tx>
      <c:layout/>
    </c:title>
    <c:plotArea>
      <c:layout/>
      <c:scatterChart>
        <c:scatterStyle val="smoothMarker"/>
        <c:ser>
          <c:idx val="1"/>
          <c:order val="0"/>
          <c:tx>
            <c:strRef>
              <c:f>收敛实验!$B$1</c:f>
              <c:strCache>
                <c:ptCount val="1"/>
                <c:pt idx="0">
                  <c:v>c=0.5</c:v>
                </c:pt>
              </c:strCache>
            </c:strRef>
          </c:tx>
          <c:xVal>
            <c:numRef>
              <c:f>收敛实验!$A$2:$A$13</c:f>
              <c:numCache>
                <c:formatCode>General</c:formatCode>
                <c:ptCount val="12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</c:numCache>
            </c:numRef>
          </c:xVal>
          <c:yVal>
            <c:numRef>
              <c:f>收敛实验!$B$2:$B$13</c:f>
              <c:numCache>
                <c:formatCode>0.00E+00</c:formatCode>
                <c:ptCount val="12"/>
                <c:pt idx="0">
                  <c:v>142137116.36000001</c:v>
                </c:pt>
                <c:pt idx="1">
                  <c:v>136980018.97</c:v>
                </c:pt>
                <c:pt idx="2">
                  <c:v>134103645.45999999</c:v>
                </c:pt>
                <c:pt idx="3">
                  <c:v>132372453.09</c:v>
                </c:pt>
                <c:pt idx="4">
                  <c:v>130768475.03</c:v>
                </c:pt>
                <c:pt idx="5">
                  <c:v>130063801.23999999</c:v>
                </c:pt>
                <c:pt idx="6">
                  <c:v>129855521.11</c:v>
                </c:pt>
                <c:pt idx="7">
                  <c:v>129743986.78</c:v>
                </c:pt>
                <c:pt idx="8">
                  <c:v>129693994.95</c:v>
                </c:pt>
                <c:pt idx="9">
                  <c:v>129665079.31999999</c:v>
                </c:pt>
                <c:pt idx="10">
                  <c:v>129645923.11</c:v>
                </c:pt>
                <c:pt idx="11">
                  <c:v>129632944.89</c:v>
                </c:pt>
              </c:numCache>
            </c:numRef>
          </c:yVal>
          <c:smooth val="1"/>
        </c:ser>
        <c:ser>
          <c:idx val="0"/>
          <c:order val="1"/>
          <c:tx>
            <c:strRef>
              <c:f>收敛实验!$C$1</c:f>
              <c:strCache>
                <c:ptCount val="1"/>
                <c:pt idx="0">
                  <c:v>c=1.0</c:v>
                </c:pt>
              </c:strCache>
            </c:strRef>
          </c:tx>
          <c:xVal>
            <c:numRef>
              <c:f>收敛实验!$A$2:$A$13</c:f>
              <c:numCache>
                <c:formatCode>General</c:formatCode>
                <c:ptCount val="12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</c:numCache>
            </c:numRef>
          </c:xVal>
          <c:yVal>
            <c:numRef>
              <c:f>收敛实验!$C$2:$C$13</c:f>
              <c:numCache>
                <c:formatCode>0.00E+00</c:formatCode>
                <c:ptCount val="12"/>
                <c:pt idx="0">
                  <c:v>142232111.30000001</c:v>
                </c:pt>
                <c:pt idx="1">
                  <c:v>137216485.5</c:v>
                </c:pt>
                <c:pt idx="2">
                  <c:v>134747992.86000001</c:v>
                </c:pt>
                <c:pt idx="3">
                  <c:v>132914432.05</c:v>
                </c:pt>
                <c:pt idx="4">
                  <c:v>131457237.13</c:v>
                </c:pt>
                <c:pt idx="5">
                  <c:v>130664270.83</c:v>
                </c:pt>
                <c:pt idx="6">
                  <c:v>130415650.55</c:v>
                </c:pt>
                <c:pt idx="7">
                  <c:v>130331726.13</c:v>
                </c:pt>
                <c:pt idx="8">
                  <c:v>130290907.09999999</c:v>
                </c:pt>
                <c:pt idx="9">
                  <c:v>130270045.78</c:v>
                </c:pt>
                <c:pt idx="10">
                  <c:v>130256509.18000001</c:v>
                </c:pt>
                <c:pt idx="11">
                  <c:v>130247671.72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收敛实验!$D$1</c:f>
              <c:strCache>
                <c:ptCount val="1"/>
                <c:pt idx="0">
                  <c:v>c=2.0</c:v>
                </c:pt>
              </c:strCache>
            </c:strRef>
          </c:tx>
          <c:xVal>
            <c:numRef>
              <c:f>收敛实验!$A$2:$A$13</c:f>
              <c:numCache>
                <c:formatCode>General</c:formatCode>
                <c:ptCount val="12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</c:numCache>
            </c:numRef>
          </c:xVal>
          <c:yVal>
            <c:numRef>
              <c:f>收敛实验!$D$2:$D$13</c:f>
              <c:numCache>
                <c:formatCode>0.00E+00</c:formatCode>
                <c:ptCount val="12"/>
                <c:pt idx="0">
                  <c:v>141798575.22999999</c:v>
                </c:pt>
                <c:pt idx="1">
                  <c:v>137076374.31999999</c:v>
                </c:pt>
                <c:pt idx="2">
                  <c:v>134553799.40000001</c:v>
                </c:pt>
                <c:pt idx="3">
                  <c:v>132696312.08</c:v>
                </c:pt>
                <c:pt idx="4">
                  <c:v>131733394.7</c:v>
                </c:pt>
                <c:pt idx="5">
                  <c:v>131336306.41000022</c:v>
                </c:pt>
                <c:pt idx="6">
                  <c:v>131190838.29000002</c:v>
                </c:pt>
                <c:pt idx="7">
                  <c:v>131131747.05</c:v>
                </c:pt>
                <c:pt idx="8">
                  <c:v>131103507.63</c:v>
                </c:pt>
                <c:pt idx="9">
                  <c:v>131089007.41000022</c:v>
                </c:pt>
                <c:pt idx="10">
                  <c:v>131080478.36</c:v>
                </c:pt>
                <c:pt idx="11">
                  <c:v>131074578.59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收敛实验!$E$1</c:f>
              <c:strCache>
                <c:ptCount val="1"/>
                <c:pt idx="0">
                  <c:v>c=3.0</c:v>
                </c:pt>
              </c:strCache>
            </c:strRef>
          </c:tx>
          <c:xVal>
            <c:numRef>
              <c:f>收敛实验!$A$2:$A$13</c:f>
              <c:numCache>
                <c:formatCode>General</c:formatCode>
                <c:ptCount val="12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</c:numCache>
            </c:numRef>
          </c:xVal>
          <c:yVal>
            <c:numRef>
              <c:f>收敛实验!$E$2:$E$13</c:f>
              <c:numCache>
                <c:formatCode>0.00E+00</c:formatCode>
                <c:ptCount val="12"/>
                <c:pt idx="0">
                  <c:v>141347847.58000001</c:v>
                </c:pt>
                <c:pt idx="1">
                  <c:v>136526304.72999999</c:v>
                </c:pt>
                <c:pt idx="2">
                  <c:v>134315242.03</c:v>
                </c:pt>
                <c:pt idx="3">
                  <c:v>132839668.45999999</c:v>
                </c:pt>
                <c:pt idx="4">
                  <c:v>132109687.31999999</c:v>
                </c:pt>
                <c:pt idx="5">
                  <c:v>131785605.56</c:v>
                </c:pt>
                <c:pt idx="6">
                  <c:v>131675757.66</c:v>
                </c:pt>
                <c:pt idx="7">
                  <c:v>131630477.8</c:v>
                </c:pt>
                <c:pt idx="8">
                  <c:v>131610575.7</c:v>
                </c:pt>
                <c:pt idx="9">
                  <c:v>131600215.69</c:v>
                </c:pt>
                <c:pt idx="10">
                  <c:v>131593846.95999999</c:v>
                </c:pt>
                <c:pt idx="11">
                  <c:v>131589427.47</c:v>
                </c:pt>
              </c:numCache>
            </c:numRef>
          </c:yVal>
          <c:smooth val="1"/>
        </c:ser>
        <c:axId val="52033792"/>
        <c:axId val="75964416"/>
      </c:scatterChart>
      <c:valAx>
        <c:axId val="52033792"/>
        <c:scaling>
          <c:orientation val="minMax"/>
        </c:scaling>
        <c:axPos val="b"/>
        <c:numFmt formatCode="General" sourceLinked="1"/>
        <c:majorTickMark val="none"/>
        <c:tickLblPos val="nextTo"/>
        <c:crossAx val="75964416"/>
        <c:crosses val="autoZero"/>
        <c:crossBetween val="midCat"/>
      </c:valAx>
      <c:valAx>
        <c:axId val="7596441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function</a:t>
                </a:r>
                <a:r>
                  <a:rPr lang="en-US" altLang="zh-CN" baseline="0"/>
                  <a:t> value</a:t>
                </a:r>
                <a:endParaRPr lang="zh-CN" altLang="en-US"/>
              </a:p>
            </c:rich>
          </c:tx>
          <c:layout/>
        </c:title>
        <c:numFmt formatCode="0.00E+00" sourceLinked="1"/>
        <c:majorTickMark val="none"/>
        <c:tickLblPos val="nextTo"/>
        <c:crossAx val="52033792"/>
        <c:crosses val="autoZero"/>
        <c:crossBetween val="midCat"/>
      </c:valAx>
      <c:spPr>
        <a:solidFill>
          <a:srgbClr val="4BACC6">
            <a:lumMod val="20000"/>
            <a:lumOff val="80000"/>
          </a:srgbClr>
        </a:solidFill>
      </c:spPr>
    </c:plotArea>
    <c:legend>
      <c:legendPos val="r"/>
      <c:layout/>
    </c:legend>
    <c:plotVisOnly val="1"/>
    <c:dispBlanksAs val="gap"/>
  </c:chart>
  <c:spPr>
    <a:solidFill>
      <a:srgbClr val="4BACC6">
        <a:lumMod val="20000"/>
        <a:lumOff val="80000"/>
      </a:srgbClr>
    </a:solidFill>
  </c:sp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title>
      <c:tx>
        <c:rich>
          <a:bodyPr/>
          <a:lstStyle/>
          <a:p>
            <a:pPr>
              <a:defRPr/>
            </a:pPr>
            <a:r>
              <a:rPr lang="en-US" altLang="zh-CN" sz="1100"/>
              <a:t>olympic</a:t>
            </a:r>
            <a:r>
              <a:rPr lang="en-US" altLang="zh-CN" sz="1100" baseline="0"/>
              <a:t> train with different threads number</a:t>
            </a:r>
            <a:endParaRPr lang="zh-CN" altLang="en-US" sz="110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单任务性能实验!$B$16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12"/>
              <c:layout/>
              <c:dLblPos val="r"/>
              <c:showVal val="1"/>
              <c:showCatName val="1"/>
            </c:dLbl>
            <c:dLblPos val="r"/>
            <c:showCatName val="1"/>
          </c:dLbls>
          <c:xVal>
            <c:numRef>
              <c:f>单任务性能实验!$A$17:$A$29</c:f>
              <c:numCache>
                <c:formatCode>General</c:formatCode>
                <c:ptCount val="13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</c:numCache>
            </c:numRef>
          </c:xVal>
          <c:yVal>
            <c:numRef>
              <c:f>单任务性能实验!$B$17:$B$29</c:f>
              <c:numCache>
                <c:formatCode>General</c:formatCode>
                <c:ptCount val="13"/>
                <c:pt idx="0">
                  <c:v>6.1</c:v>
                </c:pt>
                <c:pt idx="1">
                  <c:v>5.7</c:v>
                </c:pt>
                <c:pt idx="2">
                  <c:v>5.4166670000000332</c:v>
                </c:pt>
                <c:pt idx="3">
                  <c:v>5.2333330000000124</c:v>
                </c:pt>
                <c:pt idx="4">
                  <c:v>5.1499999999999995</c:v>
                </c:pt>
                <c:pt idx="5">
                  <c:v>5.2666670000000124</c:v>
                </c:pt>
                <c:pt idx="6">
                  <c:v>5.2</c:v>
                </c:pt>
                <c:pt idx="7">
                  <c:v>5.1499999999999995</c:v>
                </c:pt>
                <c:pt idx="8">
                  <c:v>5.1333330000000004</c:v>
                </c:pt>
                <c:pt idx="9">
                  <c:v>5.1333330000000004</c:v>
                </c:pt>
                <c:pt idx="10">
                  <c:v>5.1499999999999995</c:v>
                </c:pt>
                <c:pt idx="11">
                  <c:v>5.2</c:v>
                </c:pt>
                <c:pt idx="12">
                  <c:v>5.85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单任务性能实验!$C$16</c:f>
              <c:strCache>
                <c:ptCount val="1"/>
                <c:pt idx="0">
                  <c:v>train</c:v>
                </c:pt>
              </c:strCache>
            </c:strRef>
          </c:tx>
          <c:dLbls>
            <c:dLbl>
              <c:idx val="12"/>
              <c:layout/>
              <c:dLblPos val="r"/>
              <c:showVal val="1"/>
              <c:showCatName val="1"/>
            </c:dLbl>
            <c:dLblPos val="r"/>
            <c:showCatName val="1"/>
          </c:dLbls>
          <c:xVal>
            <c:numRef>
              <c:f>单任务性能实验!$A$17:$A$29</c:f>
              <c:numCache>
                <c:formatCode>General</c:formatCode>
                <c:ptCount val="13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</c:numCache>
            </c:numRef>
          </c:xVal>
          <c:yVal>
            <c:numRef>
              <c:f>单任务性能实验!$C$17:$C$29</c:f>
              <c:numCache>
                <c:formatCode>General</c:formatCode>
                <c:ptCount val="13"/>
                <c:pt idx="0">
                  <c:v>5.3833330000000004</c:v>
                </c:pt>
                <c:pt idx="1">
                  <c:v>4.9833330000000124</c:v>
                </c:pt>
                <c:pt idx="2">
                  <c:v>4.7</c:v>
                </c:pt>
                <c:pt idx="3">
                  <c:v>4.5166670000000124</c:v>
                </c:pt>
                <c:pt idx="4">
                  <c:v>4.4166670000000332</c:v>
                </c:pt>
                <c:pt idx="5">
                  <c:v>4.5333329999999998</c:v>
                </c:pt>
                <c:pt idx="6">
                  <c:v>4.4833330000000124</c:v>
                </c:pt>
                <c:pt idx="7">
                  <c:v>4.4333330000000295</c:v>
                </c:pt>
                <c:pt idx="8">
                  <c:v>4.4166670000000332</c:v>
                </c:pt>
                <c:pt idx="9">
                  <c:v>4.4000000000000004</c:v>
                </c:pt>
                <c:pt idx="10">
                  <c:v>4.45</c:v>
                </c:pt>
                <c:pt idx="11">
                  <c:v>4.4833330000000124</c:v>
                </c:pt>
                <c:pt idx="12">
                  <c:v>5.1499999999999995</c:v>
                </c:pt>
              </c:numCache>
            </c:numRef>
          </c:yVal>
          <c:smooth val="1"/>
        </c:ser>
        <c:dLbls>
          <c:showVal val="1"/>
          <c:showCatName val="1"/>
        </c:dLbls>
        <c:axId val="79230848"/>
        <c:axId val="79232384"/>
      </c:scatterChart>
      <c:valAx>
        <c:axId val="79230848"/>
        <c:scaling>
          <c:orientation val="minMax"/>
          <c:min val="0"/>
        </c:scaling>
        <c:axPos val="b"/>
        <c:numFmt formatCode="General" sourceLinked="1"/>
        <c:majorTickMark val="none"/>
        <c:tickLblPos val="nextTo"/>
        <c:crossAx val="79232384"/>
        <c:crosses val="autoZero"/>
        <c:crossBetween val="midCat"/>
      </c:valAx>
      <c:valAx>
        <c:axId val="79232384"/>
        <c:scaling>
          <c:orientation val="minMax"/>
          <c:min val="4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Minutes</a:t>
                </a:r>
                <a:endParaRPr lang="en-US" altLang="en-US"/>
              </a:p>
            </c:rich>
          </c:tx>
          <c:layout/>
        </c:title>
        <c:numFmt formatCode="General" sourceLinked="1"/>
        <c:majorTickMark val="none"/>
        <c:tickLblPos val="nextTo"/>
        <c:crossAx val="79230848"/>
        <c:crosses val="autoZero"/>
        <c:crossBetween val="midCat"/>
      </c:valAx>
      <c:spPr>
        <a:solidFill>
          <a:srgbClr val="4BACC6">
            <a:lumMod val="20000"/>
            <a:lumOff val="80000"/>
          </a:srgbClr>
        </a:solidFill>
      </c:spPr>
    </c:plotArea>
    <c:legend>
      <c:legendPos val="b"/>
      <c:layout/>
    </c:legend>
    <c:plotVisOnly val="1"/>
    <c:dispBlanksAs val="gap"/>
  </c:chart>
  <c:spPr>
    <a:solidFill>
      <a:srgbClr val="4BACC6">
        <a:lumMod val="20000"/>
        <a:lumOff val="80000"/>
      </a:srgbClr>
    </a:solidFill>
  </c:sp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1200"/>
              <a:t>one</a:t>
            </a:r>
            <a:r>
              <a:rPr lang="en-US" altLang="zh-CN" sz="1200" baseline="0"/>
              <a:t> node with different processor number</a:t>
            </a:r>
            <a:endParaRPr lang="zh-CN" altLang="en-US" sz="120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单任务性能实验!$B$2</c:f>
              <c:strCache>
                <c:ptCount val="1"/>
                <c:pt idx="0">
                  <c:v>total</c:v>
                </c:pt>
              </c:strCache>
            </c:strRef>
          </c:tx>
          <c:dLbls>
            <c:showVal val="1"/>
            <c:showCatName val="1"/>
          </c:dLbls>
          <c:xVal>
            <c:numRef>
              <c:f>单任务性能实验!$A$3:$A$8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单任务性能实验!$B$3:$B$8</c:f>
              <c:numCache>
                <c:formatCode>General</c:formatCode>
                <c:ptCount val="6"/>
                <c:pt idx="0">
                  <c:v>6.0833329999999997</c:v>
                </c:pt>
                <c:pt idx="1">
                  <c:v>6.4833330000000124</c:v>
                </c:pt>
                <c:pt idx="2">
                  <c:v>8.3000000000000007</c:v>
                </c:pt>
                <c:pt idx="3">
                  <c:v>8.9333330000000011</c:v>
                </c:pt>
                <c:pt idx="4">
                  <c:v>10.7</c:v>
                </c:pt>
                <c:pt idx="5">
                  <c:v>12.266666000000004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单任务性能实验!$C$2</c:f>
              <c:strCache>
                <c:ptCount val="1"/>
                <c:pt idx="0">
                  <c:v>train</c:v>
                </c:pt>
              </c:strCache>
            </c:strRef>
          </c:tx>
          <c:dLbls>
            <c:showVal val="1"/>
            <c:showCatName val="1"/>
          </c:dLbls>
          <c:xVal>
            <c:numRef>
              <c:f>单任务性能实验!$A$3:$A$8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单任务性能实验!$C$3:$C$8</c:f>
              <c:numCache>
                <c:formatCode>General</c:formatCode>
                <c:ptCount val="6"/>
                <c:pt idx="0">
                  <c:v>5.3666669999999996</c:v>
                </c:pt>
                <c:pt idx="1">
                  <c:v>6.1</c:v>
                </c:pt>
                <c:pt idx="2">
                  <c:v>8</c:v>
                </c:pt>
                <c:pt idx="3">
                  <c:v>8.716666</c:v>
                </c:pt>
                <c:pt idx="4">
                  <c:v>10.5</c:v>
                </c:pt>
                <c:pt idx="5">
                  <c:v>12.083333</c:v>
                </c:pt>
              </c:numCache>
            </c:numRef>
          </c:yVal>
          <c:smooth val="1"/>
        </c:ser>
        <c:dLbls>
          <c:showVal val="1"/>
          <c:showCatName val="1"/>
        </c:dLbls>
        <c:axId val="77042816"/>
        <c:axId val="77044352"/>
      </c:scatterChart>
      <c:valAx>
        <c:axId val="77042816"/>
        <c:scaling>
          <c:orientation val="minMax"/>
        </c:scaling>
        <c:axPos val="b"/>
        <c:numFmt formatCode="General" sourceLinked="1"/>
        <c:tickLblPos val="nextTo"/>
        <c:crossAx val="77044352"/>
        <c:crosses val="autoZero"/>
        <c:crossBetween val="midCat"/>
      </c:valAx>
      <c:valAx>
        <c:axId val="77044352"/>
        <c:scaling>
          <c:orientation val="minMax"/>
          <c:min val="5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time(minutes)</a:t>
                </a:r>
                <a:endParaRPr lang="zh-CN" altLang="en-US"/>
              </a:p>
            </c:rich>
          </c:tx>
          <c:layout/>
        </c:title>
        <c:numFmt formatCode="General" sourceLinked="1"/>
        <c:tickLblPos val="nextTo"/>
        <c:crossAx val="77042816"/>
        <c:crosses val="autoZero"/>
        <c:crossBetween val="midCat"/>
      </c:valAx>
      <c:spPr>
        <a:solidFill>
          <a:srgbClr val="4BACC6">
            <a:lumMod val="20000"/>
            <a:lumOff val="80000"/>
          </a:srgbClr>
        </a:solidFill>
      </c:spPr>
    </c:plotArea>
    <c:legend>
      <c:legendPos val="r"/>
      <c:layout/>
    </c:legend>
    <c:plotVisOnly val="1"/>
    <c:dispBlanksAs val="gap"/>
  </c:chart>
  <c:spPr>
    <a:solidFill>
      <a:srgbClr val="4BACC6">
        <a:lumMod val="20000"/>
        <a:lumOff val="80000"/>
      </a:srgbClr>
    </a:solidFill>
  </c:sp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 sz="1600"/>
            </a:pPr>
            <a:endParaRPr lang="zh-CN" altLang="en-US" sz="90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Sheet1!$B$2</c:f>
              <c:strCache>
                <c:ptCount val="1"/>
                <c:pt idx="0">
                  <c:v>instance shard</c:v>
                </c:pt>
              </c:strCache>
            </c:strRef>
          </c:tx>
          <c:cat>
            <c:strRef>
              <c:f>Sheet1!$A$3:$A$5</c:f>
              <c:strCache>
                <c:ptCount val="3"/>
                <c:pt idx="0">
                  <c:v>400万</c:v>
                </c:pt>
                <c:pt idx="1">
                  <c:v>4000万</c:v>
                </c:pt>
                <c:pt idx="2">
                  <c:v>4亿</c:v>
                </c:pt>
              </c:strCache>
            </c:strRef>
          </c:cat>
          <c:val>
            <c:numRef>
              <c:f>Sheet1!$B$3:$B$5</c:f>
              <c:numCache>
                <c:formatCode>General</c:formatCode>
                <c:ptCount val="3"/>
                <c:pt idx="0">
                  <c:v>5.73</c:v>
                </c:pt>
                <c:pt idx="1">
                  <c:v>37.980000000000004</c:v>
                </c:pt>
                <c:pt idx="2">
                  <c:v>362.8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checkerboard c2</c:v>
                </c:pt>
              </c:strCache>
            </c:strRef>
          </c:tx>
          <c:cat>
            <c:strRef>
              <c:f>Sheet1!$A$3:$A$5</c:f>
              <c:strCache>
                <c:ptCount val="3"/>
                <c:pt idx="0">
                  <c:v>400万</c:v>
                </c:pt>
                <c:pt idx="1">
                  <c:v>4000万</c:v>
                </c:pt>
                <c:pt idx="2">
                  <c:v>4亿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5.73</c:v>
                </c:pt>
                <c:pt idx="1">
                  <c:v>33.379999999999995</c:v>
                </c:pt>
                <c:pt idx="2">
                  <c:v>297.82</c:v>
                </c:pt>
              </c:numCache>
            </c:numRef>
          </c:val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checkerboard c4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Sheet1!$A$3:$A$5</c:f>
              <c:strCache>
                <c:ptCount val="3"/>
                <c:pt idx="0">
                  <c:v>400万</c:v>
                </c:pt>
                <c:pt idx="1">
                  <c:v>4000万</c:v>
                </c:pt>
                <c:pt idx="2">
                  <c:v>4亿</c:v>
                </c:pt>
              </c:strCache>
            </c:strRef>
          </c:cat>
          <c:val>
            <c:numRef>
              <c:f>Sheet1!$D$3:$D$5</c:f>
              <c:numCache>
                <c:formatCode>General</c:formatCode>
                <c:ptCount val="3"/>
                <c:pt idx="0">
                  <c:v>8.02</c:v>
                </c:pt>
                <c:pt idx="1">
                  <c:v>22</c:v>
                </c:pt>
                <c:pt idx="2">
                  <c:v>156.75</c:v>
                </c:pt>
              </c:numCache>
            </c:numRef>
          </c:val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checkerboard c8</c:v>
                </c:pt>
              </c:strCache>
            </c:strRef>
          </c:tx>
          <c:cat>
            <c:strRef>
              <c:f>Sheet1!$A$3:$A$5</c:f>
              <c:strCache>
                <c:ptCount val="3"/>
                <c:pt idx="0">
                  <c:v>400万</c:v>
                </c:pt>
                <c:pt idx="1">
                  <c:v>4000万</c:v>
                </c:pt>
                <c:pt idx="2">
                  <c:v>4亿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26.45</c:v>
                </c:pt>
                <c:pt idx="1">
                  <c:v>31.75</c:v>
                </c:pt>
                <c:pt idx="2">
                  <c:v>94.649999999999991</c:v>
                </c:pt>
              </c:numCache>
            </c:numRef>
          </c:val>
        </c:ser>
        <c:ser>
          <c:idx val="4"/>
          <c:order val="4"/>
          <c:tx>
            <c:strRef>
              <c:f>Sheet1!$F$2</c:f>
              <c:strCache>
                <c:ptCount val="1"/>
                <c:pt idx="0">
                  <c:v>checkerboard c16</c:v>
                </c:pt>
              </c:strCache>
            </c:strRef>
          </c:tx>
          <c:cat>
            <c:strRef>
              <c:f>Sheet1!$A$3:$A$5</c:f>
              <c:strCache>
                <c:ptCount val="3"/>
                <c:pt idx="0">
                  <c:v>400万</c:v>
                </c:pt>
                <c:pt idx="1">
                  <c:v>4000万</c:v>
                </c:pt>
                <c:pt idx="2">
                  <c:v>4亿</c:v>
                </c:pt>
              </c:strCache>
            </c:strRef>
          </c:cat>
          <c:val>
            <c:numRef>
              <c:f>Sheet1!$F$3:$F$5</c:f>
              <c:numCache>
                <c:formatCode>General</c:formatCode>
                <c:ptCount val="3"/>
                <c:pt idx="0">
                  <c:v>100.83</c:v>
                </c:pt>
                <c:pt idx="1">
                  <c:v>98.82</c:v>
                </c:pt>
                <c:pt idx="2">
                  <c:v>137.13</c:v>
                </c:pt>
              </c:numCache>
            </c:numRef>
          </c:val>
        </c:ser>
        <c:marker val="1"/>
        <c:axId val="91522176"/>
        <c:axId val="91523712"/>
      </c:lineChart>
      <c:catAx>
        <c:axId val="91522176"/>
        <c:scaling>
          <c:orientation val="minMax"/>
        </c:scaling>
        <c:axPos val="b"/>
        <c:majorTickMark val="none"/>
        <c:tickLblPos val="nextTo"/>
        <c:crossAx val="91523712"/>
        <c:crosses val="autoZero"/>
        <c:auto val="1"/>
        <c:lblAlgn val="ctr"/>
        <c:lblOffset val="100"/>
      </c:catAx>
      <c:valAx>
        <c:axId val="9152371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zh-CN"/>
          </a:p>
        </c:txPr>
        <c:crossAx val="9152217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noFill/>
        <a:ln w="25400">
          <a:noFill/>
        </a:ln>
      </c:spPr>
    </c:plotArea>
    <c:plotVisOnly val="1"/>
    <c:dispBlanksAs val="gap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 sz="1600"/>
            </a:pPr>
            <a:r>
              <a:rPr lang="zh-CN" altLang="en-US" sz="1600" dirty="0"/>
              <a:t>不同布局对训练时间的</a:t>
            </a:r>
            <a:r>
              <a:rPr lang="zh-CN" altLang="en-US" sz="1600" dirty="0" smtClean="0"/>
              <a:t>影响</a:t>
            </a:r>
            <a:endParaRPr lang="zh-CN" altLang="en-US" sz="1600" dirty="0"/>
          </a:p>
        </c:rich>
      </c:tx>
      <c:layout/>
    </c:title>
    <c:plotArea>
      <c:layout>
        <c:manualLayout>
          <c:layoutTarget val="inner"/>
          <c:xMode val="edge"/>
          <c:yMode val="edge"/>
          <c:x val="0.26262898814597935"/>
          <c:y val="1.8622933298219051E-2"/>
          <c:w val="0.77126056400773946"/>
          <c:h val="0.58924932586685608"/>
        </c:manualLayout>
      </c:layout>
      <c:lineChart>
        <c:grouping val="standard"/>
        <c:ser>
          <c:idx val="0"/>
          <c:order val="0"/>
          <c:tx>
            <c:strRef>
              <c:f>Sheet1!$B$2</c:f>
              <c:strCache>
                <c:ptCount val="1"/>
                <c:pt idx="0">
                  <c:v>instance shard</c:v>
                </c:pt>
              </c:strCache>
            </c:strRef>
          </c:tx>
          <c:cat>
            <c:strRef>
              <c:f>Sheet1!$A$3:$A$5</c:f>
              <c:strCache>
                <c:ptCount val="3"/>
                <c:pt idx="0">
                  <c:v>400万</c:v>
                </c:pt>
                <c:pt idx="1">
                  <c:v>4000万</c:v>
                </c:pt>
                <c:pt idx="2">
                  <c:v>4亿</c:v>
                </c:pt>
              </c:strCache>
            </c:strRef>
          </c:cat>
          <c:val>
            <c:numRef>
              <c:f>Sheet1!$B$3:$B$5</c:f>
              <c:numCache>
                <c:formatCode>General</c:formatCode>
                <c:ptCount val="3"/>
                <c:pt idx="0">
                  <c:v>5.73</c:v>
                </c:pt>
                <c:pt idx="1">
                  <c:v>37.980000000000004</c:v>
                </c:pt>
                <c:pt idx="2">
                  <c:v>362.8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checkerboard c2</c:v>
                </c:pt>
              </c:strCache>
            </c:strRef>
          </c:tx>
          <c:cat>
            <c:strRef>
              <c:f>Sheet1!$A$3:$A$5</c:f>
              <c:strCache>
                <c:ptCount val="3"/>
                <c:pt idx="0">
                  <c:v>400万</c:v>
                </c:pt>
                <c:pt idx="1">
                  <c:v>4000万</c:v>
                </c:pt>
                <c:pt idx="2">
                  <c:v>4亿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5.73</c:v>
                </c:pt>
                <c:pt idx="1">
                  <c:v>33.379999999999995</c:v>
                </c:pt>
                <c:pt idx="2">
                  <c:v>297.82</c:v>
                </c:pt>
              </c:numCache>
            </c:numRef>
          </c:val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checkerboard c4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Sheet1!$A$3:$A$5</c:f>
              <c:strCache>
                <c:ptCount val="3"/>
                <c:pt idx="0">
                  <c:v>400万</c:v>
                </c:pt>
                <c:pt idx="1">
                  <c:v>4000万</c:v>
                </c:pt>
                <c:pt idx="2">
                  <c:v>4亿</c:v>
                </c:pt>
              </c:strCache>
            </c:strRef>
          </c:cat>
          <c:val>
            <c:numRef>
              <c:f>Sheet1!$D$3:$D$5</c:f>
              <c:numCache>
                <c:formatCode>General</c:formatCode>
                <c:ptCount val="3"/>
                <c:pt idx="0">
                  <c:v>8.02</c:v>
                </c:pt>
                <c:pt idx="1">
                  <c:v>22</c:v>
                </c:pt>
                <c:pt idx="2">
                  <c:v>156.75</c:v>
                </c:pt>
              </c:numCache>
            </c:numRef>
          </c:val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checkerboard c8</c:v>
                </c:pt>
              </c:strCache>
            </c:strRef>
          </c:tx>
          <c:cat>
            <c:strRef>
              <c:f>Sheet1!$A$3:$A$5</c:f>
              <c:strCache>
                <c:ptCount val="3"/>
                <c:pt idx="0">
                  <c:v>400万</c:v>
                </c:pt>
                <c:pt idx="1">
                  <c:v>4000万</c:v>
                </c:pt>
                <c:pt idx="2">
                  <c:v>4亿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26.45</c:v>
                </c:pt>
                <c:pt idx="1">
                  <c:v>31.75</c:v>
                </c:pt>
                <c:pt idx="2">
                  <c:v>94.649999999999991</c:v>
                </c:pt>
              </c:numCache>
            </c:numRef>
          </c:val>
        </c:ser>
        <c:ser>
          <c:idx val="4"/>
          <c:order val="4"/>
          <c:tx>
            <c:strRef>
              <c:f>Sheet1!$F$2</c:f>
              <c:strCache>
                <c:ptCount val="1"/>
                <c:pt idx="0">
                  <c:v>checkerboard c16</c:v>
                </c:pt>
              </c:strCache>
            </c:strRef>
          </c:tx>
          <c:cat>
            <c:strRef>
              <c:f>Sheet1!$A$3:$A$5</c:f>
              <c:strCache>
                <c:ptCount val="3"/>
                <c:pt idx="0">
                  <c:v>400万</c:v>
                </c:pt>
                <c:pt idx="1">
                  <c:v>4000万</c:v>
                </c:pt>
                <c:pt idx="2">
                  <c:v>4亿</c:v>
                </c:pt>
              </c:strCache>
            </c:strRef>
          </c:cat>
          <c:val>
            <c:numRef>
              <c:f>Sheet1!$F$3:$F$5</c:f>
              <c:numCache>
                <c:formatCode>General</c:formatCode>
                <c:ptCount val="3"/>
                <c:pt idx="0">
                  <c:v>100.83</c:v>
                </c:pt>
                <c:pt idx="1">
                  <c:v>98.82</c:v>
                </c:pt>
                <c:pt idx="2">
                  <c:v>137.13</c:v>
                </c:pt>
              </c:numCache>
            </c:numRef>
          </c:val>
        </c:ser>
        <c:marker val="1"/>
        <c:axId val="91645056"/>
        <c:axId val="91646592"/>
      </c:lineChart>
      <c:catAx>
        <c:axId val="91645056"/>
        <c:scaling>
          <c:orientation val="minMax"/>
        </c:scaling>
        <c:axPos val="b"/>
        <c:majorTickMark val="none"/>
        <c:tickLblPos val="nextTo"/>
        <c:crossAx val="91646592"/>
        <c:crosses val="autoZero"/>
        <c:auto val="1"/>
        <c:lblAlgn val="ctr"/>
        <c:lblOffset val="100"/>
      </c:catAx>
      <c:valAx>
        <c:axId val="9164659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zh-CN" altLang="en-US" sz="1400"/>
                  <a:t>训练时间</a:t>
                </a:r>
                <a:r>
                  <a:rPr lang="en-US" altLang="zh-CN" sz="1400"/>
                  <a:t>(</a:t>
                </a:r>
                <a:r>
                  <a:rPr lang="zh-CN" altLang="en-US" sz="1400"/>
                  <a:t>分钟</a:t>
                </a:r>
                <a:r>
                  <a:rPr lang="en-US" altLang="zh-CN" sz="1400"/>
                  <a:t>)</a:t>
                </a:r>
                <a:endParaRPr lang="zh-CN" altLang="en-US" sz="1400"/>
              </a:p>
            </c:rich>
          </c:tx>
          <c:layout>
            <c:manualLayout>
              <c:xMode val="edge"/>
              <c:yMode val="edge"/>
              <c:x val="0.13710962808312827"/>
              <c:y val="0.2974086424009838"/>
            </c:manualLayout>
          </c:layout>
        </c:title>
        <c:numFmt formatCode="General" sourceLinked="1"/>
        <c:majorTickMark val="none"/>
        <c:tickLblPos val="nextTo"/>
        <c:crossAx val="9164505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200" b="1"/>
            </a:pPr>
            <a:endParaRPr lang="zh-CN"/>
          </a:p>
        </c:txPr>
      </c:dTable>
    </c:plotArea>
    <c:plotVisOnly val="1"/>
    <c:dispBlanksAs val="gap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 sz="1600"/>
            </a:pPr>
            <a:r>
              <a:rPr lang="zh-CN" sz="1600"/>
              <a:t>不同布局的内存开销</a:t>
            </a:r>
            <a:r>
              <a:rPr lang="en-US" sz="1600"/>
              <a:t>(5000</a:t>
            </a:r>
            <a:r>
              <a:rPr lang="zh-CN" sz="1600"/>
              <a:t>万</a:t>
            </a:r>
            <a:r>
              <a:rPr lang="en-US" sz="1600"/>
              <a:t>instance)</a:t>
            </a:r>
            <a:endParaRPr lang="zh-CN" sz="1600"/>
          </a:p>
        </c:rich>
      </c:tx>
      <c:layout/>
    </c:title>
    <c:plotArea>
      <c:layout>
        <c:manualLayout>
          <c:layoutTarget val="inner"/>
          <c:xMode val="edge"/>
          <c:yMode val="edge"/>
          <c:x val="0.22542488605392591"/>
          <c:y val="2.005157732177899E-2"/>
          <c:w val="0.79900556122694799"/>
          <c:h val="0.66721587319485542"/>
        </c:manualLayout>
      </c:layout>
      <c:lineChart>
        <c:grouping val="standard"/>
        <c:ser>
          <c:idx val="0"/>
          <c:order val="0"/>
          <c:tx>
            <c:strRef>
              <c:f>Sheet1!$G$14</c:f>
              <c:strCache>
                <c:ptCount val="1"/>
                <c:pt idx="0">
                  <c:v>instance shard</c:v>
                </c:pt>
              </c:strCache>
            </c:strRef>
          </c:tx>
          <c:cat>
            <c:strRef>
              <c:f>Sheet1!$F$15:$F$17</c:f>
              <c:strCache>
                <c:ptCount val="3"/>
                <c:pt idx="0">
                  <c:v>400万</c:v>
                </c:pt>
                <c:pt idx="1">
                  <c:v>4000万</c:v>
                </c:pt>
                <c:pt idx="2">
                  <c:v>4亿</c:v>
                </c:pt>
              </c:strCache>
            </c:strRef>
          </c:cat>
          <c:val>
            <c:numRef>
              <c:f>Sheet1!$G$15:$G$17</c:f>
              <c:numCache>
                <c:formatCode>General</c:formatCode>
                <c:ptCount val="3"/>
                <c:pt idx="0">
                  <c:v>2.407</c:v>
                </c:pt>
                <c:pt idx="1">
                  <c:v>7.22</c:v>
                </c:pt>
                <c:pt idx="2">
                  <c:v>53.327000000000005</c:v>
                </c:pt>
              </c:numCache>
            </c:numRef>
          </c:val>
        </c:ser>
        <c:ser>
          <c:idx val="1"/>
          <c:order val="1"/>
          <c:tx>
            <c:strRef>
              <c:f>Sheet1!$H$14</c:f>
              <c:strCache>
                <c:ptCount val="1"/>
                <c:pt idx="0">
                  <c:v>checkerboard c2</c:v>
                </c:pt>
              </c:strCache>
            </c:strRef>
          </c:tx>
          <c:cat>
            <c:strRef>
              <c:f>Sheet1!$F$15:$F$17</c:f>
              <c:strCache>
                <c:ptCount val="3"/>
                <c:pt idx="0">
                  <c:v>400万</c:v>
                </c:pt>
                <c:pt idx="1">
                  <c:v>4000万</c:v>
                </c:pt>
                <c:pt idx="2">
                  <c:v>4亿</c:v>
                </c:pt>
              </c:strCache>
            </c:strRef>
          </c:cat>
          <c:val>
            <c:numRef>
              <c:f>Sheet1!$H$15:$H$17</c:f>
              <c:numCache>
                <c:formatCode>General</c:formatCode>
                <c:ptCount val="3"/>
                <c:pt idx="0">
                  <c:v>2.7189999999999999</c:v>
                </c:pt>
                <c:pt idx="1">
                  <c:v>5.1649999999999814</c:v>
                </c:pt>
                <c:pt idx="2">
                  <c:v>33.233000000000011</c:v>
                </c:pt>
              </c:numCache>
            </c:numRef>
          </c:val>
        </c:ser>
        <c:ser>
          <c:idx val="2"/>
          <c:order val="2"/>
          <c:tx>
            <c:strRef>
              <c:f>Sheet1!$I$14</c:f>
              <c:strCache>
                <c:ptCount val="1"/>
                <c:pt idx="0">
                  <c:v>checkerboard c4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Sheet1!$F$15:$F$17</c:f>
              <c:strCache>
                <c:ptCount val="3"/>
                <c:pt idx="0">
                  <c:v>400万</c:v>
                </c:pt>
                <c:pt idx="1">
                  <c:v>4000万</c:v>
                </c:pt>
                <c:pt idx="2">
                  <c:v>4亿</c:v>
                </c:pt>
              </c:strCache>
            </c:strRef>
          </c:cat>
          <c:val>
            <c:numRef>
              <c:f>Sheet1!$I$15:$I$17</c:f>
              <c:numCache>
                <c:formatCode>General</c:formatCode>
                <c:ptCount val="3"/>
                <c:pt idx="0">
                  <c:v>1.3939999999999964</c:v>
                </c:pt>
                <c:pt idx="1">
                  <c:v>2.6880000000000002</c:v>
                </c:pt>
                <c:pt idx="2">
                  <c:v>25.266999999999989</c:v>
                </c:pt>
              </c:numCache>
            </c:numRef>
          </c:val>
        </c:ser>
        <c:ser>
          <c:idx val="3"/>
          <c:order val="3"/>
          <c:tx>
            <c:strRef>
              <c:f>Sheet1!$J$14</c:f>
              <c:strCache>
                <c:ptCount val="1"/>
                <c:pt idx="0">
                  <c:v>checkerboard c8</c:v>
                </c:pt>
              </c:strCache>
            </c:strRef>
          </c:tx>
          <c:cat>
            <c:strRef>
              <c:f>Sheet1!$F$15:$F$17</c:f>
              <c:strCache>
                <c:ptCount val="3"/>
                <c:pt idx="0">
                  <c:v>400万</c:v>
                </c:pt>
                <c:pt idx="1">
                  <c:v>4000万</c:v>
                </c:pt>
                <c:pt idx="2">
                  <c:v>4亿</c:v>
                </c:pt>
              </c:strCache>
            </c:strRef>
          </c:cat>
          <c:val>
            <c:numRef>
              <c:f>Sheet1!$J$15:$J$17</c:f>
              <c:numCache>
                <c:formatCode>General</c:formatCode>
                <c:ptCount val="3"/>
                <c:pt idx="0">
                  <c:v>1.921</c:v>
                </c:pt>
                <c:pt idx="1">
                  <c:v>2.8179999999999987</c:v>
                </c:pt>
                <c:pt idx="2">
                  <c:v>10.646999999999998</c:v>
                </c:pt>
              </c:numCache>
            </c:numRef>
          </c:val>
        </c:ser>
        <c:ser>
          <c:idx val="4"/>
          <c:order val="4"/>
          <c:tx>
            <c:strRef>
              <c:f>Sheet1!$K$14</c:f>
              <c:strCache>
                <c:ptCount val="1"/>
                <c:pt idx="0">
                  <c:v>checkerboard c16</c:v>
                </c:pt>
              </c:strCache>
            </c:strRef>
          </c:tx>
          <c:cat>
            <c:strRef>
              <c:f>Sheet1!$F$15:$F$17</c:f>
              <c:strCache>
                <c:ptCount val="3"/>
                <c:pt idx="0">
                  <c:v>400万</c:v>
                </c:pt>
                <c:pt idx="1">
                  <c:v>4000万</c:v>
                </c:pt>
                <c:pt idx="2">
                  <c:v>4亿</c:v>
                </c:pt>
              </c:strCache>
            </c:strRef>
          </c:cat>
          <c:val>
            <c:numRef>
              <c:f>Sheet1!$K$15:$K$17</c:f>
              <c:numCache>
                <c:formatCode>General</c:formatCode>
                <c:ptCount val="3"/>
                <c:pt idx="0">
                  <c:v>2.0270000000000001</c:v>
                </c:pt>
                <c:pt idx="1">
                  <c:v>2.4809999999999999</c:v>
                </c:pt>
                <c:pt idx="2">
                  <c:v>6.6669999999999945</c:v>
                </c:pt>
              </c:numCache>
            </c:numRef>
          </c:val>
        </c:ser>
        <c:marker val="1"/>
        <c:axId val="51232768"/>
        <c:axId val="51234304"/>
      </c:lineChart>
      <c:catAx>
        <c:axId val="51232768"/>
        <c:scaling>
          <c:orientation val="minMax"/>
        </c:scaling>
        <c:axPos val="b"/>
        <c:majorTickMark val="none"/>
        <c:tickLblPos val="nextTo"/>
        <c:crossAx val="51234304"/>
        <c:crosses val="autoZero"/>
        <c:auto val="1"/>
        <c:lblAlgn val="ctr"/>
        <c:lblOffset val="100"/>
      </c:catAx>
      <c:valAx>
        <c:axId val="5123430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zh-CN" sz="1400"/>
                  <a:t>内存开销</a:t>
                </a:r>
                <a:r>
                  <a:rPr lang="en-US" sz="1400"/>
                  <a:t>(G)</a:t>
                </a:r>
                <a:endParaRPr lang="zh-CN" sz="1400"/>
              </a:p>
            </c:rich>
          </c:tx>
          <c:layout>
            <c:manualLayout>
              <c:xMode val="edge"/>
              <c:yMode val="edge"/>
              <c:x val="0.11735685028707504"/>
              <c:y val="0.35850017493910402"/>
            </c:manualLayout>
          </c:layout>
        </c:title>
        <c:numFmt formatCode="General" sourceLinked="1"/>
        <c:majorTickMark val="none"/>
        <c:tickLblPos val="nextTo"/>
        <c:crossAx val="5123276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solidFill>
          <a:schemeClr val="bg1"/>
        </a:solidFill>
      </c:spPr>
    </c:plotArea>
    <c:plotVisOnly val="1"/>
    <c:dispBlanksAs val="gap"/>
  </c:chart>
  <c:txPr>
    <a:bodyPr/>
    <a:lstStyle/>
    <a:p>
      <a:pPr>
        <a:defRPr sz="1100" b="1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4"/>
  <c:chart>
    <c:title>
      <c:tx>
        <c:rich>
          <a:bodyPr/>
          <a:lstStyle/>
          <a:p>
            <a:pPr>
              <a:defRPr/>
            </a:pPr>
            <a:r>
              <a:rPr lang="en-US" sz="1200"/>
              <a:t>Auc with different iteration num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auc实验!$B$25</c:f>
              <c:strCache>
                <c:ptCount val="1"/>
                <c:pt idx="0">
                  <c:v>auc</c:v>
                </c:pt>
              </c:strCache>
            </c:strRef>
          </c:tx>
          <c:xVal>
            <c:numRef>
              <c:f>auc实验!$A$26:$A$36</c:f>
              <c:numCache>
                <c:formatCode>General</c:formatCode>
                <c:ptCount val="11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95</c:v>
                </c:pt>
                <c:pt idx="4">
                  <c:v>100</c:v>
                </c:pt>
                <c:pt idx="5">
                  <c:v>105</c:v>
                </c:pt>
                <c:pt idx="6">
                  <c:v>110</c:v>
                </c:pt>
                <c:pt idx="7">
                  <c:v>115</c:v>
                </c:pt>
                <c:pt idx="8">
                  <c:v>120</c:v>
                </c:pt>
                <c:pt idx="9">
                  <c:v>150</c:v>
                </c:pt>
                <c:pt idx="10">
                  <c:v>200</c:v>
                </c:pt>
              </c:numCache>
            </c:numRef>
          </c:xVal>
          <c:yVal>
            <c:numRef>
              <c:f>auc实验!$B$26:$B$36</c:f>
              <c:numCache>
                <c:formatCode>0.0000_ </c:formatCode>
                <c:ptCount val="11"/>
                <c:pt idx="0">
                  <c:v>0.68119695871899999</c:v>
                </c:pt>
                <c:pt idx="1">
                  <c:v>0.76977934965700412</c:v>
                </c:pt>
                <c:pt idx="2">
                  <c:v>0.78254039640100004</c:v>
                </c:pt>
                <c:pt idx="3">
                  <c:v>0.78269570375000064</c:v>
                </c:pt>
                <c:pt idx="4">
                  <c:v>0.78284197582500004</c:v>
                </c:pt>
                <c:pt idx="5">
                  <c:v>0.78293484318999995</c:v>
                </c:pt>
                <c:pt idx="6">
                  <c:v>0.78304667485199997</c:v>
                </c:pt>
                <c:pt idx="7">
                  <c:v>0.78310590958399995</c:v>
                </c:pt>
                <c:pt idx="8">
                  <c:v>0.78318390587499587</c:v>
                </c:pt>
                <c:pt idx="9">
                  <c:v>0.78343339960399949</c:v>
                </c:pt>
                <c:pt idx="10">
                  <c:v>0.783545901431</c:v>
                </c:pt>
              </c:numCache>
            </c:numRef>
          </c:yVal>
          <c:smooth val="1"/>
        </c:ser>
        <c:axId val="75984896"/>
        <c:axId val="75986432"/>
      </c:scatterChart>
      <c:valAx>
        <c:axId val="75984896"/>
        <c:scaling>
          <c:orientation val="minMax"/>
          <c:min val="0"/>
        </c:scaling>
        <c:axPos val="b"/>
        <c:numFmt formatCode="General" sourceLinked="1"/>
        <c:majorTickMark val="none"/>
        <c:tickLblPos val="nextTo"/>
        <c:crossAx val="75986432"/>
        <c:crosses val="autoZero"/>
        <c:crossBetween val="midCat"/>
      </c:valAx>
      <c:valAx>
        <c:axId val="759864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Auc value</a:t>
                </a:r>
                <a:endParaRPr lang="zh-CN"/>
              </a:p>
            </c:rich>
          </c:tx>
          <c:layout/>
        </c:title>
        <c:numFmt formatCode="0.0000_ " sourceLinked="1"/>
        <c:majorTickMark val="none"/>
        <c:tickLblPos val="nextTo"/>
        <c:crossAx val="75984896"/>
        <c:crosses val="autoZero"/>
        <c:crossBetween val="midCat"/>
      </c:valAx>
      <c:spPr>
        <a:solidFill>
          <a:srgbClr val="4BACC6">
            <a:lumMod val="20000"/>
            <a:lumOff val="80000"/>
          </a:srgbClr>
        </a:solidFill>
      </c:spPr>
    </c:plotArea>
    <c:legend>
      <c:legendPos val="r"/>
      <c:layout/>
    </c:legend>
    <c:plotVisOnly val="1"/>
    <c:dispBlanksAs val="gap"/>
  </c:chart>
  <c:spPr>
    <a:solidFill>
      <a:srgbClr val="4BACC6">
        <a:lumMod val="20000"/>
        <a:lumOff val="80000"/>
      </a:srgbClr>
    </a:solidFill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4"/>
  <c:chart>
    <c:title>
      <c:tx>
        <c:rich>
          <a:bodyPr/>
          <a:lstStyle/>
          <a:p>
            <a:pPr>
              <a:defRPr/>
            </a:pPr>
            <a:r>
              <a:rPr lang="en-US" sz="1200"/>
              <a:t>AUC value with different regularization</a:t>
            </a:r>
            <a:r>
              <a:rPr lang="en-US" sz="1200" baseline="0"/>
              <a:t> C</a:t>
            </a:r>
            <a:endParaRPr lang="en-US" sz="120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auc实验!$F$57</c:f>
              <c:strCache>
                <c:ptCount val="1"/>
                <c:pt idx="0">
                  <c:v>AUC value</c:v>
                </c:pt>
              </c:strCache>
            </c:strRef>
          </c:tx>
          <c:cat>
            <c:numRef>
              <c:f>auc实验!$E$58:$E$70</c:f>
              <c:numCache>
                <c:formatCode>General</c:formatCode>
                <c:ptCount val="13"/>
                <c:pt idx="0">
                  <c:v>0</c:v>
                </c:pt>
                <c:pt idx="1">
                  <c:v>1.0000000000000041E-3</c:v>
                </c:pt>
                <c:pt idx="2">
                  <c:v>1.0000000000000005E-2</c:v>
                </c:pt>
                <c:pt idx="3">
                  <c:v>0.1</c:v>
                </c:pt>
                <c:pt idx="4">
                  <c:v>0.5</c:v>
                </c:pt>
                <c:pt idx="5">
                  <c:v>0.8</c:v>
                </c:pt>
                <c:pt idx="6">
                  <c:v>0.9</c:v>
                </c:pt>
                <c:pt idx="7">
                  <c:v>0.95000000000000062</c:v>
                </c:pt>
                <c:pt idx="8">
                  <c:v>1</c:v>
                </c:pt>
                <c:pt idx="9">
                  <c:v>1.05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</c:numCache>
            </c:numRef>
          </c:cat>
          <c:val>
            <c:numRef>
              <c:f>auc实验!$F$58:$F$70</c:f>
              <c:numCache>
                <c:formatCode>General</c:formatCode>
                <c:ptCount val="13"/>
                <c:pt idx="0">
                  <c:v>0.7840944967780048</c:v>
                </c:pt>
                <c:pt idx="1">
                  <c:v>0.78557923006400165</c:v>
                </c:pt>
                <c:pt idx="2">
                  <c:v>0.78560514078800003</c:v>
                </c:pt>
                <c:pt idx="3">
                  <c:v>0.78525744689400001</c:v>
                </c:pt>
                <c:pt idx="4">
                  <c:v>0.78456110736199958</c:v>
                </c:pt>
                <c:pt idx="5">
                  <c:v>0.78346799855199956</c:v>
                </c:pt>
                <c:pt idx="6">
                  <c:v>0.78302184930800411</c:v>
                </c:pt>
                <c:pt idx="7">
                  <c:v>0.78302916620900065</c:v>
                </c:pt>
                <c:pt idx="8">
                  <c:v>0.78284197582500004</c:v>
                </c:pt>
                <c:pt idx="9">
                  <c:v>0.78267017365800551</c:v>
                </c:pt>
                <c:pt idx="10">
                  <c:v>0.77892926049100653</c:v>
                </c:pt>
                <c:pt idx="11">
                  <c:v>0.77524136738400551</c:v>
                </c:pt>
                <c:pt idx="12">
                  <c:v>0.77192390961299995</c:v>
                </c:pt>
              </c:numCache>
            </c:numRef>
          </c:val>
        </c:ser>
        <c:marker val="1"/>
        <c:axId val="75998720"/>
        <c:axId val="76000256"/>
      </c:lineChart>
      <c:catAx>
        <c:axId val="75998720"/>
        <c:scaling>
          <c:orientation val="minMax"/>
        </c:scaling>
        <c:axPos val="b"/>
        <c:numFmt formatCode="General" sourceLinked="1"/>
        <c:tickLblPos val="nextTo"/>
        <c:crossAx val="76000256"/>
        <c:crosses val="autoZero"/>
        <c:auto val="1"/>
        <c:lblAlgn val="ctr"/>
        <c:lblOffset val="100"/>
      </c:catAx>
      <c:valAx>
        <c:axId val="76000256"/>
        <c:scaling>
          <c:orientation val="minMax"/>
        </c:scaling>
        <c:axPos val="l"/>
        <c:majorGridlines/>
        <c:numFmt formatCode="General" sourceLinked="1"/>
        <c:tickLblPos val="nextTo"/>
        <c:crossAx val="75998720"/>
        <c:crosses val="autoZero"/>
        <c:crossBetween val="between"/>
      </c:valAx>
      <c:spPr>
        <a:solidFill>
          <a:srgbClr val="4BACC6">
            <a:lumMod val="20000"/>
            <a:lumOff val="80000"/>
          </a:srgbClr>
        </a:solidFill>
      </c:spPr>
    </c:plotArea>
    <c:plotVisOnly val="1"/>
    <c:dispBlanksAs val="gap"/>
  </c:chart>
  <c:spPr>
    <a:solidFill>
      <a:srgbClr val="4BACC6">
        <a:lumMod val="20000"/>
        <a:lumOff val="80000"/>
      </a:srgbClr>
    </a:solidFill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4"/>
  <c:chart>
    <c:title>
      <c:tx>
        <c:rich>
          <a:bodyPr/>
          <a:lstStyle/>
          <a:p>
            <a:pPr>
              <a:defRPr/>
            </a:pPr>
            <a:r>
              <a:rPr lang="en-US" sz="1200"/>
              <a:t>Non-zero</a:t>
            </a:r>
            <a:r>
              <a:rPr lang="zh-CN" sz="1200"/>
              <a:t> </a:t>
            </a:r>
            <a:r>
              <a:rPr lang="en-US" sz="1200"/>
              <a:t>weight number with different iteration number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'Non-zero实验'!$B$1</c:f>
              <c:strCache>
                <c:ptCount val="1"/>
                <c:pt idx="0">
                  <c:v>c=1.0</c:v>
                </c:pt>
              </c:strCache>
            </c:strRef>
          </c:tx>
          <c:xVal>
            <c:numRef>
              <c:f>'Non-zero实验'!$A$2:$A$11</c:f>
              <c:numCache>
                <c:formatCode>General</c:formatCode>
                <c:ptCount val="10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95</c:v>
                </c:pt>
                <c:pt idx="4">
                  <c:v>100</c:v>
                </c:pt>
                <c:pt idx="5">
                  <c:v>105</c:v>
                </c:pt>
                <c:pt idx="6">
                  <c:v>110</c:v>
                </c:pt>
                <c:pt idx="7">
                  <c:v>115</c:v>
                </c:pt>
                <c:pt idx="8">
                  <c:v>120</c:v>
                </c:pt>
                <c:pt idx="9">
                  <c:v>150</c:v>
                </c:pt>
              </c:numCache>
            </c:numRef>
          </c:xVal>
          <c:yVal>
            <c:numRef>
              <c:f>'Non-zero实验'!$B$2:$B$11</c:f>
              <c:numCache>
                <c:formatCode>General</c:formatCode>
                <c:ptCount val="10"/>
                <c:pt idx="0">
                  <c:v>3624145</c:v>
                </c:pt>
                <c:pt idx="1">
                  <c:v>3454527</c:v>
                </c:pt>
                <c:pt idx="2">
                  <c:v>3039528</c:v>
                </c:pt>
                <c:pt idx="3">
                  <c:v>3005117</c:v>
                </c:pt>
                <c:pt idx="4">
                  <c:v>2978615</c:v>
                </c:pt>
                <c:pt idx="5">
                  <c:v>2948799</c:v>
                </c:pt>
                <c:pt idx="6">
                  <c:v>2927591</c:v>
                </c:pt>
                <c:pt idx="7">
                  <c:v>2905395</c:v>
                </c:pt>
                <c:pt idx="8">
                  <c:v>2890114</c:v>
                </c:pt>
                <c:pt idx="9">
                  <c:v>2798615</c:v>
                </c:pt>
              </c:numCache>
            </c:numRef>
          </c:yVal>
          <c:smooth val="1"/>
        </c:ser>
        <c:axId val="76241152"/>
        <c:axId val="76251136"/>
      </c:scatterChart>
      <c:valAx>
        <c:axId val="76241152"/>
        <c:scaling>
          <c:orientation val="minMax"/>
        </c:scaling>
        <c:axPos val="b"/>
        <c:numFmt formatCode="General" sourceLinked="1"/>
        <c:majorTickMark val="none"/>
        <c:tickLblPos val="nextTo"/>
        <c:crossAx val="76251136"/>
        <c:crosses val="autoZero"/>
        <c:crossBetween val="midCat"/>
      </c:valAx>
      <c:valAx>
        <c:axId val="76251136"/>
        <c:scaling>
          <c:orientation val="minMax"/>
          <c:min val="2500000"/>
        </c:scaling>
        <c:axPos val="l"/>
        <c:majorGridlines/>
        <c:numFmt formatCode="General" sourceLinked="1"/>
        <c:majorTickMark val="none"/>
        <c:tickLblPos val="nextTo"/>
        <c:crossAx val="76241152"/>
        <c:crosses val="autoZero"/>
        <c:crossBetween val="midCat"/>
      </c:valAx>
      <c:spPr>
        <a:solidFill>
          <a:srgbClr val="4BACC6">
            <a:lumMod val="20000"/>
            <a:lumOff val="80000"/>
          </a:srgbClr>
        </a:solidFill>
      </c:spPr>
    </c:plotArea>
    <c:plotVisOnly val="1"/>
    <c:dispBlanksAs val="gap"/>
  </c:chart>
  <c:spPr>
    <a:solidFill>
      <a:srgbClr val="4BACC6">
        <a:lumMod val="20000"/>
        <a:lumOff val="80000"/>
      </a:srgbClr>
    </a:solidFill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1200"/>
              <a:t>function</a:t>
            </a:r>
            <a:r>
              <a:rPr lang="en-US" altLang="zh-CN" sz="1200" baseline="0"/>
              <a:t> value with different start point</a:t>
            </a:r>
            <a:endParaRPr lang="zh-CN" altLang="en-US" sz="120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Sheet4!$I$4</c:f>
              <c:strCache>
                <c:ptCount val="1"/>
                <c:pt idx="0">
                  <c:v>initial param = 0</c:v>
                </c:pt>
              </c:strCache>
            </c:strRef>
          </c:tx>
          <c:cat>
            <c:numRef>
              <c:f>Sheet4!$H$5:$H$34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Sheet4!$I$5:$I$34</c:f>
              <c:numCache>
                <c:formatCode>0.00E+00</c:formatCode>
                <c:ptCount val="30"/>
                <c:pt idx="0">
                  <c:v>166309125.72999999</c:v>
                </c:pt>
                <c:pt idx="1">
                  <c:v>147012921.49000001</c:v>
                </c:pt>
                <c:pt idx="2">
                  <c:v>144265006.20999998</c:v>
                </c:pt>
                <c:pt idx="3">
                  <c:v>142334264.60999998</c:v>
                </c:pt>
                <c:pt idx="4">
                  <c:v>141234727.13999999</c:v>
                </c:pt>
                <c:pt idx="5">
                  <c:v>140705160.65000001</c:v>
                </c:pt>
                <c:pt idx="6">
                  <c:v>140553737.66</c:v>
                </c:pt>
                <c:pt idx="7">
                  <c:v>140487968.44999999</c:v>
                </c:pt>
                <c:pt idx="8">
                  <c:v>140458727.25</c:v>
                </c:pt>
                <c:pt idx="9">
                  <c:v>140442263.66999999</c:v>
                </c:pt>
                <c:pt idx="10">
                  <c:v>140431597.15000001</c:v>
                </c:pt>
                <c:pt idx="11">
                  <c:v>140424469.90000001</c:v>
                </c:pt>
                <c:pt idx="12">
                  <c:v>140419474.34999999</c:v>
                </c:pt>
                <c:pt idx="13">
                  <c:v>140415830.09999999</c:v>
                </c:pt>
                <c:pt idx="14">
                  <c:v>140413095.66999999</c:v>
                </c:pt>
                <c:pt idx="15">
                  <c:v>140410980.43000001</c:v>
                </c:pt>
                <c:pt idx="16">
                  <c:v>140409301.38000011</c:v>
                </c:pt>
                <c:pt idx="17">
                  <c:v>140407953.03</c:v>
                </c:pt>
                <c:pt idx="18">
                  <c:v>140406847.78999999</c:v>
                </c:pt>
                <c:pt idx="19">
                  <c:v>140405935.36000001</c:v>
                </c:pt>
                <c:pt idx="20">
                  <c:v>140405177.16999999</c:v>
                </c:pt>
                <c:pt idx="21">
                  <c:v>140404535.16</c:v>
                </c:pt>
                <c:pt idx="22">
                  <c:v>140403983.41</c:v>
                </c:pt>
                <c:pt idx="23">
                  <c:v>140403502.13</c:v>
                </c:pt>
                <c:pt idx="24">
                  <c:v>140403086.56999999</c:v>
                </c:pt>
                <c:pt idx="25">
                  <c:v>140402722.83000001</c:v>
                </c:pt>
                <c:pt idx="26">
                  <c:v>140402404.81999999</c:v>
                </c:pt>
                <c:pt idx="27">
                  <c:v>140402117.44999999</c:v>
                </c:pt>
                <c:pt idx="28">
                  <c:v>140401846.87</c:v>
                </c:pt>
                <c:pt idx="29">
                  <c:v>140401598.13999999</c:v>
                </c:pt>
              </c:numCache>
            </c:numRef>
          </c:val>
        </c:ser>
        <c:ser>
          <c:idx val="1"/>
          <c:order val="1"/>
          <c:tx>
            <c:strRef>
              <c:f>Sheet4!$J$4</c:f>
              <c:strCache>
                <c:ptCount val="1"/>
                <c:pt idx="0">
                  <c:v>initial param = 3</c:v>
                </c:pt>
              </c:strCache>
            </c:strRef>
          </c:tx>
          <c:cat>
            <c:numRef>
              <c:f>Sheet4!$H$5:$H$34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Sheet4!$J$5:$J$34</c:f>
              <c:numCache>
                <c:formatCode>0.00E+00</c:formatCode>
                <c:ptCount val="30"/>
                <c:pt idx="0">
                  <c:v>1452032354.5999999</c:v>
                </c:pt>
                <c:pt idx="1">
                  <c:v>481646284.69999999</c:v>
                </c:pt>
                <c:pt idx="2">
                  <c:v>301402293.83999979</c:v>
                </c:pt>
                <c:pt idx="3">
                  <c:v>242967622.20999998</c:v>
                </c:pt>
                <c:pt idx="4">
                  <c:v>208987905.60999998</c:v>
                </c:pt>
                <c:pt idx="5">
                  <c:v>187620013.66</c:v>
                </c:pt>
                <c:pt idx="6">
                  <c:v>180176288.37</c:v>
                </c:pt>
                <c:pt idx="7">
                  <c:v>172409457.84</c:v>
                </c:pt>
                <c:pt idx="8">
                  <c:v>166532892.94</c:v>
                </c:pt>
                <c:pt idx="9">
                  <c:v>162737796.72999999</c:v>
                </c:pt>
                <c:pt idx="10">
                  <c:v>159401134.56999999</c:v>
                </c:pt>
                <c:pt idx="11">
                  <c:v>156870817.34999999</c:v>
                </c:pt>
                <c:pt idx="12">
                  <c:v>154690756.03999999</c:v>
                </c:pt>
                <c:pt idx="13">
                  <c:v>152838997.75999999</c:v>
                </c:pt>
                <c:pt idx="14">
                  <c:v>151334468.36000001</c:v>
                </c:pt>
                <c:pt idx="15">
                  <c:v>150164903.75999999</c:v>
                </c:pt>
                <c:pt idx="16">
                  <c:v>149204123.59999999</c:v>
                </c:pt>
                <c:pt idx="17">
                  <c:v>148381535.34999999</c:v>
                </c:pt>
                <c:pt idx="18">
                  <c:v>147676457.69999999</c:v>
                </c:pt>
                <c:pt idx="19">
                  <c:v>147049193.36000001</c:v>
                </c:pt>
                <c:pt idx="20">
                  <c:v>146491493.94</c:v>
                </c:pt>
                <c:pt idx="21">
                  <c:v>145991534.97</c:v>
                </c:pt>
                <c:pt idx="22">
                  <c:v>145543630.68000001</c:v>
                </c:pt>
                <c:pt idx="23">
                  <c:v>145136011.99000001</c:v>
                </c:pt>
                <c:pt idx="24">
                  <c:v>144765342.55000001</c:v>
                </c:pt>
                <c:pt idx="25">
                  <c:v>144428870.84999999</c:v>
                </c:pt>
                <c:pt idx="26">
                  <c:v>144129089.23999998</c:v>
                </c:pt>
                <c:pt idx="27">
                  <c:v>143859718.63</c:v>
                </c:pt>
                <c:pt idx="28">
                  <c:v>143617640.80000001</c:v>
                </c:pt>
                <c:pt idx="29">
                  <c:v>143398779.76999998</c:v>
                </c:pt>
              </c:numCache>
            </c:numRef>
          </c:val>
        </c:ser>
        <c:ser>
          <c:idx val="2"/>
          <c:order val="2"/>
          <c:tx>
            <c:strRef>
              <c:f>Sheet4!$K$4</c:f>
              <c:strCache>
                <c:ptCount val="1"/>
                <c:pt idx="0">
                  <c:v>initial param = 5</c:v>
                </c:pt>
              </c:strCache>
            </c:strRef>
          </c:tx>
          <c:cat>
            <c:numRef>
              <c:f>Sheet4!$H$5:$H$34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Sheet4!$K$5:$K$34</c:f>
              <c:numCache>
                <c:formatCode>0.00E+00</c:formatCode>
                <c:ptCount val="30"/>
                <c:pt idx="0">
                  <c:v>1210254226.7</c:v>
                </c:pt>
                <c:pt idx="1">
                  <c:v>452401353.80000001</c:v>
                </c:pt>
                <c:pt idx="2">
                  <c:v>319615415.68000001</c:v>
                </c:pt>
                <c:pt idx="3">
                  <c:v>250166180.93000001</c:v>
                </c:pt>
                <c:pt idx="4">
                  <c:v>222961678.10999998</c:v>
                </c:pt>
                <c:pt idx="5">
                  <c:v>210739972.69999999</c:v>
                </c:pt>
                <c:pt idx="6">
                  <c:v>200948099.33000001</c:v>
                </c:pt>
                <c:pt idx="7">
                  <c:v>195027196.19999999</c:v>
                </c:pt>
                <c:pt idx="8">
                  <c:v>190346859.70999998</c:v>
                </c:pt>
                <c:pt idx="9">
                  <c:v>185821810.55000001</c:v>
                </c:pt>
                <c:pt idx="10">
                  <c:v>182085106.73999998</c:v>
                </c:pt>
                <c:pt idx="11">
                  <c:v>178531637.09999999</c:v>
                </c:pt>
                <c:pt idx="12">
                  <c:v>175037353.84</c:v>
                </c:pt>
                <c:pt idx="13">
                  <c:v>171917354.72999999</c:v>
                </c:pt>
                <c:pt idx="14">
                  <c:v>169135972.93000001</c:v>
                </c:pt>
                <c:pt idx="15">
                  <c:v>166648394.37</c:v>
                </c:pt>
                <c:pt idx="16">
                  <c:v>164521713.26999998</c:v>
                </c:pt>
                <c:pt idx="17">
                  <c:v>162597764.84</c:v>
                </c:pt>
                <c:pt idx="18">
                  <c:v>160889218.25999999</c:v>
                </c:pt>
                <c:pt idx="19">
                  <c:v>159390198.06</c:v>
                </c:pt>
                <c:pt idx="20">
                  <c:v>158072466.97999999</c:v>
                </c:pt>
                <c:pt idx="21">
                  <c:v>156912111.22</c:v>
                </c:pt>
                <c:pt idx="22">
                  <c:v>155884173.66</c:v>
                </c:pt>
                <c:pt idx="23">
                  <c:v>154969993.97</c:v>
                </c:pt>
                <c:pt idx="24">
                  <c:v>154131984.38000011</c:v>
                </c:pt>
                <c:pt idx="25">
                  <c:v>153361702.18000001</c:v>
                </c:pt>
                <c:pt idx="26">
                  <c:v>152642657.03999999</c:v>
                </c:pt>
                <c:pt idx="27">
                  <c:v>151974268.93000001</c:v>
                </c:pt>
                <c:pt idx="28">
                  <c:v>151353874.23999998</c:v>
                </c:pt>
                <c:pt idx="29">
                  <c:v>150763898.25</c:v>
                </c:pt>
              </c:numCache>
            </c:numRef>
          </c:val>
        </c:ser>
        <c:ser>
          <c:idx val="3"/>
          <c:order val="3"/>
          <c:tx>
            <c:strRef>
              <c:f>Sheet4!$L$4</c:f>
              <c:strCache>
                <c:ptCount val="1"/>
                <c:pt idx="0">
                  <c:v>initial param = 10</c:v>
                </c:pt>
              </c:strCache>
            </c:strRef>
          </c:tx>
          <c:cat>
            <c:numRef>
              <c:f>Sheet4!$H$5:$H$34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Sheet4!$L$5:$L$34</c:f>
              <c:numCache>
                <c:formatCode>0.00E+00</c:formatCode>
                <c:ptCount val="30"/>
                <c:pt idx="0">
                  <c:v>2181455687.3000002</c:v>
                </c:pt>
                <c:pt idx="1">
                  <c:v>933355020.94999897</c:v>
                </c:pt>
                <c:pt idx="2">
                  <c:v>630912763.98000002</c:v>
                </c:pt>
                <c:pt idx="3">
                  <c:v>483829626.56</c:v>
                </c:pt>
                <c:pt idx="4">
                  <c:v>387848105.07999974</c:v>
                </c:pt>
                <c:pt idx="5">
                  <c:v>329921834.94999999</c:v>
                </c:pt>
                <c:pt idx="6">
                  <c:v>302594965.22999913</c:v>
                </c:pt>
                <c:pt idx="7">
                  <c:v>284891381.63</c:v>
                </c:pt>
                <c:pt idx="8">
                  <c:v>273006714.55000001</c:v>
                </c:pt>
                <c:pt idx="9">
                  <c:v>264733346.06999999</c:v>
                </c:pt>
                <c:pt idx="10">
                  <c:v>257050007.06999999</c:v>
                </c:pt>
                <c:pt idx="11">
                  <c:v>250288957.44</c:v>
                </c:pt>
                <c:pt idx="12">
                  <c:v>244622831.49000001</c:v>
                </c:pt>
                <c:pt idx="13">
                  <c:v>239548427.8900001</c:v>
                </c:pt>
                <c:pt idx="14">
                  <c:v>234599451.72999999</c:v>
                </c:pt>
                <c:pt idx="15">
                  <c:v>230027935.25999999</c:v>
                </c:pt>
                <c:pt idx="16">
                  <c:v>225818348.19</c:v>
                </c:pt>
                <c:pt idx="17">
                  <c:v>222005718.34999999</c:v>
                </c:pt>
                <c:pt idx="18">
                  <c:v>218419433.97999999</c:v>
                </c:pt>
                <c:pt idx="19">
                  <c:v>215019317.34999999</c:v>
                </c:pt>
                <c:pt idx="20">
                  <c:v>211793104.00999999</c:v>
                </c:pt>
                <c:pt idx="21">
                  <c:v>208735919.23999998</c:v>
                </c:pt>
                <c:pt idx="22">
                  <c:v>205870331.78999999</c:v>
                </c:pt>
                <c:pt idx="23">
                  <c:v>203125931.63</c:v>
                </c:pt>
                <c:pt idx="24">
                  <c:v>200527729.65000001</c:v>
                </c:pt>
                <c:pt idx="25">
                  <c:v>198032876.81</c:v>
                </c:pt>
                <c:pt idx="26">
                  <c:v>195654295.06999999</c:v>
                </c:pt>
                <c:pt idx="27">
                  <c:v>193296007.52000001</c:v>
                </c:pt>
                <c:pt idx="28">
                  <c:v>191089276.46000001</c:v>
                </c:pt>
                <c:pt idx="29">
                  <c:v>188923073.06999999</c:v>
                </c:pt>
              </c:numCache>
            </c:numRef>
          </c:val>
        </c:ser>
        <c:marker val="1"/>
        <c:axId val="76281344"/>
        <c:axId val="76282880"/>
      </c:lineChart>
      <c:catAx>
        <c:axId val="76281344"/>
        <c:scaling>
          <c:orientation val="minMax"/>
        </c:scaling>
        <c:axPos val="b"/>
        <c:numFmt formatCode="General" sourceLinked="1"/>
        <c:majorTickMark val="none"/>
        <c:tickLblPos val="nextTo"/>
        <c:crossAx val="76282880"/>
        <c:crosses val="autoZero"/>
        <c:auto val="1"/>
        <c:lblAlgn val="ctr"/>
        <c:lblOffset val="100"/>
      </c:catAx>
      <c:valAx>
        <c:axId val="76282880"/>
        <c:scaling>
          <c:orientation val="minMax"/>
        </c:scaling>
        <c:axPos val="l"/>
        <c:majorGridlines/>
        <c:numFmt formatCode="0.00E+00" sourceLinked="1"/>
        <c:majorTickMark val="none"/>
        <c:tickLblPos val="nextTo"/>
        <c:spPr>
          <a:ln w="9525">
            <a:noFill/>
          </a:ln>
        </c:spPr>
        <c:crossAx val="76281344"/>
        <c:crosses val="autoZero"/>
        <c:crossBetween val="between"/>
      </c:valAx>
      <c:spPr>
        <a:solidFill>
          <a:srgbClr val="4BACC6">
            <a:lumMod val="20000"/>
            <a:lumOff val="80000"/>
          </a:srgbClr>
        </a:solidFill>
      </c:spPr>
    </c:plotArea>
    <c:legend>
      <c:legendPos val="b"/>
      <c:layout/>
    </c:legend>
    <c:plotVisOnly val="1"/>
    <c:dispBlanksAs val="gap"/>
  </c:chart>
  <c:spPr>
    <a:solidFill>
      <a:srgbClr val="4BACC6">
        <a:lumMod val="20000"/>
        <a:lumOff val="80000"/>
      </a:srgbClr>
    </a:solidFill>
    <a:ln>
      <a:solidFill>
        <a:srgbClr val="7030A0"/>
      </a:solidFill>
    </a:ln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en-US" sz="1200"/>
              <a:t>olympic train vs mapreduce train</a:t>
            </a:r>
          </a:p>
        </c:rich>
      </c:tx>
      <c:layout>
        <c:manualLayout>
          <c:xMode val="edge"/>
          <c:yMode val="edge"/>
          <c:x val="0.27559033245844272"/>
          <c:y val="3.7037037037037056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单任务性能实验!$F$55</c:f>
              <c:strCache>
                <c:ptCount val="1"/>
                <c:pt idx="0">
                  <c:v>train time(minutes)</c:v>
                </c:pt>
              </c:strCache>
            </c:strRef>
          </c:tx>
          <c:spPr>
            <a:solidFill>
              <a:srgbClr val="00B050"/>
            </a:solidFill>
            <a:ln w="38100" cmpd="sng">
              <a:solidFill>
                <a:srgbClr val="7030A0"/>
              </a:solidFill>
              <a:prstDash val="sysDash"/>
            </a:ln>
          </c:spPr>
          <c:cat>
            <c:strRef>
              <c:f>单任务性能实验!$E$56:$E$61</c:f>
              <c:strCache>
                <c:ptCount val="6"/>
                <c:pt idx="0">
                  <c:v>olympic_train(L)</c:v>
                </c:pt>
                <c:pt idx="1">
                  <c:v>mapreduce_train(L)</c:v>
                </c:pt>
                <c:pt idx="2">
                  <c:v>olympic_train(R)</c:v>
                </c:pt>
                <c:pt idx="3">
                  <c:v>mapreduce_train(R)</c:v>
                </c:pt>
                <c:pt idx="4">
                  <c:v>olympic_train(U)</c:v>
                </c:pt>
                <c:pt idx="5">
                  <c:v>mapreduce_train(U)</c:v>
                </c:pt>
              </c:strCache>
            </c:strRef>
          </c:cat>
          <c:val>
            <c:numRef>
              <c:f>单任务性能实验!$F$56:$F$61</c:f>
              <c:numCache>
                <c:formatCode>General</c:formatCode>
                <c:ptCount val="6"/>
                <c:pt idx="0">
                  <c:v>5.5</c:v>
                </c:pt>
                <c:pt idx="1">
                  <c:v>180</c:v>
                </c:pt>
                <c:pt idx="2">
                  <c:v>10</c:v>
                </c:pt>
                <c:pt idx="3">
                  <c:v>1800</c:v>
                </c:pt>
                <c:pt idx="4">
                  <c:v>11.2</c:v>
                </c:pt>
                <c:pt idx="5">
                  <c:v>1200</c:v>
                </c:pt>
              </c:numCache>
            </c:numRef>
          </c:val>
        </c:ser>
        <c:gapWidth val="78"/>
        <c:overlap val="23"/>
        <c:axId val="76815744"/>
        <c:axId val="76817536"/>
      </c:barChart>
      <c:catAx>
        <c:axId val="76815744"/>
        <c:scaling>
          <c:orientation val="minMax"/>
        </c:scaling>
        <c:axPos val="b"/>
        <c:majorTickMark val="none"/>
        <c:tickLblPos val="nextTo"/>
        <c:crossAx val="76817536"/>
        <c:crosses val="autoZero"/>
        <c:auto val="1"/>
        <c:lblAlgn val="ctr"/>
        <c:lblOffset val="100"/>
      </c:catAx>
      <c:valAx>
        <c:axId val="76817536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Minutes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crossAx val="76815744"/>
        <c:crosses val="autoZero"/>
        <c:crossBetween val="between"/>
      </c:valAx>
      <c:spPr>
        <a:solidFill>
          <a:srgbClr val="4BACC6">
            <a:lumMod val="20000"/>
            <a:lumOff val="80000"/>
          </a:srgbClr>
        </a:solidFill>
        <a:ln>
          <a:solidFill>
            <a:srgbClr val="7030A0"/>
          </a:solidFill>
        </a:ln>
      </c:spPr>
    </c:plotArea>
    <c:plotVisOnly val="1"/>
    <c:dispBlanksAs val="gap"/>
  </c:chart>
  <c:spPr>
    <a:solidFill>
      <a:schemeClr val="accent5">
        <a:lumMod val="20000"/>
        <a:lumOff val="80000"/>
      </a:schemeClr>
    </a:solidFill>
  </c:sp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1200"/>
              <a:t>multi-tasks</a:t>
            </a:r>
            <a:r>
              <a:rPr lang="en-US" altLang="zh-CN" sz="1200" baseline="0"/>
              <a:t> parallelly vs sequencely</a:t>
            </a:r>
            <a:endParaRPr lang="zh-CN" altLang="en-US" sz="120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多任务性能实验!$H$62</c:f>
              <c:strCache>
                <c:ptCount val="1"/>
                <c:pt idx="0">
                  <c:v>parallelly total time</c:v>
                </c:pt>
              </c:strCache>
            </c:strRef>
          </c:tx>
          <c:val>
            <c:numRef>
              <c:f>多任务性能实验!$H$63:$H$68</c:f>
              <c:numCache>
                <c:formatCode>General</c:formatCode>
                <c:ptCount val="6"/>
                <c:pt idx="0">
                  <c:v>5.9333330000000384</c:v>
                </c:pt>
                <c:pt idx="1">
                  <c:v>8.0666670000000007</c:v>
                </c:pt>
                <c:pt idx="2">
                  <c:v>10.4</c:v>
                </c:pt>
                <c:pt idx="3">
                  <c:v>13.216666</c:v>
                </c:pt>
                <c:pt idx="4">
                  <c:v>15.716666</c:v>
                </c:pt>
                <c:pt idx="5">
                  <c:v>18.766665999999987</c:v>
                </c:pt>
              </c:numCache>
            </c:numRef>
          </c:val>
        </c:ser>
        <c:ser>
          <c:idx val="1"/>
          <c:order val="1"/>
          <c:tx>
            <c:strRef>
              <c:f>多任务性能实验!$I$62</c:f>
              <c:strCache>
                <c:ptCount val="1"/>
                <c:pt idx="0">
                  <c:v>sequencely total time</c:v>
                </c:pt>
              </c:strCache>
            </c:strRef>
          </c:tx>
          <c:val>
            <c:numRef>
              <c:f>多任务性能实验!$I$63:$I$68</c:f>
              <c:numCache>
                <c:formatCode>General</c:formatCode>
                <c:ptCount val="6"/>
                <c:pt idx="0">
                  <c:v>5.9</c:v>
                </c:pt>
                <c:pt idx="1">
                  <c:v>11.2</c:v>
                </c:pt>
                <c:pt idx="2">
                  <c:v>17.100000000000001</c:v>
                </c:pt>
                <c:pt idx="3">
                  <c:v>23.6</c:v>
                </c:pt>
                <c:pt idx="4">
                  <c:v>29</c:v>
                </c:pt>
                <c:pt idx="5">
                  <c:v>35.4</c:v>
                </c:pt>
              </c:numCache>
            </c:numRef>
          </c:val>
        </c:ser>
        <c:ser>
          <c:idx val="2"/>
          <c:order val="2"/>
          <c:tx>
            <c:strRef>
              <c:f>多任务性能实验!$J$62</c:f>
              <c:strCache>
                <c:ptCount val="1"/>
                <c:pt idx="0">
                  <c:v> average bias</c:v>
                </c:pt>
              </c:strCache>
            </c:strRef>
          </c:tx>
          <c:val>
            <c:numRef>
              <c:f>多任务性能实验!$J$63:$J$68</c:f>
              <c:numCache>
                <c:formatCode>General</c:formatCode>
                <c:ptCount val="6"/>
                <c:pt idx="0">
                  <c:v>0</c:v>
                </c:pt>
                <c:pt idx="1">
                  <c:v>0.69421484734649463</c:v>
                </c:pt>
                <c:pt idx="2">
                  <c:v>2.2333333333333352</c:v>
                </c:pt>
                <c:pt idx="3">
                  <c:v>2.5958335000000003</c:v>
                </c:pt>
                <c:pt idx="4">
                  <c:v>2.6566667999999987</c:v>
                </c:pt>
                <c:pt idx="5">
                  <c:v>2.7722223333333327</c:v>
                </c:pt>
              </c:numCache>
            </c:numRef>
          </c:val>
        </c:ser>
        <c:marker val="1"/>
        <c:axId val="76847360"/>
        <c:axId val="76861440"/>
      </c:lineChart>
      <c:catAx>
        <c:axId val="76847360"/>
        <c:scaling>
          <c:orientation val="minMax"/>
        </c:scaling>
        <c:axPos val="b"/>
        <c:majorTickMark val="none"/>
        <c:tickLblPos val="nextTo"/>
        <c:crossAx val="76861440"/>
        <c:crosses val="autoZero"/>
        <c:auto val="1"/>
        <c:lblAlgn val="ctr"/>
        <c:lblOffset val="100"/>
      </c:catAx>
      <c:valAx>
        <c:axId val="7686144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76847360"/>
        <c:crosses val="autoZero"/>
        <c:crossBetween val="between"/>
      </c:valAx>
      <c:spPr>
        <a:solidFill>
          <a:srgbClr val="4BACC6">
            <a:lumMod val="20000"/>
            <a:lumOff val="80000"/>
          </a:srgbClr>
        </a:solidFill>
      </c:spPr>
    </c:plotArea>
    <c:legend>
      <c:legendPos val="b"/>
      <c:layout/>
    </c:legend>
    <c:plotVisOnly val="1"/>
    <c:dispBlanksAs val="gap"/>
  </c:chart>
  <c:spPr>
    <a:solidFill>
      <a:srgbClr val="4BACC6">
        <a:lumMod val="20000"/>
        <a:lumOff val="80000"/>
      </a:srgbClr>
    </a:solidFill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1100"/>
              <a:t>multi-tasks</a:t>
            </a:r>
            <a:r>
              <a:rPr lang="en-US" altLang="zh-CN" sz="1100" baseline="0"/>
              <a:t> thoughput rate parallelly vs sequencely</a:t>
            </a:r>
            <a:endParaRPr lang="zh-CN" altLang="en-US" sz="110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多任务性能实验!$I$93</c:f>
              <c:strCache>
                <c:ptCount val="1"/>
                <c:pt idx="0">
                  <c:v>sequecely thoughput rate</c:v>
                </c:pt>
              </c:strCache>
            </c:strRef>
          </c:tx>
          <c:dLbls>
            <c:showVal val="1"/>
          </c:dLbls>
          <c:val>
            <c:numRef>
              <c:f>多任务性能实验!$I$94:$I$99</c:f>
              <c:numCache>
                <c:formatCode>General</c:formatCode>
                <c:ptCount val="6"/>
                <c:pt idx="0">
                  <c:v>0.16949152542372881</c:v>
                </c:pt>
                <c:pt idx="1">
                  <c:v>0.17857142857143019</c:v>
                </c:pt>
                <c:pt idx="2">
                  <c:v>0.17543859649123014</c:v>
                </c:pt>
                <c:pt idx="3">
                  <c:v>0.16949152542372881</c:v>
                </c:pt>
                <c:pt idx="4">
                  <c:v>0.17241379310344948</c:v>
                </c:pt>
                <c:pt idx="5">
                  <c:v>0.16949152542372883</c:v>
                </c:pt>
              </c:numCache>
            </c:numRef>
          </c:val>
        </c:ser>
        <c:ser>
          <c:idx val="1"/>
          <c:order val="1"/>
          <c:tx>
            <c:strRef>
              <c:f>多任务性能实验!$J$93</c:f>
              <c:strCache>
                <c:ptCount val="1"/>
                <c:pt idx="0">
                  <c:v>parallely thoughput rate</c:v>
                </c:pt>
              </c:strCache>
            </c:strRef>
          </c:tx>
          <c:dLbls>
            <c:showVal val="1"/>
          </c:dLbls>
          <c:val>
            <c:numRef>
              <c:f>多任务性能实验!$J$94:$J$99</c:f>
              <c:numCache>
                <c:formatCode>General</c:formatCode>
                <c:ptCount val="6"/>
                <c:pt idx="0">
                  <c:v>0.16853933531120038</c:v>
                </c:pt>
                <c:pt idx="1">
                  <c:v>0.2479338740523207</c:v>
                </c:pt>
                <c:pt idx="2">
                  <c:v>0.28846153846153622</c:v>
                </c:pt>
                <c:pt idx="3">
                  <c:v>0.30264818676661731</c:v>
                </c:pt>
                <c:pt idx="4">
                  <c:v>0.31813362961330349</c:v>
                </c:pt>
                <c:pt idx="5">
                  <c:v>0.31971581952809308</c:v>
                </c:pt>
              </c:numCache>
            </c:numRef>
          </c:val>
        </c:ser>
        <c:dLbls>
          <c:showVal val="1"/>
        </c:dLbls>
        <c:marker val="1"/>
        <c:axId val="77341824"/>
        <c:axId val="77343360"/>
      </c:lineChart>
      <c:catAx>
        <c:axId val="77341824"/>
        <c:scaling>
          <c:orientation val="minMax"/>
        </c:scaling>
        <c:axPos val="b"/>
        <c:majorTickMark val="none"/>
        <c:tickLblPos val="nextTo"/>
        <c:crossAx val="77343360"/>
        <c:crosses val="autoZero"/>
        <c:auto val="1"/>
        <c:lblAlgn val="ctr"/>
        <c:lblOffset val="100"/>
      </c:catAx>
      <c:valAx>
        <c:axId val="77343360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77341824"/>
        <c:crosses val="autoZero"/>
        <c:crossBetween val="between"/>
      </c:valAx>
      <c:spPr>
        <a:solidFill>
          <a:srgbClr val="4BACC6">
            <a:lumMod val="20000"/>
            <a:lumOff val="80000"/>
          </a:srgbClr>
        </a:solidFill>
      </c:spPr>
    </c:plotArea>
    <c:legend>
      <c:legendPos val="t"/>
      <c:layout/>
    </c:legend>
    <c:plotVisOnly val="1"/>
    <c:dispBlanksAs val="gap"/>
  </c:chart>
  <c:spPr>
    <a:solidFill>
      <a:srgbClr val="4BACC6">
        <a:lumMod val="20000"/>
        <a:lumOff val="80000"/>
      </a:srgbClr>
    </a:solidFill>
  </c:sp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en-US" altLang="en-US" sz="1200"/>
              <a:t>train</a:t>
            </a:r>
            <a:r>
              <a:rPr lang="en-US" altLang="en-US" sz="1200" baseline="0"/>
              <a:t> time with increasing instance number</a:t>
            </a:r>
            <a:endParaRPr lang="en-US" altLang="en-US" sz="120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'large data'!$J$43</c:f>
              <c:strCache>
                <c:ptCount val="1"/>
                <c:pt idx="0">
                  <c:v>train time(minutes)</c:v>
                </c:pt>
              </c:strCache>
            </c:strRef>
          </c:tx>
          <c:dLbls>
            <c:showVal val="1"/>
          </c:dLbls>
          <c:cat>
            <c:strRef>
              <c:f>'large data'!$I$44:$I$48</c:f>
              <c:strCache>
                <c:ptCount val="5"/>
                <c:pt idx="0">
                  <c:v>1亿</c:v>
                </c:pt>
                <c:pt idx="1">
                  <c:v>2亿</c:v>
                </c:pt>
                <c:pt idx="2">
                  <c:v>4亿</c:v>
                </c:pt>
                <c:pt idx="3">
                  <c:v>8亿</c:v>
                </c:pt>
                <c:pt idx="4">
                  <c:v>16亿</c:v>
                </c:pt>
              </c:strCache>
            </c:strRef>
          </c:cat>
          <c:val>
            <c:numRef>
              <c:f>'large data'!$J$44:$J$48</c:f>
              <c:numCache>
                <c:formatCode>General</c:formatCode>
                <c:ptCount val="5"/>
                <c:pt idx="0">
                  <c:v>5</c:v>
                </c:pt>
                <c:pt idx="1">
                  <c:v>5.9</c:v>
                </c:pt>
                <c:pt idx="2">
                  <c:v>10</c:v>
                </c:pt>
                <c:pt idx="3">
                  <c:v>15</c:v>
                </c:pt>
                <c:pt idx="4">
                  <c:v>21</c:v>
                </c:pt>
              </c:numCache>
            </c:numRef>
          </c:val>
        </c:ser>
        <c:dLbls>
          <c:showVal val="1"/>
        </c:dLbls>
        <c:marker val="1"/>
        <c:axId val="77401088"/>
        <c:axId val="77427456"/>
      </c:lineChart>
      <c:catAx>
        <c:axId val="77401088"/>
        <c:scaling>
          <c:orientation val="minMax"/>
        </c:scaling>
        <c:axPos val="b"/>
        <c:majorTickMark val="none"/>
        <c:tickLblPos val="nextTo"/>
        <c:crossAx val="77427456"/>
        <c:crosses val="autoZero"/>
        <c:auto val="1"/>
        <c:lblAlgn val="ctr"/>
        <c:lblOffset val="100"/>
      </c:catAx>
      <c:valAx>
        <c:axId val="77427456"/>
        <c:scaling>
          <c:orientation val="minMax"/>
        </c:scaling>
        <c:delete val="1"/>
        <c:axPos val="l"/>
        <c:numFmt formatCode="General" sourceLinked="1"/>
        <c:tickLblPos val="nextTo"/>
        <c:crossAx val="77401088"/>
        <c:crosses val="autoZero"/>
        <c:crossBetween val="between"/>
      </c:valAx>
      <c:spPr>
        <a:solidFill>
          <a:srgbClr val="4BACC6">
            <a:lumMod val="20000"/>
            <a:lumOff val="80000"/>
          </a:srgbClr>
        </a:solidFill>
      </c:spPr>
    </c:plotArea>
    <c:legend>
      <c:legendPos val="t"/>
      <c:layout/>
    </c:legend>
    <c:plotVisOnly val="1"/>
    <c:dispBlanksAs val="gap"/>
  </c:chart>
  <c:spPr>
    <a:solidFill>
      <a:srgbClr val="4BACC6">
        <a:lumMod val="20000"/>
        <a:lumOff val="80000"/>
      </a:srgbClr>
    </a:solidFill>
  </c:spPr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D9964-D4E9-4480-9B9E-D8C82E871CB6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3E38D-A86C-41ED-8D85-55DBEBBC0C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EA704-3B40-4295-A428-16EA0D21500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EA704-3B40-4295-A428-16EA0D21500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0435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CC38D-2A02-4D78-B374-74C04F6420CB}" type="slidenum">
              <a:rPr lang="en-US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EA704-3B40-4295-A428-16EA0D215000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043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9.bin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chart" Target="../charts/chart6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10" Type="http://schemas.openxmlformats.org/officeDocument/2006/relationships/chart" Target="../charts/chart11.xml"/><Relationship Id="rId4" Type="http://schemas.openxmlformats.org/officeDocument/2006/relationships/chart" Target="../charts/chart7.xml"/><Relationship Id="rId9" Type="http://schemas.openxmlformats.org/officeDocument/2006/relationships/chart" Target="../charts/char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49.png"/><Relationship Id="rId9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hyperlink" Target="http://en.wikipedia.org/wiki/Leslie_Valian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大规模逻辑回归并行化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腾讯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Iniyosaliu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刘小兵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9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凸函数优化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OWLQN</a:t>
            </a:r>
            <a:r>
              <a:rPr lang="zh-CN" altLang="en-US" sz="2400" dirty="0" smtClean="0"/>
              <a:t>或者说</a:t>
            </a:r>
            <a:r>
              <a:rPr lang="en-US" altLang="zh-CN" sz="2400" dirty="0" smtClean="0"/>
              <a:t>LBFGS</a:t>
            </a:r>
            <a:r>
              <a:rPr lang="zh-CN" altLang="en-US" sz="2400" dirty="0" smtClean="0"/>
              <a:t>不存储</a:t>
            </a:r>
            <a:r>
              <a:rPr lang="en-US" altLang="zh-CN" sz="2400" dirty="0" smtClean="0"/>
              <a:t>Hessian</a:t>
            </a:r>
            <a:r>
              <a:rPr lang="zh-CN" altLang="en-US" sz="2400" dirty="0" smtClean="0"/>
              <a:t>矩阵，而是存储以前迭代的梯度信息，直接计算搜索方向</a:t>
            </a:r>
            <a:endParaRPr lang="en-US" altLang="zh-CN" sz="2400" dirty="0" smtClean="0"/>
          </a:p>
          <a:p>
            <a:r>
              <a:rPr lang="en-US" altLang="zh-CN" sz="2400" dirty="0" smtClean="0"/>
              <a:t>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中存储前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次迭代的信息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two-loop recursion</a:t>
            </a:r>
            <a:r>
              <a:rPr lang="zh-CN" altLang="en-US" sz="2400" dirty="0" smtClean="0"/>
              <a:t>方法直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接计算搜索方向</a:t>
            </a:r>
          </a:p>
          <a:p>
            <a:endParaRPr lang="zh-CN" altLang="en-US" dirty="0"/>
          </a:p>
        </p:txBody>
      </p:sp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1142976" y="2428868"/>
          <a:ext cx="2755900" cy="1143000"/>
        </p:xfrm>
        <a:graphic>
          <a:graphicData uri="http://schemas.openxmlformats.org/presentationml/2006/ole">
            <p:oleObj spid="_x0000_s5122" name="Equation" r:id="rId3" imgW="1167893" imgH="482391" progId="Equation.DSMT4">
              <p:embed/>
            </p:oleObj>
          </a:graphicData>
        </a:graphic>
      </p:graphicFrame>
      <p:graphicFrame>
        <p:nvGraphicFramePr>
          <p:cNvPr id="1136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33169473"/>
              </p:ext>
            </p:extLst>
          </p:nvPr>
        </p:nvGraphicFramePr>
        <p:xfrm>
          <a:off x="6072198" y="1857364"/>
          <a:ext cx="2143125" cy="3992562"/>
        </p:xfrm>
        <a:graphic>
          <a:graphicData uri="http://schemas.openxmlformats.org/presentationml/2006/ole">
            <p:oleObj spid="_x0000_s5123" name="Equation" r:id="rId4" imgW="1396800" imgH="259056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034" y="4357694"/>
            <a:ext cx="564360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内部向量有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Dense Vector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的向量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亿的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Feature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的内部存储需要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48G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存储：训练数据如何存储？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CPU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：内部有大量超高纬向量的运算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43608" y="2348880"/>
            <a:ext cx="3240360" cy="12241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弧形箭头 4"/>
          <p:cNvSpPr/>
          <p:nvPr/>
        </p:nvSpPr>
        <p:spPr>
          <a:xfrm>
            <a:off x="4489884" y="2780928"/>
            <a:ext cx="648072" cy="2700300"/>
          </a:xfrm>
          <a:prstGeom prst="curvedLeftArrow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5137956" y="5600867"/>
            <a:ext cx="780400" cy="176045"/>
          </a:xfrm>
          <a:prstGeom prst="leftArrow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732240" y="5382855"/>
            <a:ext cx="1512168" cy="61206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Batch Learning VS Online Learning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980728"/>
            <a:ext cx="7704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Online algorithms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operate by repetitively drawing a fresh random example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and adjusting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the parameters on the basis of this single example only.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Batch algorithms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completely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optimizing the cost function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defined on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 set of training examples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5225" y="3067219"/>
            <a:ext cx="193835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cost function 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36193" name="Picture 1" descr="D:\Users\iniyosaliu.TENCENT\AppData\Roaming\Tencent\Users\66398204\QQ\WinTemp\RichOle\_VI)P{NR$W}OYPIJ@W{`9%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576" y="2790309"/>
            <a:ext cx="3174836" cy="9232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5916" y="3996641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Batch gradient: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6194" name="Picture 2" descr="D:\Users\iniyosaliu.TENCENT\AppData\Roaming\Tencent\Users\66398204\QQ\WinTemp\RichOle\03Z0DWO8PVZGO)M{1ANRFC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48278"/>
            <a:ext cx="5504024" cy="14616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3576" y="543593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Online gradient</a:t>
            </a:r>
            <a:r>
              <a:rPr lang="en-US" altLang="zh-CN" dirty="0" smtClean="0"/>
              <a:t>: </a:t>
            </a:r>
            <a:endParaRPr lang="zh-CN" altLang="en-US" dirty="0"/>
          </a:p>
        </p:txBody>
      </p:sp>
      <p:pic>
        <p:nvPicPr>
          <p:cNvPr id="136195" name="Picture 3" descr="D:\Users\iniyosaliu.TENCENT\AppData\Roaming\Tencent\Users\66398204\QQ\WinTemp\RichOle\12E)OKXPBJ5~RGF%UUS7XR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309964"/>
            <a:ext cx="4680520" cy="7113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15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正则化</a:t>
            </a:r>
            <a:r>
              <a:rPr lang="en-US" altLang="zh-CN" dirty="0" smtClean="0"/>
              <a:t>Regularization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1142984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实际中，</a:t>
            </a:r>
            <a:r>
              <a:rPr lang="en-US" altLang="zh-CN" dirty="0" smtClean="0"/>
              <a:t>Over-fit</a:t>
            </a:r>
            <a:r>
              <a:rPr lang="zh-CN" altLang="en-US" dirty="0" smtClean="0"/>
              <a:t>问题求解最优化的时候会加入正则化因子：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  <p:graphicFrame>
        <p:nvGraphicFramePr>
          <p:cNvPr id="110599" name="Object 7"/>
          <p:cNvGraphicFramePr>
            <a:graphicFrameLocks noChangeAspect="1"/>
          </p:cNvGraphicFramePr>
          <p:nvPr/>
        </p:nvGraphicFramePr>
        <p:xfrm>
          <a:off x="1285852" y="2143116"/>
          <a:ext cx="1428760" cy="352425"/>
        </p:xfrm>
        <a:graphic>
          <a:graphicData uri="http://schemas.openxmlformats.org/presentationml/2006/ole">
            <p:oleObj spid="_x0000_s6146" name="Equation" r:id="rId3" imgW="939392" imgH="355446" progId="Equation.DSMT4">
              <p:embed/>
            </p:oleObj>
          </a:graphicData>
        </a:graphic>
      </p:graphicFrame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2928926" y="2143116"/>
          <a:ext cx="1857388" cy="352425"/>
        </p:xfrm>
        <a:graphic>
          <a:graphicData uri="http://schemas.openxmlformats.org/presentationml/2006/ole">
            <p:oleObj spid="_x0000_s6147" name="Equation" r:id="rId4" imgW="926698" imgH="355446" progId="Equation.DSMT4">
              <p:embed/>
            </p:oleObj>
          </a:graphicData>
        </a:graphic>
      </p:graphicFrame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93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2571744"/>
            <a:ext cx="2514599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7554" y="2571744"/>
            <a:ext cx="25336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00100" y="4214818"/>
            <a:ext cx="2514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57554" y="4286256"/>
            <a:ext cx="2543175" cy="1798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000760" y="2285993"/>
            <a:ext cx="22145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arenR"/>
            </a:pPr>
            <a:r>
              <a:rPr lang="en-US" dirty="0" smtClean="0"/>
              <a:t>L1</a:t>
            </a:r>
            <a:r>
              <a:rPr lang="zh-CN" altLang="en-US" dirty="0" smtClean="0"/>
              <a:t>对于取样复杂度的关系是</a:t>
            </a:r>
            <a:r>
              <a:rPr lang="en-US" dirty="0" smtClean="0"/>
              <a:t>Log</a:t>
            </a:r>
            <a:r>
              <a:rPr lang="zh-CN" altLang="en-US" dirty="0" smtClean="0"/>
              <a:t>关系，也就是说</a:t>
            </a:r>
            <a:r>
              <a:rPr lang="en-US" dirty="0" smtClean="0"/>
              <a:t>L1</a:t>
            </a:r>
            <a:r>
              <a:rPr lang="zh-CN" altLang="en-US" dirty="0" smtClean="0"/>
              <a:t>对于无关特征的适应性较好</a:t>
            </a:r>
            <a:endParaRPr lang="en-US" altLang="zh-CN" dirty="0" smtClean="0"/>
          </a:p>
          <a:p>
            <a:pPr marL="342900" indent="-342900">
              <a:buFontTx/>
              <a:buAutoNum type="arabicParenR"/>
            </a:pPr>
            <a:r>
              <a:rPr lang="en-US" dirty="0" smtClean="0"/>
              <a:t>L1</a:t>
            </a:r>
            <a:r>
              <a:rPr lang="zh-CN" altLang="en-US" dirty="0" smtClean="0"/>
              <a:t>可以训练出很多权重为</a:t>
            </a:r>
            <a:r>
              <a:rPr lang="en-US" dirty="0" smtClean="0"/>
              <a:t>0</a:t>
            </a:r>
            <a:r>
              <a:rPr lang="zh-CN" altLang="en-US" dirty="0" smtClean="0"/>
              <a:t>的特征值，天然的具有特征选择的作用</a:t>
            </a:r>
            <a:endParaRPr lang="en-US" altLang="zh-CN" dirty="0" smtClean="0"/>
          </a:p>
          <a:p>
            <a:pPr marL="342900" lvl="0" indent="-342900">
              <a:buFontTx/>
              <a:buAutoNum type="arabicParenR"/>
            </a:pPr>
            <a:r>
              <a:rPr lang="en-US" dirty="0" smtClean="0"/>
              <a:t>L1</a:t>
            </a:r>
            <a:r>
              <a:rPr lang="zh-CN" altLang="en-US" dirty="0" smtClean="0"/>
              <a:t>和</a:t>
            </a:r>
            <a:r>
              <a:rPr lang="en-US" dirty="0" smtClean="0"/>
              <a:t>L2</a:t>
            </a:r>
            <a:r>
              <a:rPr lang="zh-CN" altLang="en-US" dirty="0" smtClean="0"/>
              <a:t>相比可以用更少的迭代次数达到收敛</a:t>
            </a:r>
          </a:p>
          <a:p>
            <a:pPr marL="342900" indent="-342900">
              <a:buFontTx/>
              <a:buAutoNum type="arabicParenR"/>
            </a:pPr>
            <a:endParaRPr lang="zh-CN" altLang="en-US" dirty="0" smtClean="0"/>
          </a:p>
          <a:p>
            <a:pPr marL="342900" lvl="0" indent="-342900">
              <a:buAutoNum type="arabicParenR"/>
            </a:pP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10605" name="Picture 13" descr="f(w) = l(w) + r(w)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428860" y="1571612"/>
            <a:ext cx="2556728" cy="3571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Logistic</a:t>
            </a:r>
            <a:r>
              <a:rPr lang="zh-CN" altLang="en-US" dirty="0" smtClean="0"/>
              <a:t>回归模型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背景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1800" b="1" dirty="0" smtClean="0"/>
                  <a:t>Logistic</a:t>
                </a:r>
                <a:r>
                  <a:rPr lang="zh-CN" altLang="en-US" sz="1800" b="1" dirty="0" smtClean="0"/>
                  <a:t>分布</a:t>
                </a:r>
                <a:r>
                  <a:rPr lang="en-US" altLang="zh-CN" sz="1800" dirty="0" smtClean="0"/>
                  <a:t>:  </a:t>
                </a:r>
              </a:p>
              <a:p>
                <a:pPr marL="0" indent="0">
                  <a:buNone/>
                </a:pPr>
                <a:r>
                  <a:rPr lang="en-US" altLang="zh-CN" sz="2600" dirty="0" smtClean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/>
                          </a:rPr>
                          <m:t>𝑓</m:t>
                        </m:r>
                        <m:r>
                          <a:rPr lang="zh-CN" altLang="en-US" sz="2800">
                            <a:latin typeface="Cambria Math"/>
                          </a:rPr>
                          <m:t>(</m:t>
                        </m:r>
                        <m:r>
                          <a:rPr lang="zh-CN" altLang="en-US" sz="2800" i="1">
                            <a:latin typeface="Cambria Math"/>
                          </a:rPr>
                          <m:t>𝑥</m:t>
                        </m:r>
                        <m:r>
                          <a:rPr lang="zh-CN" altLang="en-US" sz="2800">
                            <a:latin typeface="Cambria Math"/>
                          </a:rPr>
                          <m:t>)=</m:t>
                        </m:r>
                        <m:f>
                          <m:fPr>
                            <m:type m:val="lin"/>
                            <m:ctrlPr>
                              <a:rPr lang="zh-CN" alt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sz="280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800">
                                <a:latin typeface="Cambria Math"/>
                              </a:rPr>
                              <m:t>(</m:t>
                            </m:r>
                          </m:den>
                        </m:f>
                        <m:r>
                          <a:rPr lang="zh-CN" altLang="en-US" sz="280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zh-CN" alt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/>
                              </a:rPr>
                              <m:t>−</m:t>
                            </m:r>
                            <m:r>
                              <a:rPr lang="zh-CN" altLang="en-US" sz="2800" i="1">
                                <a:latin typeface="Cambria Math"/>
                              </a:rPr>
                              <m:t>𝑤</m:t>
                            </m:r>
                            <m:r>
                              <a:rPr lang="zh-CN" altLang="en-US" sz="2800">
                                <a:latin typeface="Cambria Math"/>
                              </a:rPr>
                              <m:t>·</m:t>
                            </m:r>
                            <m:r>
                              <a:rPr lang="zh-CN" altLang="en-US" sz="2800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1800" dirty="0" smtClean="0"/>
              </a:p>
              <a:p>
                <a:r>
                  <a:rPr lang="zh-CN" altLang="en-US" sz="1800" dirty="0"/>
                  <a:t>极</a:t>
                </a:r>
                <a:r>
                  <a:rPr lang="zh-CN" altLang="en-US" sz="1800" dirty="0" smtClean="0"/>
                  <a:t>大似然估计</a:t>
                </a:r>
                <a:r>
                  <a:rPr lang="en-US" altLang="zh-CN" sz="1800" dirty="0" smtClean="0"/>
                  <a:t>MaxLikelihood</a:t>
                </a:r>
                <a:r>
                  <a:rPr lang="zh-CN" altLang="en-US" sz="1800" dirty="0" smtClean="0"/>
                  <a:t>：已知广告的展现和点击情况，求解模型参数，使得出现该状况的条件概率最大化</a:t>
                </a:r>
                <a:endParaRPr lang="en-US" altLang="zh-CN" sz="1800" dirty="0" smtClean="0"/>
              </a:p>
              <a:p>
                <a:endParaRPr lang="en-US" altLang="zh-CN" sz="1800" dirty="0"/>
              </a:p>
              <a:p>
                <a:endParaRPr lang="en-US" altLang="zh-CN" sz="1800" dirty="0" smtClean="0"/>
              </a:p>
              <a:p>
                <a:endParaRPr lang="en-US" altLang="zh-CN" sz="1800" dirty="0"/>
              </a:p>
              <a:p>
                <a:endParaRPr lang="en-US" altLang="zh-CN" sz="1800" dirty="0" smtClean="0"/>
              </a:p>
              <a:p>
                <a:endParaRPr lang="en-US" altLang="zh-CN" sz="1800" dirty="0"/>
              </a:p>
              <a:p>
                <a:endParaRPr lang="en-US" altLang="zh-CN" sz="1800" dirty="0" smtClean="0"/>
              </a:p>
              <a:p>
                <a:r>
                  <a:rPr lang="zh-CN" altLang="en-US" sz="1800" dirty="0"/>
                  <a:t>广告点击率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444" t="-601" r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1700413"/>
              </p:ext>
            </p:extLst>
          </p:nvPr>
        </p:nvGraphicFramePr>
        <p:xfrm>
          <a:off x="1000100" y="2500306"/>
          <a:ext cx="3513571" cy="2064292"/>
        </p:xfrm>
        <a:graphic>
          <a:graphicData uri="http://schemas.openxmlformats.org/presentationml/2006/ole">
            <p:oleObj spid="_x0000_s7170" name="Equation" r:id="rId4" imgW="1778000" imgH="121920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02075578"/>
              </p:ext>
            </p:extLst>
          </p:nvPr>
        </p:nvGraphicFramePr>
        <p:xfrm>
          <a:off x="2483768" y="4581128"/>
          <a:ext cx="4356100" cy="1357312"/>
        </p:xfrm>
        <a:graphic>
          <a:graphicData uri="http://schemas.openxmlformats.org/presentationml/2006/ole">
            <p:oleObj spid="_x0000_s7171" name="Equation" r:id="rId5" imgW="2781300" imgH="8636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6093296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Logistic Regression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的训练问题是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Unconstrained Optimization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问题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2500306"/>
            <a:ext cx="4000528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椭圆 8"/>
          <p:cNvSpPr/>
          <p:nvPr/>
        </p:nvSpPr>
        <p:spPr>
          <a:xfrm>
            <a:off x="1928794" y="2786058"/>
            <a:ext cx="571504" cy="642942"/>
          </a:xfrm>
          <a:prstGeom prst="ellips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500298" y="3284984"/>
            <a:ext cx="70355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45914" y="41490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Instance scale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572000" y="4869160"/>
            <a:ext cx="648072" cy="3600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220072" y="4869160"/>
            <a:ext cx="936104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56176" y="451841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 </a:t>
            </a:r>
            <a:r>
              <a:rPr lang="zh-CN" altLang="en-US" dirty="0" smtClean="0"/>
              <a:t>模型参数，线上使用</a:t>
            </a:r>
            <a:endParaRPr lang="en-US" altLang="zh-CN" dirty="0" smtClean="0"/>
          </a:p>
          <a:p>
            <a:r>
              <a:rPr lang="en-US" altLang="zh-CN" dirty="0" smtClean="0"/>
              <a:t>X  </a:t>
            </a:r>
            <a:r>
              <a:rPr lang="zh-CN" altLang="en-US" dirty="0" smtClean="0"/>
              <a:t>提取的</a:t>
            </a:r>
            <a:r>
              <a:rPr lang="en-US" altLang="zh-CN" dirty="0" smtClean="0"/>
              <a:t>Feature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500298" y="4149080"/>
            <a:ext cx="1557784" cy="369332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156176" y="4518412"/>
            <a:ext cx="2520280" cy="646331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7785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Logistic Regression</a:t>
            </a:r>
            <a:r>
              <a:rPr lang="zh-CN" altLang="en-US" dirty="0" smtClean="0"/>
              <a:t>训练</a:t>
            </a:r>
            <a:endParaRPr lang="zh-CN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1800" b="1" dirty="0" smtClean="0"/>
                  <a:t>基于梯度的优化方法：</a:t>
                </a:r>
                <a:endParaRPr lang="en-US" altLang="zh-CN" sz="1800" b="1" dirty="0" smtClean="0"/>
              </a:p>
              <a:p>
                <a:pPr marL="0" indent="0">
                  <a:buNone/>
                </a:pPr>
                <a:r>
                  <a:rPr lang="en-US" altLang="zh-CN" sz="1800" b="1" dirty="0" smtClean="0"/>
                  <a:t>  </a:t>
                </a:r>
                <a:r>
                  <a:rPr lang="zh-CN" altLang="zh-CN" sz="1800" dirty="0" smtClean="0"/>
                  <a:t>最速下降法</a:t>
                </a:r>
                <a:r>
                  <a:rPr lang="zh-CN" altLang="zh-CN" sz="1800" dirty="0"/>
                  <a:t>、共轭梯度法、牛顿法、拟牛顿法、</a:t>
                </a:r>
                <a:r>
                  <a:rPr lang="en-US" altLang="zh-CN" sz="1800" dirty="0" smtClean="0"/>
                  <a:t>BFGS</a:t>
                </a:r>
                <a:r>
                  <a:rPr lang="zh-CN" altLang="en-US" sz="1800" dirty="0" smtClean="0"/>
                  <a:t>、</a:t>
                </a:r>
                <a:r>
                  <a:rPr lang="en-US" altLang="zh-CN" sz="1800" dirty="0" smtClean="0"/>
                  <a:t>L-BFGS</a:t>
                </a:r>
                <a:r>
                  <a:rPr lang="zh-CN" altLang="en-US" sz="1800" dirty="0" smtClean="0"/>
                  <a:t>、</a:t>
                </a:r>
                <a:r>
                  <a:rPr lang="en-US" altLang="zh-CN" sz="1800" dirty="0" smtClean="0"/>
                  <a:t>OWLQN</a:t>
                </a:r>
              </a:p>
              <a:p>
                <a:r>
                  <a:rPr lang="en-US" altLang="zh-CN" sz="1800" b="1" dirty="0" smtClean="0"/>
                  <a:t>Gradient </a:t>
                </a:r>
                <a:r>
                  <a:rPr lang="en-US" altLang="zh-CN" sz="1800" b="1" dirty="0"/>
                  <a:t>&amp; Function </a:t>
                </a:r>
                <a:r>
                  <a:rPr lang="en-US" altLang="zh-CN" sz="1800" b="1" dirty="0" smtClean="0"/>
                  <a:t>Evaluation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  </a:t>
                </a:r>
                <a:r>
                  <a:rPr lang="zh-CN" altLang="zh-CN" sz="1800" dirty="0" smtClean="0"/>
                  <a:t>函数</a:t>
                </a:r>
                <a:r>
                  <a:rPr lang="zh-CN" altLang="zh-CN" sz="1800" dirty="0"/>
                  <a:t>值：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/>
                      </a:rPr>
                      <m:t>𝑙</m:t>
                    </m:r>
                    <m:r>
                      <a:rPr lang="zh-CN" altLang="en-US" sz="1800">
                        <a:latin typeface="Cambria Math"/>
                      </a:rPr>
                      <m:t>(</m:t>
                    </m:r>
                    <m:r>
                      <a:rPr lang="zh-CN" altLang="en-US" sz="1800" i="1">
                        <a:latin typeface="Cambria Math"/>
                      </a:rPr>
                      <m:t>𝑤</m:t>
                    </m:r>
                    <m:r>
                      <a:rPr lang="zh-CN" altLang="en-US" sz="1800">
                        <a:latin typeface="Cambria Math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zh-CN" altLang="en-US" sz="1800" i="1">
                            <a:latin typeface="Cambria Math"/>
                          </a:rPr>
                          <m:t>𝑢𝑛𝑖𝑞</m:t>
                        </m:r>
                        <m:sSub>
                          <m:sSubPr>
                            <m:ctrlPr>
                              <a:rPr lang="zh-CN" alt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zh-CN" altLang="en-US" sz="1800" i="1">
                                <a:latin typeface="Cambria Math"/>
                              </a:rPr>
                              <m:t>𝑐𝑙</m:t>
                            </m:r>
                            <m:sSub>
                              <m:sSubPr>
                                <m:ctrlPr>
                                  <a:rPr lang="zh-CN" alt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zh-CN" altLang="en-US" sz="1800">
                                <a:latin typeface="Cambria Math"/>
                              </a:rPr>
                              <m:t>log</m:t>
                            </m:r>
                            <m:r>
                              <a:rPr lang="zh-CN" altLang="en-US" sz="1800">
                                <a:latin typeface="Cambria Math"/>
                              </a:rPr>
                              <m:t>(1+</m:t>
                            </m:r>
                            <m:sSup>
                              <m:sSupPr>
                                <m:ctrlPr>
                                  <a:rPr lang="zh-CN" altLang="en-US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180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1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8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zh-CN" altLang="en-US" sz="18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zh-CN" alt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zh-CN" altLang="en-US" sz="1800">
                                <a:latin typeface="Cambria Math"/>
                              </a:rPr>
                              <m:t>)+</m:t>
                            </m:r>
                            <m:r>
                              <a:rPr lang="zh-CN" altLang="en-US" sz="1800" i="1">
                                <a:latin typeface="Cambria Math"/>
                              </a:rPr>
                              <m:t>𝑛𝑜𝑛𝑐𝑙</m:t>
                            </m:r>
                            <m:sSub>
                              <m:sSubPr>
                                <m:ctrlPr>
                                  <a:rPr lang="zh-CN" alt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zh-CN" altLang="en-US" sz="1800">
                                <a:latin typeface="Cambria Math"/>
                              </a:rPr>
                              <m:t>log</m:t>
                            </m:r>
                            <m:r>
                              <a:rPr lang="zh-CN" altLang="en-US" sz="1800">
                                <a:latin typeface="Cambria Math"/>
                              </a:rPr>
                              <m:t>(1+</m:t>
                            </m:r>
                            <m:sSup>
                              <m:sSupPr>
                                <m:ctrlPr>
                                  <a:rPr lang="zh-CN" altLang="en-US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zh-CN" altLang="en-US" sz="1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8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zh-CN" altLang="en-US" sz="18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zh-CN" alt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zh-CN" altLang="en-US" sz="180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zh-CN" altLang="zh-CN" sz="1800" dirty="0"/>
              </a:p>
              <a:p>
                <a:pPr marL="0" indent="0">
                  <a:buNone/>
                </a:pPr>
                <a:r>
                  <a:rPr lang="en-US" altLang="zh-CN" sz="1800" dirty="0" smtClean="0"/>
                  <a:t>       </a:t>
                </a:r>
                <a:r>
                  <a:rPr lang="zh-CN" altLang="en-US" sz="1800" dirty="0" smtClean="0"/>
                  <a:t>梯度</a:t>
                </a:r>
                <a14:m>
                  <m:oMath xmlns:m="http://schemas.openxmlformats.org/officeDocument/2006/math">
                    <m:r>
                      <a:rPr lang="zh-CN" altLang="en-US" sz="1800" b="0" i="0" smtClean="0">
                        <a:latin typeface="Cambria Math"/>
                      </a:rPr>
                      <m:t>：</m:t>
                    </m:r>
                    <m:r>
                      <a:rPr lang="zh-CN" altLang="en-US" sz="1800">
                        <a:latin typeface="Cambria Math"/>
                      </a:rPr>
                      <m:t>𝛻</m:t>
                    </m:r>
                    <m:r>
                      <a:rPr lang="zh-CN" altLang="en-US" sz="1800" i="1">
                        <a:latin typeface="Cambria Math"/>
                      </a:rPr>
                      <m:t>𝑙</m:t>
                    </m:r>
                    <m:r>
                      <a:rPr lang="zh-CN" altLang="en-US" sz="1800">
                        <a:latin typeface="Cambria Math"/>
                      </a:rPr>
                      <m:t>(</m:t>
                    </m:r>
                    <m:r>
                      <a:rPr lang="zh-CN" altLang="en-US" sz="1800" i="1">
                        <a:latin typeface="Cambria Math"/>
                      </a:rPr>
                      <m:t>𝑤</m:t>
                    </m:r>
                    <m:r>
                      <a:rPr lang="zh-CN" altLang="en-US" sz="1800">
                        <a:latin typeface="Cambria Math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zh-CN" altLang="en-US" sz="1800" i="1">
                            <a:latin typeface="Cambria Math"/>
                          </a:rPr>
                          <m:t>𝑢𝑛𝑖𝑞</m:t>
                        </m:r>
                        <m:sSub>
                          <m:sSubPr>
                            <m:ctrlPr>
                              <a:rPr lang="zh-CN" alt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zh-CN" altLang="en-US" sz="1800">
                                <a:latin typeface="Cambria Math"/>
                              </a:rPr>
                              <m:t>−</m:t>
                            </m:r>
                            <m:r>
                              <a:rPr lang="zh-CN" altLang="en-US" sz="1800" i="1">
                                <a:latin typeface="Cambria Math"/>
                              </a:rPr>
                              <m:t>𝑐𝑙</m:t>
                            </m:r>
                            <m:sSub>
                              <m:sSubPr>
                                <m:ctrlPr>
                                  <a:rPr lang="zh-CN" alt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zh-CN" altLang="en-US" sz="1800">
                                <a:latin typeface="Cambria Math"/>
                              </a:rPr>
                              <m:t>Pr</m:t>
                            </m:r>
                            <m:r>
                              <a:rPr lang="zh-CN" altLang="en-US" sz="1800">
                                <a:latin typeface="Cambria Math"/>
                              </a:rPr>
                              <m:t>(</m:t>
                            </m:r>
                            <m:r>
                              <a:rPr lang="zh-CN" altLang="en-US" sz="1800" i="1">
                                <a:latin typeface="Cambria Math"/>
                              </a:rPr>
                              <m:t>𝑦</m:t>
                            </m:r>
                            <m:r>
                              <a:rPr lang="zh-CN" altLang="en-US" sz="1800">
                                <a:latin typeface="Cambria Math"/>
                              </a:rPr>
                              <m:t>=0|</m:t>
                            </m:r>
                            <m:sSub>
                              <m:sSubPr>
                                <m:ctrlPr>
                                  <a:rPr lang="zh-CN" alt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1800">
                                <a:latin typeface="Cambria Math"/>
                              </a:rPr>
                              <m:t>,</m:t>
                            </m:r>
                            <m:r>
                              <a:rPr lang="zh-CN" altLang="en-US" sz="1800" i="1">
                                <a:latin typeface="Cambria Math"/>
                              </a:rPr>
                              <m:t>𝑤</m:t>
                            </m:r>
                            <m:r>
                              <a:rPr lang="zh-CN" altLang="en-US" sz="1800">
                                <a:latin typeface="Cambria Math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zh-CN" alt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1800">
                                <a:latin typeface="Cambria Math"/>
                              </a:rPr>
                              <m:t>+</m:t>
                            </m:r>
                            <m:r>
                              <a:rPr lang="zh-CN" altLang="en-US" sz="1800" i="1">
                                <a:latin typeface="Cambria Math"/>
                              </a:rPr>
                              <m:t>𝑛𝑜𝑛𝑐𝑙</m:t>
                            </m:r>
                            <m:sSub>
                              <m:sSubPr>
                                <m:ctrlPr>
                                  <a:rPr lang="zh-CN" alt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zh-CN" altLang="en-US" sz="1800">
                                <a:latin typeface="Cambria Math"/>
                              </a:rPr>
                              <m:t>Pr</m:t>
                            </m:r>
                            <m:r>
                              <a:rPr lang="zh-CN" altLang="en-US" sz="1800">
                                <a:latin typeface="Cambria Math"/>
                              </a:rPr>
                              <m:t>(</m:t>
                            </m:r>
                            <m:r>
                              <a:rPr lang="zh-CN" altLang="en-US" sz="1800" i="1">
                                <a:latin typeface="Cambria Math"/>
                              </a:rPr>
                              <m:t>𝑦</m:t>
                            </m:r>
                            <m:r>
                              <a:rPr lang="zh-CN" altLang="en-US" sz="1800">
                                <a:latin typeface="Cambria Math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zh-CN" alt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1800">
                                <a:latin typeface="Cambria Math"/>
                              </a:rPr>
                              <m:t>,</m:t>
                            </m:r>
                            <m:r>
                              <a:rPr lang="zh-CN" altLang="en-US" sz="1800" i="1">
                                <a:latin typeface="Cambria Math"/>
                              </a:rPr>
                              <m:t>𝑤</m:t>
                            </m:r>
                            <m:r>
                              <a:rPr lang="zh-CN" altLang="en-US" sz="1800">
                                <a:latin typeface="Cambria Math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zh-CN" alt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zh-CN" altLang="zh-CN" sz="1800" dirty="0"/>
              </a:p>
              <a:p>
                <a:pPr marL="0" indent="0">
                  <a:buNone/>
                </a:pPr>
                <a:endParaRPr lang="en-US" altLang="zh-CN" sz="1800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444" t="-6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683568" y="3284984"/>
                <a:ext cx="7560840" cy="30963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Step1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: </a:t>
                </a:r>
                <a:r>
                  <a:rPr lang="zh-CN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初始点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 ，给定终止误差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zh-CN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 ，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k=0</a:t>
                </a:r>
                <a:endParaRPr lang="zh-CN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Step2: </a:t>
                </a:r>
                <a:r>
                  <a:rPr lang="zh-CN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𝛻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, </a:t>
                </a:r>
                <a:r>
                  <a:rPr lang="zh-CN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满足条件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zh-CN" altLang="en-US">
                        <a:solidFill>
                          <a:schemeClr val="tx1"/>
                        </a:solidFill>
                        <a:latin typeface="Cambria Math"/>
                      </a:rPr>
                      <m:t>𝛻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zh-CN" altLang="en-US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zh-CN" altLang="en-US">
                        <a:solidFill>
                          <a:schemeClr val="tx1"/>
                        </a:solidFill>
                        <a:latin typeface="Cambria Math"/>
                      </a:rPr>
                      <m:t>)|&lt;∈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则收敛退出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Step3: </a:t>
                </a:r>
                <a:r>
                  <a:rPr lang="zh-CN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根据计算搜索方向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的不同，分为：最速下降法、共轭梯度法、牛顿法、拟牛顿法、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BFGS</a:t>
                </a:r>
                <a:r>
                  <a:rPr lang="zh-CN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L-BFGS</a:t>
                </a:r>
                <a:r>
                  <a:rPr lang="zh-CN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的</a:t>
                </a:r>
                <a:r>
                  <a:rPr lang="zh-CN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方法</a:t>
                </a:r>
                <a:endPara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endParaRPr lang="zh-CN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Step4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: </a:t>
                </a:r>
                <a:r>
                  <a:rPr lang="zh-CN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确定步长，求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r>
                  <a:rPr lang="zh-CN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，使得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zh-CN" altLang="en-US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zh-CN" altLang="en-US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zh-CN" altLang="en-US">
                        <a:solidFill>
                          <a:schemeClr val="tx1"/>
                        </a:solidFill>
                        <a:latin typeface="Cambria Math"/>
                      </a:rPr>
                      <m:t>·</m:t>
                    </m:r>
                    <m:sSup>
                      <m:sSup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zh-CN" altLang="en-US">
                        <a:solidFill>
                          <a:schemeClr val="tx1"/>
                        </a:solidFill>
                        <a:latin typeface="Cambria Math"/>
                      </a:rPr>
                      <m:t>)=</m:t>
                    </m:r>
                    <m:limLow>
                      <m:limLow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limLowPr>
                      <m:e>
                        <m:d>
                          <m:dPr>
                            <m:begChr m:val="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𝑀𝑖𝑛</m:t>
                            </m:r>
                            <m:r>
                              <a:rPr lang="zh-CN" altLang="en-US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r>
                              <a:rPr lang="zh-CN" altLang="en-US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zh-CN" altLang="en-US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zh-CN" altLang="en-US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·</m:t>
                            </m:r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zh-CN" altLang="en-US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li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lim>
                    </m:limLow>
                  </m:oMath>
                </a14:m>
                <a:r>
                  <a:rPr lang="zh-CN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，计算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zh-CN" altLang="en-US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zh-CN" altLang="en-US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zh-CN" altLang="en-US">
                        <a:solidFill>
                          <a:schemeClr val="tx1"/>
                        </a:solidFill>
                        <a:latin typeface="Cambria Math"/>
                      </a:rPr>
                      <m:t>·</m:t>
                    </m:r>
                    <m:sSup>
                      <m:sSup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  </a:t>
                </a:r>
                <a:r>
                  <a:rPr lang="zh-CN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从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Step2</a:t>
                </a:r>
                <a:r>
                  <a:rPr lang="zh-CN" altLang="zh-CN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开始计算循环</a:t>
                </a:r>
              </a:p>
              <a:p>
                <a:pPr algn="ctr"/>
                <a:endParaRPr lang="zh-CN" altLang="en-US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84984"/>
                <a:ext cx="7560840" cy="3096344"/>
              </a:xfrm>
              <a:prstGeom prst="rect">
                <a:avLst/>
              </a:prstGeom>
              <a:blipFill rotWithShape="1">
                <a:blip r:embed="rId4"/>
                <a:stretch>
                  <a:fillRect l="-482" b="-11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2411760" y="3365741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训练的一般过程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43990983"/>
              </p:ext>
            </p:extLst>
          </p:nvPr>
        </p:nvGraphicFramePr>
        <p:xfrm>
          <a:off x="3131840" y="4941168"/>
          <a:ext cx="2241662" cy="432048"/>
        </p:xfrm>
        <a:graphic>
          <a:graphicData uri="http://schemas.openxmlformats.org/presentationml/2006/ole">
            <p:oleObj spid="_x0000_s8194" name="Equation" r:id="rId5" imgW="800100" imgH="228600" progId="Equation.DSMT4">
              <p:embed/>
            </p:oleObj>
          </a:graphicData>
        </a:graphic>
      </p:graphicFrame>
      <p:sp>
        <p:nvSpPr>
          <p:cNvPr id="4" name="椭圆 3"/>
          <p:cNvSpPr/>
          <p:nvPr/>
        </p:nvSpPr>
        <p:spPr>
          <a:xfrm>
            <a:off x="2267744" y="2060848"/>
            <a:ext cx="1368152" cy="1224136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419872" y="1268760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32040" y="90872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Instance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加和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WX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计算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88024" y="908720"/>
            <a:ext cx="3312368" cy="360040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928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Mapper 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>
              <a:buNone/>
            </a:pPr>
            <a:r>
              <a:rPr lang="zh-CN" altLang="en-US" sz="1600" dirty="0" smtClean="0"/>
              <a:t>计算每一个实例对目标函数以及梯度的贡献</a:t>
            </a:r>
            <a:endParaRPr lang="en-US" altLang="zh-CN" sz="1600" dirty="0" smtClean="0"/>
          </a:p>
          <a:p>
            <a:r>
              <a:rPr lang="en-US" altLang="zh-CN" dirty="0" smtClean="0"/>
              <a:t>Reduce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>
              <a:buNone/>
            </a:pPr>
            <a:r>
              <a:rPr lang="zh-CN" altLang="en-US" sz="1600" dirty="0" smtClean="0"/>
              <a:t>把这些贡献汇总起来，得到梯度以及目标函数值</a:t>
            </a:r>
            <a:endParaRPr lang="en-US" altLang="zh-CN" sz="1600" dirty="0" smtClean="0"/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857496"/>
            <a:ext cx="6648450" cy="374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5713" name="Object 1"/>
          <p:cNvGraphicFramePr>
            <a:graphicFrameLocks noChangeAspect="1"/>
          </p:cNvGraphicFramePr>
          <p:nvPr/>
        </p:nvGraphicFramePr>
        <p:xfrm>
          <a:off x="4714876" y="928670"/>
          <a:ext cx="3586154" cy="2071702"/>
        </p:xfrm>
        <a:graphic>
          <a:graphicData uri="http://schemas.openxmlformats.org/presentationml/2006/ole">
            <p:oleObj spid="_x0000_s9218" name="PicObj Class" r:id="rId4" imgW="7392432" imgH="2505425" progId="Picture.PicObj.1">
              <p:embed/>
            </p:oleObj>
          </a:graphicData>
        </a:graphic>
      </p:graphicFrame>
      <p:sp>
        <p:nvSpPr>
          <p:cNvPr id="5" name="椭圆 4"/>
          <p:cNvSpPr/>
          <p:nvPr/>
        </p:nvSpPr>
        <p:spPr>
          <a:xfrm>
            <a:off x="7524328" y="1772816"/>
            <a:ext cx="1008112" cy="792088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20072" y="2348880"/>
            <a:ext cx="2448272" cy="720080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876256" y="3068960"/>
            <a:ext cx="504056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7740352" y="2564904"/>
            <a:ext cx="43204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2180" y="4611712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Single reducer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Map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Reduce</a:t>
            </a:r>
            <a:r>
              <a:rPr lang="zh-CN" altLang="en-US" sz="1600" dirty="0" smtClean="0"/>
              <a:t>交替等待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6192180" y="4611712"/>
            <a:ext cx="2484276" cy="833512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MapReduce</a:t>
            </a:r>
            <a:r>
              <a:rPr lang="zh-CN" altLang="en-US" dirty="0" smtClean="0"/>
              <a:t>到</a:t>
            </a:r>
            <a:r>
              <a:rPr lang="en-US" altLang="zh-CN" dirty="0" smtClean="0"/>
              <a:t>MPI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11488908"/>
              </p:ext>
            </p:extLst>
          </p:nvPr>
        </p:nvGraphicFramePr>
        <p:xfrm>
          <a:off x="323528" y="980728"/>
          <a:ext cx="8229600" cy="2133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0424"/>
                <a:gridCol w="7499176"/>
              </a:tblGrid>
              <a:tr h="938482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现状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、性能：普通模型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3~4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个小时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右侧模型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35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个小时，不能满足做实验要求，不能实现一天一更新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、扩展性：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Instance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从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亿到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亿，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小时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-&gt;35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个小时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、数据瓶颈：最多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1000WFeature(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baidu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有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1000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亿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Feature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2000+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台机器集群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</a:txBody>
                  <a:tcPr/>
                </a:tc>
              </a:tr>
              <a:tr h="723972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业界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Baidu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放弃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MapReduce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，早就转为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MPI, Sogou</a:t>
                      </a:r>
                    </a:p>
                    <a:p>
                      <a:r>
                        <a:rPr lang="en-US" altLang="zh-CN" sz="16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Google Pregel   Yahoo’s  S4</a:t>
                      </a:r>
                    </a:p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26783041"/>
              </p:ext>
            </p:extLst>
          </p:nvPr>
        </p:nvGraphicFramePr>
        <p:xfrm>
          <a:off x="214282" y="3286124"/>
          <a:ext cx="8208912" cy="33581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4696"/>
                <a:gridCol w="1714512"/>
                <a:gridCol w="1643074"/>
                <a:gridCol w="1714512"/>
                <a:gridCol w="1532118"/>
              </a:tblGrid>
              <a:tr h="43204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复杂程度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Iteration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并行化效率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容灾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9001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MapReduce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块计算模型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Summon-up</a:t>
                      </a:r>
                    </a:p>
                    <a:p>
                      <a:pPr algn="l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形式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Iteration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之间独立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文件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IO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Reduce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单节点问题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扩展性差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Framework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本身支持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3593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MPI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并行模型复杂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竞争和死锁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可实现流计算模型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(BSP)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数据存放在集群内存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PBL-&gt;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内存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POL-&gt;Cache-&gt;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扫描一遍数据  无延迟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数据完全并行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计算并行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z="18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并行化效率很高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需要应用程序考虑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4062042" y="2852936"/>
            <a:ext cx="484632" cy="43318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484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faster?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214422"/>
            <a:ext cx="75009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数据划分方式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000" dirty="0" smtClean="0"/>
              <a:t> 	Instance Shards/Feature Shards/CheckerBoard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使得系统对于大规模数据不仅能算，而且能计算的很好</a:t>
            </a:r>
            <a:endParaRPr lang="en-US" altLang="zh-CN" sz="2000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000" dirty="0" smtClean="0"/>
              <a:t>	X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W </a:t>
            </a:r>
            <a:r>
              <a:rPr lang="zh-CN" altLang="en-US" sz="2000" dirty="0" smtClean="0"/>
              <a:t>点积的问题</a:t>
            </a:r>
            <a:endParaRPr lang="en-US" altLang="zh-C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BFGS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内部迭代</a:t>
            </a:r>
            <a:endParaRPr lang="en-US" altLang="zh-CN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000" dirty="0"/>
              <a:t>	</a:t>
            </a:r>
            <a:r>
              <a:rPr lang="zh-CN" altLang="en-US" sz="2000" dirty="0"/>
              <a:t>存储和计算并行，通信量很小</a:t>
            </a:r>
            <a:endParaRPr lang="en-US" altLang="zh-CN" sz="2000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000" dirty="0"/>
              <a:t>	</a:t>
            </a:r>
            <a:r>
              <a:rPr lang="zh-CN" altLang="en-US" sz="2000" dirty="0"/>
              <a:t>每次迭代之间不需要</a:t>
            </a:r>
            <a:r>
              <a:rPr lang="en-US" altLang="zh-CN" sz="2000" dirty="0"/>
              <a:t>IO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000" dirty="0"/>
              <a:t>	</a:t>
            </a:r>
            <a:r>
              <a:rPr lang="zh-CN" altLang="en-US" sz="2000" dirty="0"/>
              <a:t>数据常驻内存</a:t>
            </a:r>
            <a:endParaRPr lang="en-US" altLang="zh-CN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BFGS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算法的优化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000" dirty="0"/>
              <a:t>	Hessian</a:t>
            </a:r>
            <a:r>
              <a:rPr lang="zh-CN" altLang="en-US" sz="2000" dirty="0"/>
              <a:t>矩阵模拟的更好，提高</a:t>
            </a:r>
            <a:r>
              <a:rPr lang="en-US" altLang="zh-CN" sz="2000" dirty="0"/>
              <a:t>m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000" dirty="0"/>
              <a:t>	</a:t>
            </a:r>
            <a:r>
              <a:rPr lang="zh-CN" altLang="en-US" sz="2000" dirty="0"/>
              <a:t>带来较快的收敛速度</a:t>
            </a:r>
            <a:endParaRPr lang="en-US" altLang="zh-CN" sz="2000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000" dirty="0"/>
              <a:t>	Scaling</a:t>
            </a:r>
            <a:r>
              <a:rPr lang="zh-CN" altLang="en-US" sz="2000" dirty="0"/>
              <a:t>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</a:t>
            </a:r>
            <a:r>
              <a:rPr lang="zh-CN" altLang="en-US" dirty="0" smtClean="0"/>
              <a:t>并行化平台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77048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Olympic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更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捷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 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更高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 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更强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0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快捷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”: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使用方便，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单机版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Uni-processor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和并行版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Multi-processor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程序是同一个二进制的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Binary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，有或者没有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MPI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环境均可以使用，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SVN checkout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即可以使用，接口简单。在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MPI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的环境中，只要配好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MPI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环境即可立刻启动并行版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Olympic_train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”: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训练速度高效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，训练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CTR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模型只需要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MapReduce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版本需要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个小时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，右侧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CTR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模型需要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MapReduce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版本需要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个小时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User-Model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模型需要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11.2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(MapReduce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版本需要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19.5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个小时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效率提升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50~200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倍</a:t>
            </a:r>
          </a:p>
          <a:p>
            <a:pPr lvl="0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强大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”: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处理数据的能力强大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Olympic_train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支持并行多任务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集群非独占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，即到即用。我们的系统对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Instance number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Feature number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均不做限制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不管任何数据量，加机器即可以解决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当前机器规模支持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Feature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的高效训练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233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Olympic-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16549530"/>
              </p:ext>
            </p:extLst>
          </p:nvPr>
        </p:nvGraphicFramePr>
        <p:xfrm>
          <a:off x="467544" y="1052736"/>
          <a:ext cx="3643338" cy="5088058"/>
        </p:xfrm>
        <a:graphic>
          <a:graphicData uri="http://schemas.openxmlformats.org/presentationml/2006/ole">
            <p:oleObj spid="_x0000_s10242" name="Visio" r:id="rId4" imgW="4555980" imgH="4444760" progId="Visio.Drawing.11">
              <p:embed/>
            </p:oleObj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6248" y="1052736"/>
            <a:ext cx="3786214" cy="50405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Parallel  Batch Learning(Baidu  Sogou)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1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BSP Hybrid Application Model  Parallel 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2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Gradient &amp; Function Evaluation  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3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、数据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计算并行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4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Feature Shards/Instance Shards/Checkerboard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5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、稳定  能达到最优的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Empirical Loss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的水平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33915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基础准备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CTR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凸函数优化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MPI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BSP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Batch Learning</a:t>
            </a:r>
          </a:p>
          <a:p>
            <a:pPr lvl="1"/>
            <a:r>
              <a:rPr lang="zh-CN" altLang="en-US" dirty="0" smtClean="0"/>
              <a:t>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评测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Checkerboard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Incremental Learning</a:t>
            </a:r>
          </a:p>
          <a:p>
            <a:pPr lvl="1"/>
            <a:r>
              <a:rPr lang="zh-CN" altLang="en-US" dirty="0" smtClean="0"/>
              <a:t>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评测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后续方向</a:t>
            </a:r>
            <a:endParaRPr lang="en-US" altLang="zh-CN" sz="3200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Olympic-</a:t>
            </a:r>
            <a:r>
              <a:rPr lang="zh-CN" altLang="en-US" dirty="0" smtClean="0"/>
              <a:t>评测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Offline-Evaluation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Online-Evaluation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灰度实验结果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="" xmlns:p14="http://schemas.microsoft.com/office/powerpoint/2010/main" val="16776706"/>
              </p:ext>
            </p:extLst>
          </p:nvPr>
        </p:nvGraphicFramePr>
        <p:xfrm>
          <a:off x="611560" y="1556792"/>
          <a:ext cx="4972050" cy="1958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="" xmlns:p14="http://schemas.microsoft.com/office/powerpoint/2010/main" val="2323987824"/>
              </p:ext>
            </p:extLst>
          </p:nvPr>
        </p:nvGraphicFramePr>
        <p:xfrm>
          <a:off x="1331640" y="2132856"/>
          <a:ext cx="5029200" cy="1802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="" xmlns:p14="http://schemas.microsoft.com/office/powerpoint/2010/main" val="2026083043"/>
              </p:ext>
            </p:extLst>
          </p:nvPr>
        </p:nvGraphicFramePr>
        <p:xfrm>
          <a:off x="2281237" y="2476500"/>
          <a:ext cx="4811043" cy="2032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="" xmlns:p14="http://schemas.microsoft.com/office/powerpoint/2010/main" val="1971441005"/>
              </p:ext>
            </p:extLst>
          </p:nvPr>
        </p:nvGraphicFramePr>
        <p:xfrm>
          <a:off x="2915816" y="3140968"/>
          <a:ext cx="5112568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3357554" y="3643314"/>
          <a:ext cx="5274310" cy="2301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8125933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  <p:bldGraphic spid="7" grpId="0">
        <p:bldAsOne/>
      </p:bldGraphic>
      <p:bldGraphic spid="8" grpId="0">
        <p:bldAsOne/>
      </p:bldGraphic>
      <p:bldGraphic spid="9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Olympic-</a:t>
            </a:r>
            <a:r>
              <a:rPr lang="zh-CN" altLang="en-US" dirty="0" smtClean="0"/>
              <a:t>评测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Performance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Multi-Tasks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Scalability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Resources</a:t>
            </a:r>
          </a:p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="" xmlns:p14="http://schemas.microsoft.com/office/powerpoint/2010/main" val="2652978560"/>
              </p:ext>
            </p:extLst>
          </p:nvPr>
        </p:nvGraphicFramePr>
        <p:xfrm>
          <a:off x="3071802" y="928670"/>
          <a:ext cx="5544616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="" xmlns:p14="http://schemas.microsoft.com/office/powerpoint/2010/main" val="2338156621"/>
              </p:ext>
            </p:extLst>
          </p:nvPr>
        </p:nvGraphicFramePr>
        <p:xfrm>
          <a:off x="2857488" y="1285860"/>
          <a:ext cx="5544616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="" xmlns:p14="http://schemas.microsoft.com/office/powerpoint/2010/main" val="1432011863"/>
              </p:ext>
            </p:extLst>
          </p:nvPr>
        </p:nvGraphicFramePr>
        <p:xfrm>
          <a:off x="2643174" y="1643050"/>
          <a:ext cx="5544616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11725753"/>
              </p:ext>
            </p:extLst>
          </p:nvPr>
        </p:nvGraphicFramePr>
        <p:xfrm>
          <a:off x="2143108" y="2285992"/>
          <a:ext cx="5392587" cy="32861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168"/>
                <a:gridCol w="1767972"/>
                <a:gridCol w="2120447"/>
              </a:tblGrid>
              <a:tr h="593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instance number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feature number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train time(minutes)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8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</a:t>
                      </a:r>
                      <a:r>
                        <a:rPr lang="zh-CN" sz="1050" kern="0">
                          <a:effectLst/>
                        </a:rPr>
                        <a:t>亿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400W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5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8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6</a:t>
                      </a:r>
                      <a:r>
                        <a:rPr lang="zh-CN" sz="1050" kern="0">
                          <a:effectLst/>
                        </a:rPr>
                        <a:t>亿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600W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8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1.8</a:t>
                      </a:r>
                      <a:r>
                        <a:rPr lang="zh-CN" sz="1050" kern="0">
                          <a:effectLst/>
                        </a:rPr>
                        <a:t>亿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1000W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10.8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8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</a:t>
                      </a:r>
                      <a:r>
                        <a:rPr lang="zh-CN" sz="1050" kern="0">
                          <a:effectLst/>
                        </a:rPr>
                        <a:t>亿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4000W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37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8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</a:t>
                      </a:r>
                      <a:r>
                        <a:rPr lang="zh-CN" sz="1050" kern="0">
                          <a:effectLst/>
                        </a:rPr>
                        <a:t>亿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10000W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effectLst/>
                        </a:rPr>
                        <a:t>73.6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="" xmlns:p14="http://schemas.microsoft.com/office/powerpoint/2010/main" val="4149162138"/>
              </p:ext>
            </p:extLst>
          </p:nvPr>
        </p:nvGraphicFramePr>
        <p:xfrm>
          <a:off x="1643042" y="2643182"/>
          <a:ext cx="5544616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428728" y="3000372"/>
          <a:ext cx="5472112" cy="3214688"/>
        </p:xfrm>
        <a:graphic>
          <a:graphicData uri="http://schemas.openxmlformats.org/presentationml/2006/ole">
            <p:oleObj spid="_x0000_s11266" name="PicObj Class" r:id="rId7" imgW="4277322" imgH="2666667" progId="Picture.PicObj.1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071538" y="3286124"/>
          <a:ext cx="5545137" cy="3000375"/>
        </p:xfrm>
        <a:graphic>
          <a:graphicData uri="http://schemas.openxmlformats.org/presentationml/2006/ole">
            <p:oleObj spid="_x0000_s11267" name="PicObj Class" r:id="rId8" imgW="4266667" imgH="2657846" progId="Picture.PicObj.1">
              <p:embed/>
            </p:oleObj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857224" y="3571876"/>
          <a:ext cx="5500726" cy="2714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图表 12"/>
          <p:cNvGraphicFramePr/>
          <p:nvPr/>
        </p:nvGraphicFramePr>
        <p:xfrm>
          <a:off x="571472" y="4000504"/>
          <a:ext cx="5357850" cy="2357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6" grpId="0">
        <p:bldAsOne/>
      </p:bldGraphic>
      <p:bldGraphic spid="9" grpId="0">
        <p:bldAsOne/>
      </p:bldGraphic>
      <p:bldGraphic spid="12" grpId="0">
        <p:bldAsOne/>
      </p:bldGraphic>
      <p:bldGraphic spid="13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1000</a:t>
            </a:r>
            <a:r>
              <a:rPr lang="zh-CN" altLang="en-US" dirty="0" smtClean="0"/>
              <a:t>亿次曝光的广告展现，能否很好的训练？</a:t>
            </a:r>
            <a:endParaRPr lang="en-US" altLang="zh-CN" dirty="0" smtClean="0"/>
          </a:p>
          <a:p>
            <a:r>
              <a:rPr lang="zh-CN" altLang="en-US" dirty="0" smtClean="0"/>
              <a:t>百度</a:t>
            </a:r>
            <a:r>
              <a:rPr lang="en-US" altLang="zh-CN" dirty="0" smtClean="0"/>
              <a:t> 1000</a:t>
            </a:r>
            <a:r>
              <a:rPr lang="zh-CN" altLang="en-US" dirty="0" smtClean="0"/>
              <a:t>亿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数据，</a:t>
            </a:r>
            <a:r>
              <a:rPr lang="en-US" altLang="zh-CN" dirty="0" smtClean="0"/>
              <a:t>2000+</a:t>
            </a:r>
            <a:r>
              <a:rPr lang="zh-CN" altLang="en-US" dirty="0" smtClean="0"/>
              <a:t>机器，训练数据</a:t>
            </a:r>
            <a:r>
              <a:rPr lang="en-US" altLang="zh-CN" dirty="0" smtClean="0"/>
              <a:t>30T+</a:t>
            </a:r>
            <a:r>
              <a:rPr lang="zh-CN" altLang="en-US" dirty="0" smtClean="0"/>
              <a:t>，时间</a:t>
            </a:r>
            <a:r>
              <a:rPr lang="en-US" altLang="zh-CN" dirty="0" smtClean="0"/>
              <a:t>25+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r>
              <a:rPr lang="zh-CN" altLang="en-US" dirty="0" smtClean="0"/>
              <a:t>在超高维度的情况下，通信耗时占到总耗时</a:t>
            </a:r>
            <a:r>
              <a:rPr lang="en-US" altLang="zh-CN" dirty="0" smtClean="0"/>
              <a:t>60%~70%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超多的</a:t>
            </a:r>
            <a:r>
              <a:rPr lang="en-US" altLang="zh-CN" dirty="0" smtClean="0">
                <a:solidFill>
                  <a:srgbClr val="FF0000"/>
                </a:solidFill>
              </a:rPr>
              <a:t>Instance</a:t>
            </a:r>
            <a:r>
              <a:rPr lang="zh-CN" altLang="en-US" dirty="0" smtClean="0">
                <a:solidFill>
                  <a:srgbClr val="FF0000"/>
                </a:solidFill>
              </a:rPr>
              <a:t>和超高维</a:t>
            </a:r>
            <a:r>
              <a:rPr lang="en-US" altLang="zh-CN" dirty="0" smtClean="0">
                <a:solidFill>
                  <a:srgbClr val="FF0000"/>
                </a:solidFill>
              </a:rPr>
              <a:t>Feature</a:t>
            </a:r>
            <a:r>
              <a:rPr lang="zh-CN" altLang="en-US" dirty="0" smtClean="0">
                <a:solidFill>
                  <a:srgbClr val="FF0000"/>
                </a:solidFill>
              </a:rPr>
              <a:t>的数据</a:t>
            </a:r>
            <a:r>
              <a:rPr lang="zh-CN" altLang="en-US" dirty="0" smtClean="0">
                <a:solidFill>
                  <a:srgbClr val="FF0000"/>
                </a:solidFill>
              </a:rPr>
              <a:t>，如何</a:t>
            </a:r>
            <a:r>
              <a:rPr lang="zh-CN" altLang="en-US" dirty="0" smtClean="0">
                <a:solidFill>
                  <a:srgbClr val="FF0000"/>
                </a:solidFill>
              </a:rPr>
              <a:t>做</a:t>
            </a:r>
            <a:r>
              <a:rPr lang="en-US" altLang="zh-CN" dirty="0" smtClean="0">
                <a:solidFill>
                  <a:srgbClr val="FF0000"/>
                </a:solidFill>
              </a:rPr>
              <a:t>Tradeoff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CheckerBoard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1)</a:t>
            </a:r>
            <a:r>
              <a:rPr lang="zh-CN" altLang="en-US" sz="2400" dirty="0" smtClean="0"/>
              <a:t>将整个训练数据集按横向以</a:t>
            </a:r>
            <a:r>
              <a:rPr lang="en-US" altLang="zh-CN" sz="2400" dirty="0" smtClean="0"/>
              <a:t>instance</a:t>
            </a:r>
            <a:r>
              <a:rPr lang="zh-CN" altLang="en-US" sz="2400" dirty="0" smtClean="0"/>
              <a:t>为单位划分到各个机器进行分布式计算</a:t>
            </a:r>
            <a:endParaRPr lang="en-US" altLang="zh-CN" sz="2400" dirty="0" smtClean="0"/>
          </a:p>
          <a:p>
            <a:r>
              <a:rPr lang="en-US" altLang="zh-CN" sz="2400" dirty="0" smtClean="0"/>
              <a:t>2)</a:t>
            </a:r>
            <a:r>
              <a:rPr lang="zh-CN" altLang="en-US" sz="2400" dirty="0" smtClean="0"/>
              <a:t>按纵向将超大维度的</a:t>
            </a:r>
            <a:r>
              <a:rPr lang="en-US" altLang="zh-CN" sz="2400" dirty="0" smtClean="0"/>
              <a:t>instance</a:t>
            </a:r>
            <a:r>
              <a:rPr lang="zh-CN" altLang="en-US" sz="2400" dirty="0" smtClean="0"/>
              <a:t>数据划分成多个子段进行分布式的计算</a:t>
            </a:r>
            <a:endParaRPr lang="en-US" altLang="zh-CN" sz="2400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85786" y="2786058"/>
          <a:ext cx="1785950" cy="3214710"/>
        </p:xfrm>
        <a:graphic>
          <a:graphicData uri="http://schemas.openxmlformats.org/presentationml/2006/ole">
            <p:oleObj spid="_x0000_s12290" name="BMP 图像" r:id="rId3" imgW="3057143" imgH="3600000" progId="PBrush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786051" y="3000372"/>
          <a:ext cx="2071702" cy="2871785"/>
        </p:xfrm>
        <a:graphic>
          <a:graphicData uri="http://schemas.openxmlformats.org/presentationml/2006/ole">
            <p:oleObj spid="_x0000_s12291" name="BMP 图像" r:id="rId4" imgW="3495238" imgH="3228571" progId="PBrush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143504" y="3071810"/>
          <a:ext cx="2905125" cy="2762248"/>
        </p:xfrm>
        <a:graphic>
          <a:graphicData uri="http://schemas.openxmlformats.org/presentationml/2006/ole">
            <p:oleObj spid="_x0000_s12292" name="BMP 图像" r:id="rId5" imgW="2905531" imgH="3048426" progId="PBrush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592" y="60932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Shards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60932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Instance Shards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60932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     Checkerboard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4736" y="1124744"/>
            <a:ext cx="2411760" cy="4680520"/>
          </a:xfrm>
        </p:spPr>
        <p:txBody>
          <a:bodyPr/>
          <a:lstStyle/>
          <a:p>
            <a:r>
              <a:rPr lang="zh-CN" altLang="en-US" sz="2000" dirty="0" smtClean="0"/>
              <a:t>按</a:t>
            </a:r>
            <a:r>
              <a:rPr lang="en-US" altLang="zh-CN" sz="2000" dirty="0" smtClean="0"/>
              <a:t>instance</a:t>
            </a:r>
            <a:r>
              <a:rPr lang="zh-CN" altLang="en-US" sz="2000" dirty="0" smtClean="0"/>
              <a:t>的维度划分行</a:t>
            </a:r>
            <a:r>
              <a:rPr lang="en-US" altLang="zh-CN" sz="2000" dirty="0" smtClean="0"/>
              <a:t>,  </a:t>
            </a:r>
            <a:r>
              <a:rPr lang="zh-CN" altLang="en-US" sz="2000" dirty="0" smtClean="0"/>
              <a:t>共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行</a:t>
            </a:r>
            <a:r>
              <a:rPr lang="en-US" altLang="zh-CN" sz="2000" dirty="0" smtClean="0"/>
              <a:t>;</a:t>
            </a:r>
          </a:p>
          <a:p>
            <a:r>
              <a:rPr lang="zh-CN" altLang="en-US" sz="2000" dirty="0" smtClean="0"/>
              <a:t>按</a:t>
            </a:r>
            <a:r>
              <a:rPr lang="en-US" altLang="zh-CN" sz="2000" dirty="0" smtClean="0"/>
              <a:t>feature</a:t>
            </a:r>
            <a:r>
              <a:rPr lang="zh-CN" altLang="en-US" sz="2000" dirty="0" smtClean="0"/>
              <a:t>的维度划分列</a:t>
            </a:r>
            <a:r>
              <a:rPr lang="en-US" altLang="zh-CN" sz="2000" dirty="0" smtClean="0"/>
              <a:t>,  </a:t>
            </a:r>
            <a:r>
              <a:rPr lang="zh-CN" altLang="en-US" sz="2000" dirty="0" smtClean="0"/>
              <a:t>共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列</a:t>
            </a:r>
            <a:r>
              <a:rPr lang="en-US" altLang="zh-CN" sz="2000" dirty="0" smtClean="0"/>
              <a:t>;</a:t>
            </a:r>
          </a:p>
          <a:p>
            <a:r>
              <a:rPr lang="zh-CN" altLang="en-US" sz="2000" dirty="0" smtClean="0"/>
              <a:t>每个</a:t>
            </a:r>
            <a:r>
              <a:rPr lang="en-US" altLang="zh-CN" sz="2000" dirty="0" smtClean="0"/>
              <a:t>processor</a:t>
            </a:r>
            <a:r>
              <a:rPr lang="zh-CN" altLang="en-US" sz="2000" dirty="0" smtClean="0"/>
              <a:t>可以</a:t>
            </a:r>
            <a:r>
              <a:rPr lang="zh-CN" altLang="en-US" sz="2000" dirty="0"/>
              <a:t>起</a:t>
            </a:r>
            <a:r>
              <a:rPr lang="zh-CN" altLang="en-US" sz="2000" dirty="0" smtClean="0"/>
              <a:t>多线程加快行数据</a:t>
            </a:r>
            <a:r>
              <a:rPr lang="en-US" altLang="zh-CN" sz="2000" dirty="0" smtClean="0"/>
              <a:t>(instance)</a:t>
            </a:r>
            <a:r>
              <a:rPr lang="zh-CN" altLang="en-US" sz="2000" dirty="0" smtClean="0"/>
              <a:t>的处理速度；</a:t>
            </a:r>
            <a:endParaRPr lang="en-US" altLang="zh-CN" sz="2000" dirty="0" smtClean="0"/>
          </a:p>
          <a:p>
            <a:r>
              <a:rPr lang="en-US" altLang="zh-CN" sz="2000" dirty="0" smtClean="0"/>
              <a:t>L-BGFS</a:t>
            </a:r>
            <a:r>
              <a:rPr lang="zh-CN" altLang="en-US" sz="2000" dirty="0" smtClean="0"/>
              <a:t>求解过程中的</a:t>
            </a:r>
            <a:r>
              <a:rPr lang="en-US" altLang="zh-CN" sz="2000" dirty="0" smtClean="0"/>
              <a:t>S,Y,D</a:t>
            </a:r>
            <a:r>
              <a:rPr lang="zh-CN" altLang="en-US" sz="2000" dirty="0" smtClean="0"/>
              <a:t>向量与</a:t>
            </a:r>
            <a:r>
              <a:rPr lang="en-US" altLang="zh-CN" sz="2000" dirty="0" smtClean="0"/>
              <a:t>W</a:t>
            </a:r>
            <a:r>
              <a:rPr lang="zh-CN" altLang="en-US" sz="2000" dirty="0" smtClean="0"/>
              <a:t>向量分布一致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" y="44624"/>
            <a:ext cx="6394437" cy="6801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>
            <a:off x="4499992" y="332656"/>
            <a:ext cx="1296144" cy="43204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68144" y="37900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不同的</a:t>
            </a:r>
            <a:r>
              <a:rPr lang="en-US" altLang="zh-CN" sz="1600" b="1" dirty="0" smtClean="0"/>
              <a:t>Layout</a:t>
            </a:r>
            <a:endParaRPr lang="zh-CN" altLang="en-US" sz="1600" b="1" dirty="0"/>
          </a:p>
        </p:txBody>
      </p:sp>
      <p:sp>
        <p:nvSpPr>
          <p:cNvPr id="7" name="矩形 6"/>
          <p:cNvSpPr/>
          <p:nvPr/>
        </p:nvSpPr>
        <p:spPr>
          <a:xfrm>
            <a:off x="5796136" y="332656"/>
            <a:ext cx="1440160" cy="432048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568256" y="2348880"/>
            <a:ext cx="524024" cy="3240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30268" y="5589240"/>
            <a:ext cx="2062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Multi-Process </a:t>
            </a:r>
          </a:p>
          <a:p>
            <a:r>
              <a:rPr lang="en-US" altLang="zh-CN" dirty="0" smtClean="0"/>
              <a:t>+</a:t>
            </a:r>
          </a:p>
          <a:p>
            <a:r>
              <a:rPr lang="en-US" altLang="zh-CN" dirty="0" smtClean="0"/>
              <a:t>Multi-Thread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30268" y="5589240"/>
            <a:ext cx="1630164" cy="923330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6178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 bwMode="auto">
          <a:xfrm>
            <a:off x="6324600" y="4267200"/>
            <a:ext cx="6096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7586" name="Slide Number Placeholder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6BACC70-61BD-44E4-9EEF-5D7290CCD3EA}" type="slidenum">
              <a:rPr lang="en-US" sz="1200">
                <a:solidFill>
                  <a:srgbClr val="898989"/>
                </a:solidFill>
                <a:sym typeface="Arial" charset="0"/>
              </a:rPr>
              <a:pPr algn="r"/>
              <a:t>25</a:t>
            </a:fld>
            <a:endParaRPr lang="zh-CN" altLang="en-US">
              <a:sym typeface="Arial" charset="0"/>
            </a:endParaRPr>
          </a:p>
        </p:txBody>
      </p:sp>
      <p:sp>
        <p:nvSpPr>
          <p:cNvPr id="67587" name="直接连接符 3"/>
          <p:cNvSpPr>
            <a:spLocks noChangeShapeType="1"/>
          </p:cNvSpPr>
          <p:nvPr/>
        </p:nvSpPr>
        <p:spPr bwMode="auto">
          <a:xfrm flipV="1">
            <a:off x="381000" y="1066800"/>
            <a:ext cx="8382000" cy="4763"/>
          </a:xfrm>
          <a:prstGeom prst="line">
            <a:avLst/>
          </a:prstGeom>
          <a:noFill/>
          <a:ln w="9525">
            <a:solidFill>
              <a:srgbClr val="F7F6F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88" name="Title 1"/>
          <p:cNvSpPr>
            <a:spLocks noGrp="1" noChangeArrowheads="1"/>
          </p:cNvSpPr>
          <p:nvPr/>
        </p:nvSpPr>
        <p:spPr bwMode="auto">
          <a:xfrm>
            <a:off x="395288" y="560388"/>
            <a:ext cx="72834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Arial" charset="0"/>
              </a:rPr>
              <a:t>机器学习平台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sym typeface="Arial" charset="0"/>
              </a:rPr>
              <a:t>Olympic</a:t>
            </a:r>
            <a:endParaRPr lang="zh-CN" altLang="en-US" sz="2400" dirty="0"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pic>
        <p:nvPicPr>
          <p:cNvPr id="67589" name="Picture 30" descr="腾讯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4038" y="6494463"/>
            <a:ext cx="114935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0" name="Picture 31" descr="腾讯效果推广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8188" y="6313488"/>
            <a:ext cx="1219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1" name="Footer Placeholder 2"/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1200">
              <a:solidFill>
                <a:srgbClr val="898989"/>
              </a:solidFill>
              <a:sym typeface="MS PGothic" pitchFamily="34" charset="-128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581400" y="152400"/>
            <a:ext cx="52578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400" y="1524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Logistic </a:t>
            </a:r>
            <a:r>
              <a:rPr lang="zh-CN" altLang="en-US" sz="1200" b="1" dirty="0" smtClean="0"/>
              <a:t>分布</a:t>
            </a:r>
            <a:endParaRPr lang="zh-CN" altLang="en-US" sz="1200" b="1" dirty="0"/>
          </a:p>
        </p:txBody>
      </p:sp>
      <p:pic>
        <p:nvPicPr>
          <p:cNvPr id="177154" name="Picture 2" descr="f(x) = 1/(1 + {e^{ - WX}})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57600" y="457200"/>
            <a:ext cx="1524000" cy="190500"/>
          </a:xfrm>
          <a:prstGeom prst="rect">
            <a:avLst/>
          </a:prstGeom>
          <a:noFill/>
        </p:spPr>
      </p:pic>
      <p:pic>
        <p:nvPicPr>
          <p:cNvPr id="14" name="图片 13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57800" y="152400"/>
            <a:ext cx="361952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657600" y="7620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Target</a:t>
            </a:r>
            <a:r>
              <a:rPr lang="zh-CN" altLang="en-US" sz="1200" b="1" dirty="0" smtClean="0"/>
              <a:t>：</a:t>
            </a:r>
            <a:r>
              <a:rPr lang="en-US" altLang="zh-CN" sz="1200" b="1" dirty="0" smtClean="0"/>
              <a:t>W</a:t>
            </a:r>
            <a:endParaRPr lang="zh-CN" altLang="en-US" sz="1200" b="1" dirty="0"/>
          </a:p>
        </p:txBody>
      </p:sp>
      <p:sp>
        <p:nvSpPr>
          <p:cNvPr id="20" name="椭圆 19"/>
          <p:cNvSpPr/>
          <p:nvPr/>
        </p:nvSpPr>
        <p:spPr bwMode="auto">
          <a:xfrm>
            <a:off x="7162800" y="4800600"/>
            <a:ext cx="6096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23" name="图表 22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57731262"/>
              </p:ext>
            </p:extLst>
          </p:nvPr>
        </p:nvGraphicFramePr>
        <p:xfrm>
          <a:off x="4724400" y="2133600"/>
          <a:ext cx="40386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4724400" y="5638800"/>
          <a:ext cx="3962400" cy="10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330200">
                <a:tc>
                  <a:txBody>
                    <a:bodyPr/>
                    <a:lstStyle/>
                    <a:p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亿</a:t>
                      </a:r>
                      <a:r>
                        <a:rPr lang="en-US" altLang="zh-CN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16*3 layout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456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分钟，通信耗时只占到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zh-CN" alt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 Multi-Tasks(6~15 tasks)  Scalability  Resource(CPU 70% Mem:3G~5G)</a:t>
                      </a: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矩形 27"/>
          <p:cNvSpPr/>
          <p:nvPr/>
        </p:nvSpPr>
        <p:spPr bwMode="auto">
          <a:xfrm>
            <a:off x="4724400" y="2590800"/>
            <a:ext cx="10668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8200" y="2667000"/>
            <a:ext cx="1143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并行</a:t>
            </a:r>
            <a:r>
              <a:rPr lang="en-US" altLang="zh-CN" sz="1400" b="1" dirty="0" smtClean="0">
                <a:solidFill>
                  <a:srgbClr val="FF0000"/>
                </a:solidFill>
                <a:latin typeface="+mj-ea"/>
                <a:ea typeface="+mj-ea"/>
              </a:rPr>
              <a:t>Vector</a:t>
            </a: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并行</a:t>
            </a:r>
            <a:r>
              <a:rPr lang="en-US" altLang="zh-CN" sz="1400" b="1" dirty="0" smtClean="0">
                <a:solidFill>
                  <a:srgbClr val="FF0000"/>
                </a:solidFill>
                <a:latin typeface="+mj-ea"/>
                <a:ea typeface="+mj-ea"/>
              </a:rPr>
              <a:t>Matrix</a:t>
            </a: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存储并行</a:t>
            </a:r>
            <a:endParaRPr lang="en-US" altLang="zh-CN" sz="1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计算并行</a:t>
            </a:r>
            <a:endParaRPr lang="en-US" altLang="zh-CN" sz="1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无延迟 </a:t>
            </a:r>
            <a:r>
              <a:rPr lang="en-US" altLang="zh-CN" sz="1400" b="1" dirty="0" smtClean="0">
                <a:solidFill>
                  <a:srgbClr val="FF0000"/>
                </a:solidFill>
                <a:latin typeface="+mj-ea"/>
                <a:ea typeface="+mj-ea"/>
              </a:rPr>
              <a:t>\IO</a:t>
            </a:r>
          </a:p>
        </p:txBody>
      </p:sp>
      <p:cxnSp>
        <p:nvCxnSpPr>
          <p:cNvPr id="31" name="直接箭头连接符 30"/>
          <p:cNvCxnSpPr/>
          <p:nvPr/>
        </p:nvCxnSpPr>
        <p:spPr bwMode="auto">
          <a:xfrm rot="5400000" flipH="1" flipV="1">
            <a:off x="4267200" y="4267200"/>
            <a:ext cx="8382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>
            <a:endCxn id="28" idx="0"/>
          </p:cNvCxnSpPr>
          <p:nvPr/>
        </p:nvCxnSpPr>
        <p:spPr bwMode="auto">
          <a:xfrm>
            <a:off x="4648200" y="236220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28600" y="1066800"/>
          <a:ext cx="4495800" cy="5791200"/>
        </p:xfrm>
        <a:graphic>
          <a:graphicData uri="http://schemas.openxmlformats.org/presentationml/2006/ole">
            <p:oleObj spid="_x0000_s13314" name="Visio" r:id="rId9" imgW="8858970" imgH="9276092" progId="Visio.Drawing.11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4724400" y="1143000"/>
          <a:ext cx="3886199" cy="1371600"/>
        </p:xfrm>
        <a:graphic>
          <a:graphicData uri="http://schemas.openxmlformats.org/presentationml/2006/ole">
            <p:oleObj spid="_x0000_s13315" name="Visio" r:id="rId10" imgW="5764770" imgH="261272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3469E-6 L -0.26372 -0.10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4" y="-5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  <p:bldGraphic spid="23" grpId="1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Checkerboard</a:t>
            </a:r>
            <a:r>
              <a:rPr lang="zh-CN" altLang="en-US" dirty="0" smtClean="0"/>
              <a:t>通信量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7944" y="1291952"/>
            <a:ext cx="4680520" cy="3505200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单分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列，每</a:t>
            </a:r>
            <a:r>
              <a:rPr lang="zh-CN" altLang="en-US" sz="2000" dirty="0"/>
              <a:t>个</a:t>
            </a:r>
            <a:r>
              <a:rPr lang="en-US" altLang="zh-CN" sz="2000" dirty="0" smtClean="0"/>
              <a:t>processor</a:t>
            </a:r>
            <a:r>
              <a:rPr lang="zh-CN" altLang="en-US" sz="2000" dirty="0" smtClean="0"/>
              <a:t>都需要拉取剩下</a:t>
            </a:r>
            <a:r>
              <a:rPr lang="zh-CN" altLang="en-US" sz="2000" dirty="0"/>
              <a:t>的</a:t>
            </a:r>
            <a:r>
              <a:rPr lang="en-US" altLang="zh-CN" sz="2000" dirty="0" smtClean="0"/>
              <a:t>(N-1)*Dim/N</a:t>
            </a:r>
            <a:r>
              <a:rPr lang="zh-CN" altLang="en-US" sz="2000" dirty="0" smtClean="0"/>
              <a:t>那部分数据</a:t>
            </a:r>
            <a:endParaRPr lang="en-US" altLang="zh-CN" sz="2000" dirty="0" smtClean="0"/>
          </a:p>
          <a:p>
            <a:r>
              <a:rPr lang="zh-CN" altLang="en-US" sz="2000" dirty="0"/>
              <a:t>单</a:t>
            </a:r>
            <a:r>
              <a:rPr lang="zh-CN" altLang="en-US" sz="2000" dirty="0" smtClean="0"/>
              <a:t>份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行，每个</a:t>
            </a:r>
            <a:r>
              <a:rPr lang="en-US" altLang="zh-CN" sz="2000" dirty="0" smtClean="0"/>
              <a:t>processor</a:t>
            </a:r>
            <a:r>
              <a:rPr lang="zh-CN" altLang="en-US" sz="2000" dirty="0" smtClean="0"/>
              <a:t>都可以计算自己那部分的</a:t>
            </a:r>
            <a:r>
              <a:rPr lang="en-US" altLang="zh-CN" sz="2000" dirty="0" smtClean="0"/>
              <a:t>W*X,</a:t>
            </a:r>
            <a:r>
              <a:rPr lang="zh-CN" altLang="en-US" sz="2000" dirty="0" smtClean="0"/>
              <a:t>因此计算过程中不需要拉取任何</a:t>
            </a:r>
            <a:r>
              <a:rPr lang="en-US" altLang="zh-CN" sz="2000" dirty="0" smtClean="0"/>
              <a:t>W</a:t>
            </a:r>
            <a:r>
              <a:rPr lang="zh-CN" altLang="en-US" sz="2000" dirty="0" smtClean="0"/>
              <a:t>数据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FF0000"/>
                </a:solidFill>
              </a:rPr>
              <a:t>Online Learning)</a:t>
            </a:r>
          </a:p>
          <a:p>
            <a:r>
              <a:rPr lang="zh-CN" altLang="en-US" sz="2000" dirty="0" smtClean="0"/>
              <a:t>分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行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列，由于</a:t>
            </a:r>
            <a:r>
              <a:rPr lang="en-US" altLang="zh-CN" sz="2000" dirty="0" smtClean="0"/>
              <a:t>W</a:t>
            </a:r>
            <a:r>
              <a:rPr lang="zh-CN" altLang="en-US" sz="2000" dirty="0" smtClean="0"/>
              <a:t>的分片是从相同列拉取的，故</a:t>
            </a:r>
            <a:r>
              <a:rPr lang="zh-CN" altLang="en-US" sz="2000" dirty="0"/>
              <a:t>每个</a:t>
            </a:r>
            <a:r>
              <a:rPr lang="en-US" altLang="zh-CN" sz="2000" dirty="0"/>
              <a:t>processor</a:t>
            </a:r>
            <a:r>
              <a:rPr lang="zh-CN" altLang="en-US" sz="2000" dirty="0" smtClean="0"/>
              <a:t>通信量为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1800" dirty="0" smtClean="0"/>
              <a:t>Dim/M-Dim/(N*M)=(N-1)*Dim/(N*M)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其等于单列通信量的</a:t>
            </a:r>
            <a:r>
              <a:rPr lang="en-US" altLang="zh-CN" sz="2000" dirty="0" smtClean="0"/>
              <a:t>1/M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1071546"/>
            <a:ext cx="3240360" cy="192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3286124"/>
            <a:ext cx="3357586" cy="124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4643446"/>
            <a:ext cx="57721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9165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57731262"/>
              </p:ext>
            </p:extLst>
          </p:nvPr>
        </p:nvGraphicFramePr>
        <p:xfrm>
          <a:off x="642910" y="928670"/>
          <a:ext cx="7072362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85786" y="4286256"/>
          <a:ext cx="70009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462"/>
                <a:gridCol w="3500462"/>
              </a:tblGrid>
              <a:tr h="37084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40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亿维度的</a:t>
                      </a: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featur</a:t>
                      </a: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e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instance shard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无法计算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checkerboard c2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无法计算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checkerboard c4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无法计算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checkerboard c8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能计算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zh-CN" altLang="en-US" sz="1800" kern="100" dirty="0" smtClea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时间较长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checkerboard c16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456.77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分钟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3469E-6 L -0.26372 -0.10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4" y="-5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</a:t>
            </a: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997311623"/>
              </p:ext>
            </p:extLst>
          </p:nvPr>
        </p:nvGraphicFramePr>
        <p:xfrm>
          <a:off x="571472" y="1000108"/>
          <a:ext cx="7429552" cy="4253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64477E-6 L 0.22049 -0.1207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-60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4" grpId="1">
        <p:bldAsOne/>
      </p:bldGraphic>
      <p:bldGraphic spid="4" grpId="2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Incremental Learning</a:t>
            </a:r>
            <a:endParaRPr lang="zh-CN" altLang="en-US" dirty="0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081088"/>
            <a:ext cx="71437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CTR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888" y="1085850"/>
            <a:ext cx="71342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Incremental Learning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73751519"/>
              </p:ext>
            </p:extLst>
          </p:nvPr>
        </p:nvGraphicFramePr>
        <p:xfrm>
          <a:off x="570902" y="906594"/>
          <a:ext cx="3929090" cy="2378390"/>
        </p:xfrm>
        <a:graphic>
          <a:graphicData uri="http://schemas.openxmlformats.org/presentationml/2006/ole">
            <p:oleObj spid="_x0000_s14338" name="Visio" r:id="rId4" imgW="5543100" imgH="5254565" progId="Visio.Drawing.11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4499992" y="928670"/>
            <a:ext cx="3572470" cy="22843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Parallel  Online Learning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1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One Pass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高效收敛快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2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、参数敏感  不容易达到最优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Empirical Loss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3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、不稳定  不易于监控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4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、接受信号就可以输出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、自动分时进行训练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、机器成本显著降低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、可做完美容灾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42890795"/>
              </p:ext>
            </p:extLst>
          </p:nvPr>
        </p:nvGraphicFramePr>
        <p:xfrm>
          <a:off x="1547664" y="3212976"/>
          <a:ext cx="5286375" cy="3645024"/>
        </p:xfrm>
        <a:graphic>
          <a:graphicData uri="http://schemas.openxmlformats.org/presentationml/2006/ole">
            <p:oleObj spid="_x0000_s14339" name="Visio" r:id="rId5" imgW="5974560" imgH="4777686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33915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训练任务自动化与容灾设计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日志数据下载 </a:t>
            </a:r>
            <a:r>
              <a:rPr lang="en-US" altLang="zh-CN" sz="2400" dirty="0" smtClean="0"/>
              <a:t>-&gt; </a:t>
            </a:r>
            <a:r>
              <a:rPr lang="zh-CN" altLang="en-US" sz="2400" dirty="0" smtClean="0"/>
              <a:t>模型训练 </a:t>
            </a:r>
            <a:r>
              <a:rPr lang="en-US" altLang="zh-CN" sz="2400" dirty="0" smtClean="0"/>
              <a:t>-&gt; AUC</a:t>
            </a:r>
            <a:r>
              <a:rPr lang="zh-CN" altLang="en-US" sz="2400" dirty="0" smtClean="0"/>
              <a:t>计算 </a:t>
            </a:r>
            <a:r>
              <a:rPr lang="en-US" altLang="zh-CN" sz="2400" dirty="0" smtClean="0"/>
              <a:t>-&gt; </a:t>
            </a:r>
            <a:r>
              <a:rPr lang="zh-CN" altLang="en-US" sz="2400" dirty="0" smtClean="0"/>
              <a:t>模型文件上传，所有步骤都实现了全自动化；维护一份训练程序，使用不同的配置文件起不同的任务；</a:t>
            </a:r>
            <a:endParaRPr lang="en-US" altLang="zh-CN" sz="2400" dirty="0" smtClean="0"/>
          </a:p>
          <a:p>
            <a:r>
              <a:rPr lang="zh-CN" altLang="en-US" sz="2400" dirty="0" smtClean="0"/>
              <a:t>对于训练集群的容灾，同样的实现了全自动化：</a:t>
            </a:r>
            <a:endParaRPr lang="zh-CN" alt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928934"/>
            <a:ext cx="845229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5589240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完美容灾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：心跳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上报到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CheckPoints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262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谢谢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42860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523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>
                <a:solidFill>
                  <a:srgbClr val="FF3300"/>
                </a:solidFill>
              </a:rPr>
              <a:t>M</a:t>
            </a:r>
            <a:r>
              <a:rPr lang="en-US" altLang="zh-CN" dirty="0" smtClean="0"/>
              <a:t>assage </a:t>
            </a:r>
            <a:r>
              <a:rPr lang="en-US" altLang="zh-CN" b="1" dirty="0" smtClean="0">
                <a:solidFill>
                  <a:srgbClr val="FF3300"/>
                </a:solidFill>
              </a:rPr>
              <a:t>P</a:t>
            </a:r>
            <a:r>
              <a:rPr lang="en-US" altLang="zh-CN" dirty="0" smtClean="0"/>
              <a:t>assing </a:t>
            </a:r>
            <a:r>
              <a:rPr lang="en-US" altLang="zh-CN" b="1" dirty="0" smtClean="0">
                <a:solidFill>
                  <a:srgbClr val="FF3300"/>
                </a:solidFill>
              </a:rPr>
              <a:t>I</a:t>
            </a:r>
            <a:r>
              <a:rPr lang="en-US" altLang="zh-CN" dirty="0" smtClean="0"/>
              <a:t>nterface:</a:t>
            </a:r>
            <a:r>
              <a:rPr lang="zh-CN" altLang="en-US" dirty="0" smtClean="0"/>
              <a:t>是消息传递函数库的标准规范，由</a:t>
            </a:r>
            <a:r>
              <a:rPr lang="en-US" altLang="zh-CN" dirty="0" smtClean="0"/>
              <a:t>MPI</a:t>
            </a:r>
            <a:r>
              <a:rPr lang="zh-CN" altLang="en-US" dirty="0" smtClean="0"/>
              <a:t>论坛开发，支持</a:t>
            </a:r>
            <a:r>
              <a:rPr lang="en-US" altLang="zh-CN" dirty="0" smtClean="0"/>
              <a:t>Fortran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MPI</a:t>
            </a:r>
            <a:r>
              <a:rPr lang="zh-CN" altLang="en-US" sz="2400" dirty="0" smtClean="0"/>
              <a:t>是一种标准或规范的代表，而不是特指某一个对它的具体实现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MPI</a:t>
            </a:r>
            <a:r>
              <a:rPr lang="zh-CN" altLang="en-US" sz="2400" dirty="0" smtClean="0"/>
              <a:t>是一种消息传递编程模型，并成为这种编程模型的代表和事实上的标准</a:t>
            </a: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MPI</a:t>
            </a:r>
            <a:r>
              <a:rPr lang="zh-CN" altLang="en-US" sz="2400" dirty="0" smtClean="0"/>
              <a:t>有丰富的接口提供实时的点对点、</a:t>
            </a:r>
            <a:r>
              <a:rPr lang="en-US" altLang="zh-CN" sz="2400" dirty="0" smtClean="0"/>
              <a:t>Group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Group</a:t>
            </a:r>
            <a:r>
              <a:rPr lang="zh-CN" altLang="en-US" sz="2400" dirty="0" smtClean="0"/>
              <a:t>、点和</a:t>
            </a:r>
            <a:r>
              <a:rPr lang="en-US" altLang="zh-CN" sz="2400" dirty="0" smtClean="0"/>
              <a:t>Group</a:t>
            </a:r>
            <a:r>
              <a:rPr lang="zh-CN" altLang="en-US" sz="2400" dirty="0" smtClean="0"/>
              <a:t>进行数据交互的</a:t>
            </a:r>
            <a:r>
              <a:rPr lang="en-US" altLang="zh-CN" sz="2400" dirty="0" smtClean="0"/>
              <a:t>API</a:t>
            </a:r>
            <a:endParaRPr lang="zh-CN" altLang="en-US" sz="2400" dirty="0" smtClean="0"/>
          </a:p>
          <a:p>
            <a:r>
              <a:rPr lang="zh-CN" altLang="en-US" dirty="0" smtClean="0"/>
              <a:t>目前主流使用的有</a:t>
            </a:r>
            <a:r>
              <a:rPr lang="en-US" altLang="zh-CN" dirty="0" smtClean="0"/>
              <a:t>Mpich2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OpenMPI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MPI</a:t>
            </a:r>
            <a:endParaRPr lang="zh-CN" altLang="en-US" dirty="0"/>
          </a:p>
        </p:txBody>
      </p:sp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1428728" y="857232"/>
          <a:ext cx="1958975" cy="928693"/>
        </p:xfrm>
        <a:graphic>
          <a:graphicData uri="http://schemas.openxmlformats.org/presentationml/2006/ole">
            <p:oleObj spid="_x0000_s1026" r:id="rId3" imgW="748975" imgH="431613" progId="Equation.3">
              <p:embed/>
            </p:oleObj>
          </a:graphicData>
        </a:graphic>
      </p:graphicFrame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447792" y="1785926"/>
          <a:ext cx="762000" cy="266700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graphicFrame>
        <p:nvGraphicFramePr>
          <p:cNvPr id="6" name="Group 18"/>
          <p:cNvGraphicFramePr>
            <a:graphicFrameLocks noGrp="1"/>
          </p:cNvGraphicFramePr>
          <p:nvPr/>
        </p:nvGraphicFramePr>
        <p:xfrm>
          <a:off x="2666992" y="1785926"/>
          <a:ext cx="762000" cy="266700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7" name="AutoShape 67"/>
          <p:cNvSpPr>
            <a:spLocks/>
          </p:cNvSpPr>
          <p:nvPr/>
        </p:nvSpPr>
        <p:spPr bwMode="auto">
          <a:xfrm>
            <a:off x="1142992" y="1785926"/>
            <a:ext cx="228600" cy="2590800"/>
          </a:xfrm>
          <a:prstGeom prst="leftBrace">
            <a:avLst>
              <a:gd name="adj1" fmla="val 9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7524" name="Object 68"/>
          <p:cNvGraphicFramePr>
            <a:graphicFrameLocks noChangeAspect="1"/>
          </p:cNvGraphicFramePr>
          <p:nvPr/>
        </p:nvGraphicFramePr>
        <p:xfrm>
          <a:off x="4857752" y="857233"/>
          <a:ext cx="2457450" cy="1000132"/>
        </p:xfrm>
        <a:graphic>
          <a:graphicData uri="http://schemas.openxmlformats.org/presentationml/2006/ole">
            <p:oleObj spid="_x0000_s1027" name="Equation" r:id="rId5" imgW="939800" imgH="469900" progId="Equation.DSMT4">
              <p:embed/>
            </p:oleObj>
          </a:graphicData>
        </a:graphic>
      </p:graphicFrame>
      <p:graphicFrame>
        <p:nvGraphicFramePr>
          <p:cNvPr id="9" name="Group 32"/>
          <p:cNvGraphicFramePr>
            <a:graphicFrameLocks noGrp="1"/>
          </p:cNvGraphicFramePr>
          <p:nvPr/>
        </p:nvGraphicFramePr>
        <p:xfrm>
          <a:off x="5353064" y="1785926"/>
          <a:ext cx="762000" cy="266700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46"/>
          <p:cNvGraphicFramePr>
            <a:graphicFrameLocks noGrp="1"/>
          </p:cNvGraphicFramePr>
          <p:nvPr/>
        </p:nvGraphicFramePr>
        <p:xfrm>
          <a:off x="6572264" y="1785926"/>
          <a:ext cx="762000" cy="266700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AutoShape 64"/>
          <p:cNvSpPr>
            <a:spLocks/>
          </p:cNvSpPr>
          <p:nvPr/>
        </p:nvSpPr>
        <p:spPr bwMode="auto">
          <a:xfrm>
            <a:off x="4819664" y="1795466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65"/>
          <p:cNvSpPr>
            <a:spLocks/>
          </p:cNvSpPr>
          <p:nvPr/>
        </p:nvSpPr>
        <p:spPr bwMode="auto">
          <a:xfrm>
            <a:off x="4819664" y="2862266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66"/>
          <p:cNvSpPr>
            <a:spLocks/>
          </p:cNvSpPr>
          <p:nvPr/>
        </p:nvSpPr>
        <p:spPr bwMode="auto">
          <a:xfrm>
            <a:off x="4819664" y="3919526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2910" y="285749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P0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71934" y="207167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P0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71934" y="321468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71934" y="400050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P2</a:t>
            </a:r>
            <a:endParaRPr lang="zh-CN" alt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7">
            <a:lum bright="-98000" contrast="100000"/>
          </a:blip>
          <a:srcRect/>
          <a:stretch>
            <a:fillRect/>
          </a:stretch>
        </p:blipFill>
        <p:spPr bwMode="auto">
          <a:xfrm>
            <a:off x="1285852" y="4714884"/>
            <a:ext cx="628654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接箭头连接符 21"/>
          <p:cNvCxnSpPr/>
          <p:nvPr/>
        </p:nvCxnSpPr>
        <p:spPr>
          <a:xfrm rot="5400000">
            <a:off x="858018" y="507128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214414" y="464344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28794" y="442913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00100" y="5500702"/>
            <a:ext cx="461665" cy="10001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processor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500174"/>
            <a:ext cx="2451104" cy="319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MPI</a:t>
            </a:r>
            <a:endParaRPr lang="zh-CN" altLang="en-US" dirty="0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4261" y="1965318"/>
            <a:ext cx="149383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4261" y="2574918"/>
            <a:ext cx="149383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4261" y="3184518"/>
            <a:ext cx="149383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4261" y="3794118"/>
            <a:ext cx="149383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94261" y="1584318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6329361" y="1890706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 dirty="0">
                <a:latin typeface="Times New Roman" pitchFamily="18" charset="0"/>
              </a:rPr>
              <a:t>p0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6343648" y="249554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 dirty="0">
                <a:latin typeface="Times New Roman" pitchFamily="18" charset="0"/>
              </a:rPr>
              <a:t>p1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6343648" y="310831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 dirty="0">
                <a:latin typeface="Times New Roman" pitchFamily="18" charset="0"/>
              </a:rPr>
              <a:t>p2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6343648" y="371791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 dirty="0">
                <a:latin typeface="Times New Roman" pitchFamily="18" charset="0"/>
              </a:rPr>
              <a:t>p3</a:t>
            </a:r>
          </a:p>
        </p:txBody>
      </p:sp>
      <p:sp>
        <p:nvSpPr>
          <p:cNvPr id="17" name="AutoShape 18"/>
          <p:cNvSpPr>
            <a:spLocks/>
          </p:cNvSpPr>
          <p:nvPr/>
        </p:nvSpPr>
        <p:spPr bwMode="auto">
          <a:xfrm>
            <a:off x="6786578" y="1857364"/>
            <a:ext cx="381000" cy="2209800"/>
          </a:xfrm>
          <a:prstGeom prst="rightBrace">
            <a:avLst>
              <a:gd name="adj1" fmla="val 48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8" name="Picture 1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61235" y="2714620"/>
            <a:ext cx="14970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428623" y="235743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 dirty="0">
                <a:latin typeface="Times New Roman" pitchFamily="18" charset="0"/>
              </a:rPr>
              <a:t>p0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928686" y="238759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 dirty="0">
                <a:latin typeface="Times New Roman" pitchFamily="18" charset="0"/>
              </a:rPr>
              <a:t>p1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1428748" y="238759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>
                <a:latin typeface="Times New Roman" pitchFamily="18" charset="0"/>
              </a:rPr>
              <a:t>p2</a:t>
            </a: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1928811" y="2387593"/>
            <a:ext cx="43815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>
                <a:latin typeface="Times New Roman" pitchFamily="18" charset="0"/>
              </a:rPr>
              <a:t>p3</a:t>
            </a:r>
          </a:p>
        </p:txBody>
      </p:sp>
      <p:graphicFrame>
        <p:nvGraphicFramePr>
          <p:cNvPr id="24" name="Object 30"/>
          <p:cNvGraphicFramePr>
            <a:graphicFrameLocks noChangeAspect="1"/>
          </p:cNvGraphicFramePr>
          <p:nvPr/>
        </p:nvGraphicFramePr>
        <p:xfrm>
          <a:off x="2214546" y="857232"/>
          <a:ext cx="2894012" cy="642938"/>
        </p:xfrm>
        <a:graphic>
          <a:graphicData uri="http://schemas.openxmlformats.org/presentationml/2006/ole">
            <p:oleObj spid="_x0000_s2050" r:id="rId7" imgW="1028700" imgH="228600" progId="Equation.3">
              <p:embed/>
            </p:oleObj>
          </a:graphicData>
        </a:graphic>
      </p:graphicFrame>
      <p:sp>
        <p:nvSpPr>
          <p:cNvPr id="25" name="Oval 31"/>
          <p:cNvSpPr>
            <a:spLocks noChangeArrowheads="1"/>
          </p:cNvSpPr>
          <p:nvPr/>
        </p:nvSpPr>
        <p:spPr bwMode="auto">
          <a:xfrm>
            <a:off x="4895848" y="1438268"/>
            <a:ext cx="457200" cy="30480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未知"/>
          <p:cNvSpPr>
            <a:spLocks/>
          </p:cNvSpPr>
          <p:nvPr/>
        </p:nvSpPr>
        <p:spPr bwMode="auto">
          <a:xfrm>
            <a:off x="5200648" y="1590668"/>
            <a:ext cx="2209800" cy="1371600"/>
          </a:xfrm>
          <a:custGeom>
            <a:avLst/>
            <a:gdLst>
              <a:gd name="T0" fmla="*/ 0 w 1392"/>
              <a:gd name="T1" fmla="*/ 0 h 816"/>
              <a:gd name="T2" fmla="*/ 1757363 w 1392"/>
              <a:gd name="T3" fmla="*/ 578224 h 816"/>
              <a:gd name="T4" fmla="*/ 2209800 w 1392"/>
              <a:gd name="T5" fmla="*/ 1371600 h 816"/>
              <a:gd name="T6" fmla="*/ 0 60000 65536"/>
              <a:gd name="T7" fmla="*/ 0 60000 65536"/>
              <a:gd name="T8" fmla="*/ 0 60000 65536"/>
              <a:gd name="T9" fmla="*/ 0 w 1392"/>
              <a:gd name="T10" fmla="*/ 0 h 816"/>
              <a:gd name="T11" fmla="*/ 1392 w 1392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816">
                <a:moveTo>
                  <a:pt x="0" y="0"/>
                </a:moveTo>
                <a:cubicBezTo>
                  <a:pt x="184" y="57"/>
                  <a:pt x="875" y="208"/>
                  <a:pt x="1107" y="344"/>
                </a:cubicBezTo>
                <a:cubicBezTo>
                  <a:pt x="1339" y="480"/>
                  <a:pt x="1333" y="718"/>
                  <a:pt x="1392" y="816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7" name="Picture 35"/>
          <p:cNvPicPr>
            <a:picLocks noChangeAspect="1" noChangeArrowheads="1"/>
          </p:cNvPicPr>
          <p:nvPr/>
        </p:nvPicPr>
        <p:blipFill>
          <a:blip r:embed="rId8"/>
          <a:srcRect l="54468" t="66278" r="29897"/>
          <a:stretch>
            <a:fillRect/>
          </a:stretch>
        </p:blipFill>
        <p:spPr bwMode="auto">
          <a:xfrm>
            <a:off x="2500298" y="1785926"/>
            <a:ext cx="188913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37"/>
          <p:cNvSpPr txBox="1">
            <a:spLocks noChangeArrowheads="1"/>
          </p:cNvSpPr>
          <p:nvPr/>
        </p:nvSpPr>
        <p:spPr bwMode="auto">
          <a:xfrm>
            <a:off x="714348" y="2000240"/>
            <a:ext cx="1127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k=m/p</a:t>
            </a:r>
            <a:endParaRPr lang="zh-CN" altLang="en-US" dirty="0"/>
          </a:p>
        </p:txBody>
      </p:sp>
      <p:pic>
        <p:nvPicPr>
          <p:cNvPr id="29" name="Picture 2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158" y="2714620"/>
            <a:ext cx="19288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4357686" y="1857364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 dirty="0">
                <a:latin typeface="Times New Roman" pitchFamily="18" charset="0"/>
              </a:rPr>
              <a:t>p0</a:t>
            </a: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4357686" y="2500306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 dirty="0">
                <a:latin typeface="Times New Roman" pitchFamily="18" charset="0"/>
              </a:rPr>
              <a:t>p1</a:t>
            </a: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4357686" y="314324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 dirty="0">
                <a:latin typeface="Times New Roman" pitchFamily="18" charset="0"/>
              </a:rPr>
              <a:t>p2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4357686" y="3714752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 dirty="0">
                <a:latin typeface="Times New Roman" pitchFamily="18" charset="0"/>
              </a:rPr>
              <a:t>p3</a:t>
            </a: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714348" y="4786322"/>
          <a:ext cx="77153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648"/>
                <a:gridCol w="61566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Layout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向量按照节点进行分割，矩阵采用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row shards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的方式存储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加速比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不算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All Reduce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的开销，加速比是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Processor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数目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MPI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r>
                        <a:rPr lang="zh-CN" altLang="en-US" dirty="0" smtClean="0"/>
                        <a:t>是进程单位，</a:t>
                      </a:r>
                      <a:r>
                        <a:rPr lang="en-US" altLang="zh-CN" dirty="0" smtClean="0"/>
                        <a:t>Mpich2</a:t>
                      </a:r>
                      <a:r>
                        <a:rPr lang="zh-CN" altLang="en-US" dirty="0" smtClean="0"/>
                        <a:t>最新版本支持同一个</a:t>
                      </a:r>
                      <a:r>
                        <a:rPr lang="en-US" altLang="zh-CN" dirty="0" smtClean="0"/>
                        <a:t>Node</a:t>
                      </a:r>
                      <a:r>
                        <a:rPr lang="zh-CN" altLang="en-US" dirty="0" smtClean="0"/>
                        <a:t>启动多个</a:t>
                      </a:r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BSP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28596" y="3357562"/>
          <a:ext cx="3714776" cy="2733675"/>
        </p:xfrm>
        <a:graphic>
          <a:graphicData uri="http://schemas.openxmlformats.org/presentationml/2006/ole">
            <p:oleObj spid="_x0000_s3074" name="BMP 图像" r:id="rId3" imgW="3467584" imgH="2734057" progId="PBrush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034" y="1071546"/>
            <a:ext cx="7643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Bulk synchronous parallel</a:t>
            </a:r>
            <a:r>
              <a:rPr lang="en-US" b="1" dirty="0" smtClean="0"/>
              <a:t>:</a:t>
            </a:r>
          </a:p>
          <a:p>
            <a:r>
              <a:rPr lang="en-US" altLang="zh-CN" dirty="0" smtClean="0"/>
              <a:t> </a:t>
            </a:r>
            <a:r>
              <a:rPr lang="en-US" dirty="0" smtClean="0"/>
              <a:t>BSP was developed by</a:t>
            </a:r>
            <a:r>
              <a:rPr lang="en-US" u="sng" dirty="0" smtClean="0"/>
              <a:t> </a:t>
            </a:r>
            <a:r>
              <a:rPr lang="en-US" u="sng" dirty="0" smtClean="0">
                <a:hlinkClick r:id="rId4" tooltip="Leslie Valiant"/>
              </a:rPr>
              <a:t>Leslie Valiant</a:t>
            </a:r>
            <a:r>
              <a:rPr lang="en-US" dirty="0" smtClean="0"/>
              <a:t> during the 1980s</a:t>
            </a:r>
          </a:p>
          <a:p>
            <a:r>
              <a:rPr lang="en-US" altLang="zh-CN" dirty="0" smtClean="0"/>
              <a:t> </a:t>
            </a:r>
            <a:r>
              <a:rPr lang="en-US" dirty="0" smtClean="0"/>
              <a:t>A BSP computation proceeds in a series of global </a:t>
            </a:r>
            <a:r>
              <a:rPr lang="en-US" i="1" dirty="0" smtClean="0"/>
              <a:t>supersteps</a:t>
            </a:r>
            <a:r>
              <a:rPr lang="en-US" dirty="0" smtClean="0"/>
              <a:t>. A superstep consists of three ordered stages:</a:t>
            </a:r>
          </a:p>
          <a:p>
            <a:r>
              <a:rPr lang="en-US" altLang="zh-CN" dirty="0" smtClean="0"/>
              <a:t> 1) </a:t>
            </a:r>
            <a:r>
              <a:rPr lang="en-US" b="1" i="1" dirty="0" smtClean="0"/>
              <a:t>Concurrent computation</a:t>
            </a:r>
            <a:r>
              <a:rPr lang="en-US" i="1" dirty="0" smtClean="0"/>
              <a:t>: local data, independent,</a:t>
            </a:r>
            <a:r>
              <a:rPr lang="en-US" dirty="0" smtClean="0"/>
              <a:t> asynchronously </a:t>
            </a:r>
            <a:endParaRPr lang="en-US" i="1" dirty="0" smtClean="0"/>
          </a:p>
          <a:p>
            <a:r>
              <a:rPr lang="en-US" altLang="zh-CN" i="1" dirty="0" smtClean="0"/>
              <a:t> 2) </a:t>
            </a:r>
            <a:r>
              <a:rPr lang="en-US" b="1" i="1" dirty="0" smtClean="0"/>
              <a:t>Communication</a:t>
            </a:r>
            <a:r>
              <a:rPr lang="en-US" dirty="0" smtClean="0"/>
              <a:t>: At this stage, the processes exchange data between themselves.</a:t>
            </a:r>
          </a:p>
          <a:p>
            <a:r>
              <a:rPr lang="en-US" altLang="zh-CN" dirty="0" smtClean="0"/>
              <a:t>3) </a:t>
            </a:r>
            <a:r>
              <a:rPr lang="en-US" b="1" i="1" dirty="0" smtClean="0"/>
              <a:t>Barrier synchronization</a:t>
            </a:r>
            <a:r>
              <a:rPr lang="en-US" dirty="0" smtClean="0"/>
              <a:t>: When a process reaches this point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7686" y="3643314"/>
            <a:ext cx="3786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1) No deadlock and data races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2) Barrier permit novel forms of fault tolerance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3) Parallel graph-processing-Pregel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Parallel 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Local Vector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Parallel Vector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00166" y="164305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a[0]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a[N-1]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左大括号 9"/>
          <p:cNvSpPr/>
          <p:nvPr/>
        </p:nvSpPr>
        <p:spPr>
          <a:xfrm rot="16200000" flipV="1">
            <a:off x="4379119" y="-878713"/>
            <a:ext cx="314324" cy="6072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14810" y="228599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P0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0100" y="164305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428726" y="2714620"/>
          <a:ext cx="6167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860"/>
                <a:gridCol w="1541860"/>
                <a:gridCol w="1541860"/>
                <a:gridCol w="154186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a[0]        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 a[N-1]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左大括号 13"/>
          <p:cNvSpPr/>
          <p:nvPr/>
        </p:nvSpPr>
        <p:spPr>
          <a:xfrm rot="16200000" flipV="1">
            <a:off x="2021665" y="2550311"/>
            <a:ext cx="314324" cy="1500198"/>
          </a:xfrm>
          <a:prstGeom prst="leftBrace">
            <a:avLst>
              <a:gd name="adj1" fmla="val 29545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 rot="16200000" flipV="1">
            <a:off x="3521863" y="2550311"/>
            <a:ext cx="314324" cy="1500198"/>
          </a:xfrm>
          <a:prstGeom prst="leftBrace">
            <a:avLst>
              <a:gd name="adj1" fmla="val 29545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 rot="16200000" flipV="1">
            <a:off x="5093499" y="2550311"/>
            <a:ext cx="314324" cy="1500198"/>
          </a:xfrm>
          <a:prstGeom prst="leftBrace">
            <a:avLst>
              <a:gd name="adj1" fmla="val 29545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 rot="16200000" flipV="1">
            <a:off x="6593697" y="2550311"/>
            <a:ext cx="314324" cy="1500198"/>
          </a:xfrm>
          <a:prstGeom prst="leftBrace">
            <a:avLst>
              <a:gd name="adj1" fmla="val 29545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857356" y="342900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P0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57554" y="342900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P1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29190" y="342900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P2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29388" y="342900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P3</a:t>
            </a:r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571604" y="3857628"/>
          <a:ext cx="6000792" cy="1500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92"/>
              </a:tblGrid>
              <a:tr h="1500198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err="1" smtClean="0">
                          <a:solidFill>
                            <a:schemeClr val="tx1"/>
                          </a:solidFill>
                        </a:rPr>
                        <a:t>CreateVector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baseline="0" dirty="0" err="1" smtClean="0">
                          <a:solidFill>
                            <a:schemeClr val="tx1"/>
                          </a:solidFill>
                        </a:rPr>
                        <a:t>Comm,GlobalSize,LocalSize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,*Vector)</a:t>
                      </a:r>
                    </a:p>
                    <a:p>
                      <a:r>
                        <a:rPr lang="en-US" altLang="zh-CN" baseline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err="1" smtClean="0">
                          <a:solidFill>
                            <a:schemeClr val="tx1"/>
                          </a:solidFill>
                        </a:rPr>
                        <a:t>VectorSet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(*</a:t>
                      </a:r>
                      <a:r>
                        <a:rPr lang="en-US" altLang="zh-CN" baseline="0" dirty="0" err="1" smtClean="0">
                          <a:solidFill>
                            <a:schemeClr val="tx1"/>
                          </a:solidFill>
                        </a:rPr>
                        <a:t>Vector,double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double Dot(</a:t>
                      </a:r>
                      <a:r>
                        <a:rPr lang="en-US" altLang="zh-CN" baseline="0" dirty="0" err="1" smtClean="0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*, </a:t>
                      </a:r>
                      <a:r>
                        <a:rPr lang="en-US" altLang="zh-CN" baseline="0" dirty="0" err="1" smtClean="0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double </a:t>
                      </a:r>
                      <a:r>
                        <a:rPr lang="en-US" altLang="zh-CN" baseline="0" dirty="0" err="1" smtClean="0">
                          <a:solidFill>
                            <a:schemeClr val="tx1"/>
                          </a:solidFill>
                        </a:rPr>
                        <a:t>VectorNorm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baseline="0" dirty="0" err="1" smtClean="0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*,</a:t>
                      </a:r>
                      <a:r>
                        <a:rPr lang="en-US" altLang="zh-CN" baseline="0" dirty="0" err="1" smtClean="0">
                          <a:solidFill>
                            <a:schemeClr val="tx1"/>
                          </a:solidFill>
                        </a:rPr>
                        <a:t>NormType,double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*)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AXPY  AYPX……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28662" y="271462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4348" y="428625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Class   Vector</a:t>
            </a:r>
            <a:endParaRPr lang="zh-CN" altLang="en-US" dirty="0"/>
          </a:p>
        </p:txBody>
      </p:sp>
      <p:sp>
        <p:nvSpPr>
          <p:cNvPr id="27" name="右弧形箭头 26"/>
          <p:cNvSpPr/>
          <p:nvPr/>
        </p:nvSpPr>
        <p:spPr>
          <a:xfrm>
            <a:off x="7643834" y="2000240"/>
            <a:ext cx="428628" cy="1216152"/>
          </a:xfrm>
          <a:prstGeom prst="curvedLeftArrow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1285852" y="5572140"/>
          <a:ext cx="6310314" cy="57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0314"/>
              </a:tblGrid>
              <a:tr h="571504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  逻辑抽象和物理存储分开    存储和计算都并行</a:t>
                      </a:r>
                      <a:r>
                        <a:rPr lang="zh-CN" altLang="en-US" sz="18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  通信量很少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凸函数优化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071546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 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有二阶连续偏导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graphicFrame>
        <p:nvGraphicFramePr>
          <p:cNvPr id="109570" name="Object 2"/>
          <p:cNvGraphicFramePr>
            <a:graphicFrameLocks noChangeAspect="1"/>
          </p:cNvGraphicFramePr>
          <p:nvPr/>
        </p:nvGraphicFramePr>
        <p:xfrm>
          <a:off x="1500166" y="1571612"/>
          <a:ext cx="1785938" cy="714380"/>
        </p:xfrm>
        <a:graphic>
          <a:graphicData uri="http://schemas.openxmlformats.org/presentationml/2006/ole">
            <p:oleObj spid="_x0000_s4098" name="Equation" r:id="rId3" imgW="596900" imgH="27940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714348" y="3429000"/>
            <a:ext cx="70723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altLang="zh-CN" b="1" dirty="0" smtClean="0"/>
          </a:p>
          <a:p>
            <a:r>
              <a:rPr lang="es-ES" altLang="zh-CN" b="1" dirty="0" smtClean="0"/>
              <a:t>Example:   FindMinimumPlot[Cos[x^2 - 3 y] + Sin[x^2 + y^2],{{x,1},{y,1}}]</a:t>
            </a:r>
          </a:p>
          <a:p>
            <a:endParaRPr lang="es-ES" altLang="zh-CN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71472" y="2285992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优化的方法：</a:t>
            </a:r>
            <a:endParaRPr lang="en-US" altLang="zh-CN" dirty="0" smtClean="0"/>
          </a:p>
          <a:p>
            <a:r>
              <a:rPr lang="en-US" altLang="zh-CN" dirty="0" smtClean="0"/>
              <a:t>   1) </a:t>
            </a:r>
            <a:r>
              <a:rPr lang="zh-CN" altLang="en-US" dirty="0" smtClean="0"/>
              <a:t>最速下降法  </a:t>
            </a:r>
            <a:r>
              <a:rPr lang="en-US" altLang="zh-CN" dirty="0" smtClean="0"/>
              <a:t>2) </a:t>
            </a:r>
            <a:r>
              <a:rPr lang="en-US" altLang="zh-CN" dirty="0" err="1" smtClean="0"/>
              <a:t>NewTon</a:t>
            </a:r>
            <a:r>
              <a:rPr lang="zh-CN" altLang="en-US" dirty="0" smtClean="0"/>
              <a:t>法  </a:t>
            </a:r>
            <a:r>
              <a:rPr lang="en-US" altLang="zh-CN" dirty="0" smtClean="0"/>
              <a:t>3) </a:t>
            </a:r>
            <a:r>
              <a:rPr lang="en-US" altLang="zh-CN" dirty="0" err="1" smtClean="0"/>
              <a:t>Qusai-NewTon</a:t>
            </a:r>
            <a:r>
              <a:rPr lang="zh-CN" altLang="en-US" dirty="0" smtClean="0"/>
              <a:t>法 </a:t>
            </a:r>
            <a:r>
              <a:rPr lang="en-US" altLang="zh-CN" dirty="0" smtClean="0"/>
              <a:t>4) BFGS</a:t>
            </a:r>
            <a:r>
              <a:rPr lang="zh-CN" altLang="en-US" dirty="0" smtClean="0"/>
              <a:t>方法 </a:t>
            </a:r>
            <a:r>
              <a:rPr lang="en-US" altLang="zh-CN" dirty="0" smtClean="0"/>
              <a:t>5) OWLQN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4348" y="2928930"/>
            <a:ext cx="6929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所有上述方法的核心：</a:t>
            </a:r>
            <a:r>
              <a:rPr lang="en-US" altLang="zh-CN" b="1" dirty="0" smtClean="0">
                <a:solidFill>
                  <a:srgbClr val="FF0000"/>
                </a:solidFill>
              </a:rPr>
              <a:t>f</a:t>
            </a:r>
            <a:r>
              <a:rPr lang="zh-CN" altLang="en-US" b="1" dirty="0" smtClean="0">
                <a:solidFill>
                  <a:srgbClr val="FF0000"/>
                </a:solidFill>
              </a:rPr>
              <a:t>的一阶导数</a:t>
            </a:r>
            <a:r>
              <a:rPr lang="en-US" altLang="zh-CN" b="1" dirty="0" smtClean="0">
                <a:solidFill>
                  <a:srgbClr val="FF0000"/>
                </a:solidFill>
              </a:rPr>
              <a:t>——</a:t>
            </a:r>
            <a:r>
              <a:rPr lang="zh-CN" altLang="en-US" b="1" dirty="0" smtClean="0">
                <a:solidFill>
                  <a:srgbClr val="FF0000"/>
                </a:solidFill>
              </a:rPr>
              <a:t>梯度，二阶导数</a:t>
            </a:r>
            <a:r>
              <a:rPr lang="en-US" altLang="zh-CN" b="1" dirty="0" smtClean="0">
                <a:solidFill>
                  <a:srgbClr val="FF0000"/>
                </a:solidFill>
              </a:rPr>
              <a:t>——Hessian</a:t>
            </a:r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2928926" y="3214686"/>
          <a:ext cx="2251075" cy="500066"/>
        </p:xfrm>
        <a:graphic>
          <a:graphicData uri="http://schemas.openxmlformats.org/presentationml/2006/ole">
            <p:oleObj spid="_x0000_s4099" name="Equation" r:id="rId4" imgW="800100" imgH="228600" progId="Equation.DSMT4">
              <p:embed/>
            </p:oleObj>
          </a:graphicData>
        </a:graphic>
      </p:graphicFrame>
      <p:pic>
        <p:nvPicPr>
          <p:cNvPr id="11" name="图片 10" descr="f(x_k+\Delta x) \approx f(x_k)+\nabla f(x_k)^T \Delta x+\frac{1}{2} \Delta x^T {B} \, \Delta x, 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1500174"/>
            <a:ext cx="40195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 \nabla f(x_k+\Delta x) \approx \nabla f(x_k)+B \, \Delta x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9058" y="2000240"/>
            <a:ext cx="26193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714348" y="4143380"/>
            <a:ext cx="6858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{{-2.,{x = 1.37638,y = 1.67868}},{Steps = 9,Function = 13,Gradient = 13}</a:t>
            </a:r>
            <a:endParaRPr lang="zh-CN" altLang="en-US" dirty="0"/>
          </a:p>
        </p:txBody>
      </p:sp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48" y="4572008"/>
            <a:ext cx="17335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1667</Words>
  <PresentationFormat>全屏显示(4:3)</PresentationFormat>
  <Paragraphs>341</Paragraphs>
  <Slides>32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Office 主题</vt:lpstr>
      <vt:lpstr>PicObj Class</vt:lpstr>
      <vt:lpstr>Visio</vt:lpstr>
      <vt:lpstr>Microsoft 公式 3.0</vt:lpstr>
      <vt:lpstr>Equation</vt:lpstr>
      <vt:lpstr>BMP 图像</vt:lpstr>
      <vt:lpstr>大规模逻辑回归并行化</vt:lpstr>
      <vt:lpstr>提纲</vt:lpstr>
      <vt:lpstr>CTR平台</vt:lpstr>
      <vt:lpstr>MPI</vt:lpstr>
      <vt:lpstr>MPI</vt:lpstr>
      <vt:lpstr>MPI</vt:lpstr>
      <vt:lpstr>BSP</vt:lpstr>
      <vt:lpstr>Parallel DS</vt:lpstr>
      <vt:lpstr>凸函数优化</vt:lpstr>
      <vt:lpstr>凸函数优化</vt:lpstr>
      <vt:lpstr>Batch Learning VS Online Learning</vt:lpstr>
      <vt:lpstr>正则化Regularization</vt:lpstr>
      <vt:lpstr>Logistic回归模型(背景)</vt:lpstr>
      <vt:lpstr>Logistic Regression训练</vt:lpstr>
      <vt:lpstr>MapReduce</vt:lpstr>
      <vt:lpstr>从MapReduce到MPI</vt:lpstr>
      <vt:lpstr>Why faster?</vt:lpstr>
      <vt:lpstr>LR并行化平台</vt:lpstr>
      <vt:lpstr>Olympic-架构</vt:lpstr>
      <vt:lpstr>Olympic-评测</vt:lpstr>
      <vt:lpstr>Olympic-评测</vt:lpstr>
      <vt:lpstr>业界</vt:lpstr>
      <vt:lpstr>CheckerBoard</vt:lpstr>
      <vt:lpstr>幻灯片 24</vt:lpstr>
      <vt:lpstr>幻灯片 25</vt:lpstr>
      <vt:lpstr>Checkerboard通信量</vt:lpstr>
      <vt:lpstr>性能</vt:lpstr>
      <vt:lpstr>内存</vt:lpstr>
      <vt:lpstr>Incremental Learning</vt:lpstr>
      <vt:lpstr>Incremental Learning</vt:lpstr>
      <vt:lpstr>训练任务自动化与容灾设计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大规模逻辑回归并行化</dc:title>
  <dc:creator>iniyosaliu(刘小兵)</dc:creator>
  <cp:lastModifiedBy>iniyosaliu</cp:lastModifiedBy>
  <cp:revision>10</cp:revision>
  <dcterms:created xsi:type="dcterms:W3CDTF">2013-01-07T13:24:16Z</dcterms:created>
  <dcterms:modified xsi:type="dcterms:W3CDTF">2013-01-07T13:29:43Z</dcterms:modified>
</cp:coreProperties>
</file>