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10CD-34FD-4C0F-A988-6065CA4A237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AD7E-64A0-4963-B661-AF0A0E8C55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10CD-34FD-4C0F-A988-6065CA4A237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AD7E-64A0-4963-B661-AF0A0E8C55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10CD-34FD-4C0F-A988-6065CA4A237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AD7E-64A0-4963-B661-AF0A0E8C55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10CD-34FD-4C0F-A988-6065CA4A237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AD7E-64A0-4963-B661-AF0A0E8C55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10CD-34FD-4C0F-A988-6065CA4A237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AD7E-64A0-4963-B661-AF0A0E8C55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10CD-34FD-4C0F-A988-6065CA4A237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AD7E-64A0-4963-B661-AF0A0E8C55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10CD-34FD-4C0F-A988-6065CA4A237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AD7E-64A0-4963-B661-AF0A0E8C55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10CD-34FD-4C0F-A988-6065CA4A237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AD7E-64A0-4963-B661-AF0A0E8C55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10CD-34FD-4C0F-A988-6065CA4A237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AD7E-64A0-4963-B661-AF0A0E8C55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10CD-34FD-4C0F-A988-6065CA4A237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AD7E-64A0-4963-B661-AF0A0E8C55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10CD-34FD-4C0F-A988-6065CA4A237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AD7E-64A0-4963-B661-AF0A0E8C55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A10CD-34FD-4C0F-A988-6065CA4A237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AAD7E-64A0-4963-B661-AF0A0E8C558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885" y="138430"/>
            <a:ext cx="9225915" cy="979170"/>
          </a:xfrm>
        </p:spPr>
        <p:txBody>
          <a:bodyPr>
            <a:normAutofit fontScale="90000"/>
          </a:bodyPr>
          <a:lstStyle/>
          <a:p>
            <a:r>
              <a:rPr lang="en-US" altLang="en-IN" i="1" dirty="0">
                <a:latin typeface="Californian FB" panose="0207040306080B030204" charset="0"/>
                <a:cs typeface="Californian FB" panose="0207040306080B030204" charset="0"/>
              </a:rPr>
              <a:t>  ADITYA DEGREE COLLEGE, PALAKOLE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99095" y="3559810"/>
            <a:ext cx="3564890" cy="304419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708775" y="1219835"/>
            <a:ext cx="4723130" cy="1330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607945" y="3909060"/>
            <a:ext cx="5000625" cy="2611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altLang="en-IN" sz="3600" i="1" dirty="0" smtClean="0"/>
              <a:t>        Team Members</a:t>
            </a:r>
            <a:endParaRPr lang="en-IN" sz="3600" i="1" dirty="0" smtClean="0"/>
          </a:p>
          <a:p>
            <a:pPr marL="0" indent="0">
              <a:buNone/>
            </a:pPr>
            <a:endParaRPr lang="en-IN" i="1" dirty="0" smtClean="0"/>
          </a:p>
          <a:p>
            <a:pPr marL="0" indent="0">
              <a:buNone/>
            </a:pPr>
            <a:r>
              <a:rPr lang="en-US" b="1" dirty="0" smtClean="0">
                <a:latin typeface="+mj-lt"/>
                <a:sym typeface="+mn-ea"/>
              </a:rPr>
              <a:t>        Y. Sri </a:t>
            </a:r>
            <a:r>
              <a:rPr lang="en-US" b="1" dirty="0" err="1" smtClean="0">
                <a:latin typeface="+mj-lt"/>
                <a:sym typeface="+mn-ea"/>
              </a:rPr>
              <a:t>Nidhitha		      </a:t>
            </a:r>
            <a:r>
              <a:rPr lang="en-IN" dirty="0" smtClean="0">
                <a:sym typeface="+mn-ea"/>
              </a:rPr>
              <a:t> </a:t>
            </a:r>
            <a:r>
              <a:rPr lang="en-US" altLang="en-IN" dirty="0" smtClean="0">
                <a:sym typeface="+mn-ea"/>
              </a:rPr>
              <a:t> - 219</a:t>
            </a:r>
            <a:endParaRPr lang="en-IN" dirty="0" smtClean="0"/>
          </a:p>
          <a:p>
            <a:pPr marL="0" indent="0">
              <a:buNone/>
            </a:pPr>
            <a:r>
              <a:rPr lang="en-US" altLang="en-IN" dirty="0" smtClean="0">
                <a:latin typeface="+mj-lt"/>
                <a:sym typeface="+mn-ea"/>
              </a:rPr>
              <a:t>        </a:t>
            </a:r>
            <a:r>
              <a:rPr lang="en-IN" b="1" dirty="0" smtClean="0">
                <a:latin typeface="+mj-lt"/>
                <a:sym typeface="+mn-ea"/>
              </a:rPr>
              <a:t>G. Lakshmi </a:t>
            </a:r>
            <a:r>
              <a:rPr lang="en-IN" b="1" dirty="0" err="1" smtClean="0">
                <a:latin typeface="+mj-lt"/>
                <a:sym typeface="+mn-ea"/>
              </a:rPr>
              <a:t>Durga</a:t>
            </a:r>
            <a:r>
              <a:rPr lang="en-US" altLang="en-IN" b="1" dirty="0" err="1" smtClean="0">
                <a:latin typeface="+mj-lt"/>
                <a:sym typeface="+mn-ea"/>
              </a:rPr>
              <a:t>                      - 205</a:t>
            </a:r>
            <a:endParaRPr lang="en-IN" dirty="0" smtClean="0">
              <a:latin typeface="+mj-lt"/>
            </a:endParaRPr>
          </a:p>
          <a:p>
            <a:pPr marL="0" indent="0">
              <a:buNone/>
            </a:pPr>
            <a:r>
              <a:rPr lang="en-IN" dirty="0">
                <a:latin typeface="+mj-lt"/>
                <a:sym typeface="+mn-ea"/>
              </a:rPr>
              <a:t> </a:t>
            </a:r>
            <a:r>
              <a:rPr lang="en-IN" dirty="0" smtClean="0">
                <a:latin typeface="+mj-lt"/>
                <a:sym typeface="+mn-ea"/>
              </a:rPr>
              <a:t>       </a:t>
            </a:r>
            <a:r>
              <a:rPr lang="en-IN" b="1" dirty="0" smtClean="0">
                <a:latin typeface="+mj-lt"/>
                <a:sym typeface="+mn-ea"/>
              </a:rPr>
              <a:t>G. </a:t>
            </a:r>
            <a:r>
              <a:rPr lang="en-IN" b="1" dirty="0" err="1" smtClean="0">
                <a:latin typeface="+mj-lt"/>
                <a:sym typeface="+mn-ea"/>
              </a:rPr>
              <a:t>Lalitha</a:t>
            </a:r>
            <a:r>
              <a:rPr lang="en-US" altLang="en-IN" b="1" dirty="0" err="1" smtClean="0">
                <a:latin typeface="+mj-lt"/>
                <a:sym typeface="+mn-ea"/>
              </a:rPr>
              <a:t>                                    - 204</a:t>
            </a:r>
            <a:endParaRPr lang="en-IN" b="1" dirty="0" smtClean="0">
              <a:latin typeface="+mj-lt"/>
            </a:endParaRPr>
          </a:p>
          <a:p>
            <a:pPr marL="0" indent="0">
              <a:buNone/>
            </a:pPr>
            <a:r>
              <a:rPr lang="en-IN" b="1" dirty="0">
                <a:latin typeface="+mj-lt"/>
                <a:sym typeface="+mn-ea"/>
              </a:rPr>
              <a:t> </a:t>
            </a:r>
            <a:r>
              <a:rPr lang="en-IN" b="1" dirty="0" smtClean="0">
                <a:latin typeface="+mj-lt"/>
                <a:sym typeface="+mn-ea"/>
              </a:rPr>
              <a:t>       K. </a:t>
            </a:r>
            <a:r>
              <a:rPr lang="en-IN" b="1" dirty="0" err="1" smtClean="0">
                <a:latin typeface="+mj-lt"/>
                <a:sym typeface="+mn-ea"/>
              </a:rPr>
              <a:t>Dhana</a:t>
            </a:r>
            <a:r>
              <a:rPr lang="en-IN" b="1" dirty="0" smtClean="0">
                <a:latin typeface="+mj-lt"/>
                <a:sym typeface="+mn-ea"/>
              </a:rPr>
              <a:t> Sri</a:t>
            </a:r>
            <a:r>
              <a:rPr lang="en-US" altLang="en-IN" b="1" dirty="0" smtClean="0">
                <a:latin typeface="+mj-lt"/>
                <a:sym typeface="+mn-ea"/>
              </a:rPr>
              <a:t>                               - 208</a:t>
            </a:r>
            <a:endParaRPr lang="en-IN" b="1" dirty="0" smtClean="0">
              <a:latin typeface="+mj-lt"/>
            </a:endParaRPr>
          </a:p>
          <a:p>
            <a:pPr marL="0" indent="0">
              <a:buNone/>
            </a:pPr>
            <a:r>
              <a:rPr lang="en-IN" b="1" dirty="0">
                <a:latin typeface="+mj-lt"/>
                <a:sym typeface="+mn-ea"/>
              </a:rPr>
              <a:t> </a:t>
            </a:r>
            <a:r>
              <a:rPr lang="en-IN" b="1" dirty="0" smtClean="0">
                <a:latin typeface="+mj-lt"/>
                <a:sym typeface="+mn-ea"/>
              </a:rPr>
              <a:t>       P. Jaya Lakshmi</a:t>
            </a:r>
            <a:r>
              <a:rPr lang="en-IN" dirty="0" smtClean="0">
                <a:latin typeface="+mj-lt"/>
                <a:sym typeface="+mn-ea"/>
              </a:rPr>
              <a:t>          </a:t>
            </a:r>
            <a:r>
              <a:rPr lang="en-US" altLang="en-IN" dirty="0" smtClean="0">
                <a:latin typeface="+mj-lt"/>
                <a:sym typeface="+mn-ea"/>
              </a:rPr>
              <a:t>                - </a:t>
            </a:r>
            <a:r>
              <a:rPr lang="en-US" altLang="en-IN" b="1" dirty="0" smtClean="0">
                <a:latin typeface="+mj-lt"/>
                <a:sym typeface="+mn-ea"/>
              </a:rPr>
              <a:t>216</a:t>
            </a:r>
            <a:r>
              <a:rPr lang="en-IN" dirty="0" smtClean="0">
                <a:latin typeface="+mj-lt"/>
                <a:sym typeface="+mn-ea"/>
              </a:rPr>
              <a:t>  </a:t>
            </a:r>
            <a:r>
              <a:rPr lang="en-US" altLang="en-IN" dirty="0" smtClean="0">
                <a:latin typeface="+mj-lt"/>
                <a:sym typeface="+mn-ea"/>
              </a:rPr>
              <a:t>  </a:t>
            </a:r>
            <a:endParaRPr lang="en-IN" b="1" dirty="0" smtClean="0">
              <a:latin typeface="+mj-lt"/>
            </a:endParaRPr>
          </a:p>
          <a:p>
            <a:pPr marL="0" indent="0">
              <a:buNone/>
            </a:pPr>
            <a:r>
              <a:rPr lang="en-IN" b="1" dirty="0">
                <a:latin typeface="+mj-lt"/>
                <a:sym typeface="+mn-ea"/>
              </a:rPr>
              <a:t> </a:t>
            </a:r>
            <a:r>
              <a:rPr lang="en-IN" b="1" dirty="0" smtClean="0">
                <a:latin typeface="+mj-lt"/>
                <a:sym typeface="+mn-ea"/>
              </a:rPr>
              <a:t>                        </a:t>
            </a:r>
            <a:r>
              <a:rPr lang="en-US" altLang="en-IN" b="1" dirty="0" smtClean="0">
                <a:latin typeface="+mj-lt"/>
                <a:sym typeface="+mn-ea"/>
              </a:rPr>
              <a:t>  </a:t>
            </a:r>
            <a:endParaRPr lang="en-IN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  <a:sym typeface="+mn-ea"/>
              </a:rPr>
              <a:t>                    </a:t>
            </a:r>
            <a:endParaRPr lang="en-IN" b="1" i="1" dirty="0">
              <a:solidFill>
                <a:srgbClr val="C000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IN" dirty="0">
              <a:latin typeface="+mj-lt"/>
            </a:endParaRPr>
          </a:p>
          <a:p>
            <a:pPr marL="0" indent="0">
              <a:buNone/>
            </a:pPr>
            <a:endParaRPr lang="en-IN" i="1" dirty="0" smtClean="0"/>
          </a:p>
          <a:p>
            <a:pPr marL="0" indent="0">
              <a:buNone/>
            </a:pPr>
            <a:r>
              <a:rPr lang="en-US" b="1" dirty="0" smtClean="0">
                <a:latin typeface="+mj-lt"/>
                <a:sym typeface="+mn-ea"/>
              </a:rPr>
              <a:t>                          </a:t>
            </a:r>
            <a:endParaRPr lang="en-IN" b="1" dirty="0" smtClean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smtClean="0">
                <a:latin typeface="+mj-lt"/>
                <a:sym typeface="+mn-ea"/>
              </a:rPr>
              <a:t>                            </a:t>
            </a:r>
            <a:endParaRPr lang="en-US" b="1" i="1" dirty="0" smtClean="0">
              <a:solidFill>
                <a:srgbClr val="C000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IN" b="1" i="1" dirty="0">
              <a:solidFill>
                <a:srgbClr val="C000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550795" y="1854200"/>
            <a:ext cx="8516620" cy="641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>
                <a:latin typeface="Centaur" panose="02030504050205020304" charset="0"/>
                <a:cs typeface="Centaur" panose="02030504050205020304" charset="0"/>
              </a:rPr>
              <a:t>FRAUD DETECTION IN FINANCIAL TRANSACTIONS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3301365" y="3251835"/>
            <a:ext cx="4860290" cy="5238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/>
              <a:t>      Under the guidance of :</a:t>
            </a:r>
            <a:r>
              <a:rPr lang="en-US" b="1">
                <a:sym typeface="+mn-ea"/>
              </a:rPr>
              <a:t> Ms. B Jaya Nandini</a:t>
            </a:r>
            <a:endParaRPr lang="en-US" b="1"/>
          </a:p>
          <a:p>
            <a:endParaRPr lang="en-US"/>
          </a:p>
          <a:p>
            <a:r>
              <a:rPr lang="en-US" b="1"/>
              <a:t>                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030220" y="1219200"/>
            <a:ext cx="5522595" cy="7200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>
                <a:latin typeface="Centaur" panose="02030504050205020304" charset="0"/>
                <a:cs typeface="Centaur" panose="02030504050205020304" charset="0"/>
              </a:rPr>
              <a:t>            </a:t>
            </a:r>
            <a:r>
              <a:rPr lang="en-US" sz="2800" b="1">
                <a:latin typeface="Centaur" panose="02030504050205020304" charset="0"/>
                <a:cs typeface="Centaur" panose="02030504050205020304" charset="0"/>
              </a:rPr>
              <a:t> Department of Data Science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3300730" y="2550160"/>
            <a:ext cx="60864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DOMAIN: MACHINE LEARNING USING PYTHON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328930" y="883285"/>
            <a:ext cx="1570990" cy="1216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pic>
        <p:nvPicPr>
          <p:cNvPr id="13" name="Picture 12" descr="Screenshot 2025-03-07 1025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" y="138430"/>
            <a:ext cx="1974215" cy="13074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255"/>
            <a:ext cx="10515600" cy="932873"/>
          </a:xfrm>
        </p:spPr>
        <p:txBody>
          <a:bodyPr/>
          <a:lstStyle/>
          <a:p>
            <a:r>
              <a:rPr lang="en-IN" b="1" dirty="0" smtClean="0">
                <a:latin typeface="+mn-lt"/>
              </a:rPr>
              <a:t>Problem Statement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9128"/>
            <a:ext cx="10515600" cy="50778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Fraud detection aims to identify and prevent fraudulent financial activities.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Challenges: </a:t>
            </a:r>
            <a:r>
              <a:rPr lang="en-US" dirty="0" smtClean="0">
                <a:latin typeface="+mj-lt"/>
              </a:rPr>
              <a:t>Fraudulent transactions are often sophisticated and can occur in various forms, making detection difficult.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Goal: </a:t>
            </a:r>
            <a:r>
              <a:rPr lang="en-US" dirty="0" smtClean="0">
                <a:latin typeface="+mj-lt"/>
              </a:rPr>
              <a:t>To develop a system that can detect fraud in financial transactions to safeguard users and organizations.</a:t>
            </a:r>
          </a:p>
          <a:p>
            <a:pPr>
              <a:lnSpc>
                <a:spcPct val="150000"/>
              </a:lnSpc>
            </a:pP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601"/>
            <a:ext cx="10515600" cy="960582"/>
          </a:xfrm>
        </p:spPr>
        <p:txBody>
          <a:bodyPr/>
          <a:lstStyle/>
          <a:p>
            <a:r>
              <a:rPr lang="en-IN" b="1" dirty="0" smtClean="0">
                <a:latin typeface="+mn-lt"/>
              </a:rPr>
              <a:t>Data Collection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2183"/>
            <a:ext cx="10515600" cy="51147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 smtClean="0">
                <a:latin typeface="+mj-lt"/>
              </a:rPr>
              <a:t>Datasets Used</a:t>
            </a:r>
            <a:r>
              <a:rPr lang="en-IN" dirty="0" smtClean="0">
                <a:latin typeface="+mj-lt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Public financial datasets (e.g., Credit Card Fraud Detection dataset).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Transaction data including features like transaction amount, card type, CVV, and Domain.</a:t>
            </a:r>
          </a:p>
          <a:p>
            <a:pPr>
              <a:lnSpc>
                <a:spcPct val="150000"/>
              </a:lnSpc>
            </a:pPr>
            <a:r>
              <a:rPr lang="en-IN" b="1" dirty="0" smtClean="0">
                <a:latin typeface="+mj-lt"/>
              </a:rPr>
              <a:t>Data Characteristics</a:t>
            </a:r>
            <a:r>
              <a:rPr lang="en-IN" dirty="0" smtClean="0">
                <a:latin typeface="+mj-lt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Large volume of transactions.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Imbalanced classes (fraudulent vs. non-fraudulent).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Anonymized data for privacy.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782"/>
            <a:ext cx="10515600" cy="997528"/>
          </a:xfrm>
        </p:spPr>
        <p:txBody>
          <a:bodyPr/>
          <a:lstStyle/>
          <a:p>
            <a:r>
              <a:rPr lang="en-IN" b="1" dirty="0" smtClean="0">
                <a:latin typeface="+mn-lt"/>
              </a:rPr>
              <a:t>Model Building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1418"/>
            <a:ext cx="10515600" cy="51055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+mj-lt"/>
              </a:rPr>
              <a:t>Techniques Used</a:t>
            </a:r>
            <a:r>
              <a:rPr lang="en-US" dirty="0" smtClean="0">
                <a:latin typeface="+mj-lt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latin typeface="+mj-lt"/>
              </a:rPr>
              <a:t>Collaborative Filtering (User-Item)</a:t>
            </a:r>
            <a:r>
              <a:rPr lang="en-US" dirty="0" smtClean="0">
                <a:latin typeface="+mj-lt"/>
              </a:rPr>
              <a:t>: </a:t>
            </a:r>
            <a:r>
              <a:rPr lang="en-US" dirty="0" smtClean="0"/>
              <a:t>Used for recommending similar transactions to identify patterns of fraud.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latin typeface="+mj-lt"/>
              </a:rPr>
              <a:t>Content-Based Filtering</a:t>
            </a:r>
            <a:r>
              <a:rPr lang="en-US" dirty="0" smtClean="0">
                <a:latin typeface="+mj-lt"/>
              </a:rPr>
              <a:t>: </a:t>
            </a:r>
            <a:r>
              <a:rPr lang="en-US" dirty="0" smtClean="0"/>
              <a:t>Based on the specific features of transactions to classify them as fraudulent or not.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+mj-lt"/>
              </a:rPr>
              <a:t>Algorithms Implemented</a:t>
            </a:r>
            <a:r>
              <a:rPr lang="en-US" dirty="0" smtClean="0">
                <a:latin typeface="+mj-lt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latin typeface="+mj-lt"/>
              </a:rPr>
              <a:t>Logistic Regression</a:t>
            </a:r>
            <a:r>
              <a:rPr lang="en-US" dirty="0" smtClean="0"/>
              <a:t>: For binary classification (fraud vs. non-fraud).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latin typeface="+mj-lt"/>
              </a:rPr>
              <a:t>Random Forest</a:t>
            </a:r>
            <a:r>
              <a:rPr lang="en-US" dirty="0" smtClean="0"/>
              <a:t>: Ensemble method for improved accuracy.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018"/>
            <a:ext cx="10515600" cy="840509"/>
          </a:xfrm>
        </p:spPr>
        <p:txBody>
          <a:bodyPr/>
          <a:lstStyle/>
          <a:p>
            <a:r>
              <a:rPr lang="en-IN" b="1" dirty="0" smtClean="0">
                <a:latin typeface="+mn-lt"/>
              </a:rPr>
              <a:t>Model Evaluation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1"/>
            <a:ext cx="10515600" cy="5013181"/>
          </a:xfrm>
        </p:spPr>
        <p:txBody>
          <a:bodyPr/>
          <a:lstStyle/>
          <a:p>
            <a:r>
              <a:rPr lang="en-US" b="1" dirty="0" smtClean="0">
                <a:latin typeface="+mj-lt"/>
              </a:rPr>
              <a:t>Evaluation Metrics</a:t>
            </a:r>
            <a:r>
              <a:rPr lang="en-US" dirty="0" smtClean="0">
                <a:latin typeface="+mj-lt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        Accuracy</a:t>
            </a:r>
            <a:r>
              <a:rPr lang="en-US" dirty="0" smtClean="0"/>
              <a:t>: The percentage of correct predictions.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        Precision</a:t>
            </a:r>
            <a:r>
              <a:rPr lang="en-US" b="1" dirty="0" smtClean="0"/>
              <a:t> </a:t>
            </a:r>
            <a:r>
              <a:rPr lang="en-US" b="1" dirty="0" smtClean="0">
                <a:latin typeface="+mj-lt"/>
              </a:rPr>
              <a:t>&amp; Recall</a:t>
            </a:r>
            <a:r>
              <a:rPr lang="en-US" dirty="0" smtClean="0"/>
              <a:t>: For measuring the ability to correctly identify                 fraudulent transactions.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        F1-Score</a:t>
            </a:r>
            <a:r>
              <a:rPr lang="en-US" dirty="0" smtClean="0"/>
              <a:t>: A balanced measure of precision and recall.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        ROC-AUC</a:t>
            </a:r>
            <a:r>
              <a:rPr lang="en-US" dirty="0" smtClean="0"/>
              <a:t>: To assess the model's performance across all classification thresholds.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0909"/>
            <a:ext cx="10515600" cy="858983"/>
          </a:xfrm>
        </p:spPr>
        <p:txBody>
          <a:bodyPr/>
          <a:lstStyle/>
          <a:p>
            <a:r>
              <a:rPr lang="en-IN" b="1" dirty="0" smtClean="0">
                <a:latin typeface="+mn-lt"/>
              </a:rPr>
              <a:t>Challenges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9892"/>
            <a:ext cx="10515600" cy="5087071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smtClean="0">
                <a:latin typeface="+mj-lt"/>
              </a:rPr>
              <a:t>Dealing with the imbalanced dataset (fraud cases are rare).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+mj-lt"/>
              </a:rPr>
              <a:t>Evaluating the model for both cold-start problems (new user transactions) and general transactions.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1201" y="2890982"/>
          <a:ext cx="10390913" cy="3513770"/>
        </p:xfrm>
        <a:graphic>
          <a:graphicData uri="http://schemas.openxmlformats.org/drawingml/2006/table">
            <a:tbl>
              <a:tblPr/>
              <a:tblGrid>
                <a:gridCol w="799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3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93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93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3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93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93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93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993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993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0422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/>
                      </a:r>
                      <a:br>
                        <a:rPr lang="en-IN" sz="1400" b="1">
                          <a:effectLst/>
                        </a:rPr>
                      </a:br>
                      <a:r>
                        <a:rPr lang="en-IN" sz="1400" b="1">
                          <a:effectLst/>
                        </a:rPr>
                        <a:t>AcountNumber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CVV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CustomerAge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Gender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Marital Status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CardColour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CardType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Domain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Amount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AverageIncomeExpendicture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Outcome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Customer_City_Address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5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1275734409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364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28.0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Male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Married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Gold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Verve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Local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129282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170919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Enugu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5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1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1271246193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401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25.0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Male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Single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Gold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Verve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International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574384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329353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Enugu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5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2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1242290165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266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21.0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Female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Married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White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Visa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International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190766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292922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Enugu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5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3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1245478185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402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26.0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Male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Unknown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White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Visa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Local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130395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145444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Ibadan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84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4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1258212072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334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28.0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Female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Married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Gold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Verve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International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685145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295990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Port Harcourt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9904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Results &amp; Presentations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6274"/>
            <a:ext cx="10515600" cy="53106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</a:rPr>
              <a:t>High precision in detecting fraudulent transactions while maintaining recall.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</a:rPr>
              <a:t>The model efficiency differentiates between fraudulent and non fraudulent transactions.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</a:rPr>
              <a:t>Visual representation of fraud detection: Charts showing the number of fraudulent transactions detected over time.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465" y="3859730"/>
            <a:ext cx="3503596" cy="28779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309"/>
            <a:ext cx="10515600" cy="1034473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Conclusion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782" y="1071418"/>
            <a:ext cx="10698018" cy="51055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smtClean="0">
                <a:latin typeface="+mj-lt"/>
              </a:rPr>
              <a:t>Fraud detection significantly reduces financial loss.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The model improves the security of financial transactions for users and </a:t>
            </a:r>
            <a:r>
              <a:rPr lang="en-US" dirty="0" err="1" smtClean="0">
                <a:latin typeface="+mj-lt"/>
              </a:rPr>
              <a:t>organisations</a:t>
            </a:r>
            <a:r>
              <a:rPr lang="en-US" dirty="0" smtClean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Impact</a:t>
            </a:r>
            <a:r>
              <a:rPr lang="en-US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dirty="0" smtClean="0">
                <a:latin typeface="+mj-lt"/>
              </a:rPr>
              <a:t>The system helps ensure the integrity of transactions in various financial platforms, reducing fraud.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8509" y="1122362"/>
            <a:ext cx="9319491" cy="2830801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+mn-lt"/>
              </a:rPr>
              <a:t>THANK YOU</a:t>
            </a:r>
            <a:endParaRPr lang="en-IN" sz="8800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453</Words>
  <Application>Microsoft Office PowerPoint</Application>
  <PresentationFormat>Widescreen</PresentationFormat>
  <Paragraphs>136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Californian FB</vt:lpstr>
      <vt:lpstr>Candara</vt:lpstr>
      <vt:lpstr>Centaur</vt:lpstr>
      <vt:lpstr>Office Theme</vt:lpstr>
      <vt:lpstr>  ADITYA DEGREE COLLEGE, PALAKOLE</vt:lpstr>
      <vt:lpstr>Problem Statement</vt:lpstr>
      <vt:lpstr>Data Collection</vt:lpstr>
      <vt:lpstr>Model Building</vt:lpstr>
      <vt:lpstr>Model Evaluation</vt:lpstr>
      <vt:lpstr>Challenges</vt:lpstr>
      <vt:lpstr>Results &amp; Presentations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 Fraud Detection In Financial Transactions Team Members: Y. Sri Nidhitha                              G. Lakshmi Durga                              G. Lalitha                              K. Dhana Sri                              P. Jaya Lakshmi                               College: Aditya College, Palakollu</dc:title>
  <dc:creator>Lenovo</dc:creator>
  <cp:lastModifiedBy>Lenovo</cp:lastModifiedBy>
  <cp:revision>11</cp:revision>
  <dcterms:created xsi:type="dcterms:W3CDTF">2025-03-06T12:12:00Z</dcterms:created>
  <dcterms:modified xsi:type="dcterms:W3CDTF">2025-03-07T06:24:19Z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64C88B9DC69E480A91B308CE1AC0BF46_12</vt:lpwstr>
  </property>
  <property fmtid="{D5CDD505-2E9C-101B-9397-08002B2CF9AE}" pid="3" name="KSOProductBuildVer">
    <vt:lpwstr>1033-12.2.0.20326</vt:lpwstr>
  </property>
</Properties>
</file>