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6" r:id="rId3"/>
  </p:sldIdLst>
  <p:sldSz cx="10058400" cy="7772400"/>
  <p:notesSz cx="6858000" cy="92964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9C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44" y="6"/>
      </p:cViewPr>
      <p:guideLst>
        <p:guide orient="horz" pos="2448"/>
        <p:guide pos="31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59F96B8A-DB43-4429-902C-1D9FADF58926}" type="datetimeFigureOut">
              <a:rPr lang="en-US" smtClean="0"/>
              <a:pPr/>
              <a:t>3/15/2014</a:t>
            </a:fld>
            <a:endParaRPr lang="en-US"/>
          </a:p>
        </p:txBody>
      </p:sp>
      <p:sp>
        <p:nvSpPr>
          <p:cNvPr id="4" name="Slide Image Placeholder 3"/>
          <p:cNvSpPr>
            <a:spLocks noGrp="1" noRot="1" noChangeAspect="1"/>
          </p:cNvSpPr>
          <p:nvPr>
            <p:ph type="sldImg" idx="2"/>
          </p:nvPr>
        </p:nvSpPr>
        <p:spPr>
          <a:xfrm>
            <a:off x="1174750" y="696913"/>
            <a:ext cx="45085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B689925D-98B7-4DD5-A70D-CF1CA6A135D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89925D-98B7-4DD5-A70D-CF1CA6A135D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5A8D1A-1B86-4C81-87FE-DD1732F8A908}" type="datetimeFigureOut">
              <a:rPr lang="en-US" smtClean="0"/>
              <a:pPr/>
              <a:t>3/15/2014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5A8D1A-1B86-4C81-87FE-DD1732F8A908}" type="datetimeFigureOut">
              <a:rPr lang="en-US" smtClean="0"/>
              <a:pPr/>
              <a:t>3/15/2014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57"/>
            <a:ext cx="2263140" cy="66317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311257"/>
            <a:ext cx="6621780" cy="66317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5A8D1A-1B86-4C81-87FE-DD1732F8A908}" type="datetimeFigureOut">
              <a:rPr lang="en-US" smtClean="0"/>
              <a:pPr/>
              <a:t>3/15/2014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5A8D1A-1B86-4C81-87FE-DD1732F8A908}" type="datetimeFigureOut">
              <a:rPr lang="en-US" smtClean="0"/>
              <a:pPr/>
              <a:t>3/15/2014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5A8D1A-1B86-4C81-87FE-DD1732F8A908}" type="datetimeFigureOut">
              <a:rPr lang="en-US" smtClean="0"/>
              <a:pPr/>
              <a:t>3/15/2014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2920" y="1813560"/>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813560"/>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5A8D1A-1B86-4C81-87FE-DD1732F8A908}" type="datetimeFigureOut">
              <a:rPr lang="en-US" smtClean="0"/>
              <a:pPr/>
              <a:t>3/15/2014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739795"/>
            <a:ext cx="4444207"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0" y="2464859"/>
            <a:ext cx="4444207"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28" y="1739795"/>
            <a:ext cx="4445953"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28" y="2464859"/>
            <a:ext cx="4445953"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5A8D1A-1B86-4C81-87FE-DD1732F8A908}" type="datetimeFigureOut">
              <a:rPr lang="en-US" smtClean="0"/>
              <a:pPr/>
              <a:t>3/15/2014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5A8D1A-1B86-4C81-87FE-DD1732F8A908}" type="datetimeFigureOut">
              <a:rPr lang="en-US" smtClean="0"/>
              <a:pPr/>
              <a:t>3/15/2014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A8D1A-1B86-4C81-87FE-DD1732F8A908}" type="datetimeFigureOut">
              <a:rPr lang="en-US" smtClean="0"/>
              <a:pPr/>
              <a:t>3/15/2014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A8D1A-1B86-4C81-87FE-DD1732F8A908}" type="datetimeFigureOut">
              <a:rPr lang="en-US" smtClean="0"/>
              <a:pPr/>
              <a:t>3/15/2014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694478"/>
            <a:ext cx="6035040" cy="4663440"/>
          </a:xfrm>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A8D1A-1B86-4C81-87FE-DD1732F8A908}" type="datetimeFigureOut">
              <a:rPr lang="en-US" smtClean="0"/>
              <a:pPr/>
              <a:t>3/15/2014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D4462-603F-4FC6-9D1E-F98DB1996F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101882" tIns="50941" rIns="101882" bIns="509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2920" y="1813560"/>
            <a:ext cx="9052560" cy="5129425"/>
          </a:xfrm>
          <a:prstGeom prst="rect">
            <a:avLst/>
          </a:prstGeom>
        </p:spPr>
        <p:txBody>
          <a:bodyPr vert="horz" lIns="101882" tIns="50941" rIns="101882" bIns="5094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2920" y="7203864"/>
            <a:ext cx="2346960" cy="413808"/>
          </a:xfrm>
          <a:prstGeom prst="rect">
            <a:avLst/>
          </a:prstGeom>
        </p:spPr>
        <p:txBody>
          <a:bodyPr vert="horz" lIns="101882" tIns="50941" rIns="101882" bIns="50941" rtlCol="0" anchor="ctr"/>
          <a:lstStyle>
            <a:lvl1pPr algn="l">
              <a:defRPr sz="1300">
                <a:solidFill>
                  <a:schemeClr val="tx1">
                    <a:tint val="75000"/>
                  </a:schemeClr>
                </a:solidFill>
              </a:defRPr>
            </a:lvl1pPr>
          </a:lstStyle>
          <a:p>
            <a:fld id="{095A8D1A-1B86-4C81-87FE-DD1732F8A908}" type="datetimeFigureOut">
              <a:rPr lang="en-US" smtClean="0"/>
              <a:pPr/>
              <a:t>3/15/2014</a:t>
            </a:fld>
            <a:endParaRPr lang="en-US"/>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101882" tIns="50941" rIns="101882" bIns="50941"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101882" tIns="50941" rIns="101882" bIns="50941" rtlCol="0" anchor="ctr"/>
          <a:lstStyle>
            <a:lvl1pPr algn="r">
              <a:defRPr sz="1300">
                <a:solidFill>
                  <a:schemeClr val="tx1">
                    <a:tint val="75000"/>
                  </a:schemeClr>
                </a:solidFill>
              </a:defRPr>
            </a:lvl1pPr>
          </a:lstStyle>
          <a:p>
            <a:fld id="{17FD4462-603F-4FC6-9D1E-F98DB1996F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18824"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1018824"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228600"/>
          <a:ext cx="9601200" cy="7315200"/>
        </p:xfrm>
        <a:graphic>
          <a:graphicData uri="http://schemas.openxmlformats.org/drawingml/2006/table">
            <a:tbl>
              <a:tblPr firstRow="1" bandRow="1">
                <a:tableStyleId>{5C22544A-7EE6-4342-B048-85BDC9FD1C3A}</a:tableStyleId>
              </a:tblPr>
              <a:tblGrid>
                <a:gridCol w="3200400"/>
                <a:gridCol w="3200400"/>
                <a:gridCol w="3200400"/>
              </a:tblGrid>
              <a:tr h="7315200">
                <a:tc>
                  <a:txBody>
                    <a:bodyPr/>
                    <a:lstStyle/>
                    <a:p>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graphicFrame>
        <p:nvGraphicFramePr>
          <p:cNvPr id="3" name="Table 2"/>
          <p:cNvGraphicFramePr>
            <a:graphicFrameLocks noGrp="1"/>
          </p:cNvGraphicFramePr>
          <p:nvPr/>
        </p:nvGraphicFramePr>
        <p:xfrm>
          <a:off x="0" y="0"/>
          <a:ext cx="10058400" cy="7772400"/>
        </p:xfrm>
        <a:graphic>
          <a:graphicData uri="http://schemas.openxmlformats.org/drawingml/2006/table">
            <a:tbl>
              <a:tblPr firstRow="1" bandRow="1">
                <a:tableStyleId>{5C22544A-7EE6-4342-B048-85BDC9FD1C3A}</a:tableStyleId>
              </a:tblPr>
              <a:tblGrid>
                <a:gridCol w="3352800"/>
                <a:gridCol w="3352800"/>
                <a:gridCol w="3352800"/>
              </a:tblGrid>
              <a:tr h="7772400">
                <a:tc>
                  <a:txBody>
                    <a:bodyPr/>
                    <a:lstStyle/>
                    <a:p>
                      <a:pPr algn="ctr"/>
                      <a:r>
                        <a:rPr lang="en-US" sz="2600" dirty="0" smtClean="0">
                          <a:solidFill>
                            <a:srgbClr val="0A29C6"/>
                          </a:solidFill>
                          <a:latin typeface="Adobe Gothic Std B" pitchFamily="34" charset="-128"/>
                          <a:ea typeface="Adobe Gothic Std B" pitchFamily="34" charset="-128"/>
                        </a:rPr>
                        <a:t> Team</a:t>
                      </a:r>
                      <a:r>
                        <a:rPr lang="en-US" sz="2600" baseline="0" dirty="0" smtClean="0">
                          <a:solidFill>
                            <a:srgbClr val="0A29C6"/>
                          </a:solidFill>
                          <a:latin typeface="Adobe Gothic Std B" pitchFamily="34" charset="-128"/>
                          <a:ea typeface="Adobe Gothic Std B" pitchFamily="34" charset="-128"/>
                        </a:rPr>
                        <a:t> 3181: Pittsford Panthers</a:t>
                      </a:r>
                    </a:p>
                    <a:p>
                      <a:pPr algn="ctr"/>
                      <a:endParaRPr lang="en-US" sz="1400" baseline="0" dirty="0" smtClean="0">
                        <a:solidFill>
                          <a:schemeClr val="tx1"/>
                        </a:solidFill>
                        <a:latin typeface="Adobe Gothic Std B" pitchFamily="34" charset="-128"/>
                        <a:ea typeface="Adobe Gothic Std B" pitchFamily="34" charset="-128"/>
                      </a:endParaRPr>
                    </a:p>
                    <a:p>
                      <a:pPr algn="ctr"/>
                      <a:r>
                        <a:rPr lang="en-US" sz="1400" b="0" baseline="0" dirty="0" smtClean="0">
                          <a:solidFill>
                            <a:schemeClr val="tx1"/>
                          </a:solidFill>
                          <a:latin typeface="Adobe Gothic Std B" pitchFamily="34" charset="-128"/>
                          <a:ea typeface="Adobe Gothic Std B" pitchFamily="34" charset="-128"/>
                        </a:rPr>
                        <a:t>The Pittsford Panthers FIRST Robotics team is comprised of approximately 30 students from Pittsford Mendon and Pittsford Sutherland High Schools. Our variety of students and their variety of talents help us work together to build a working robot.</a:t>
                      </a:r>
                    </a:p>
                    <a:p>
                      <a:pPr algn="ctr"/>
                      <a:r>
                        <a:rPr lang="en-US" sz="1800" b="1" dirty="0" smtClean="0">
                          <a:solidFill>
                            <a:srgbClr val="0A29C6"/>
                          </a:solidFill>
                          <a:latin typeface="Adobe Gothic Std B" pitchFamily="34" charset="-128"/>
                          <a:ea typeface="Adobe Gothic Std B" pitchFamily="34" charset="-128"/>
                        </a:rPr>
                        <a:t>~~~~~~~~~~</a:t>
                      </a:r>
                    </a:p>
                    <a:p>
                      <a:pPr algn="ctr"/>
                      <a:r>
                        <a:rPr lang="en-US" sz="2600" b="0" dirty="0" smtClean="0">
                          <a:solidFill>
                            <a:srgbClr val="0A29C6"/>
                          </a:solidFill>
                          <a:latin typeface="Adobe Gothic Std B" pitchFamily="34" charset="-128"/>
                          <a:ea typeface="Adobe Gothic Std B" pitchFamily="34" charset="-128"/>
                        </a:rPr>
                        <a:t>Our Sponsors</a:t>
                      </a:r>
                    </a:p>
                    <a:p>
                      <a:pPr algn="ctr"/>
                      <a:endParaRPr lang="en-US" sz="2600" b="0" dirty="0">
                        <a:solidFill>
                          <a:srgbClr val="0A29C6"/>
                        </a:solidFill>
                        <a:latin typeface="Adobe Gothic Std B" pitchFamily="34" charset="-128"/>
                        <a:ea typeface="Adobe Gothic Std B" pitchFamily="34" charset="-128"/>
                      </a:endParaRPr>
                    </a:p>
                  </a:txBody>
                  <a:tcPr marT="2743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endParaRPr lang="en-US" dirty="0" smtClean="0">
                        <a:solidFill>
                          <a:sysClr val="windowText" lastClr="000000"/>
                        </a:solidFill>
                      </a:endParaRPr>
                    </a:p>
                    <a:p>
                      <a:pPr marL="0" marR="0" indent="0" algn="ctr" defTabSz="1018824"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
                      </a:r>
                      <a:br>
                        <a:rPr lang="en-US" dirty="0" smtClean="0">
                          <a:solidFill>
                            <a:sysClr val="windowText" lastClr="000000"/>
                          </a:solidFill>
                        </a:rPr>
                      </a:br>
                      <a:r>
                        <a:rPr lang="en-US" sz="2000" dirty="0" smtClean="0">
                          <a:solidFill>
                            <a:srgbClr val="0A29C6"/>
                          </a:solidFill>
                          <a:latin typeface="Adobe Gothic Std B" pitchFamily="34" charset="-128"/>
                          <a:ea typeface="Adobe Gothic Std B" pitchFamily="34" charset="-128"/>
                        </a:rPr>
                        <a:t> </a:t>
                      </a:r>
                      <a:r>
                        <a:rPr lang="en-US" sz="2400" baseline="0" dirty="0" smtClean="0">
                          <a:solidFill>
                            <a:srgbClr val="0A29C6"/>
                          </a:solidFill>
                          <a:latin typeface="Adobe Gothic Std B" pitchFamily="34" charset="-128"/>
                          <a:ea typeface="Adobe Gothic Std B" pitchFamily="34" charset="-128"/>
                        </a:rPr>
                        <a:t>Pittsford High Schools</a:t>
                      </a:r>
                    </a:p>
                    <a:p>
                      <a:pPr marL="0" marR="0" indent="0" algn="ctr" defTabSz="1018824" rtl="0" eaLnBrk="1" fontAlgn="auto" latinLnBrk="0" hangingPunct="1">
                        <a:lnSpc>
                          <a:spcPct val="100000"/>
                        </a:lnSpc>
                        <a:spcBef>
                          <a:spcPts val="0"/>
                        </a:spcBef>
                        <a:spcAft>
                          <a:spcPts val="0"/>
                        </a:spcAft>
                        <a:buClrTx/>
                        <a:buSzTx/>
                        <a:buFontTx/>
                        <a:buNone/>
                        <a:tabLst/>
                        <a:defRPr/>
                      </a:pPr>
                      <a:endParaRPr lang="en-US" sz="1800" b="0" baseline="0" dirty="0" smtClean="0">
                        <a:solidFill>
                          <a:schemeClr val="tx1"/>
                        </a:solidFill>
                        <a:latin typeface="Adobe Gothic Std B" pitchFamily="34" charset="-128"/>
                        <a:ea typeface="Adobe Gothic Std B" pitchFamily="34" charset="-128"/>
                      </a:endParaRPr>
                    </a:p>
                    <a:p>
                      <a:pPr marL="0" marR="0" indent="0" algn="ctr" defTabSz="1018824" rtl="0" eaLnBrk="1" fontAlgn="auto" latinLnBrk="0" hangingPunct="1">
                        <a:lnSpc>
                          <a:spcPct val="100000"/>
                        </a:lnSpc>
                        <a:spcBef>
                          <a:spcPts val="0"/>
                        </a:spcBef>
                        <a:spcAft>
                          <a:spcPts val="0"/>
                        </a:spcAft>
                        <a:buClrTx/>
                        <a:buSzTx/>
                        <a:buFontTx/>
                        <a:buNone/>
                        <a:tabLst/>
                        <a:defRPr/>
                      </a:pPr>
                      <a:r>
                        <a:rPr lang="en-US" sz="1800" b="0" baseline="0" dirty="0" smtClean="0">
                          <a:solidFill>
                            <a:schemeClr val="tx1"/>
                          </a:solidFill>
                          <a:latin typeface="Adobe Gothic Std B" pitchFamily="34" charset="-128"/>
                          <a:ea typeface="Adobe Gothic Std B" pitchFamily="34" charset="-128"/>
                        </a:rPr>
                        <a:t>Visit our team website at:</a:t>
                      </a:r>
                    </a:p>
                    <a:p>
                      <a:pPr marL="0" marR="0" indent="0" algn="ctr" defTabSz="1018824" rtl="0" eaLnBrk="1" fontAlgn="auto" latinLnBrk="0" hangingPunct="1">
                        <a:lnSpc>
                          <a:spcPct val="100000"/>
                        </a:lnSpc>
                        <a:spcBef>
                          <a:spcPts val="0"/>
                        </a:spcBef>
                        <a:spcAft>
                          <a:spcPts val="0"/>
                        </a:spcAft>
                        <a:buClrTx/>
                        <a:buSzTx/>
                        <a:buFontTx/>
                        <a:buNone/>
                        <a:tabLst/>
                        <a:defRPr/>
                      </a:pPr>
                      <a:r>
                        <a:rPr lang="en-US" sz="2000" b="0" i="1" baseline="0" dirty="0" smtClean="0">
                          <a:solidFill>
                            <a:schemeClr val="tx1"/>
                          </a:solidFill>
                          <a:latin typeface="Adobe Gothic Std B" pitchFamily="34" charset="-128"/>
                          <a:ea typeface="Adobe Gothic Std B" pitchFamily="34" charset="-128"/>
                        </a:rPr>
                        <a:t>www.pittsfordrobotics.org</a:t>
                      </a:r>
                    </a:p>
                    <a:p>
                      <a:pPr algn="ct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1018824" rtl="0" eaLnBrk="1" fontAlgn="auto" latinLnBrk="0" hangingPunct="1">
                        <a:lnSpc>
                          <a:spcPct val="100000"/>
                        </a:lnSpc>
                        <a:spcBef>
                          <a:spcPts val="0"/>
                        </a:spcBef>
                        <a:spcAft>
                          <a:spcPts val="0"/>
                        </a:spcAft>
                        <a:buClrTx/>
                        <a:buSzTx/>
                        <a:buFontTx/>
                        <a:buNone/>
                        <a:tabLst/>
                        <a:defRPr/>
                      </a:pPr>
                      <a:r>
                        <a:rPr lang="en-US" sz="2000" dirty="0" smtClean="0">
                          <a:solidFill>
                            <a:srgbClr val="0A29C6"/>
                          </a:solidFill>
                          <a:latin typeface="Adobe Gothic Std B" pitchFamily="34" charset="-128"/>
                          <a:ea typeface="Adobe Gothic Std B" pitchFamily="34" charset="-128"/>
                        </a:rPr>
                        <a:t>FIRST Robotics Team</a:t>
                      </a:r>
                      <a:r>
                        <a:rPr lang="en-US" sz="2000" baseline="0" dirty="0" smtClean="0">
                          <a:solidFill>
                            <a:srgbClr val="0A29C6"/>
                          </a:solidFill>
                          <a:latin typeface="Adobe Gothic Std B" pitchFamily="34" charset="-128"/>
                          <a:ea typeface="Adobe Gothic Std B" pitchFamily="34" charset="-128"/>
                        </a:rPr>
                        <a:t> 3181 </a:t>
                      </a:r>
                      <a:r>
                        <a:rPr lang="en-US" sz="3600" i="1" u="none" baseline="0" dirty="0" smtClean="0">
                          <a:solidFill>
                            <a:srgbClr val="0A29C6"/>
                          </a:solidFill>
                          <a:latin typeface="Adobe Gothic Std B" pitchFamily="34" charset="-128"/>
                          <a:ea typeface="Adobe Gothic Std B" pitchFamily="34" charset="-128"/>
                        </a:rPr>
                        <a:t>Pittsford Panthers</a:t>
                      </a:r>
                    </a:p>
                    <a:p>
                      <a:pPr marL="0" marR="0" indent="0" algn="ctr" defTabSz="1018824" rtl="0" eaLnBrk="1" fontAlgn="auto" latinLnBrk="0" hangingPunct="1">
                        <a:lnSpc>
                          <a:spcPct val="100000"/>
                        </a:lnSpc>
                        <a:spcBef>
                          <a:spcPts val="0"/>
                        </a:spcBef>
                        <a:spcAft>
                          <a:spcPts val="0"/>
                        </a:spcAft>
                        <a:buClrTx/>
                        <a:buSzTx/>
                        <a:buFontTx/>
                        <a:buNone/>
                        <a:tabLst/>
                        <a:defRPr/>
                      </a:pPr>
                      <a:r>
                        <a:rPr lang="en-US" sz="1800" i="1" baseline="0" dirty="0" smtClean="0">
                          <a:solidFill>
                            <a:schemeClr val="tx1"/>
                          </a:solidFill>
                          <a:latin typeface="Adobe Gothic Std B" pitchFamily="34" charset="-128"/>
                          <a:ea typeface="Adobe Gothic Std B" pitchFamily="34" charset="-128"/>
                        </a:rPr>
                        <a:t>- Pittsford, N.Y.-</a:t>
                      </a:r>
                    </a:p>
                    <a:p>
                      <a:endParaRPr lang="en-US" dirty="0">
                        <a:solidFill>
                          <a:sysClr val="windowText" lastClr="000000"/>
                        </a:solidFill>
                      </a:endParaRPr>
                    </a:p>
                  </a:txBody>
                  <a:tcPr marT="2743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21" name="Picture 20" descr="Xerox Logo Brochure.jpg"/>
          <p:cNvPicPr>
            <a:picLocks noChangeAspect="1"/>
          </p:cNvPicPr>
          <p:nvPr/>
        </p:nvPicPr>
        <p:blipFill>
          <a:blip r:embed="rId2" cstate="print"/>
          <a:stretch>
            <a:fillRect/>
          </a:stretch>
        </p:blipFill>
        <p:spPr>
          <a:xfrm>
            <a:off x="381000" y="4114800"/>
            <a:ext cx="2590800" cy="729480"/>
          </a:xfrm>
          <a:prstGeom prst="rect">
            <a:avLst/>
          </a:prstGeom>
        </p:spPr>
      </p:pic>
      <p:pic>
        <p:nvPicPr>
          <p:cNvPr id="22" name="Picture 21" descr="SentrySafe Logo Brochure.jpg"/>
          <p:cNvPicPr>
            <a:picLocks noChangeAspect="1"/>
          </p:cNvPicPr>
          <p:nvPr/>
        </p:nvPicPr>
        <p:blipFill>
          <a:blip r:embed="rId3" cstate="print"/>
          <a:stretch>
            <a:fillRect/>
          </a:stretch>
        </p:blipFill>
        <p:spPr>
          <a:xfrm>
            <a:off x="152400" y="3505200"/>
            <a:ext cx="2971800" cy="581602"/>
          </a:xfrm>
          <a:prstGeom prst="rect">
            <a:avLst/>
          </a:prstGeom>
        </p:spPr>
      </p:pic>
      <p:pic>
        <p:nvPicPr>
          <p:cNvPr id="19" name="Picture 18" descr="RochesterOpticalLogo.png"/>
          <p:cNvPicPr>
            <a:picLocks noChangeAspect="1"/>
          </p:cNvPicPr>
          <p:nvPr/>
        </p:nvPicPr>
        <p:blipFill>
          <a:blip r:embed="rId4" cstate="print"/>
          <a:stretch>
            <a:fillRect/>
          </a:stretch>
        </p:blipFill>
        <p:spPr>
          <a:xfrm>
            <a:off x="152400" y="4724400"/>
            <a:ext cx="3098800" cy="929640"/>
          </a:xfrm>
          <a:prstGeom prst="rect">
            <a:avLst/>
          </a:prstGeom>
        </p:spPr>
      </p:pic>
      <p:pic>
        <p:nvPicPr>
          <p:cNvPr id="23" name="Picture 22" descr="Cisco Logo Brochure.jpg"/>
          <p:cNvPicPr>
            <a:picLocks noChangeAspect="1"/>
          </p:cNvPicPr>
          <p:nvPr/>
        </p:nvPicPr>
        <p:blipFill>
          <a:blip r:embed="rId5" cstate="print"/>
          <a:stretch>
            <a:fillRect/>
          </a:stretch>
        </p:blipFill>
        <p:spPr>
          <a:xfrm>
            <a:off x="685800" y="5562600"/>
            <a:ext cx="2125579" cy="841375"/>
          </a:xfrm>
          <a:prstGeom prst="rect">
            <a:avLst/>
          </a:prstGeom>
        </p:spPr>
      </p:pic>
      <p:pic>
        <p:nvPicPr>
          <p:cNvPr id="24" name="Picture 23" descr="biggerfirstlogo_1.png"/>
          <p:cNvPicPr>
            <a:picLocks noChangeAspect="1"/>
          </p:cNvPicPr>
          <p:nvPr/>
        </p:nvPicPr>
        <p:blipFill>
          <a:blip r:embed="rId6" cstate="print"/>
          <a:stretch>
            <a:fillRect/>
          </a:stretch>
        </p:blipFill>
        <p:spPr>
          <a:xfrm>
            <a:off x="3505200" y="228600"/>
            <a:ext cx="3063605" cy="2555558"/>
          </a:xfrm>
          <a:prstGeom prst="rect">
            <a:avLst/>
          </a:prstGeom>
        </p:spPr>
      </p:pic>
      <p:sp>
        <p:nvSpPr>
          <p:cNvPr id="30" name="Rounded Rectangle 29"/>
          <p:cNvSpPr/>
          <p:nvPr/>
        </p:nvSpPr>
        <p:spPr>
          <a:xfrm>
            <a:off x="6858000" y="3810000"/>
            <a:ext cx="3048000" cy="3810000"/>
          </a:xfrm>
          <a:prstGeom prst="roundRect">
            <a:avLst/>
          </a:prstGeom>
          <a:solidFill>
            <a:schemeClr val="bg1"/>
          </a:solidFill>
          <a:ln w="38100">
            <a:solidFill>
              <a:srgbClr val="0A29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r>
              <a:rPr lang="en-US" sz="1600" dirty="0" smtClean="0">
                <a:solidFill>
                  <a:schemeClr val="tx1"/>
                </a:solidFill>
                <a:latin typeface="Adobe Gothic Std B" pitchFamily="34" charset="-128"/>
                <a:ea typeface="Adobe Gothic Std B" pitchFamily="34" charset="-128"/>
              </a:rPr>
              <a:t>Look inside for info on our robot!</a:t>
            </a:r>
            <a:endParaRPr lang="en-US" sz="1600" dirty="0">
              <a:solidFill>
                <a:schemeClr val="tx1"/>
              </a:solidFill>
              <a:latin typeface="Adobe Gothic Std B" pitchFamily="34" charset="-128"/>
              <a:ea typeface="Adobe Gothic Std B" pitchFamily="34" charset="-128"/>
            </a:endParaRPr>
          </a:p>
        </p:txBody>
      </p:sp>
      <p:pic>
        <p:nvPicPr>
          <p:cNvPr id="32" name="Picture 31" descr="AerialAssist_RGB.png"/>
          <p:cNvPicPr>
            <a:picLocks noChangeAspect="1"/>
          </p:cNvPicPr>
          <p:nvPr/>
        </p:nvPicPr>
        <p:blipFill>
          <a:blip r:embed="rId7" cstate="print"/>
          <a:srcRect l="11765" r="11764"/>
          <a:stretch>
            <a:fillRect/>
          </a:stretch>
        </p:blipFill>
        <p:spPr>
          <a:xfrm>
            <a:off x="7010400" y="3886200"/>
            <a:ext cx="2667000" cy="1551989"/>
          </a:xfrm>
          <a:prstGeom prst="rect">
            <a:avLst/>
          </a:prstGeom>
        </p:spPr>
      </p:pic>
      <p:pic>
        <p:nvPicPr>
          <p:cNvPr id="33" name="Picture 32" descr="biggerfirstlogo_1.png"/>
          <p:cNvPicPr>
            <a:picLocks noChangeAspect="1"/>
          </p:cNvPicPr>
          <p:nvPr/>
        </p:nvPicPr>
        <p:blipFill>
          <a:blip r:embed="rId6" cstate="print"/>
          <a:stretch>
            <a:fillRect/>
          </a:stretch>
        </p:blipFill>
        <p:spPr>
          <a:xfrm>
            <a:off x="7467600" y="5486400"/>
            <a:ext cx="1735624" cy="1447800"/>
          </a:xfrm>
          <a:prstGeom prst="rect">
            <a:avLst/>
          </a:prstGeom>
        </p:spPr>
      </p:pic>
      <p:pic>
        <p:nvPicPr>
          <p:cNvPr id="34" name="Picture 33" descr="PantherBannerOld.png"/>
          <p:cNvPicPr>
            <a:picLocks noChangeAspect="1"/>
          </p:cNvPicPr>
          <p:nvPr/>
        </p:nvPicPr>
        <p:blipFill>
          <a:blip r:embed="rId8" cstate="print"/>
          <a:srcRect l="61364"/>
          <a:stretch>
            <a:fillRect/>
          </a:stretch>
        </p:blipFill>
        <p:spPr>
          <a:xfrm>
            <a:off x="3733800" y="3124200"/>
            <a:ext cx="2685326" cy="1929805"/>
          </a:xfrm>
          <a:prstGeom prst="rect">
            <a:avLst/>
          </a:prstGeom>
        </p:spPr>
      </p:pic>
      <p:pic>
        <p:nvPicPr>
          <p:cNvPr id="35" name="Picture 34" descr="PantherBannerOld.png"/>
          <p:cNvPicPr>
            <a:picLocks noChangeAspect="1"/>
          </p:cNvPicPr>
          <p:nvPr/>
        </p:nvPicPr>
        <p:blipFill>
          <a:blip r:embed="rId8" cstate="print"/>
          <a:srcRect l="61364"/>
          <a:stretch>
            <a:fillRect/>
          </a:stretch>
        </p:blipFill>
        <p:spPr>
          <a:xfrm>
            <a:off x="7162800" y="2057400"/>
            <a:ext cx="2286000" cy="16428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228600"/>
            <a:ext cx="2971800" cy="731520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101882" tIns="182880" rIns="101882" bIns="50941" rtlCol="0" anchor="t"/>
          <a:lstStyle/>
          <a:p>
            <a:pPr algn="ctr"/>
            <a:r>
              <a:rPr lang="en-US" i="1" dirty="0" smtClean="0">
                <a:solidFill>
                  <a:srgbClr val="0A29C6"/>
                </a:solidFill>
                <a:latin typeface="Adobe Gothic Std B" pitchFamily="34" charset="-128"/>
                <a:ea typeface="Adobe Gothic Std B" pitchFamily="34" charset="-128"/>
              </a:rPr>
              <a:t>Programming:</a:t>
            </a:r>
          </a:p>
          <a:p>
            <a:pPr algn="ctr">
              <a:buFont typeface="Courier New" pitchFamily="49" charset="0"/>
              <a:buChar char="o"/>
            </a:pPr>
            <a:r>
              <a:rPr lang="en-US" sz="1600" dirty="0">
                <a:solidFill>
                  <a:schemeClr val="tx1"/>
                </a:solidFill>
                <a:latin typeface="Adobe Gothic Std B" pitchFamily="34" charset="-128"/>
                <a:ea typeface="Adobe Gothic Std B" pitchFamily="34" charset="-128"/>
              </a:rPr>
              <a:t> </a:t>
            </a:r>
            <a:r>
              <a:rPr lang="en-US" sz="1600" dirty="0" smtClean="0">
                <a:solidFill>
                  <a:schemeClr val="tx1"/>
                </a:solidFill>
                <a:latin typeface="Adobe Gothic Std B" pitchFamily="34" charset="-128"/>
                <a:ea typeface="Adobe Gothic Std B" pitchFamily="34" charset="-128"/>
              </a:rPr>
              <a:t> </a:t>
            </a:r>
            <a:r>
              <a:rPr lang="en-US" sz="1400" dirty="0" smtClean="0">
                <a:solidFill>
                  <a:schemeClr val="tx1"/>
                </a:solidFill>
                <a:latin typeface="Adobe Gothic Std B" pitchFamily="34" charset="-128"/>
                <a:ea typeface="Adobe Gothic Std B" pitchFamily="34" charset="-128"/>
              </a:rPr>
              <a:t>The robot uses and ultrasonic range finder that controls autonomous mode.</a:t>
            </a:r>
          </a:p>
          <a:p>
            <a:pPr algn="ctr">
              <a:buFont typeface="Courier New" pitchFamily="49" charset="0"/>
              <a:buChar char="o"/>
            </a:pPr>
            <a:endParaRPr lang="en-US" sz="1400" dirty="0" smtClean="0">
              <a:solidFill>
                <a:schemeClr val="tx1"/>
              </a:solidFill>
              <a:latin typeface="Adobe Gothic Std B" pitchFamily="34" charset="-128"/>
              <a:ea typeface="Adobe Gothic Std B" pitchFamily="34" charset="-128"/>
            </a:endParaRP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  This calculates the angle for the shooter.</a:t>
            </a:r>
          </a:p>
          <a:p>
            <a:pPr algn="ctr">
              <a:buFont typeface="Courier New" pitchFamily="49" charset="0"/>
              <a:buChar char="o"/>
            </a:pPr>
            <a:endParaRPr lang="en-US" sz="1400" dirty="0">
              <a:solidFill>
                <a:schemeClr val="tx1"/>
              </a:solidFill>
              <a:latin typeface="Adobe Gothic Std B" pitchFamily="34" charset="-128"/>
              <a:ea typeface="Adobe Gothic Std B" pitchFamily="34" charset="-128"/>
            </a:endParaRPr>
          </a:p>
          <a:p>
            <a:pPr algn="ctr">
              <a:buFont typeface="Courier New" pitchFamily="49" charset="0"/>
              <a:buChar char="o"/>
            </a:pPr>
            <a:endParaRPr lang="en-US" sz="1400" dirty="0" smtClean="0">
              <a:solidFill>
                <a:schemeClr val="tx1"/>
              </a:solidFill>
              <a:latin typeface="Adobe Gothic Std B" pitchFamily="34" charset="-128"/>
              <a:ea typeface="Adobe Gothic Std B" pitchFamily="34" charset="-128"/>
            </a:endParaRPr>
          </a:p>
          <a:p>
            <a:pPr algn="ctr">
              <a:buFont typeface="Courier New" pitchFamily="49" charset="0"/>
              <a:buChar char="o"/>
            </a:pPr>
            <a:endParaRPr lang="en-US" sz="1400" dirty="0">
              <a:solidFill>
                <a:schemeClr val="tx1"/>
              </a:solidFill>
              <a:latin typeface="Adobe Gothic Std B" pitchFamily="34" charset="-128"/>
              <a:ea typeface="Adobe Gothic Std B" pitchFamily="34" charset="-128"/>
            </a:endParaRPr>
          </a:p>
          <a:p>
            <a:pPr algn="ctr">
              <a:buFont typeface="Courier New" pitchFamily="49" charset="0"/>
              <a:buChar char="o"/>
            </a:pPr>
            <a:endParaRPr lang="en-US" sz="1400" dirty="0" smtClean="0">
              <a:solidFill>
                <a:schemeClr val="tx1"/>
              </a:solidFill>
              <a:latin typeface="Adobe Gothic Std B" pitchFamily="34" charset="-128"/>
              <a:ea typeface="Adobe Gothic Std B" pitchFamily="34" charset="-128"/>
            </a:endParaRPr>
          </a:p>
          <a:p>
            <a:pPr algn="ctr">
              <a:buFont typeface="Courier New" pitchFamily="49" charset="0"/>
              <a:buChar char="o"/>
            </a:pPr>
            <a:endParaRPr lang="en-US" sz="1400" dirty="0">
              <a:solidFill>
                <a:schemeClr val="tx1"/>
              </a:solidFill>
              <a:latin typeface="Adobe Gothic Std B" pitchFamily="34" charset="-128"/>
              <a:ea typeface="Adobe Gothic Std B" pitchFamily="34" charset="-128"/>
            </a:endParaRPr>
          </a:p>
          <a:p>
            <a:pPr algn="ctr"/>
            <a:endParaRPr lang="en-US" sz="1400" dirty="0" smtClean="0">
              <a:solidFill>
                <a:schemeClr val="tx1"/>
              </a:solidFill>
              <a:latin typeface="Adobe Gothic Std B" pitchFamily="34" charset="-128"/>
              <a:ea typeface="Adobe Gothic Std B" pitchFamily="34" charset="-128"/>
            </a:endParaRPr>
          </a:p>
          <a:p>
            <a:pPr algn="ctr"/>
            <a:endParaRPr lang="en-US" sz="1400" dirty="0" smtClean="0">
              <a:solidFill>
                <a:schemeClr val="tx1"/>
              </a:solidFill>
              <a:latin typeface="Adobe Gothic Std B" pitchFamily="34" charset="-128"/>
              <a:ea typeface="Adobe Gothic Std B" pitchFamily="34" charset="-128"/>
            </a:endParaRPr>
          </a:p>
          <a:p>
            <a:pPr algn="ctr"/>
            <a:endParaRPr lang="en-US" sz="1400" dirty="0">
              <a:solidFill>
                <a:schemeClr val="tx1"/>
              </a:solidFill>
              <a:latin typeface="Adobe Gothic Std B" pitchFamily="34" charset="-128"/>
              <a:ea typeface="Adobe Gothic Std B" pitchFamily="34" charset="-128"/>
            </a:endParaRPr>
          </a:p>
          <a:p>
            <a:pPr algn="ctr"/>
            <a:endParaRPr lang="en-US" sz="1400" dirty="0">
              <a:solidFill>
                <a:schemeClr val="tx1"/>
              </a:solidFill>
              <a:latin typeface="Adobe Gothic Std B" pitchFamily="34" charset="-128"/>
              <a:ea typeface="Adobe Gothic Std B" pitchFamily="34" charset="-128"/>
            </a:endParaRPr>
          </a:p>
          <a:p>
            <a:pPr algn="ctr"/>
            <a:r>
              <a:rPr lang="en-US" i="1" dirty="0" smtClean="0">
                <a:solidFill>
                  <a:srgbClr val="0A29C6"/>
                </a:solidFill>
                <a:latin typeface="Adobe Gothic Std B" pitchFamily="34" charset="-128"/>
                <a:ea typeface="Adobe Gothic Std B" pitchFamily="34" charset="-128"/>
              </a:rPr>
              <a:t>Electrical/Wiring:</a:t>
            </a: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  Uses 6 CIM Motors and 3 Andy Mark motors.</a:t>
            </a:r>
          </a:p>
          <a:p>
            <a:pPr algn="ctr"/>
            <a:endParaRPr lang="en-US" sz="1400" dirty="0" smtClean="0">
              <a:solidFill>
                <a:schemeClr val="tx1"/>
              </a:solidFill>
              <a:latin typeface="Adobe Gothic Std B" pitchFamily="34" charset="-128"/>
              <a:ea typeface="Adobe Gothic Std B" pitchFamily="34" charset="-128"/>
            </a:endParaRP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   Driven by 3 Talon motor controllers and 3 Victor controllers.</a:t>
            </a:r>
          </a:p>
          <a:p>
            <a:pPr algn="ctr"/>
            <a:endParaRPr lang="en-US" sz="1400" dirty="0">
              <a:solidFill>
                <a:schemeClr val="tx1"/>
              </a:solidFill>
              <a:latin typeface="Adobe Gothic Std B" pitchFamily="34" charset="-128"/>
              <a:ea typeface="Adobe Gothic Std B" pitchFamily="34" charset="-128"/>
            </a:endParaRPr>
          </a:p>
          <a:p>
            <a:pPr algn="ctr"/>
            <a:endParaRPr lang="en-US" sz="1400" dirty="0" smtClean="0">
              <a:solidFill>
                <a:schemeClr val="tx1"/>
              </a:solidFill>
              <a:latin typeface="Adobe Gothic Std B" pitchFamily="34" charset="-128"/>
              <a:ea typeface="Adobe Gothic Std B" pitchFamily="34" charset="-128"/>
            </a:endParaRPr>
          </a:p>
        </p:txBody>
      </p:sp>
      <p:sp>
        <p:nvSpPr>
          <p:cNvPr id="8" name="Rectangle 7"/>
          <p:cNvSpPr/>
          <p:nvPr/>
        </p:nvSpPr>
        <p:spPr>
          <a:xfrm>
            <a:off x="3581400" y="228600"/>
            <a:ext cx="2971800" cy="731520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101882" tIns="182880" rIns="101882" bIns="50941" rtlCol="0" anchor="t"/>
          <a:lstStyle/>
          <a:p>
            <a:pPr algn="ctr"/>
            <a:r>
              <a:rPr lang="en-US" i="1" dirty="0" smtClean="0">
                <a:solidFill>
                  <a:srgbClr val="0A29C6"/>
                </a:solidFill>
                <a:latin typeface="Adobe Gothic Std B" pitchFamily="34" charset="-128"/>
                <a:ea typeface="Adobe Gothic Std B" pitchFamily="34" charset="-128"/>
              </a:rPr>
              <a:t>Mobility:</a:t>
            </a: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   The robot uses 4 </a:t>
            </a:r>
            <a:r>
              <a:rPr lang="en-US" sz="1400" dirty="0" err="1" smtClean="0">
                <a:solidFill>
                  <a:schemeClr val="tx1"/>
                </a:solidFill>
                <a:latin typeface="Adobe Gothic Std B" pitchFamily="34" charset="-128"/>
                <a:ea typeface="Adobe Gothic Std B" pitchFamily="34" charset="-128"/>
              </a:rPr>
              <a:t>Mecanum</a:t>
            </a:r>
            <a:r>
              <a:rPr lang="en-US" sz="1400" dirty="0" smtClean="0">
                <a:solidFill>
                  <a:schemeClr val="tx1"/>
                </a:solidFill>
                <a:latin typeface="Adobe Gothic Std B" pitchFamily="34" charset="-128"/>
                <a:ea typeface="Adobe Gothic Std B" pitchFamily="34" charset="-128"/>
              </a:rPr>
              <a:t> wheels powered by CIM motors for maximum maneuverability.</a:t>
            </a:r>
          </a:p>
          <a:p>
            <a:pPr algn="ctr">
              <a:buFont typeface="Courier New" pitchFamily="49" charset="0"/>
              <a:buChar char="o"/>
            </a:pPr>
            <a:endParaRPr lang="en-US" sz="1400" dirty="0" smtClean="0">
              <a:solidFill>
                <a:schemeClr val="tx1"/>
              </a:solidFill>
              <a:latin typeface="Adobe Gothic Std B" pitchFamily="34" charset="-128"/>
              <a:ea typeface="Adobe Gothic Std B" pitchFamily="34" charset="-128"/>
            </a:endParaRP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  Attached to a </a:t>
            </a:r>
            <a:r>
              <a:rPr lang="en-US" sz="1400" dirty="0" err="1" smtClean="0">
                <a:solidFill>
                  <a:schemeClr val="tx1"/>
                </a:solidFill>
                <a:latin typeface="Adobe Gothic Std B" pitchFamily="34" charset="-128"/>
                <a:ea typeface="Adobe Gothic Std B" pitchFamily="34" charset="-128"/>
              </a:rPr>
              <a:t>Toughbox</a:t>
            </a:r>
            <a:r>
              <a:rPr lang="en-US" sz="1400" dirty="0" smtClean="0">
                <a:solidFill>
                  <a:schemeClr val="tx1"/>
                </a:solidFill>
                <a:latin typeface="Adobe Gothic Std B" pitchFamily="34" charset="-128"/>
                <a:ea typeface="Adobe Gothic Std B" pitchFamily="34" charset="-128"/>
              </a:rPr>
              <a:t> mini gearbox for a low center of gravity.</a:t>
            </a:r>
          </a:p>
          <a:p>
            <a:pPr algn="ctr"/>
            <a:endParaRPr lang="en-US" sz="1400" dirty="0" smtClean="0">
              <a:solidFill>
                <a:schemeClr val="tx1"/>
              </a:solidFill>
              <a:latin typeface="Adobe Gothic Std B" pitchFamily="34" charset="-128"/>
              <a:ea typeface="Adobe Gothic Std B" pitchFamily="34" charset="-128"/>
            </a:endParaRPr>
          </a:p>
          <a:p>
            <a:pPr algn="ctr"/>
            <a:endParaRPr lang="en-US" sz="1400" dirty="0" smtClean="0">
              <a:solidFill>
                <a:schemeClr val="tx1"/>
              </a:solidFill>
              <a:latin typeface="Adobe Gothic Std B" pitchFamily="34" charset="-128"/>
              <a:ea typeface="Adobe Gothic Std B" pitchFamily="34" charset="-128"/>
            </a:endParaRPr>
          </a:p>
          <a:p>
            <a:pPr algn="ctr"/>
            <a:endParaRPr lang="en-US" sz="1400" dirty="0" smtClean="0">
              <a:solidFill>
                <a:schemeClr val="tx1"/>
              </a:solidFill>
              <a:latin typeface="Adobe Gothic Std B" pitchFamily="34" charset="-128"/>
              <a:ea typeface="Adobe Gothic Std B" pitchFamily="34" charset="-128"/>
            </a:endParaRPr>
          </a:p>
          <a:p>
            <a:pPr algn="ctr"/>
            <a:endParaRPr lang="en-US" sz="1400" dirty="0">
              <a:solidFill>
                <a:schemeClr val="tx1"/>
              </a:solidFill>
              <a:latin typeface="Adobe Gothic Std B" pitchFamily="34" charset="-128"/>
              <a:ea typeface="Adobe Gothic Std B" pitchFamily="34" charset="-128"/>
            </a:endParaRPr>
          </a:p>
          <a:p>
            <a:pPr algn="ctr"/>
            <a:endParaRPr lang="en-US" sz="1400" dirty="0" smtClean="0">
              <a:solidFill>
                <a:schemeClr val="tx1"/>
              </a:solidFill>
              <a:latin typeface="Adobe Gothic Std B" pitchFamily="34" charset="-128"/>
              <a:ea typeface="Adobe Gothic Std B" pitchFamily="34" charset="-128"/>
            </a:endParaRPr>
          </a:p>
          <a:p>
            <a:pPr algn="ctr"/>
            <a:endParaRPr lang="en-US" sz="1400" dirty="0">
              <a:solidFill>
                <a:schemeClr val="tx1"/>
              </a:solidFill>
              <a:latin typeface="Adobe Gothic Std B" pitchFamily="34" charset="-128"/>
              <a:ea typeface="Adobe Gothic Std B" pitchFamily="34" charset="-128"/>
            </a:endParaRPr>
          </a:p>
          <a:p>
            <a:pPr algn="ctr"/>
            <a:endParaRPr lang="en-US" sz="1400" dirty="0">
              <a:solidFill>
                <a:schemeClr val="tx1"/>
              </a:solidFill>
              <a:latin typeface="Adobe Gothic Std B" pitchFamily="34" charset="-128"/>
              <a:ea typeface="Adobe Gothic Std B" pitchFamily="34" charset="-128"/>
            </a:endParaRPr>
          </a:p>
          <a:p>
            <a:pPr algn="ctr"/>
            <a:endParaRPr lang="en-US" sz="1400" dirty="0" smtClean="0">
              <a:solidFill>
                <a:schemeClr val="tx1"/>
              </a:solidFill>
              <a:latin typeface="Adobe Gothic Std B" pitchFamily="34" charset="-128"/>
              <a:ea typeface="Adobe Gothic Std B" pitchFamily="34" charset="-128"/>
            </a:endParaRPr>
          </a:p>
          <a:p>
            <a:pPr algn="ctr"/>
            <a:r>
              <a:rPr lang="en-US" i="1" dirty="0" smtClean="0">
                <a:solidFill>
                  <a:srgbClr val="0A29C6"/>
                </a:solidFill>
                <a:latin typeface="Adobe Gothic Std B" pitchFamily="34" charset="-128"/>
                <a:ea typeface="Adobe Gothic Std B" pitchFamily="34" charset="-128"/>
              </a:rPr>
              <a:t>Ball Retrieval/Passing:</a:t>
            </a: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“El </a:t>
            </a:r>
            <a:r>
              <a:rPr lang="en-US" sz="1400" dirty="0" err="1" smtClean="0">
                <a:solidFill>
                  <a:schemeClr val="tx1"/>
                </a:solidFill>
                <a:latin typeface="Adobe Gothic Std B" pitchFamily="34" charset="-128"/>
                <a:ea typeface="Adobe Gothic Std B" pitchFamily="34" charset="-128"/>
              </a:rPr>
              <a:t>Torro</a:t>
            </a:r>
            <a:r>
              <a:rPr lang="en-US" sz="1400" dirty="0" smtClean="0">
                <a:solidFill>
                  <a:schemeClr val="tx1"/>
                </a:solidFill>
                <a:latin typeface="Adobe Gothic Std B" pitchFamily="34" charset="-128"/>
                <a:ea typeface="Adobe Gothic Std B" pitchFamily="34" charset="-128"/>
              </a:rPr>
              <a:t>” Mechanism- 2 PVC tubes coated in rubber are connected to 2 Andy Mark motors. They spin inwards to load the ball into the shooter.</a:t>
            </a:r>
          </a:p>
          <a:p>
            <a:pPr algn="ctr">
              <a:buFont typeface="Courier New" pitchFamily="49" charset="0"/>
              <a:buChar char="o"/>
            </a:pPr>
            <a:endParaRPr lang="en-US" sz="1400" dirty="0" smtClean="0">
              <a:solidFill>
                <a:schemeClr val="tx1"/>
              </a:solidFill>
              <a:latin typeface="Adobe Gothic Std B" pitchFamily="34" charset="-128"/>
              <a:ea typeface="Adobe Gothic Std B" pitchFamily="34" charset="-128"/>
            </a:endParaRP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  Can be raised and lowered by a single Window motor.</a:t>
            </a:r>
          </a:p>
          <a:p>
            <a:pPr algn="ctr">
              <a:buFont typeface="Courier New" pitchFamily="49" charset="0"/>
              <a:buChar char="o"/>
            </a:pPr>
            <a:endParaRPr lang="en-US" sz="1400" dirty="0" smtClean="0">
              <a:solidFill>
                <a:schemeClr val="tx1"/>
              </a:solidFill>
              <a:latin typeface="Adobe Gothic Std B" pitchFamily="34" charset="-128"/>
              <a:ea typeface="Adobe Gothic Std B" pitchFamily="34" charset="-128"/>
            </a:endParaRPr>
          </a:p>
          <a:p>
            <a:pPr algn="ctr">
              <a:buFont typeface="Arial" pitchFamily="34" charset="0"/>
              <a:buChar char="•"/>
            </a:pPr>
            <a:endParaRPr lang="en-US" sz="1400" dirty="0" smtClean="0">
              <a:solidFill>
                <a:schemeClr val="tx1"/>
              </a:solidFill>
              <a:latin typeface="Adobe Gothic Std B" pitchFamily="34" charset="-128"/>
              <a:ea typeface="Adobe Gothic Std B" pitchFamily="34" charset="-128"/>
            </a:endParaRPr>
          </a:p>
        </p:txBody>
      </p:sp>
      <p:sp>
        <p:nvSpPr>
          <p:cNvPr id="9" name="Rectangle 8"/>
          <p:cNvSpPr/>
          <p:nvPr/>
        </p:nvSpPr>
        <p:spPr>
          <a:xfrm>
            <a:off x="6934200" y="228600"/>
            <a:ext cx="2971800" cy="731520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101882" tIns="182880" rIns="101882" bIns="50941" rtlCol="0" anchor="t"/>
          <a:lstStyle/>
          <a:p>
            <a:pPr algn="ctr"/>
            <a:r>
              <a:rPr lang="en-US" i="1" dirty="0" smtClean="0">
                <a:solidFill>
                  <a:srgbClr val="0A29C6"/>
                </a:solidFill>
                <a:latin typeface="Adobe Gothic Std B" pitchFamily="34" charset="-128"/>
                <a:ea typeface="Adobe Gothic Std B" pitchFamily="34" charset="-128"/>
              </a:rPr>
              <a:t>Shooting Mechanism:</a:t>
            </a: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   A long, catapult arm is driven by 2 80-tooth sprockets</a:t>
            </a:r>
            <a:r>
              <a:rPr lang="en-US" sz="1400" dirty="0">
                <a:solidFill>
                  <a:schemeClr val="tx1"/>
                </a:solidFill>
                <a:latin typeface="Adobe Gothic Std B" pitchFamily="34" charset="-128"/>
                <a:ea typeface="Adobe Gothic Std B" pitchFamily="34" charset="-128"/>
              </a:rPr>
              <a:t>.</a:t>
            </a:r>
            <a:endParaRPr lang="en-US" sz="1400" dirty="0" smtClean="0">
              <a:solidFill>
                <a:schemeClr val="tx1"/>
              </a:solidFill>
              <a:latin typeface="Adobe Gothic Std B" pitchFamily="34" charset="-128"/>
              <a:ea typeface="Adobe Gothic Std B" pitchFamily="34" charset="-128"/>
            </a:endParaRPr>
          </a:p>
          <a:p>
            <a:pPr algn="ctr">
              <a:buFont typeface="Courier New" pitchFamily="49" charset="0"/>
              <a:buChar char="o"/>
            </a:pPr>
            <a:endParaRPr lang="en-US" sz="1400" dirty="0" smtClean="0">
              <a:solidFill>
                <a:schemeClr val="tx1"/>
              </a:solidFill>
              <a:latin typeface="Adobe Gothic Std B" pitchFamily="34" charset="-128"/>
              <a:ea typeface="Adobe Gothic Std B" pitchFamily="34" charset="-128"/>
            </a:endParaRP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  The sprockets are attached to 2 CIM motors by a pulley system.</a:t>
            </a:r>
          </a:p>
          <a:p>
            <a:pPr algn="ctr">
              <a:buFont typeface="Courier New" pitchFamily="49" charset="0"/>
              <a:buChar char="o"/>
            </a:pPr>
            <a:endParaRPr lang="en-US" sz="1400" dirty="0">
              <a:solidFill>
                <a:schemeClr val="tx1"/>
              </a:solidFill>
              <a:latin typeface="Adobe Gothic Std B" pitchFamily="34" charset="-128"/>
              <a:ea typeface="Adobe Gothic Std B" pitchFamily="34" charset="-128"/>
            </a:endParaRPr>
          </a:p>
          <a:p>
            <a:pPr algn="ctr">
              <a:buFont typeface="Courier New" pitchFamily="49" charset="0"/>
              <a:buChar char="o"/>
            </a:pPr>
            <a:r>
              <a:rPr lang="en-US" sz="1400" dirty="0" smtClean="0">
                <a:solidFill>
                  <a:schemeClr val="tx1"/>
                </a:solidFill>
                <a:latin typeface="Adobe Gothic Std B" pitchFamily="34" charset="-128"/>
                <a:ea typeface="Adobe Gothic Std B" pitchFamily="34" charset="-128"/>
              </a:rPr>
              <a:t>The catapult is built from a long wire formed into a U-shape.</a:t>
            </a:r>
          </a:p>
          <a:p>
            <a:pPr algn="ctr">
              <a:buFont typeface="Courier New" pitchFamily="49" charset="0"/>
              <a:buChar char="o"/>
            </a:pPr>
            <a:endParaRPr lang="en-US" sz="1400" dirty="0" smtClean="0">
              <a:solidFill>
                <a:schemeClr val="tx1"/>
              </a:solidFill>
              <a:latin typeface="Adobe Gothic Std B" pitchFamily="34" charset="-128"/>
              <a:ea typeface="Adobe Gothic Std B" pitchFamily="34" charset="-128"/>
            </a:endParaRPr>
          </a:p>
          <a:p>
            <a:pPr algn="ctr"/>
            <a:endParaRPr lang="en-US" sz="1400" dirty="0" smtClean="0">
              <a:solidFill>
                <a:schemeClr val="tx1"/>
              </a:solidFill>
              <a:latin typeface="Adobe Gothic Std B" pitchFamily="34" charset="-128"/>
              <a:ea typeface="Adobe Gothic Std B" pitchFamily="34" charset="-128"/>
            </a:endParaRPr>
          </a:p>
          <a:p>
            <a:pPr algn="ctr">
              <a:buFont typeface="Arial" pitchFamily="34" charset="0"/>
              <a:buChar char="•"/>
            </a:pPr>
            <a:endParaRPr lang="en-US" sz="1400" dirty="0" smtClean="0">
              <a:solidFill>
                <a:schemeClr val="tx1"/>
              </a:solidFill>
              <a:latin typeface="Adobe Gothic Std B" pitchFamily="34" charset="-128"/>
              <a:ea typeface="Adobe Gothic Std B" pitchFamily="34" charset="-128"/>
            </a:endParaRPr>
          </a:p>
        </p:txBody>
      </p:sp>
      <p:pic>
        <p:nvPicPr>
          <p:cNvPr id="10" name="Picture 9" descr="IMG_1042.JPG"/>
          <p:cNvPicPr>
            <a:picLocks noChangeAspect="1"/>
          </p:cNvPicPr>
          <p:nvPr/>
        </p:nvPicPr>
        <p:blipFill>
          <a:blip r:embed="rId3" cstate="print"/>
          <a:srcRect b="4348"/>
          <a:stretch>
            <a:fillRect/>
          </a:stretch>
        </p:blipFill>
        <p:spPr>
          <a:xfrm>
            <a:off x="4267200" y="2286000"/>
            <a:ext cx="1676400" cy="1603513"/>
          </a:xfrm>
          <a:prstGeom prst="roundRect">
            <a:avLst/>
          </a:prstGeom>
          <a:ln w="28575">
            <a:solidFill>
              <a:schemeClr val="tx1"/>
            </a:solidFill>
          </a:ln>
        </p:spPr>
      </p:pic>
      <p:pic>
        <p:nvPicPr>
          <p:cNvPr id="11" name="Picture 10" descr="IMG_1052.JPG"/>
          <p:cNvPicPr>
            <a:picLocks noChangeAspect="1"/>
          </p:cNvPicPr>
          <p:nvPr/>
        </p:nvPicPr>
        <p:blipFill>
          <a:blip r:embed="rId4" cstate="print"/>
          <a:stretch>
            <a:fillRect/>
          </a:stretch>
        </p:blipFill>
        <p:spPr>
          <a:xfrm>
            <a:off x="533400" y="2133600"/>
            <a:ext cx="2286000" cy="1714500"/>
          </a:xfrm>
          <a:prstGeom prst="roundRect">
            <a:avLst/>
          </a:prstGeom>
          <a:ln w="19050">
            <a:solidFill>
              <a:schemeClr val="tx1"/>
            </a:solidFill>
          </a:ln>
        </p:spPr>
      </p:pic>
      <p:pic>
        <p:nvPicPr>
          <p:cNvPr id="13" name="Picture 12" descr="IMG_1037.JPG"/>
          <p:cNvPicPr>
            <a:picLocks noChangeAspect="1"/>
          </p:cNvPicPr>
          <p:nvPr/>
        </p:nvPicPr>
        <p:blipFill>
          <a:blip r:embed="rId5" cstate="print"/>
          <a:stretch>
            <a:fillRect/>
          </a:stretch>
        </p:blipFill>
        <p:spPr>
          <a:xfrm>
            <a:off x="838200" y="5638800"/>
            <a:ext cx="1752600" cy="1752600"/>
          </a:xfrm>
          <a:prstGeom prst="roundRect">
            <a:avLst/>
          </a:prstGeom>
          <a:ln w="19050">
            <a:solidFill>
              <a:schemeClr val="tx1"/>
            </a:solidFill>
          </a:ln>
        </p:spPr>
      </p:pic>
      <p:pic>
        <p:nvPicPr>
          <p:cNvPr id="14" name="Picture 13" descr="IMG_1046.JPG"/>
          <p:cNvPicPr>
            <a:picLocks noChangeAspect="1"/>
          </p:cNvPicPr>
          <p:nvPr/>
        </p:nvPicPr>
        <p:blipFill>
          <a:blip r:embed="rId6" cstate="print"/>
          <a:srcRect t="14286" b="21429"/>
          <a:stretch>
            <a:fillRect/>
          </a:stretch>
        </p:blipFill>
        <p:spPr>
          <a:xfrm>
            <a:off x="4038600" y="6019800"/>
            <a:ext cx="2133600" cy="1371600"/>
          </a:xfrm>
          <a:prstGeom prst="roundRect">
            <a:avLst/>
          </a:prstGeom>
          <a:ln w="19050">
            <a:solidFill>
              <a:schemeClr val="tx1"/>
            </a:solidFill>
          </a:ln>
        </p:spPr>
      </p:pic>
      <p:sp>
        <p:nvSpPr>
          <p:cNvPr id="12" name="Rounded Rectangle 11"/>
          <p:cNvSpPr/>
          <p:nvPr/>
        </p:nvSpPr>
        <p:spPr>
          <a:xfrm>
            <a:off x="7467600" y="3048000"/>
            <a:ext cx="20574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Picture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238</Words>
  <Application>Microsoft Office PowerPoint</Application>
  <PresentationFormat>Custom</PresentationFormat>
  <Paragraphs>81</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Company>Pittsford Central School District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52</cp:revision>
  <dcterms:created xsi:type="dcterms:W3CDTF">2014-03-10T22:42:09Z</dcterms:created>
  <dcterms:modified xsi:type="dcterms:W3CDTF">2014-03-15T15:19:21Z</dcterms:modified>
</cp:coreProperties>
</file>