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71" r:id="rId8"/>
    <p:sldId id="283" r:id="rId9"/>
    <p:sldId id="260" r:id="rId10"/>
    <p:sldId id="267" r:id="rId11"/>
    <p:sldId id="269" r:id="rId12"/>
    <p:sldId id="270" r:id="rId13"/>
    <p:sldId id="258" r:id="rId14"/>
    <p:sldId id="262" r:id="rId15"/>
    <p:sldId id="272" r:id="rId16"/>
    <p:sldId id="273" r:id="rId17"/>
    <p:sldId id="274" r:id="rId18"/>
    <p:sldId id="275" r:id="rId19"/>
    <p:sldId id="276" r:id="rId20"/>
    <p:sldId id="282" r:id="rId21"/>
    <p:sldId id="277" r:id="rId22"/>
    <p:sldId id="281" r:id="rId23"/>
    <p:sldId id="278" r:id="rId24"/>
    <p:sldId id="287" r:id="rId25"/>
    <p:sldId id="288" r:id="rId26"/>
    <p:sldId id="279" r:id="rId27"/>
    <p:sldId id="284" r:id="rId28"/>
    <p:sldId id="259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88347" autoAdjust="0"/>
  </p:normalViewPr>
  <p:slideViewPr>
    <p:cSldViewPr>
      <p:cViewPr varScale="1">
        <p:scale>
          <a:sx n="121" d="100"/>
          <a:sy n="121" d="100"/>
        </p:scale>
        <p:origin x="-28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B4F3-470D-4864-8F8B-52B7EF61C60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mit.edu/scolton/www/filter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vensense.com/mems/gyro/mpu6050.html" TargetMode="External"/><Relationship Id="rId3" Type="http://schemas.openxmlformats.org/officeDocument/2006/relationships/hyperlink" Target="http://playground.arduino.cc/Main/MPU-605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www.robot-electronics.co.uk/acatalog/I2C_Tutorial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3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ground.arduino.cc/Main/WhatIsDegreesOfFreedom6DOF9DOF10DOF11DO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Relationship Id="rId3" Type="http://schemas.openxmlformats.org/officeDocument/2006/relationships/image" Target="../media/image18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vensense.com/mems/gyro/mpu6050.html" TargetMode="External"/><Relationship Id="rId3" Type="http://schemas.openxmlformats.org/officeDocument/2006/relationships/image" Target="../media/image20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ringpi.com/reference/i2c-library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ca.edu/~bruce/Fall13/360/I2Ctest.cpp" TargetMode="External"/><Relationship Id="rId4" Type="http://schemas.openxmlformats.org/officeDocument/2006/relationships/hyperlink" Target="http://www.cs.unca.edu/~bruce/Fall13/360/Makef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ringpi.com/reference/i2c-library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2cdevlib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uclideanspace.com/maths/algebra/realNormedAlgebra/quaternions/index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baxterm.mobatek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MPU-6050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Inertia Measurement </a:t>
            </a:r>
            <a:r>
              <a:rPr lang="en-US" dirty="0"/>
              <a:t>S</a:t>
            </a:r>
            <a:r>
              <a:rPr lang="en-US" dirty="0" smtClean="0"/>
              <a:t>ystems</a:t>
            </a:r>
          </a:p>
          <a:p>
            <a:r>
              <a:rPr lang="en-US" dirty="0" smtClean="0"/>
              <a:t>Gyroscopes  &amp; Accelerometers</a:t>
            </a:r>
          </a:p>
          <a:p>
            <a:r>
              <a:rPr lang="en-US" dirty="0" smtClean="0"/>
              <a:t>Sensor fusion</a:t>
            </a:r>
          </a:p>
          <a:p>
            <a:r>
              <a:rPr lang="en-US" dirty="0" smtClean="0"/>
              <a:t>I2C</a:t>
            </a:r>
          </a:p>
          <a:p>
            <a:r>
              <a:rPr lang="en-US" dirty="0"/>
              <a:t>MPU-6050</a:t>
            </a:r>
            <a:endParaRPr lang="en-US" dirty="0" smtClean="0"/>
          </a:p>
          <a:p>
            <a:r>
              <a:rPr lang="en-US" dirty="0" smtClean="0"/>
              <a:t>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3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An accelerometer </a:t>
            </a:r>
            <a:r>
              <a:rPr lang="en-US" sz="2600" dirty="0"/>
              <a:t>measures inertial force, such </a:t>
            </a:r>
            <a:r>
              <a:rPr lang="en-US" sz="2600" dirty="0" smtClean="0"/>
              <a:t>as gravity </a:t>
            </a:r>
            <a:r>
              <a:rPr lang="en-US" sz="2600" dirty="0"/>
              <a:t>(and ideally only by </a:t>
            </a:r>
            <a:r>
              <a:rPr lang="en-US" sz="2600" dirty="0" smtClean="0"/>
              <a:t>gravity), </a:t>
            </a:r>
            <a:r>
              <a:rPr lang="en-US" sz="2600" dirty="0"/>
              <a:t>but it might also be caused by acceleration (movement) of the device. E</a:t>
            </a:r>
            <a:r>
              <a:rPr lang="en-US" sz="2600" dirty="0" smtClean="0"/>
              <a:t>ven </a:t>
            </a:r>
            <a:r>
              <a:rPr lang="en-US" sz="2600" dirty="0"/>
              <a:t>if </a:t>
            </a:r>
            <a:r>
              <a:rPr lang="en-US" sz="2600" dirty="0" smtClean="0"/>
              <a:t>the accelerometer </a:t>
            </a:r>
            <a:r>
              <a:rPr lang="en-US" sz="2600" dirty="0"/>
              <a:t>is </a:t>
            </a:r>
            <a:r>
              <a:rPr lang="en-US" sz="2600" dirty="0" smtClean="0"/>
              <a:t>relatively stable, </a:t>
            </a:r>
            <a:r>
              <a:rPr lang="en-US" sz="2600" dirty="0"/>
              <a:t>it is </a:t>
            </a:r>
            <a:r>
              <a:rPr lang="en-US" sz="2600" dirty="0" smtClean="0"/>
              <a:t>very </a:t>
            </a:r>
            <a:r>
              <a:rPr lang="en-US" sz="2600" dirty="0"/>
              <a:t>sensitive to vibration and mechanical </a:t>
            </a:r>
            <a:r>
              <a:rPr lang="en-US" sz="2600" dirty="0" smtClean="0"/>
              <a:t>noise.</a:t>
            </a:r>
          </a:p>
          <a:p>
            <a:r>
              <a:rPr lang="en-US" sz="2600" dirty="0" smtClean="0"/>
              <a:t>A gyroscope is </a:t>
            </a:r>
            <a:r>
              <a:rPr lang="en-US" sz="2600" dirty="0"/>
              <a:t>less sensitive to linear mechanical </a:t>
            </a:r>
            <a:r>
              <a:rPr lang="en-US" sz="2600" dirty="0" smtClean="0"/>
              <a:t>movements, the </a:t>
            </a:r>
            <a:r>
              <a:rPr lang="en-US" sz="2600" dirty="0"/>
              <a:t>type of noise that accelerometer suffers </a:t>
            </a:r>
            <a:r>
              <a:rPr lang="en-US" sz="2600" dirty="0" smtClean="0"/>
              <a:t>from.  Gyroscopes </a:t>
            </a:r>
            <a:r>
              <a:rPr lang="en-US" sz="2600" dirty="0"/>
              <a:t>have other types of problems like </a:t>
            </a:r>
            <a:r>
              <a:rPr lang="en-US" sz="2600" dirty="0" smtClean="0"/>
              <a:t>drift </a:t>
            </a:r>
            <a:r>
              <a:rPr lang="en-US" sz="2600" dirty="0"/>
              <a:t>(not coming back to zero-rate value when rotation stops</a:t>
            </a:r>
            <a:r>
              <a:rPr lang="en-US" sz="2600" dirty="0" smtClean="0"/>
              <a:t>).</a:t>
            </a:r>
          </a:p>
          <a:p>
            <a:r>
              <a:rPr lang="en-US" sz="2600" dirty="0"/>
              <a:t>A</a:t>
            </a:r>
            <a:r>
              <a:rPr lang="en-US" sz="2600" dirty="0" smtClean="0"/>
              <a:t>veraging the data </a:t>
            </a:r>
            <a:r>
              <a:rPr lang="en-US" sz="2600" dirty="0"/>
              <a:t>that comes from </a:t>
            </a:r>
            <a:r>
              <a:rPr lang="en-US" sz="2600" dirty="0" smtClean="0"/>
              <a:t>accelerometers </a:t>
            </a:r>
            <a:r>
              <a:rPr lang="en-US" sz="2600" dirty="0"/>
              <a:t>and </a:t>
            </a:r>
            <a:r>
              <a:rPr lang="en-US" sz="2600" dirty="0" smtClean="0"/>
              <a:t>gyroscopes can produce a better </a:t>
            </a:r>
            <a:r>
              <a:rPr lang="en-US" sz="2600" dirty="0"/>
              <a:t>estimate of </a:t>
            </a:r>
            <a:r>
              <a:rPr lang="en-US" sz="2600" dirty="0" smtClean="0"/>
              <a:t>orientation </a:t>
            </a:r>
            <a:r>
              <a:rPr lang="en-US" sz="2600" dirty="0"/>
              <a:t>than </a:t>
            </a:r>
            <a:r>
              <a:rPr lang="en-US" sz="2600" dirty="0" smtClean="0"/>
              <a:t>obtained </a:t>
            </a:r>
            <a:r>
              <a:rPr lang="en-US" sz="2600" dirty="0"/>
              <a:t>using </a:t>
            </a:r>
            <a:r>
              <a:rPr lang="en-US" sz="2600" dirty="0" smtClean="0"/>
              <a:t>accelerometer </a:t>
            </a:r>
            <a:r>
              <a:rPr lang="en-US" sz="2600" dirty="0"/>
              <a:t>data alone.</a:t>
            </a:r>
          </a:p>
        </p:txBody>
      </p:sp>
    </p:spTree>
    <p:extLst>
      <p:ext uri="{BB962C8B-B14F-4D97-AF65-F5344CB8AC3E}">
        <p14:creationId xmlns:p14="http://schemas.microsoft.com/office/powerpoint/2010/main" val="159388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Several choices: </a:t>
            </a:r>
            <a:r>
              <a:rPr lang="en-US" dirty="0" err="1" smtClean="0"/>
              <a:t>Kalman</a:t>
            </a:r>
            <a:r>
              <a:rPr lang="en-US" dirty="0" smtClean="0"/>
              <a:t> Filter, </a:t>
            </a:r>
            <a:r>
              <a:rPr lang="en-US" dirty="0" smtClean="0">
                <a:hlinkClick r:id="rId2"/>
              </a:rPr>
              <a:t>Complementary Filter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Combine orientation estimated from Accelerometer readings with that estimated from the Gyroscope readings</a:t>
            </a:r>
          </a:p>
          <a:p>
            <a:r>
              <a:rPr lang="en-US" dirty="0" err="1"/>
              <a:t>Racc</a:t>
            </a:r>
            <a:r>
              <a:rPr lang="en-US" dirty="0"/>
              <a:t> – current readings from </a:t>
            </a:r>
            <a:r>
              <a:rPr lang="en-US" dirty="0" smtClean="0"/>
              <a:t>accelerometer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Rgyro</a:t>
            </a:r>
            <a:r>
              <a:rPr lang="en-US" dirty="0"/>
              <a:t> – obtained from Rest(n-1) and current gyroscope readings</a:t>
            </a:r>
          </a:p>
          <a:p>
            <a:r>
              <a:rPr lang="en-US" dirty="0" smtClean="0"/>
              <a:t>A weighted average:</a:t>
            </a:r>
          </a:p>
          <a:p>
            <a:pPr marL="457200" lvl="1" indent="0">
              <a:buNone/>
            </a:pPr>
            <a:r>
              <a:rPr lang="en-US" dirty="0" smtClean="0"/>
              <a:t>Rest(n</a:t>
            </a:r>
            <a:r>
              <a:rPr lang="en-US" dirty="0"/>
              <a:t>) = (</a:t>
            </a:r>
            <a:r>
              <a:rPr lang="en-US" dirty="0" err="1"/>
              <a:t>Racc</a:t>
            </a:r>
            <a:r>
              <a:rPr lang="en-US" dirty="0"/>
              <a:t> * w1 + </a:t>
            </a:r>
            <a:r>
              <a:rPr lang="en-US" dirty="0" err="1"/>
              <a:t>Rgyro</a:t>
            </a:r>
            <a:r>
              <a:rPr lang="en-US" dirty="0"/>
              <a:t> * w2 ) / (w1 + w2)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0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400"/>
            <a:ext cx="8229600" cy="771847"/>
          </a:xfrm>
        </p:spPr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2523" y="6188494"/>
            <a:ext cx="620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http://memscentral.com/Secondlayer</a:t>
            </a:r>
            <a:r>
              <a:rPr lang="en-US" dirty="0" smtClean="0"/>
              <a:t>/</a:t>
            </a:r>
          </a:p>
          <a:p>
            <a:r>
              <a:rPr lang="en-US" dirty="0" smtClean="0"/>
              <a:t>mems_motion_sensor_perspectives-sensor-susion-high-res.htm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05" y="801258"/>
            <a:ext cx="5660042" cy="53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MPU-6050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MPU-6050</a:t>
            </a:r>
            <a:r>
              <a:rPr lang="en-US" dirty="0" smtClean="0"/>
              <a:t> </a:t>
            </a:r>
            <a:r>
              <a:rPr lang="en-US" dirty="0"/>
              <a:t>is the world’s first integrated 6-axis </a:t>
            </a:r>
            <a:r>
              <a:rPr lang="en-US" dirty="0" err="1"/>
              <a:t>MotionTracking</a:t>
            </a:r>
            <a:r>
              <a:rPr lang="en-US" dirty="0"/>
              <a:t>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It </a:t>
            </a:r>
            <a:r>
              <a:rPr lang="en-US" dirty="0"/>
              <a:t>combines a </a:t>
            </a:r>
            <a:r>
              <a:rPr lang="en-US" dirty="0" smtClean="0"/>
              <a:t>3-axis gyroscope</a:t>
            </a:r>
            <a:r>
              <a:rPr lang="en-US" dirty="0"/>
              <a:t>, </a:t>
            </a:r>
            <a:r>
              <a:rPr lang="en-US" dirty="0" smtClean="0"/>
              <a:t>3-axis </a:t>
            </a:r>
            <a:r>
              <a:rPr lang="en-US" dirty="0"/>
              <a:t>accelerometer, and a </a:t>
            </a:r>
            <a:r>
              <a:rPr lang="en-US" dirty="0" smtClean="0"/>
              <a:t>Digital </a:t>
            </a:r>
            <a:r>
              <a:rPr lang="en-US" dirty="0"/>
              <a:t>Motion Processor™ (DMP) all in a small 4x4x0.9mm </a:t>
            </a:r>
            <a:r>
              <a:rPr lang="en-US" dirty="0" smtClean="0"/>
              <a:t>package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It uses a standard I2C bus for data transmission.</a:t>
            </a:r>
          </a:p>
          <a:p>
            <a:pPr lvl="1"/>
            <a:r>
              <a:rPr lang="en-US" dirty="0" smtClean="0"/>
              <a:t>With it’s I2C bus, it can accepts inputs </a:t>
            </a:r>
            <a:r>
              <a:rPr lang="en-US" dirty="0"/>
              <a:t>from an external </a:t>
            </a:r>
            <a:r>
              <a:rPr lang="en-US" dirty="0" smtClean="0"/>
              <a:t>3-axis </a:t>
            </a:r>
            <a:r>
              <a:rPr lang="en-US" dirty="0"/>
              <a:t>compass to </a:t>
            </a: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 smtClean="0"/>
              <a:t>complete 9-axis </a:t>
            </a:r>
            <a:r>
              <a:rPr lang="en-US" dirty="0" err="1" smtClean="0"/>
              <a:t>MotionFusion</a:t>
            </a:r>
            <a:r>
              <a:rPr lang="en-US" dirty="0"/>
              <a:t> </a:t>
            </a:r>
            <a:r>
              <a:rPr lang="en-US" dirty="0" smtClean="0"/>
              <a:t>output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number of  </a:t>
            </a:r>
            <a:r>
              <a:rPr lang="en-US" dirty="0" smtClean="0">
                <a:hlinkClick r:id="rId3"/>
              </a:rPr>
              <a:t>different breakout boards </a:t>
            </a:r>
            <a:r>
              <a:rPr lang="en-US" dirty="0" smtClean="0"/>
              <a:t> are available containing the MPU-6050 chip, we have the GY-521.</a:t>
            </a:r>
          </a:p>
        </p:txBody>
      </p:sp>
    </p:spTree>
    <p:extLst>
      <p:ext uri="{BB962C8B-B14F-4D97-AF65-F5344CB8AC3E}">
        <p14:creationId xmlns:p14="http://schemas.microsoft.com/office/powerpoint/2010/main" val="131307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5334000" cy="32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862"/>
            <a:ext cx="8229600" cy="11430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5257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Understanding I2C</a:t>
            </a:r>
          </a:p>
          <a:p>
            <a:pPr lvl="1"/>
            <a:r>
              <a:rPr lang="en-US" dirty="0"/>
              <a:t>The physical I2C </a:t>
            </a:r>
            <a:r>
              <a:rPr lang="en-US" dirty="0" smtClean="0"/>
              <a:t>bus</a:t>
            </a:r>
          </a:p>
          <a:p>
            <a:pPr lvl="1"/>
            <a:r>
              <a:rPr lang="en-US" dirty="0" smtClean="0"/>
              <a:t>Masters and Slaves</a:t>
            </a:r>
          </a:p>
          <a:p>
            <a:pPr lvl="1"/>
            <a:r>
              <a:rPr lang="en-US" dirty="0" smtClean="0"/>
              <a:t>The physical protocol</a:t>
            </a:r>
          </a:p>
          <a:p>
            <a:pPr lvl="1"/>
            <a:r>
              <a:rPr lang="en-US" dirty="0" smtClean="0"/>
              <a:t>I2C device addressing</a:t>
            </a:r>
          </a:p>
          <a:p>
            <a:pPr lvl="1"/>
            <a:r>
              <a:rPr lang="en-US" dirty="0" smtClean="0"/>
              <a:t>The software protocol</a:t>
            </a:r>
          </a:p>
          <a:p>
            <a:pPr lvl="1"/>
            <a:r>
              <a:rPr lang="en-US" dirty="0" smtClean="0"/>
              <a:t>I2C support in the </a:t>
            </a:r>
            <a:r>
              <a:rPr lang="en-US" dirty="0" err="1" smtClean="0"/>
              <a:t>WiringPi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A good </a:t>
            </a:r>
            <a:r>
              <a:rPr lang="en-US" dirty="0" smtClean="0">
                <a:hlinkClick r:id="rId3"/>
              </a:rPr>
              <a:t>Tutorial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343400"/>
            <a:ext cx="3243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http://quick2wire.com/articles/i2c-and-spi/</a:t>
            </a:r>
          </a:p>
        </p:txBody>
      </p:sp>
    </p:spTree>
    <p:extLst>
      <p:ext uri="{BB962C8B-B14F-4D97-AF65-F5344CB8AC3E}">
        <p14:creationId xmlns:p14="http://schemas.microsoft.com/office/powerpoint/2010/main" val="41525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robot-electronics.co.uk/images/i2c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56"/>
            <a:ext cx="6341480" cy="30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9308"/>
            <a:ext cx="2667000" cy="2485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>
                <a:latin typeface="+mj-lt"/>
              </a:rPr>
              <a:t>The physical I2C bus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0"/>
            <a:ext cx="82296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Two wires: SCL </a:t>
            </a:r>
            <a:r>
              <a:rPr lang="en-US" dirty="0"/>
              <a:t>and </a:t>
            </a:r>
            <a:r>
              <a:rPr lang="en-US" dirty="0" smtClean="0"/>
              <a:t>SDA</a:t>
            </a:r>
          </a:p>
          <a:p>
            <a:pPr lvl="1"/>
            <a:r>
              <a:rPr lang="en-US" dirty="0" smtClean="0"/>
              <a:t>SCL </a:t>
            </a:r>
            <a:r>
              <a:rPr lang="en-US" dirty="0"/>
              <a:t>is the clock line: used to synchronize all data </a:t>
            </a:r>
            <a:r>
              <a:rPr lang="en-US" dirty="0" smtClean="0"/>
              <a:t>transfers</a:t>
            </a:r>
          </a:p>
          <a:p>
            <a:pPr lvl="1"/>
            <a:r>
              <a:rPr lang="en-US" dirty="0"/>
              <a:t>SDA is the data </a:t>
            </a:r>
            <a:r>
              <a:rPr lang="en-US" dirty="0" smtClean="0"/>
              <a:t>line</a:t>
            </a:r>
          </a:p>
          <a:p>
            <a:r>
              <a:rPr lang="en-US" dirty="0"/>
              <a:t>Both SCL and SDA lines are "open drain" </a:t>
            </a:r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Can only be driven low</a:t>
            </a:r>
          </a:p>
          <a:p>
            <a:pPr lvl="1"/>
            <a:r>
              <a:rPr lang="en-US" dirty="0"/>
              <a:t>For the line </a:t>
            </a:r>
            <a:r>
              <a:rPr lang="en-US" dirty="0" smtClean="0"/>
              <a:t>to </a:t>
            </a:r>
            <a:r>
              <a:rPr lang="en-US" dirty="0"/>
              <a:t>go high </a:t>
            </a:r>
            <a:r>
              <a:rPr lang="en-US" dirty="0" smtClean="0"/>
              <a:t>provide a pull-up </a:t>
            </a:r>
            <a:r>
              <a:rPr lang="en-US" dirty="0"/>
              <a:t>resistors to </a:t>
            </a:r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9755" y="2590800"/>
            <a:ext cx="2637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http://electronics.stackexchange.com/questions/70312/n-ch-fet-with-open-drain-output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http://www.robot-electronics.co.uk/acatalog/I2C_Tutorial.html</a:t>
            </a:r>
          </a:p>
        </p:txBody>
      </p:sp>
      <p:sp>
        <p:nvSpPr>
          <p:cNvPr id="12" name="Freeform 11"/>
          <p:cNvSpPr/>
          <p:nvPr/>
        </p:nvSpPr>
        <p:spPr>
          <a:xfrm>
            <a:off x="4138863" y="3882189"/>
            <a:ext cx="4090737" cy="2117558"/>
          </a:xfrm>
          <a:custGeom>
            <a:avLst/>
            <a:gdLst>
              <a:gd name="connsiteX0" fmla="*/ 0 w 4090737"/>
              <a:gd name="connsiteY0" fmla="*/ 2117558 h 2117558"/>
              <a:gd name="connsiteX1" fmla="*/ 80211 w 4090737"/>
              <a:gd name="connsiteY1" fmla="*/ 2101516 h 2117558"/>
              <a:gd name="connsiteX2" fmla="*/ 176463 w 4090737"/>
              <a:gd name="connsiteY2" fmla="*/ 2069432 h 2117558"/>
              <a:gd name="connsiteX3" fmla="*/ 272716 w 4090737"/>
              <a:gd name="connsiteY3" fmla="*/ 2053390 h 2117558"/>
              <a:gd name="connsiteX4" fmla="*/ 1219200 w 4090737"/>
              <a:gd name="connsiteY4" fmla="*/ 2085474 h 2117558"/>
              <a:gd name="connsiteX5" fmla="*/ 1941095 w 4090737"/>
              <a:gd name="connsiteY5" fmla="*/ 2053390 h 2117558"/>
              <a:gd name="connsiteX6" fmla="*/ 2903621 w 4090737"/>
              <a:gd name="connsiteY6" fmla="*/ 2021306 h 2117558"/>
              <a:gd name="connsiteX7" fmla="*/ 2967790 w 4090737"/>
              <a:gd name="connsiteY7" fmla="*/ 2005264 h 2117558"/>
              <a:gd name="connsiteX8" fmla="*/ 3176337 w 4090737"/>
              <a:gd name="connsiteY8" fmla="*/ 1973179 h 2117558"/>
              <a:gd name="connsiteX9" fmla="*/ 3224463 w 4090737"/>
              <a:gd name="connsiteY9" fmla="*/ 1957137 h 2117558"/>
              <a:gd name="connsiteX10" fmla="*/ 3288632 w 4090737"/>
              <a:gd name="connsiteY10" fmla="*/ 1941095 h 2117558"/>
              <a:gd name="connsiteX11" fmla="*/ 3465095 w 4090737"/>
              <a:gd name="connsiteY11" fmla="*/ 1892969 h 2117558"/>
              <a:gd name="connsiteX12" fmla="*/ 3561348 w 4090737"/>
              <a:gd name="connsiteY12" fmla="*/ 1828800 h 2117558"/>
              <a:gd name="connsiteX13" fmla="*/ 3705726 w 4090737"/>
              <a:gd name="connsiteY13" fmla="*/ 1700464 h 2117558"/>
              <a:gd name="connsiteX14" fmla="*/ 3737811 w 4090737"/>
              <a:gd name="connsiteY14" fmla="*/ 1668379 h 2117558"/>
              <a:gd name="connsiteX15" fmla="*/ 3785937 w 4090737"/>
              <a:gd name="connsiteY15" fmla="*/ 1572127 h 2117558"/>
              <a:gd name="connsiteX16" fmla="*/ 3801979 w 4090737"/>
              <a:gd name="connsiteY16" fmla="*/ 1524000 h 2117558"/>
              <a:gd name="connsiteX17" fmla="*/ 3866148 w 4090737"/>
              <a:gd name="connsiteY17" fmla="*/ 1411706 h 2117558"/>
              <a:gd name="connsiteX18" fmla="*/ 3898232 w 4090737"/>
              <a:gd name="connsiteY18" fmla="*/ 1315453 h 2117558"/>
              <a:gd name="connsiteX19" fmla="*/ 3914274 w 4090737"/>
              <a:gd name="connsiteY19" fmla="*/ 1251285 h 2117558"/>
              <a:gd name="connsiteX20" fmla="*/ 3946358 w 4090737"/>
              <a:gd name="connsiteY20" fmla="*/ 1155032 h 2117558"/>
              <a:gd name="connsiteX21" fmla="*/ 3962400 w 4090737"/>
              <a:gd name="connsiteY21" fmla="*/ 962527 h 2117558"/>
              <a:gd name="connsiteX22" fmla="*/ 3978442 w 4090737"/>
              <a:gd name="connsiteY22" fmla="*/ 850232 h 2117558"/>
              <a:gd name="connsiteX23" fmla="*/ 3994484 w 4090737"/>
              <a:gd name="connsiteY23" fmla="*/ 593558 h 2117558"/>
              <a:gd name="connsiteX24" fmla="*/ 3946358 w 4090737"/>
              <a:gd name="connsiteY24" fmla="*/ 176464 h 2117558"/>
              <a:gd name="connsiteX25" fmla="*/ 3946358 w 4090737"/>
              <a:gd name="connsiteY25" fmla="*/ 176464 h 2117558"/>
              <a:gd name="connsiteX26" fmla="*/ 3914274 w 4090737"/>
              <a:gd name="connsiteY26" fmla="*/ 224590 h 2117558"/>
              <a:gd name="connsiteX27" fmla="*/ 3930316 w 4090737"/>
              <a:gd name="connsiteY27" fmla="*/ 160422 h 2117558"/>
              <a:gd name="connsiteX28" fmla="*/ 3946358 w 4090737"/>
              <a:gd name="connsiteY28" fmla="*/ 112295 h 2117558"/>
              <a:gd name="connsiteX29" fmla="*/ 3962400 w 4090737"/>
              <a:gd name="connsiteY29" fmla="*/ 32085 h 2117558"/>
              <a:gd name="connsiteX30" fmla="*/ 3994484 w 4090737"/>
              <a:gd name="connsiteY30" fmla="*/ 80211 h 2117558"/>
              <a:gd name="connsiteX31" fmla="*/ 4026569 w 4090737"/>
              <a:gd name="connsiteY31" fmla="*/ 112295 h 2117558"/>
              <a:gd name="connsiteX32" fmla="*/ 4090737 w 4090737"/>
              <a:gd name="connsiteY32" fmla="*/ 192506 h 2117558"/>
              <a:gd name="connsiteX33" fmla="*/ 4074695 w 4090737"/>
              <a:gd name="connsiteY33" fmla="*/ 144379 h 2117558"/>
              <a:gd name="connsiteX34" fmla="*/ 4010526 w 4090737"/>
              <a:gd name="connsiteY34" fmla="*/ 64169 h 2117558"/>
              <a:gd name="connsiteX35" fmla="*/ 3962400 w 4090737"/>
              <a:gd name="connsiteY35" fmla="*/ 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090737" h="2117558">
                <a:moveTo>
                  <a:pt x="0" y="2117558"/>
                </a:moveTo>
                <a:cubicBezTo>
                  <a:pt x="26737" y="2112211"/>
                  <a:pt x="53905" y="2108690"/>
                  <a:pt x="80211" y="2101516"/>
                </a:cubicBezTo>
                <a:cubicBezTo>
                  <a:pt x="112839" y="2092618"/>
                  <a:pt x="143104" y="2074992"/>
                  <a:pt x="176463" y="2069432"/>
                </a:cubicBezTo>
                <a:lnTo>
                  <a:pt x="272716" y="2053390"/>
                </a:lnTo>
                <a:cubicBezTo>
                  <a:pt x="651388" y="2077057"/>
                  <a:pt x="732251" y="2085474"/>
                  <a:pt x="1219200" y="2085474"/>
                </a:cubicBezTo>
                <a:cubicBezTo>
                  <a:pt x="1395691" y="2085474"/>
                  <a:pt x="1743604" y="2064362"/>
                  <a:pt x="1941095" y="2053390"/>
                </a:cubicBezTo>
                <a:cubicBezTo>
                  <a:pt x="2370505" y="1999714"/>
                  <a:pt x="1864366" y="2058422"/>
                  <a:pt x="2903621" y="2021306"/>
                </a:cubicBezTo>
                <a:cubicBezTo>
                  <a:pt x="2925655" y="2020519"/>
                  <a:pt x="2946098" y="2009208"/>
                  <a:pt x="2967790" y="2005264"/>
                </a:cubicBezTo>
                <a:cubicBezTo>
                  <a:pt x="3038174" y="1992467"/>
                  <a:pt x="3106540" y="1988690"/>
                  <a:pt x="3176337" y="1973179"/>
                </a:cubicBezTo>
                <a:cubicBezTo>
                  <a:pt x="3192844" y="1969511"/>
                  <a:pt x="3208204" y="1961782"/>
                  <a:pt x="3224463" y="1957137"/>
                </a:cubicBezTo>
                <a:cubicBezTo>
                  <a:pt x="3245663" y="1951080"/>
                  <a:pt x="3267109" y="1945878"/>
                  <a:pt x="3288632" y="1941095"/>
                </a:cubicBezTo>
                <a:cubicBezTo>
                  <a:pt x="3333831" y="1931051"/>
                  <a:pt x="3427535" y="1918009"/>
                  <a:pt x="3465095" y="1892969"/>
                </a:cubicBezTo>
                <a:lnTo>
                  <a:pt x="3561348" y="1828800"/>
                </a:lnTo>
                <a:cubicBezTo>
                  <a:pt x="3647228" y="1771547"/>
                  <a:pt x="3595840" y="1810350"/>
                  <a:pt x="3705726" y="1700464"/>
                </a:cubicBezTo>
                <a:lnTo>
                  <a:pt x="3737811" y="1668379"/>
                </a:lnTo>
                <a:cubicBezTo>
                  <a:pt x="3778134" y="1547410"/>
                  <a:pt x="3723740" y="1696522"/>
                  <a:pt x="3785937" y="1572127"/>
                </a:cubicBezTo>
                <a:cubicBezTo>
                  <a:pt x="3793499" y="1557002"/>
                  <a:pt x="3795318" y="1539543"/>
                  <a:pt x="3801979" y="1524000"/>
                </a:cubicBezTo>
                <a:cubicBezTo>
                  <a:pt x="3826403" y="1467010"/>
                  <a:pt x="3833925" y="1460039"/>
                  <a:pt x="3866148" y="1411706"/>
                </a:cubicBezTo>
                <a:cubicBezTo>
                  <a:pt x="3876843" y="1379622"/>
                  <a:pt x="3890029" y="1348263"/>
                  <a:pt x="3898232" y="1315453"/>
                </a:cubicBezTo>
                <a:cubicBezTo>
                  <a:pt x="3903579" y="1294064"/>
                  <a:pt x="3907939" y="1272403"/>
                  <a:pt x="3914274" y="1251285"/>
                </a:cubicBezTo>
                <a:cubicBezTo>
                  <a:pt x="3923992" y="1218891"/>
                  <a:pt x="3946358" y="1155032"/>
                  <a:pt x="3946358" y="1155032"/>
                </a:cubicBezTo>
                <a:cubicBezTo>
                  <a:pt x="3951705" y="1090864"/>
                  <a:pt x="3955659" y="1026564"/>
                  <a:pt x="3962400" y="962527"/>
                </a:cubicBezTo>
                <a:cubicBezTo>
                  <a:pt x="3966358" y="924923"/>
                  <a:pt x="3975166" y="887902"/>
                  <a:pt x="3978442" y="850232"/>
                </a:cubicBezTo>
                <a:cubicBezTo>
                  <a:pt x="3985868" y="764829"/>
                  <a:pt x="3989137" y="679116"/>
                  <a:pt x="3994484" y="593558"/>
                </a:cubicBezTo>
                <a:cubicBezTo>
                  <a:pt x="3977386" y="46408"/>
                  <a:pt x="4032579" y="-82203"/>
                  <a:pt x="3946358" y="176464"/>
                </a:cubicBezTo>
                <a:lnTo>
                  <a:pt x="3946358" y="176464"/>
                </a:lnTo>
                <a:lnTo>
                  <a:pt x="3914274" y="224590"/>
                </a:lnTo>
                <a:cubicBezTo>
                  <a:pt x="3919621" y="203201"/>
                  <a:pt x="3924259" y="181621"/>
                  <a:pt x="3930316" y="160422"/>
                </a:cubicBezTo>
                <a:cubicBezTo>
                  <a:pt x="3934962" y="144163"/>
                  <a:pt x="3942257" y="128700"/>
                  <a:pt x="3946358" y="112295"/>
                </a:cubicBezTo>
                <a:cubicBezTo>
                  <a:pt x="3952971" y="85843"/>
                  <a:pt x="3957053" y="58822"/>
                  <a:pt x="3962400" y="32085"/>
                </a:cubicBezTo>
                <a:cubicBezTo>
                  <a:pt x="3973095" y="48127"/>
                  <a:pt x="3982440" y="65156"/>
                  <a:pt x="3994484" y="80211"/>
                </a:cubicBezTo>
                <a:cubicBezTo>
                  <a:pt x="4003932" y="92021"/>
                  <a:pt x="4018787" y="99326"/>
                  <a:pt x="4026569" y="112295"/>
                </a:cubicBezTo>
                <a:cubicBezTo>
                  <a:pt x="4078228" y="198393"/>
                  <a:pt x="3994883" y="128603"/>
                  <a:pt x="4090737" y="192506"/>
                </a:cubicBezTo>
                <a:cubicBezTo>
                  <a:pt x="4085390" y="176464"/>
                  <a:pt x="4082257" y="159504"/>
                  <a:pt x="4074695" y="144379"/>
                </a:cubicBezTo>
                <a:cubicBezTo>
                  <a:pt x="4054458" y="103904"/>
                  <a:pt x="4040369" y="94011"/>
                  <a:pt x="4010526" y="64169"/>
                </a:cubicBezTo>
                <a:cubicBezTo>
                  <a:pt x="3990703" y="4699"/>
                  <a:pt x="4009608" y="23606"/>
                  <a:pt x="3962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Masters and Slaves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devices on the I2C bus are either masters or </a:t>
            </a:r>
            <a:r>
              <a:rPr lang="en-US" dirty="0" smtClean="0"/>
              <a:t>slaves</a:t>
            </a:r>
          </a:p>
          <a:p>
            <a:r>
              <a:rPr lang="en-US" dirty="0" smtClean="0"/>
              <a:t>The master drives the clock &amp; initiates the transfers</a:t>
            </a:r>
          </a:p>
          <a:p>
            <a:r>
              <a:rPr lang="en-US" dirty="0" smtClean="0"/>
              <a:t>Multiple </a:t>
            </a:r>
            <a:r>
              <a:rPr lang="en-US" dirty="0"/>
              <a:t>slaves on the I2C bus, </a:t>
            </a:r>
            <a:r>
              <a:rPr lang="en-US" dirty="0" smtClean="0"/>
              <a:t>but there </a:t>
            </a:r>
            <a:r>
              <a:rPr lang="en-US" dirty="0"/>
              <a:t>is </a:t>
            </a:r>
            <a:r>
              <a:rPr lang="en-US" dirty="0" smtClean="0"/>
              <a:t>typically only </a:t>
            </a:r>
            <a:r>
              <a:rPr lang="en-US" dirty="0"/>
              <a:t>one master</a:t>
            </a:r>
            <a:r>
              <a:rPr lang="en-US" dirty="0" smtClean="0"/>
              <a:t>.</a:t>
            </a:r>
          </a:p>
          <a:p>
            <a:r>
              <a:rPr lang="en-US" dirty="0"/>
              <a:t>Both master and slave can transfer data over the I2C bus, but that transfer is always controlled by the master.</a:t>
            </a:r>
          </a:p>
        </p:txBody>
      </p:sp>
    </p:spTree>
    <p:extLst>
      <p:ext uri="{BB962C8B-B14F-4D97-AF65-F5344CB8AC3E}">
        <p14:creationId xmlns:p14="http://schemas.microsoft.com/office/powerpoint/2010/main" val="102810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4871"/>
            <a:ext cx="8229600" cy="873071"/>
          </a:xfrm>
        </p:spPr>
        <p:txBody>
          <a:bodyPr/>
          <a:lstStyle/>
          <a:p>
            <a:r>
              <a:rPr lang="en-US" b="1" dirty="0"/>
              <a:t>The I2C Physical Protocol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" y="1221741"/>
            <a:ext cx="4629150" cy="169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221741"/>
            <a:ext cx="3714750" cy="93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406" y="38100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tart </a:t>
            </a:r>
            <a:r>
              <a:rPr lang="en-US" sz="2000" dirty="0"/>
              <a:t>and stop sequences mark the beginning and end of a transaction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Initiated by the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only </a:t>
            </a:r>
            <a:r>
              <a:rPr lang="en-US" sz="2000" dirty="0" smtClean="0"/>
              <a:t>time </a:t>
            </a:r>
            <a:r>
              <a:rPr lang="en-US" sz="2000" dirty="0"/>
              <a:t>the SDA (data line) is </a:t>
            </a:r>
            <a:r>
              <a:rPr lang="en-US" sz="2000" dirty="0" smtClean="0"/>
              <a:t>changed </a:t>
            </a:r>
            <a:r>
              <a:rPr lang="en-US" sz="2000" dirty="0"/>
              <a:t>while the SCL (clock line) is high.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During data transfer, </a:t>
            </a:r>
            <a:r>
              <a:rPr lang="en-US" sz="2000" dirty="0"/>
              <a:t>SDA must </a:t>
            </a:r>
            <a:r>
              <a:rPr lang="en-US" sz="2000" dirty="0" smtClean="0"/>
              <a:t>not </a:t>
            </a:r>
            <a:r>
              <a:rPr lang="en-US" sz="2000" dirty="0"/>
              <a:t>change </a:t>
            </a:r>
            <a:r>
              <a:rPr lang="en-US" sz="2000" dirty="0" smtClean="0"/>
              <a:t>while </a:t>
            </a:r>
            <a:r>
              <a:rPr lang="en-US" sz="2000" dirty="0"/>
              <a:t>SCL is high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6389" y="276457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transferred in sequences of 8 bits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US" sz="2000" dirty="0" smtClean="0"/>
              <a:t>its are sent with the </a:t>
            </a:r>
            <a:r>
              <a:rPr lang="en-US" sz="2000" dirty="0"/>
              <a:t>MSB (Most Significant Bit</a:t>
            </a:r>
            <a:r>
              <a:rPr lang="en-US" sz="2000" dirty="0" smtClean="0"/>
              <a:t>)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SCL line is </a:t>
            </a:r>
            <a:r>
              <a:rPr lang="en-US" sz="2000" dirty="0" smtClean="0"/>
              <a:t>pulsed </a:t>
            </a:r>
            <a:r>
              <a:rPr lang="en-US" sz="2000" dirty="0"/>
              <a:t>high, then </a:t>
            </a:r>
            <a:r>
              <a:rPr lang="en-US" sz="2000" dirty="0" smtClean="0"/>
              <a:t>low</a:t>
            </a:r>
            <a:r>
              <a:rPr lang="en-US" sz="2000" dirty="0"/>
              <a:t> </a:t>
            </a:r>
            <a:r>
              <a:rPr lang="en-US" sz="2000" dirty="0" smtClean="0"/>
              <a:t>for each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each 8 </a:t>
            </a:r>
            <a:r>
              <a:rPr lang="en-US" sz="2000" dirty="0"/>
              <a:t>bits </a:t>
            </a:r>
            <a:r>
              <a:rPr lang="en-US" sz="2000" dirty="0" smtClean="0"/>
              <a:t>transfer, </a:t>
            </a:r>
            <a:r>
              <a:rPr lang="en-US" sz="2000" dirty="0"/>
              <a:t>the </a:t>
            </a:r>
            <a:r>
              <a:rPr lang="en-US" sz="2000" dirty="0" smtClean="0"/>
              <a:t>slave sends </a:t>
            </a:r>
            <a:r>
              <a:rPr lang="en-US" sz="2000" dirty="0"/>
              <a:t>back an acknowledge </a:t>
            </a:r>
            <a:r>
              <a:rPr lang="en-US" sz="2000" dirty="0" smtClean="0"/>
              <a:t>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takes  9 </a:t>
            </a:r>
            <a:r>
              <a:rPr lang="en-US" sz="2000" dirty="0"/>
              <a:t>SCL clock pulses to transfer </a:t>
            </a:r>
            <a:r>
              <a:rPr lang="en-US" sz="2000" dirty="0" smtClean="0"/>
              <a:t>8 bytes </a:t>
            </a:r>
            <a:r>
              <a:rPr lang="en-US" sz="2000" dirty="0"/>
              <a:t>of </a:t>
            </a:r>
            <a:r>
              <a:rPr lang="en-US" sz="20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standard clock (SCL) speed for I2C </a:t>
            </a:r>
            <a:r>
              <a:rPr lang="en-US" sz="2000" dirty="0" smtClean="0"/>
              <a:t>is up </a:t>
            </a:r>
            <a:r>
              <a:rPr lang="en-US" sz="2000" dirty="0"/>
              <a:t>to 100KHz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89" y="2971800"/>
            <a:ext cx="448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credit: http://www.robot-electronics.co.uk/acatalog/I2C_Tutorial.html</a:t>
            </a:r>
          </a:p>
        </p:txBody>
      </p:sp>
    </p:spTree>
    <p:extLst>
      <p:ext uri="{BB962C8B-B14F-4D97-AF65-F5344CB8AC3E}">
        <p14:creationId xmlns:p14="http://schemas.microsoft.com/office/powerpoint/2010/main" val="220616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332"/>
            <a:ext cx="8229600" cy="980268"/>
          </a:xfrm>
        </p:spPr>
        <p:txBody>
          <a:bodyPr/>
          <a:lstStyle/>
          <a:p>
            <a:r>
              <a:rPr lang="en-US" b="1" dirty="0" smtClean="0"/>
              <a:t>I2C Device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 I2C addresses are </a:t>
            </a:r>
            <a:r>
              <a:rPr lang="en-US" dirty="0" smtClean="0"/>
              <a:t>7 </a:t>
            </a:r>
            <a:r>
              <a:rPr lang="en-US" dirty="0"/>
              <a:t>bits or 10 </a:t>
            </a:r>
            <a:r>
              <a:rPr lang="en-US" dirty="0" smtClean="0"/>
              <a:t>bits---most are 7 (ours are)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up to 128 devices on the I2C </a:t>
            </a:r>
            <a:r>
              <a:rPr lang="en-US" dirty="0" smtClean="0"/>
              <a:t>bus</a:t>
            </a:r>
          </a:p>
          <a:p>
            <a:r>
              <a:rPr lang="en-US" dirty="0" smtClean="0"/>
              <a:t>Addresses are still sent in 8 bits</a:t>
            </a:r>
          </a:p>
          <a:p>
            <a:pPr lvl="1"/>
            <a:r>
              <a:rPr lang="en-US" dirty="0" smtClean="0"/>
              <a:t>The extra bit (the last bit) indicates read or write</a:t>
            </a:r>
          </a:p>
          <a:p>
            <a:pPr lvl="2"/>
            <a:r>
              <a:rPr lang="en-US" dirty="0"/>
              <a:t>If the bit is zero the master is writing to the slave.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bit is 1 the master is reading from the </a:t>
            </a:r>
            <a:r>
              <a:rPr lang="en-US" dirty="0" smtClean="0"/>
              <a:t>slave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199"/>
            <a:ext cx="6705600" cy="10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2798758"/>
            <a:ext cx="893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http://www.robot-electronics.co.uk/acatalog/I2C_Tutorial.html</a:t>
            </a:r>
          </a:p>
        </p:txBody>
      </p:sp>
    </p:spTree>
    <p:extLst>
      <p:ext uri="{BB962C8B-B14F-4D97-AF65-F5344CB8AC3E}">
        <p14:creationId xmlns:p14="http://schemas.microsoft.com/office/powerpoint/2010/main" val="85030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5169"/>
            <a:ext cx="8229600" cy="1143000"/>
          </a:xfrm>
        </p:spPr>
        <p:txBody>
          <a:bodyPr/>
          <a:lstStyle/>
          <a:p>
            <a:r>
              <a:rPr lang="en-US" b="1" dirty="0"/>
              <a:t>The I2C </a:t>
            </a:r>
            <a:r>
              <a:rPr lang="en-US" b="1" dirty="0" smtClean="0"/>
              <a:t>Write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067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Procedure to write </a:t>
            </a:r>
            <a:r>
              <a:rPr lang="en-US" dirty="0"/>
              <a:t>to a slave device: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1. Send </a:t>
            </a:r>
            <a:r>
              <a:rPr lang="en-US" dirty="0"/>
              <a:t>a start sequence</a:t>
            </a:r>
            <a:br>
              <a:rPr lang="en-US" dirty="0"/>
            </a:br>
            <a:r>
              <a:rPr lang="en-US" dirty="0"/>
              <a:t>2. Send the I2C address of the slave with the R/W bit low (even address)</a:t>
            </a:r>
            <a:br>
              <a:rPr lang="en-US" dirty="0"/>
            </a:br>
            <a:r>
              <a:rPr lang="en-US" dirty="0"/>
              <a:t>3. Send the internal register number you want to write to</a:t>
            </a:r>
            <a:br>
              <a:rPr lang="en-US" dirty="0"/>
            </a:br>
            <a:r>
              <a:rPr lang="en-US" dirty="0"/>
              <a:t>4. Send the data byte</a:t>
            </a:r>
            <a:br>
              <a:rPr lang="en-US" dirty="0"/>
            </a:br>
            <a:r>
              <a:rPr lang="en-US" dirty="0"/>
              <a:t>5. [Optionally, send any further data bytes</a:t>
            </a:r>
            <a:r>
              <a:rPr lang="en-US" dirty="0" smtClean="0"/>
              <a:t>]</a:t>
            </a:r>
          </a:p>
          <a:p>
            <a:pPr marL="1200150" lvl="2" indent="-342900"/>
            <a:r>
              <a:rPr lang="en-US" dirty="0"/>
              <a:t>slave will automatically increment the internal register address after each </a:t>
            </a:r>
            <a:r>
              <a:rPr lang="en-US" dirty="0" smtClean="0"/>
              <a:t>byte</a:t>
            </a:r>
          </a:p>
          <a:p>
            <a:pPr marL="457200" lvl="1" indent="0">
              <a:buNone/>
            </a:pPr>
            <a:r>
              <a:rPr lang="en-US" dirty="0" smtClean="0"/>
              <a:t>6</a:t>
            </a:r>
            <a:r>
              <a:rPr lang="en-US" dirty="0"/>
              <a:t>. Send the stop sequence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36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IMUs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9512"/>
            <a:ext cx="4953000" cy="567848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are small devices indicating changing orientation in smart phones, video game remotes, quad-copters, etc. </a:t>
            </a:r>
          </a:p>
          <a:p>
            <a:r>
              <a:rPr lang="en-US" sz="2400" dirty="0" smtClean="0"/>
              <a:t>These devices contains gyroscopes combined with accelerometers and/or compasses and are referred to as an </a:t>
            </a:r>
            <a:r>
              <a:rPr lang="en-US" sz="2400" i="1" dirty="0" smtClean="0"/>
              <a:t>IMU</a:t>
            </a:r>
            <a:r>
              <a:rPr lang="en-US" sz="2400" dirty="0" smtClean="0"/>
              <a:t>, or </a:t>
            </a:r>
            <a:r>
              <a:rPr lang="en-US" sz="2400" i="1" dirty="0" smtClean="0"/>
              <a:t>Inertial Measurement Unit</a:t>
            </a:r>
            <a:endParaRPr lang="en-US" sz="2400" i="1" dirty="0"/>
          </a:p>
          <a:p>
            <a:r>
              <a:rPr lang="en-US" sz="2400" dirty="0" smtClean="0"/>
              <a:t>The number of sensor inputs in an IMU are referred to as “</a:t>
            </a:r>
            <a:r>
              <a:rPr lang="en-US" sz="2400" dirty="0" smtClean="0">
                <a:hlinkClick r:id="rId2"/>
              </a:rPr>
              <a:t>DOF” (Degrees of Freedom</a:t>
            </a:r>
            <a:r>
              <a:rPr lang="en-US" sz="2400" dirty="0" smtClean="0"/>
              <a:t>), so a chip with a 3-axis gyroscope and a 3-axis accelerometer would be a 6-DOF IMU.</a:t>
            </a:r>
            <a:endParaRPr lang="en-US" sz="2400" dirty="0"/>
          </a:p>
        </p:txBody>
      </p:sp>
      <p:pic>
        <p:nvPicPr>
          <p:cNvPr id="11266" name="Picture 2" descr="http://ecx.images-amazon.com/images/I/51FklP%2BIMu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08" y="2126028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encrypted-tbn1.gstatic.com/images?q=tbn:ANd9GcT2YSmsvDOVO7INVfkeLAtV57wFITW7UStdrYJoCUbM8eRV-45j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800600"/>
            <a:ext cx="25336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encrypted-tbn3.gstatic.com/images?q=tbn:ANd9GcSkzbFsFfi7hPk69WAMe_LUZEGRG3Tv7ziaAi13KP8gBXQg0lV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39" y="733913"/>
            <a:ext cx="3238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54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5169"/>
            <a:ext cx="8229600" cy="1143000"/>
          </a:xfrm>
        </p:spPr>
        <p:txBody>
          <a:bodyPr/>
          <a:lstStyle/>
          <a:p>
            <a:r>
              <a:rPr lang="en-US" b="1" dirty="0"/>
              <a:t>The I2C Write Protocol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0"/>
            <a:ext cx="693420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172200" cy="2275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556" y="6512114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</a:t>
            </a:r>
            <a:r>
              <a:rPr lang="en-US" dirty="0"/>
              <a:t>:  http://invensense.com/mems/gyro/documents/PS-MPU-6000A-00v3.4.pdf</a:t>
            </a:r>
          </a:p>
        </p:txBody>
      </p:sp>
    </p:spTree>
    <p:extLst>
      <p:ext uri="{BB962C8B-B14F-4D97-AF65-F5344CB8AC3E}">
        <p14:creationId xmlns:p14="http://schemas.microsoft.com/office/powerpoint/2010/main" val="355296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23446"/>
            <a:ext cx="8229600" cy="967154"/>
          </a:xfrm>
        </p:spPr>
        <p:txBody>
          <a:bodyPr/>
          <a:lstStyle/>
          <a:p>
            <a:r>
              <a:rPr lang="en-US" b="1" dirty="0"/>
              <a:t>The I2C </a:t>
            </a:r>
            <a:r>
              <a:rPr lang="en-US" b="1" dirty="0" smtClean="0"/>
              <a:t>Read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219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514350" indent="-457200"/>
            <a:r>
              <a:rPr lang="en-US" dirty="0"/>
              <a:t>A read is more complicated </a:t>
            </a:r>
          </a:p>
          <a:p>
            <a:pPr marL="914400" lvl="1" indent="-457200"/>
            <a:r>
              <a:rPr lang="en-US" dirty="0"/>
              <a:t>Before reading data from a slave device, you must tell it which of its internal addresses you want to read</a:t>
            </a:r>
          </a:p>
          <a:p>
            <a:pPr marL="914400" lvl="1" indent="-457200"/>
            <a:r>
              <a:rPr lang="en-US" dirty="0"/>
              <a:t>A read starts off by writing to the </a:t>
            </a:r>
            <a:r>
              <a:rPr lang="en-US" dirty="0" smtClean="0"/>
              <a:t>slave</a:t>
            </a:r>
          </a:p>
          <a:p>
            <a:pPr marL="514350" indent="-457200"/>
            <a:r>
              <a:rPr lang="en-US" dirty="0" smtClean="0"/>
              <a:t>Procedure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1. </a:t>
            </a:r>
            <a:r>
              <a:rPr lang="en-US" dirty="0"/>
              <a:t>Send a start sequence</a:t>
            </a:r>
            <a:br>
              <a:rPr lang="en-US" dirty="0"/>
            </a:br>
            <a:r>
              <a:rPr lang="en-US" dirty="0"/>
              <a:t>2. Send </a:t>
            </a:r>
            <a:r>
              <a:rPr lang="en-US" dirty="0" smtClean="0"/>
              <a:t>I2C </a:t>
            </a:r>
            <a:r>
              <a:rPr lang="en-US" dirty="0"/>
              <a:t>address of the </a:t>
            </a:r>
            <a:r>
              <a:rPr lang="en-US" dirty="0" smtClean="0"/>
              <a:t>device </a:t>
            </a:r>
            <a:r>
              <a:rPr lang="en-US" dirty="0"/>
              <a:t>with the R/W bit low (even address)</a:t>
            </a:r>
            <a:br>
              <a:rPr lang="en-US" dirty="0"/>
            </a:br>
            <a:r>
              <a:rPr lang="en-US" dirty="0"/>
              <a:t>3. Send </a:t>
            </a:r>
            <a:r>
              <a:rPr lang="en-US" dirty="0" smtClean="0"/>
              <a:t>the Internal register address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Send a start sequence again (repeated start)</a:t>
            </a:r>
            <a:br>
              <a:rPr lang="en-US" dirty="0"/>
            </a:br>
            <a:r>
              <a:rPr lang="en-US" dirty="0"/>
              <a:t>5. Send </a:t>
            </a:r>
            <a:r>
              <a:rPr lang="en-US" dirty="0" smtClean="0"/>
              <a:t>the I2C </a:t>
            </a:r>
            <a:r>
              <a:rPr lang="en-US" dirty="0"/>
              <a:t>address of the </a:t>
            </a:r>
            <a:r>
              <a:rPr lang="en-US" dirty="0" smtClean="0"/>
              <a:t>device with </a:t>
            </a:r>
            <a:r>
              <a:rPr lang="en-US" dirty="0"/>
              <a:t>the R/W bit high (odd address)</a:t>
            </a:r>
            <a:br>
              <a:rPr lang="en-US" dirty="0"/>
            </a:br>
            <a:r>
              <a:rPr lang="en-US" dirty="0"/>
              <a:t>6. Read data byte from </a:t>
            </a:r>
            <a:r>
              <a:rPr lang="en-US" dirty="0" smtClean="0"/>
              <a:t>the register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7. Send the stop sequence.</a:t>
            </a:r>
          </a:p>
        </p:txBody>
      </p:sp>
    </p:spTree>
    <p:extLst>
      <p:ext uri="{BB962C8B-B14F-4D97-AF65-F5344CB8AC3E}">
        <p14:creationId xmlns:p14="http://schemas.microsoft.com/office/powerpoint/2010/main" val="292255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229600" cy="762000"/>
          </a:xfrm>
        </p:spPr>
        <p:txBody>
          <a:bodyPr/>
          <a:lstStyle/>
          <a:p>
            <a:r>
              <a:rPr lang="en-US" b="1" dirty="0"/>
              <a:t>The I2C Read Protocol</a:t>
            </a:r>
            <a:endParaRPr lang="en-US" dirty="0"/>
          </a:p>
        </p:txBody>
      </p:sp>
      <p:pic>
        <p:nvPicPr>
          <p:cNvPr id="3" name="Picture 2" descr="http://e2e.ti.com/cfs-file.ashx/__key/communityserver-discussions-components-files/312/6153.MPU60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" y="8382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556" y="6512114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</a:t>
            </a:r>
            <a:r>
              <a:rPr lang="en-US" dirty="0"/>
              <a:t>:  http://invensense.com/mems/gyro/documents/PS-MPU-6000A-00v3.4.pdf</a:t>
            </a:r>
          </a:p>
        </p:txBody>
      </p:sp>
    </p:spTree>
    <p:extLst>
      <p:ext uri="{BB962C8B-B14F-4D97-AF65-F5344CB8AC3E}">
        <p14:creationId xmlns:p14="http://schemas.microsoft.com/office/powerpoint/2010/main" val="1119604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 Read Example with </a:t>
            </a:r>
            <a:r>
              <a:rPr lang="en-US" dirty="0" smtClean="0">
                <a:hlinkClick r:id="rId2"/>
              </a:rPr>
              <a:t>MPU 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67200"/>
            <a:ext cx="9144000" cy="236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For MPU-6050:</a:t>
            </a:r>
          </a:p>
          <a:p>
            <a:r>
              <a:rPr lang="en-US" dirty="0" smtClean="0"/>
              <a:t>ACCEL_XOUT_H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3B</a:t>
            </a:r>
          </a:p>
          <a:p>
            <a:r>
              <a:rPr lang="en-US" dirty="0" smtClean="0"/>
              <a:t>ACCEL_XOUT_L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3C</a:t>
            </a:r>
            <a:endParaRPr lang="en-US" dirty="0"/>
          </a:p>
          <a:p>
            <a:r>
              <a:rPr lang="en-US" dirty="0" smtClean="0"/>
              <a:t>ACCEL_YOUT_H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3D</a:t>
            </a:r>
            <a:endParaRPr lang="en-US" dirty="0"/>
          </a:p>
          <a:p>
            <a:r>
              <a:rPr lang="en-US" dirty="0" smtClean="0"/>
              <a:t>ACCEL_YOUT_L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3E</a:t>
            </a:r>
            <a:endParaRPr lang="en-US" dirty="0"/>
          </a:p>
          <a:p>
            <a:r>
              <a:rPr lang="en-US" dirty="0" smtClean="0"/>
              <a:t>ACCEL_ZOUT_H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3F</a:t>
            </a:r>
          </a:p>
          <a:p>
            <a:r>
              <a:rPr lang="en-US" dirty="0" smtClean="0"/>
              <a:t>ACCEL_ZOUT_L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>
                <a:sym typeface="Wingdings" panose="05000000000000000000" pitchFamily="2" charset="2"/>
              </a:rPr>
              <a:t>40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1143000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I2C read using </a:t>
            </a:r>
            <a:r>
              <a:rPr lang="en-US" dirty="0" err="1" smtClean="0">
                <a:hlinkClick r:id="rId2"/>
              </a:rPr>
              <a:t>WiringPi</a:t>
            </a:r>
            <a:r>
              <a:rPr lang="en-US" dirty="0" smtClean="0">
                <a:hlinkClick r:id="rId2"/>
              </a:rPr>
              <a:t> I2C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dirty="0" smtClean="0"/>
              <a:t>…</a:t>
            </a:r>
          </a:p>
          <a:p>
            <a:pPr marL="0" indent="0">
              <a:buNone/>
            </a:pPr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/>
              <a:t>fd</a:t>
            </a:r>
            <a:r>
              <a:rPr lang="en-US" sz="5000" dirty="0"/>
              <a:t>;</a:t>
            </a:r>
          </a:p>
          <a:p>
            <a:pPr marL="0" indent="0">
              <a:buNone/>
            </a:pPr>
            <a:r>
              <a:rPr lang="en-US" sz="5000" dirty="0"/>
              <a:t>int16_t ax, ay, </a:t>
            </a:r>
            <a:r>
              <a:rPr lang="en-US" sz="5000" dirty="0" err="1"/>
              <a:t>az</a:t>
            </a:r>
            <a:r>
              <a:rPr lang="en-US" sz="5000" dirty="0" smtClean="0"/>
              <a:t>;</a:t>
            </a:r>
          </a:p>
          <a:p>
            <a:pPr marL="0" indent="0">
              <a:buNone/>
            </a:pPr>
            <a:r>
              <a:rPr lang="en-US" sz="5000" dirty="0"/>
              <a:t>uint8_t  MSB, LSB;</a:t>
            </a:r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r>
              <a:rPr lang="en-US" sz="5000" dirty="0" err="1" smtClean="0"/>
              <a:t>fd</a:t>
            </a:r>
            <a:r>
              <a:rPr lang="en-US" sz="5000" dirty="0" smtClean="0"/>
              <a:t> </a:t>
            </a:r>
            <a:r>
              <a:rPr lang="en-US" sz="5000" dirty="0"/>
              <a:t>= wiringPiI2CSetup(0x68);     // I2C address of </a:t>
            </a:r>
            <a:r>
              <a:rPr lang="en-US" sz="5000" dirty="0" smtClean="0"/>
              <a:t>MPU6050</a:t>
            </a: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MSB </a:t>
            </a:r>
            <a:r>
              <a:rPr lang="en-US" sz="5000" dirty="0"/>
              <a:t>= </a:t>
            </a:r>
            <a:r>
              <a:rPr lang="en-US" sz="5000" dirty="0" smtClean="0"/>
              <a:t>wiringPiI2CReadReg8(</a:t>
            </a:r>
            <a:r>
              <a:rPr lang="en-US" sz="5000" dirty="0" err="1" smtClean="0"/>
              <a:t>fd</a:t>
            </a:r>
            <a:r>
              <a:rPr lang="en-US" sz="5000" dirty="0" smtClean="0"/>
              <a:t>, 0x3B);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LSB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 smtClean="0"/>
              <a:t>, 0x3C);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ax </a:t>
            </a:r>
            <a:r>
              <a:rPr lang="en-US" sz="5000" dirty="0"/>
              <a:t>= (((uint16_t)MSB) &lt;&lt; 8) | LSB;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MSB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/>
              <a:t>, </a:t>
            </a:r>
            <a:r>
              <a:rPr lang="en-US" sz="5000" dirty="0" smtClean="0"/>
              <a:t>0x3D);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LSB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/>
              <a:t>, </a:t>
            </a:r>
            <a:r>
              <a:rPr lang="en-US" sz="5000" dirty="0" smtClean="0"/>
              <a:t>0x3E);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ay </a:t>
            </a:r>
            <a:r>
              <a:rPr lang="en-US" sz="5000" dirty="0"/>
              <a:t>= (((uint16_t)MSB) &lt;&lt; 8) | LSB;</a:t>
            </a:r>
          </a:p>
          <a:p>
            <a:pPr marL="0" indent="0">
              <a:buNone/>
            </a:pPr>
            <a:r>
              <a:rPr lang="en-US" sz="5000" dirty="0"/>
              <a:t> </a:t>
            </a:r>
            <a:r>
              <a:rPr lang="en-US" sz="5000" dirty="0" smtClean="0"/>
              <a:t>   …</a:t>
            </a:r>
            <a:endParaRPr lang="en-US" sz="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2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read using </a:t>
            </a:r>
            <a:r>
              <a:rPr lang="en-US" dirty="0" err="1">
                <a:hlinkClick r:id="rId2"/>
              </a:rPr>
              <a:t>WiringPi</a:t>
            </a:r>
            <a:r>
              <a:rPr lang="en-US" dirty="0">
                <a:hlinkClick r:id="rId2"/>
              </a:rPr>
              <a:t> I2C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I2Ctest.cpp</a:t>
            </a:r>
            <a:endParaRPr lang="en-US" dirty="0" smtClean="0"/>
          </a:p>
          <a:p>
            <a:pPr lvl="1"/>
            <a:r>
              <a:rPr lang="en-US" dirty="0" smtClean="0"/>
              <a:t>Install in </a:t>
            </a:r>
            <a:r>
              <a:rPr lang="en-US" dirty="0" err="1" smtClean="0"/>
              <a:t>PiBits</a:t>
            </a:r>
            <a:r>
              <a:rPr lang="en-US" dirty="0" smtClean="0"/>
              <a:t>/MPU6050-Pi-Demo directory </a:t>
            </a:r>
          </a:p>
          <a:p>
            <a:pPr marL="457200" lvl="1" indent="0">
              <a:buNone/>
            </a:pPr>
            <a:r>
              <a:rPr lang="en-US" dirty="0" smtClean="0"/>
              <a:t>(Installed later in lecture)</a:t>
            </a:r>
            <a:endParaRPr lang="en-US" dirty="0"/>
          </a:p>
          <a:p>
            <a:r>
              <a:rPr lang="en-US" dirty="0" smtClean="0"/>
              <a:t>A modified </a:t>
            </a:r>
            <a:r>
              <a:rPr lang="en-US" dirty="0" err="1" smtClean="0">
                <a:hlinkClick r:id="rId4"/>
              </a:rPr>
              <a:t>Makefile</a:t>
            </a:r>
            <a:endParaRPr lang="en-US" dirty="0" smtClean="0"/>
          </a:p>
          <a:p>
            <a:pPr lvl="1"/>
            <a:r>
              <a:rPr lang="en-US" dirty="0" smtClean="0"/>
              <a:t>Replace the </a:t>
            </a:r>
            <a:r>
              <a:rPr lang="en-US" dirty="0" err="1" smtClean="0"/>
              <a:t>Makefile</a:t>
            </a:r>
            <a:r>
              <a:rPr lang="en-US" dirty="0" smtClean="0"/>
              <a:t> in the MPU6050-Pi-Demo package with this one</a:t>
            </a:r>
          </a:p>
          <a:p>
            <a:pPr lvl="1"/>
            <a:r>
              <a:rPr lang="en-US" dirty="0" smtClean="0"/>
              <a:t>Give the command:  </a:t>
            </a:r>
            <a:r>
              <a:rPr lang="en-US" b="1" i="1" dirty="0" smtClean="0"/>
              <a:t>make </a:t>
            </a:r>
            <a:r>
              <a:rPr lang="en-US" b="1" i="1" dirty="0" smtClean="0"/>
              <a:t>I2Ctest   </a:t>
            </a:r>
            <a:r>
              <a:rPr lang="en-US" dirty="0" smtClean="0"/>
              <a:t>to compile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1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646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MPU-6050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id="5" name="Picture 2" descr="http://www.cdiweb.com/Images/CDIWebBlogImages/InvenSense_MPU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46251"/>
            <a:ext cx="6400800" cy="136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6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</a:t>
            </a:r>
            <a:r>
              <a:rPr lang="en-US" dirty="0" smtClean="0"/>
              <a:t>hysical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Connecting the MPU to the Pi</a:t>
            </a:r>
          </a:p>
          <a:p>
            <a:pPr marL="0" indent="0">
              <a:buNone/>
            </a:pPr>
            <a:endParaRPr lang="it-IT" dirty="0" smtClean="0"/>
          </a:p>
          <a:p>
            <a:pPr marL="400050" lvl="1" indent="0">
              <a:buNone/>
            </a:pPr>
            <a:r>
              <a:rPr lang="it-IT" b="1" dirty="0" smtClean="0"/>
              <a:t>MPU6050           Pi Pin ID</a:t>
            </a:r>
          </a:p>
          <a:p>
            <a:pPr marL="400050" lvl="1" indent="0">
              <a:buNone/>
            </a:pPr>
            <a:r>
              <a:rPr lang="it-IT" b="1" dirty="0" smtClean="0"/>
              <a:t>Pin ID</a:t>
            </a:r>
            <a:r>
              <a:rPr lang="it-IT" b="1" dirty="0"/>
              <a:t/>
            </a:r>
            <a:br>
              <a:rPr lang="it-IT" b="1" dirty="0"/>
            </a:br>
            <a:r>
              <a:rPr lang="en-US" dirty="0" smtClean="0"/>
              <a:t>VDD  	--&gt;    3.3V on Pi</a:t>
            </a:r>
          </a:p>
          <a:p>
            <a:pPr marL="400050" lvl="1" indent="0">
              <a:buNone/>
            </a:pPr>
            <a:r>
              <a:rPr lang="en-US" dirty="0" smtClean="0"/>
              <a:t>GND  	--&gt;    GND on Pi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SCL    	--&gt;    SCL on Pi</a:t>
            </a:r>
          </a:p>
          <a:p>
            <a:pPr marL="400050" lvl="1" indent="0">
              <a:buNone/>
            </a:pPr>
            <a:r>
              <a:rPr lang="en-US" dirty="0" smtClean="0"/>
              <a:t>SDA   	--&gt;    SDA on Pi</a:t>
            </a:r>
          </a:p>
          <a:p>
            <a:pPr marL="400050" lvl="1" indent="0">
              <a:buNone/>
            </a:pPr>
            <a:r>
              <a:rPr lang="en-US" dirty="0" smtClean="0"/>
              <a:t>XDA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XCL </a:t>
            </a:r>
            <a:br>
              <a:rPr lang="en-US" dirty="0"/>
            </a:br>
            <a:r>
              <a:rPr lang="en-US" dirty="0" smtClean="0"/>
              <a:t>ADO  	--&gt;     GND on Pi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 </a:t>
            </a:r>
          </a:p>
        </p:txBody>
      </p:sp>
    </p:spTree>
    <p:extLst>
      <p:ext uri="{BB962C8B-B14F-4D97-AF65-F5344CB8AC3E}">
        <p14:creationId xmlns:p14="http://schemas.microsoft.com/office/powerpoint/2010/main" val="10802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is a library named </a:t>
            </a:r>
            <a:r>
              <a:rPr lang="en-US" b="1" dirty="0" smtClean="0">
                <a:hlinkClick r:id="rId2"/>
              </a:rPr>
              <a:t>I2Cdevlib</a:t>
            </a:r>
            <a:r>
              <a:rPr lang="en-US" b="1" dirty="0" smtClean="0"/>
              <a:t> </a:t>
            </a:r>
            <a:r>
              <a:rPr lang="en-US" dirty="0" smtClean="0"/>
              <a:t>for accessing the MPU-6050 and other I2C devices written by Jeff </a:t>
            </a:r>
            <a:r>
              <a:rPr lang="en-US" dirty="0" err="1" smtClean="0"/>
              <a:t>Rowberg</a:t>
            </a:r>
            <a:r>
              <a:rPr lang="en-US" dirty="0" smtClean="0"/>
              <a:t>. This code is for the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code was ported to the </a:t>
            </a:r>
            <a:r>
              <a:rPr lang="en-US" dirty="0" err="1" smtClean="0"/>
              <a:t>RPi</a:t>
            </a:r>
            <a:r>
              <a:rPr lang="en-US" dirty="0" smtClean="0"/>
              <a:t> by Richard </a:t>
            </a:r>
            <a:r>
              <a:rPr lang="en-US" dirty="0" err="1" smtClean="0"/>
              <a:t>Ghrist</a:t>
            </a:r>
            <a:r>
              <a:rPr lang="en-US" dirty="0" smtClean="0"/>
              <a:t> of </a:t>
            </a:r>
            <a:r>
              <a:rPr lang="en-US" dirty="0" err="1" smtClean="0"/>
              <a:t>Servoblaster</a:t>
            </a:r>
            <a:r>
              <a:rPr lang="en-US" dirty="0" smtClean="0"/>
              <a:t> fame. It is available in the same </a:t>
            </a:r>
            <a:r>
              <a:rPr lang="en-US" dirty="0" err="1" smtClean="0"/>
              <a:t>PiBits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repository.  </a:t>
            </a:r>
            <a:r>
              <a:rPr lang="en-US" dirty="0"/>
              <a:t>Look in directory </a:t>
            </a:r>
            <a:r>
              <a:rPr lang="en-US" b="1" i="1" dirty="0"/>
              <a:t>MPU6050-Pi-Demo</a:t>
            </a:r>
            <a:endParaRPr lang="en-US" b="1" i="1" dirty="0" smtClean="0"/>
          </a:p>
          <a:p>
            <a:r>
              <a:rPr lang="en-US" dirty="0" smtClean="0"/>
              <a:t>There are three demo programs</a:t>
            </a:r>
          </a:p>
          <a:p>
            <a:pPr lvl="1"/>
            <a:r>
              <a:rPr lang="en-US" dirty="0" smtClean="0"/>
              <a:t>one displays raw </a:t>
            </a:r>
            <a:r>
              <a:rPr lang="en-US" dirty="0" err="1" smtClean="0"/>
              <a:t>accel</a:t>
            </a:r>
            <a:r>
              <a:rPr lang="en-US" dirty="0" smtClean="0"/>
              <a:t> and gyro data from the MPU6050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nother displays more useful data (angle of rotation, rotation matrix, quaternion, Euler Angle, for example) using the on-chip DMP to do the processing. </a:t>
            </a:r>
          </a:p>
          <a:p>
            <a:pPr lvl="1"/>
            <a:r>
              <a:rPr lang="en-US" dirty="0" smtClean="0"/>
              <a:t>the third demo draws a simple 3D wireframe model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754"/>
            <a:ext cx="8229600" cy="890954"/>
          </a:xfrm>
        </p:spPr>
        <p:txBody>
          <a:bodyPr/>
          <a:lstStyle/>
          <a:p>
            <a:r>
              <a:rPr lang="en-US" dirty="0" smtClean="0"/>
              <a:t>Installation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3015"/>
            <a:ext cx="89916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git://github.com/richardghirst/PiBits.git</a:t>
            </a:r>
          </a:p>
          <a:p>
            <a:pPr marL="0" indent="0">
              <a:buNone/>
            </a:pPr>
            <a:r>
              <a:rPr lang="en-US"/>
              <a:t>c</a:t>
            </a:r>
            <a:r>
              <a:rPr lang="en-US" smtClean="0"/>
              <a:t>d </a:t>
            </a:r>
            <a:r>
              <a:rPr lang="en-US" dirty="0"/>
              <a:t>0</a:t>
            </a:r>
            <a:r>
              <a:rPr lang="en-US" smtClean="0"/>
              <a:t>PiBits</a:t>
            </a:r>
            <a:r>
              <a:rPr lang="en-US" dirty="0"/>
              <a:t>/MPU6050-Pi-Demo</a:t>
            </a:r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libgtkmm-3.0-dev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ano</a:t>
            </a:r>
            <a:r>
              <a:rPr lang="en-US" dirty="0" smtClean="0"/>
              <a:t> I2Cdev.cpp</a:t>
            </a:r>
          </a:p>
          <a:p>
            <a:pPr lvl="1"/>
            <a:r>
              <a:rPr lang="en-US" dirty="0" smtClean="0"/>
              <a:t>Change all occurrences </a:t>
            </a:r>
            <a:r>
              <a:rPr lang="en-US" dirty="0"/>
              <a:t>of </a:t>
            </a:r>
            <a:r>
              <a:rPr lang="en-US" dirty="0" smtClean="0"/>
              <a:t> "/</a:t>
            </a:r>
            <a:r>
              <a:rPr lang="en-US" dirty="0" err="1"/>
              <a:t>dev</a:t>
            </a:r>
            <a:r>
              <a:rPr lang="en-US" dirty="0"/>
              <a:t>/i2c-0" to "/</a:t>
            </a:r>
            <a:r>
              <a:rPr lang="en-US" dirty="0" err="1" smtClean="0"/>
              <a:t>dev</a:t>
            </a:r>
            <a:r>
              <a:rPr lang="en-US" dirty="0" smtClean="0"/>
              <a:t>/i2c-1“  &amp; save file</a:t>
            </a:r>
          </a:p>
          <a:p>
            <a:pPr marL="0" indent="0">
              <a:buNone/>
            </a:pPr>
            <a:r>
              <a:rPr lang="en-US" dirty="0" err="1" smtClean="0"/>
              <a:t>nano</a:t>
            </a:r>
            <a:r>
              <a:rPr lang="en-US" dirty="0" smtClean="0"/>
              <a:t> setup-i2c.sh</a:t>
            </a:r>
          </a:p>
          <a:p>
            <a:pPr lvl="1"/>
            <a:r>
              <a:rPr lang="en-US" dirty="0" smtClean="0"/>
              <a:t>Change  </a:t>
            </a:r>
            <a:r>
              <a:rPr lang="en-US" dirty="0"/>
              <a:t>"/</a:t>
            </a:r>
            <a:r>
              <a:rPr lang="en-US" dirty="0" err="1"/>
              <a:t>dev</a:t>
            </a:r>
            <a:r>
              <a:rPr lang="en-US" dirty="0"/>
              <a:t>/i2c-0" to "/</a:t>
            </a:r>
            <a:r>
              <a:rPr lang="en-US" dirty="0" err="1"/>
              <a:t>dev</a:t>
            </a:r>
            <a:r>
              <a:rPr lang="en-US" dirty="0"/>
              <a:t>/i2c-1““  &amp; save </a:t>
            </a:r>
            <a:r>
              <a:rPr lang="en-US" dirty="0" smtClean="0"/>
              <a:t>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make</a:t>
            </a:r>
          </a:p>
          <a:p>
            <a:pPr marL="0" indent="0">
              <a:buNone/>
            </a:pPr>
            <a:r>
              <a:rPr lang="en-US" dirty="0" smtClean="0"/>
              <a:t>./setup-i2c.sh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i2cdetect -y </a:t>
            </a:r>
            <a:r>
              <a:rPr lang="en-US" dirty="0" smtClean="0"/>
              <a:t>1 </a:t>
            </a:r>
          </a:p>
          <a:p>
            <a:pPr lvl="1"/>
            <a:r>
              <a:rPr lang="en-US" dirty="0" smtClean="0"/>
              <a:t>(the IMU should use address 68)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demo_raw</a:t>
            </a:r>
            <a:endParaRPr lang="en-US" dirty="0" smtClean="0"/>
          </a:p>
          <a:p>
            <a:pPr marL="857250" lvl="1" indent="-457200"/>
            <a:r>
              <a:rPr lang="en-US" dirty="0" smtClean="0"/>
              <a:t>Execute the version of program displaying raw </a:t>
            </a:r>
            <a:r>
              <a:rPr lang="en-US" dirty="0" err="1" smtClean="0"/>
              <a:t>accel</a:t>
            </a:r>
            <a:r>
              <a:rPr lang="en-US" dirty="0" smtClean="0"/>
              <a:t> and gyro values</a:t>
            </a:r>
          </a:p>
          <a:p>
            <a:pPr marL="857250" lvl="1" indent="-457200"/>
            <a:r>
              <a:rPr lang="en-US" dirty="0"/>
              <a:t>Output is </a:t>
            </a:r>
            <a:r>
              <a:rPr lang="en-US" dirty="0" smtClean="0"/>
              <a:t>Ax, Ay, </a:t>
            </a:r>
            <a:r>
              <a:rPr lang="en-US" dirty="0" err="1" smtClean="0"/>
              <a:t>Az</a:t>
            </a:r>
            <a:r>
              <a:rPr lang="en-US" dirty="0" smtClean="0"/>
              <a:t>,    </a:t>
            </a:r>
            <a:r>
              <a:rPr lang="en-US" dirty="0" err="1" smtClean="0"/>
              <a:t>Gx</a:t>
            </a:r>
            <a:r>
              <a:rPr lang="en-US" dirty="0" smtClean="0"/>
              <a:t>, </a:t>
            </a:r>
            <a:r>
              <a:rPr lang="en-US" dirty="0" err="1" smtClean="0"/>
              <a:t>Gy</a:t>
            </a:r>
            <a:r>
              <a:rPr lang="en-US" dirty="0" smtClean="0"/>
              <a:t>, </a:t>
            </a:r>
            <a:r>
              <a:rPr lang="en-US" dirty="0" err="1" smtClean="0"/>
              <a:t>Gz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demo_dmp</a:t>
            </a:r>
            <a:endParaRPr lang="en-US" dirty="0" smtClean="0"/>
          </a:p>
          <a:p>
            <a:pPr lvl="1"/>
            <a:r>
              <a:rPr lang="en-US" dirty="0"/>
              <a:t>Execute the version of program </a:t>
            </a:r>
            <a:r>
              <a:rPr lang="en-US" dirty="0" smtClean="0"/>
              <a:t>displaying output from the DMP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/>
              <a:t>is </a:t>
            </a:r>
            <a:r>
              <a:rPr lang="en-US" dirty="0" smtClean="0">
                <a:hlinkClick r:id="rId2"/>
              </a:rPr>
              <a:t>quaternions</a:t>
            </a:r>
            <a:r>
              <a:rPr lang="en-US" dirty="0" smtClean="0"/>
              <a:t>, &amp; yaw (about z), pitch (about y), roll (about x) angles</a:t>
            </a:r>
          </a:p>
        </p:txBody>
      </p:sp>
    </p:spTree>
    <p:extLst>
      <p:ext uri="{BB962C8B-B14F-4D97-AF65-F5344CB8AC3E}">
        <p14:creationId xmlns:p14="http://schemas.microsoft.com/office/powerpoint/2010/main" val="46666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Accelerometers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2" y="838200"/>
            <a:ext cx="4047068" cy="2849610"/>
          </a:xfrm>
        </p:spPr>
      </p:pic>
      <p:sp>
        <p:nvSpPr>
          <p:cNvPr id="5" name="TextBox 4"/>
          <p:cNvSpPr txBox="1"/>
          <p:nvPr/>
        </p:nvSpPr>
        <p:spPr>
          <a:xfrm>
            <a:off x="152400" y="4369530"/>
            <a:ext cx="5096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roof </a:t>
            </a:r>
            <a:r>
              <a:rPr lang="en-US" sz="2400" dirty="0"/>
              <a:t>mass </a:t>
            </a:r>
            <a:r>
              <a:rPr lang="en-US" sz="2400" dirty="0" smtClean="0"/>
              <a:t>deflection is measured as a change in </a:t>
            </a:r>
            <a:r>
              <a:rPr lang="en-US" sz="2400" dirty="0"/>
              <a:t>capacitance between </a:t>
            </a:r>
            <a:r>
              <a:rPr lang="en-US" sz="2400" dirty="0" smtClean="0"/>
              <a:t>the proof </a:t>
            </a:r>
            <a:r>
              <a:rPr lang="en-US" sz="2400" dirty="0"/>
              <a:t>mass and </a:t>
            </a:r>
            <a:r>
              <a:rPr lang="en-US" sz="2400" dirty="0" smtClean="0"/>
              <a:t>sensing 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circuitry converts </a:t>
            </a:r>
            <a:r>
              <a:rPr lang="en-US" sz="2400" dirty="0"/>
              <a:t>the tiny </a:t>
            </a:r>
            <a:r>
              <a:rPr lang="en-US" sz="2400" dirty="0" smtClean="0"/>
              <a:t>capacitance </a:t>
            </a:r>
            <a:r>
              <a:rPr lang="en-US" sz="2400" dirty="0"/>
              <a:t>to a voltage </a:t>
            </a:r>
            <a:r>
              <a:rPr lang="en-US" sz="2400" dirty="0" smtClean="0"/>
              <a:t>signal  which is  </a:t>
            </a:r>
            <a:r>
              <a:rPr lang="en-US" sz="2400" dirty="0"/>
              <a:t>digitized and output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02" y="685800"/>
            <a:ext cx="2388742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3958" y="3072348"/>
            <a:ext cx="3780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accelerometer has a zero-g voltage level, you can find it in </a:t>
            </a:r>
            <a:r>
              <a:rPr lang="en-US" sz="2400" dirty="0" smtClean="0"/>
              <a:t>spec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Accelerometers also have a </a:t>
            </a:r>
            <a:r>
              <a:rPr lang="en-US" sz="2400" dirty="0" smtClean="0"/>
              <a:t>sensitivity</a:t>
            </a:r>
            <a:r>
              <a:rPr lang="en-US" sz="2400" dirty="0"/>
              <a:t>, usually expressed in </a:t>
            </a:r>
            <a:r>
              <a:rPr lang="en-US" sz="2400" dirty="0" smtClean="0"/>
              <a:t>mV/g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Divide the zero-g level corrected reading by the sensitivity to produce the final reading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399" y="3745063"/>
            <a:ext cx="509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credit: http://www.freescale.com/files/sensors/doc/app_note/</a:t>
            </a:r>
            <a:r>
              <a:rPr lang="en-US" sz="1400" b="1" dirty="0"/>
              <a:t>A</a:t>
            </a:r>
            <a:r>
              <a:rPr lang="en-US" sz="1400" dirty="0"/>
              <a:t>N3461.pdf</a:t>
            </a:r>
          </a:p>
        </p:txBody>
      </p:sp>
    </p:spTree>
    <p:extLst>
      <p:ext uri="{BB962C8B-B14F-4D97-AF65-F5344CB8AC3E}">
        <p14:creationId xmlns:p14="http://schemas.microsoft.com/office/powerpoint/2010/main" val="168056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smtClean="0"/>
              <a:t>X11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 a Windows platform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>
                <a:hlinkClick r:id="rId2"/>
              </a:rPr>
              <a:t>MobaXterm</a:t>
            </a:r>
            <a:r>
              <a:rPr lang="en-US" dirty="0" smtClean="0"/>
              <a:t> </a:t>
            </a:r>
            <a:r>
              <a:rPr lang="en-US" dirty="0"/>
              <a:t>(select the free version) </a:t>
            </a:r>
            <a:r>
              <a:rPr lang="en-US" dirty="0" smtClean="0"/>
              <a:t>&amp; run</a:t>
            </a:r>
          </a:p>
          <a:p>
            <a:pPr lvl="1"/>
            <a:r>
              <a:rPr lang="en-US" dirty="0" smtClean="0"/>
              <a:t>In the /home/</a:t>
            </a:r>
            <a:r>
              <a:rPr lang="en-US" dirty="0" err="1" smtClean="0"/>
              <a:t>mobaxterm</a:t>
            </a:r>
            <a:r>
              <a:rPr lang="en-US" dirty="0" smtClean="0"/>
              <a:t> window, type:</a:t>
            </a:r>
          </a:p>
          <a:p>
            <a:pPr marL="914400" lvl="2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–X pi@lastName.cs.unca.edu (or use your </a:t>
            </a:r>
            <a:r>
              <a:rPr lang="en-US" dirty="0"/>
              <a:t>wireless IP)</a:t>
            </a:r>
          </a:p>
          <a:p>
            <a:pPr marL="914400" lvl="2" indent="0">
              <a:buNone/>
            </a:pPr>
            <a:r>
              <a:rPr lang="en-US" dirty="0" smtClean="0"/>
              <a:t>cd </a:t>
            </a:r>
            <a:r>
              <a:rPr lang="en-US" dirty="0" err="1" smtClean="0"/>
              <a:t>PiBits</a:t>
            </a:r>
            <a:r>
              <a:rPr lang="en-US" dirty="0" smtClean="0"/>
              <a:t>/MPU6050-Pi-Demo</a:t>
            </a:r>
          </a:p>
          <a:p>
            <a:pPr marL="914400" lvl="2" indent="0">
              <a:buNone/>
            </a:pPr>
            <a:r>
              <a:rPr lang="en-US" dirty="0"/>
              <a:t>./</a:t>
            </a:r>
            <a:r>
              <a:rPr lang="en-US" dirty="0" smtClean="0"/>
              <a:t>demo_3d</a:t>
            </a:r>
          </a:p>
          <a:p>
            <a:pPr marL="914400" lvl="2" indent="0">
              <a:buNone/>
            </a:pPr>
            <a:r>
              <a:rPr lang="en-US" dirty="0" smtClean="0"/>
              <a:t>Ctrl-C </a:t>
            </a:r>
            <a:r>
              <a:rPr lang="en-US" dirty="0" err="1" smtClean="0"/>
              <a:t>Ctrl-C</a:t>
            </a:r>
            <a:r>
              <a:rPr lang="en-US" dirty="0" smtClean="0"/>
              <a:t> to stop the program</a:t>
            </a:r>
          </a:p>
          <a:p>
            <a:pPr marL="571500" indent="-457200"/>
            <a:r>
              <a:rPr lang="en-US" dirty="0" smtClean="0"/>
              <a:t>On Linux or Mac</a:t>
            </a:r>
          </a:p>
          <a:p>
            <a:pPr marL="914400" lvl="2" indent="0">
              <a:buNone/>
            </a:pPr>
            <a:r>
              <a:rPr lang="en-US" dirty="0" err="1"/>
              <a:t>ssh</a:t>
            </a:r>
            <a:r>
              <a:rPr lang="en-US" dirty="0"/>
              <a:t> –X pi@lastName.cs.unca.edu (or use your wireless IP)</a:t>
            </a:r>
          </a:p>
          <a:p>
            <a:pPr marL="914400" lvl="2" indent="0">
              <a:buNone/>
            </a:pPr>
            <a:r>
              <a:rPr lang="en-US" dirty="0"/>
              <a:t>cd </a:t>
            </a:r>
            <a:r>
              <a:rPr lang="en-US" dirty="0" err="1"/>
              <a:t>PiBits</a:t>
            </a:r>
            <a:r>
              <a:rPr lang="en-US" dirty="0"/>
              <a:t>/MPU6050-Pi-Demo</a:t>
            </a:r>
          </a:p>
          <a:p>
            <a:pPr marL="914400" lvl="2" indent="0">
              <a:buNone/>
            </a:pPr>
            <a:r>
              <a:rPr lang="en-US" dirty="0"/>
              <a:t>./demo_3d</a:t>
            </a:r>
          </a:p>
          <a:p>
            <a:pPr marL="914400" lvl="2" indent="0">
              <a:buNone/>
            </a:pPr>
            <a:r>
              <a:rPr lang="en-US" dirty="0"/>
              <a:t>Ctrl-C </a:t>
            </a:r>
            <a:r>
              <a:rPr lang="en-US" dirty="0" err="1"/>
              <a:t>Ctrl-C</a:t>
            </a:r>
            <a:r>
              <a:rPr lang="en-US" dirty="0"/>
              <a:t> to stop the program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Accelerometers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57912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3700" dirty="0" smtClean="0"/>
              <a:t>Computing </a:t>
            </a:r>
            <a:r>
              <a:rPr lang="en-US" sz="3700" dirty="0"/>
              <a:t>orientation from </a:t>
            </a:r>
            <a:r>
              <a:rPr lang="en-US" sz="3700" dirty="0" smtClean="0"/>
              <a:t>an accelerometer relies on a </a:t>
            </a:r>
            <a:r>
              <a:rPr lang="en-US" sz="3700" dirty="0"/>
              <a:t>constant gravitational pull of 1g (9.8 m/s^2) </a:t>
            </a:r>
            <a:r>
              <a:rPr lang="en-US" sz="3700" dirty="0" smtClean="0"/>
              <a:t>downwards</a:t>
            </a:r>
          </a:p>
          <a:p>
            <a:r>
              <a:rPr lang="en-US" sz="3700" dirty="0" smtClean="0"/>
              <a:t>If no additional forces act on the accelerometer (a risky assumption), the magnitude of the acceleration is 1g, and the sensor’s rotation can be computed from the position of the acceleration vector  </a:t>
            </a:r>
          </a:p>
          <a:p>
            <a:r>
              <a:rPr lang="en-US" sz="3700" dirty="0" smtClean="0"/>
              <a:t>If </a:t>
            </a:r>
            <a:r>
              <a:rPr lang="en-US" sz="3700" dirty="0"/>
              <a:t>the Z-axis is aligned along the gravitational acceleration vector, </a:t>
            </a:r>
            <a:r>
              <a:rPr lang="en-US" sz="3700" dirty="0" smtClean="0"/>
              <a:t>it </a:t>
            </a:r>
            <a:r>
              <a:rPr lang="en-US" sz="3700" dirty="0"/>
              <a:t>is impossible to compute rotation around the Z-axis from the accelerometer</a:t>
            </a:r>
            <a:r>
              <a:rPr lang="en-US" sz="3700" dirty="0" smtClean="0"/>
              <a:t>.</a:t>
            </a:r>
          </a:p>
          <a:p>
            <a:r>
              <a:rPr lang="en-US" sz="3700" dirty="0"/>
              <a:t>Digital accelerometers give information using a serial protocol like I2C , SPI or </a:t>
            </a:r>
            <a:r>
              <a:rPr lang="en-US" sz="3700" dirty="0" smtClean="0"/>
              <a:t>USART; analog </a:t>
            </a:r>
            <a:r>
              <a:rPr lang="en-US" sz="3700" dirty="0"/>
              <a:t>accelerometers output a voltage level within a predefined </a:t>
            </a:r>
            <a:r>
              <a:rPr lang="en-US" sz="3700" dirty="0" smtClean="0"/>
              <a:t>range</a:t>
            </a:r>
            <a:endParaRPr lang="en-US" sz="37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52" y="2133600"/>
            <a:ext cx="294611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5" y="-17585"/>
            <a:ext cx="8229600" cy="1143000"/>
          </a:xfrm>
        </p:spPr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22736"/>
            <a:ext cx="3786554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Axr</a:t>
            </a:r>
            <a:r>
              <a:rPr lang="en-US" dirty="0"/>
              <a:t>) = Rx / </a:t>
            </a:r>
            <a:r>
              <a:rPr lang="en-US" dirty="0" smtClean="0"/>
              <a:t>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Ayr</a:t>
            </a:r>
            <a:r>
              <a:rPr lang="en-US" dirty="0"/>
              <a:t>) = </a:t>
            </a:r>
            <a:r>
              <a:rPr lang="en-US" dirty="0" err="1"/>
              <a:t>Ry</a:t>
            </a:r>
            <a:r>
              <a:rPr lang="en-US" dirty="0"/>
              <a:t> / R</a:t>
            </a:r>
            <a:br>
              <a:rPr lang="en-US" dirty="0"/>
            </a:b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Azr</a:t>
            </a:r>
            <a:r>
              <a:rPr lang="en-US" dirty="0"/>
              <a:t>) = </a:t>
            </a:r>
            <a:r>
              <a:rPr lang="en-US" dirty="0" err="1"/>
              <a:t>Rz</a:t>
            </a:r>
            <a:r>
              <a:rPr lang="en-US" dirty="0"/>
              <a:t> / R</a:t>
            </a:r>
          </a:p>
          <a:p>
            <a:r>
              <a:rPr lang="en-US" dirty="0" smtClean="0"/>
              <a:t>R </a:t>
            </a:r>
            <a:r>
              <a:rPr lang="en-US" dirty="0"/>
              <a:t>= SQRT( Rx^2 + Ry^2 + Rz^2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Find angles </a:t>
            </a:r>
            <a:r>
              <a:rPr lang="en-US" dirty="0"/>
              <a:t>by using </a:t>
            </a:r>
            <a:r>
              <a:rPr lang="en-US" dirty="0" err="1"/>
              <a:t>arccos</a:t>
            </a:r>
            <a:r>
              <a:rPr lang="en-US" dirty="0"/>
              <a:t>() function (the inverse </a:t>
            </a:r>
            <a:r>
              <a:rPr lang="en-US" dirty="0" err="1"/>
              <a:t>cos</a:t>
            </a:r>
            <a:r>
              <a:rPr lang="en-US" dirty="0"/>
              <a:t>() function ):</a:t>
            </a:r>
          </a:p>
          <a:p>
            <a:r>
              <a:rPr lang="en-US" dirty="0" err="1"/>
              <a:t>Axr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(Rx/R)</a:t>
            </a:r>
            <a:br>
              <a:rPr lang="en-US" dirty="0"/>
            </a:br>
            <a:r>
              <a:rPr lang="en-US" dirty="0" err="1"/>
              <a:t>Ayr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</a:t>
            </a:r>
            <a:r>
              <a:rPr lang="en-US" dirty="0" err="1"/>
              <a:t>Ry</a:t>
            </a:r>
            <a:r>
              <a:rPr lang="en-US" dirty="0"/>
              <a:t>/R)</a:t>
            </a:r>
            <a:br>
              <a:rPr lang="en-US" dirty="0"/>
            </a:br>
            <a:r>
              <a:rPr lang="en-US" dirty="0" err="1"/>
              <a:t>Azr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</a:t>
            </a:r>
            <a:r>
              <a:rPr lang="en-US" dirty="0" err="1"/>
              <a:t>Rz</a:t>
            </a:r>
            <a:r>
              <a:rPr lang="en-US" dirty="0"/>
              <a:t>/R)</a:t>
            </a:r>
          </a:p>
        </p:txBody>
      </p:sp>
      <p:pic>
        <p:nvPicPr>
          <p:cNvPr id="1026" name="Picture 2" descr="http://www.starlino.com/wp-content/uploads/data/imu_guide/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" y="838200"/>
            <a:ext cx="5187462" cy="5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492" y="6148699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</p:spTree>
    <p:extLst>
      <p:ext uri="{BB962C8B-B14F-4D97-AF65-F5344CB8AC3E}">
        <p14:creationId xmlns:p14="http://schemas.microsoft.com/office/powerpoint/2010/main" val="313378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446"/>
            <a:ext cx="8229600" cy="967154"/>
          </a:xfrm>
        </p:spPr>
        <p:txBody>
          <a:bodyPr/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gyroscope </a:t>
            </a:r>
            <a:r>
              <a:rPr lang="en-US" sz="2400" dirty="0"/>
              <a:t>measures </a:t>
            </a:r>
            <a:r>
              <a:rPr lang="en-US" sz="2400" i="1" dirty="0"/>
              <a:t>angular velocity (the rate of change in orientation angle),</a:t>
            </a:r>
            <a:r>
              <a:rPr lang="en-US" sz="2400" dirty="0"/>
              <a:t> not angular orientation </a:t>
            </a:r>
            <a:r>
              <a:rPr lang="en-US" sz="2400" dirty="0" smtClean="0"/>
              <a:t>itself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M</a:t>
            </a:r>
            <a:r>
              <a:rPr lang="en-US" sz="2400" dirty="0" smtClean="0"/>
              <a:t>ust </a:t>
            </a:r>
            <a:r>
              <a:rPr lang="en-US" sz="2400" dirty="0"/>
              <a:t>first initialize the sensor position with a known value (possibly from the accelerometer), then measure the angular velocity (ω) around the X, Y and Z axes at measured intervals (</a:t>
            </a:r>
            <a:r>
              <a:rPr lang="en-US" sz="2400" dirty="0" err="1"/>
              <a:t>Δt</a:t>
            </a:r>
            <a:r>
              <a:rPr lang="en-US" sz="2400" dirty="0" smtClean="0"/>
              <a:t>) </a:t>
            </a:r>
            <a:r>
              <a:rPr lang="en-US" sz="2400" dirty="0"/>
              <a:t>  </a:t>
            </a:r>
            <a:endParaRPr lang="en-US" sz="2400" dirty="0" smtClean="0"/>
          </a:p>
          <a:p>
            <a:pPr lvl="1"/>
            <a:r>
              <a:rPr lang="en-US" sz="2400" dirty="0" smtClean="0"/>
              <a:t>ω</a:t>
            </a:r>
            <a:r>
              <a:rPr lang="en-US" sz="2400" dirty="0"/>
              <a:t> × </a:t>
            </a:r>
            <a:r>
              <a:rPr lang="en-US" sz="2400" dirty="0" err="1"/>
              <a:t>Δt</a:t>
            </a:r>
            <a:r>
              <a:rPr lang="en-US" sz="2400" dirty="0"/>
              <a:t> = change in </a:t>
            </a:r>
            <a:r>
              <a:rPr lang="en-US" sz="2400" dirty="0" smtClean="0"/>
              <a:t>angle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new orientation angle </a:t>
            </a:r>
            <a:r>
              <a:rPr lang="en-US" sz="2400" dirty="0" smtClean="0"/>
              <a:t>is </a:t>
            </a:r>
            <a:r>
              <a:rPr lang="en-US" sz="2400" dirty="0"/>
              <a:t>the original angle plus this </a:t>
            </a:r>
            <a:r>
              <a:rPr lang="en-US" sz="2400" dirty="0" smtClean="0"/>
              <a:t>change </a:t>
            </a:r>
          </a:p>
          <a:p>
            <a:r>
              <a:rPr lang="en-US" sz="2400" dirty="0" smtClean="0"/>
              <a:t>This is</a:t>
            </a:r>
            <a:r>
              <a:rPr lang="en-US" sz="2400" dirty="0"/>
              <a:t> </a:t>
            </a:r>
            <a:r>
              <a:rPr lang="en-US" sz="2400" i="1" dirty="0"/>
              <a:t>integrating </a:t>
            </a:r>
            <a:r>
              <a:rPr lang="en-US" sz="2400" dirty="0"/>
              <a:t>- adding up many small computed intervals - to find </a:t>
            </a:r>
            <a:r>
              <a:rPr lang="en-US" sz="2400" dirty="0" smtClean="0"/>
              <a:t>orientation 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Repeatedly </a:t>
            </a:r>
            <a:r>
              <a:rPr lang="en-US" sz="2400" dirty="0"/>
              <a:t>adding up increments of  ω × </a:t>
            </a:r>
            <a:r>
              <a:rPr lang="en-US" sz="2400" dirty="0" err="1"/>
              <a:t>Δt</a:t>
            </a:r>
            <a:r>
              <a:rPr lang="en-US" sz="2400" dirty="0"/>
              <a:t> </a:t>
            </a:r>
            <a:r>
              <a:rPr lang="en-US" sz="2400" dirty="0" smtClean="0"/>
              <a:t>results </a:t>
            </a:r>
            <a:r>
              <a:rPr lang="en-US" sz="2400" dirty="0"/>
              <a:t>in small systematic errors becoming magnified over </a:t>
            </a:r>
            <a:r>
              <a:rPr lang="en-US" sz="2400" dirty="0" smtClean="0"/>
              <a:t>time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i="1" dirty="0"/>
              <a:t>G</a:t>
            </a:r>
            <a:r>
              <a:rPr lang="en-US" sz="2400" i="1" dirty="0" smtClean="0"/>
              <a:t>yroscopic drift-</a:t>
            </a:r>
            <a:r>
              <a:rPr lang="en-US" sz="2400" dirty="0" smtClean="0"/>
              <a:t>--over </a:t>
            </a:r>
            <a:r>
              <a:rPr lang="en-US" sz="2400" dirty="0"/>
              <a:t>long timescales the gyroscope data will become increasingly </a:t>
            </a:r>
            <a:r>
              <a:rPr lang="en-US" sz="2400" dirty="0" smtClean="0"/>
              <a:t>inaccurate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331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143000"/>
            <a:ext cx="38862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Uses </a:t>
            </a:r>
            <a:r>
              <a:rPr lang="en-US" sz="2200" dirty="0" err="1" smtClean="0"/>
              <a:t>Coriolis</a:t>
            </a:r>
            <a:r>
              <a:rPr lang="en-US" sz="2200" dirty="0" smtClean="0"/>
              <a:t> </a:t>
            </a:r>
            <a:r>
              <a:rPr lang="en-US" sz="2200" dirty="0"/>
              <a:t>effect to transform an angular </a:t>
            </a:r>
            <a:r>
              <a:rPr lang="en-US" sz="2200" dirty="0" smtClean="0"/>
              <a:t>velocity into </a:t>
            </a:r>
            <a:r>
              <a:rPr lang="en-US" sz="2200" dirty="0"/>
              <a:t>a displacement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 err="1"/>
              <a:t>Coriolis</a:t>
            </a:r>
            <a:r>
              <a:rPr lang="en-US" sz="2200" dirty="0"/>
              <a:t> force acts </a:t>
            </a:r>
            <a:r>
              <a:rPr lang="en-US" sz="2200" dirty="0" smtClean="0"/>
              <a:t>perpendicular </a:t>
            </a:r>
            <a:r>
              <a:rPr lang="en-US" sz="2200" dirty="0"/>
              <a:t>to the rotation axis and to the velocity of the body in the rotating frame </a:t>
            </a:r>
            <a:endParaRPr lang="en-US" sz="2200" dirty="0" smtClean="0"/>
          </a:p>
          <a:p>
            <a:pPr lvl="1"/>
            <a:r>
              <a:rPr lang="el-GR" sz="2200" b="1" dirty="0" smtClean="0"/>
              <a:t>F</a:t>
            </a:r>
            <a:r>
              <a:rPr lang="el-GR" sz="2200" b="1" baseline="-25000" dirty="0" smtClean="0"/>
              <a:t>c</a:t>
            </a:r>
            <a:r>
              <a:rPr lang="el-GR" sz="2200" b="1" dirty="0"/>
              <a:t>= -2m Ω x v</a:t>
            </a:r>
            <a:endParaRPr lang="en-US" sz="2200" dirty="0" smtClean="0"/>
          </a:p>
          <a:p>
            <a:r>
              <a:rPr lang="en-US" sz="2200" dirty="0" smtClean="0"/>
              <a:t>The displacement induces </a:t>
            </a:r>
            <a:r>
              <a:rPr lang="en-US" sz="2200" dirty="0"/>
              <a:t>a change in </a:t>
            </a:r>
            <a:r>
              <a:rPr lang="en-US" sz="2200" dirty="0" smtClean="0"/>
              <a:t>capacitance between the mass and the housing, </a:t>
            </a:r>
            <a:r>
              <a:rPr lang="en-US" sz="2200" dirty="0"/>
              <a:t>thus transforming the angular rate </a:t>
            </a:r>
            <a:r>
              <a:rPr lang="en-US" sz="2200" dirty="0" smtClean="0"/>
              <a:t>input to </a:t>
            </a:r>
            <a:r>
              <a:rPr lang="en-US" sz="2200" dirty="0"/>
              <a:t>the gyroscope into an electrical </a:t>
            </a:r>
            <a:r>
              <a:rPr lang="en-US" sz="2200" dirty="0" smtClean="0"/>
              <a:t>output</a:t>
            </a:r>
            <a:endParaRPr lang="en-US" sz="2200" dirty="0"/>
          </a:p>
        </p:txBody>
      </p:sp>
      <p:pic>
        <p:nvPicPr>
          <p:cNvPr id="4098" name="Picture 2" descr="Figure 1: Single-axis MEMS yaw gyroscop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" y="1143000"/>
            <a:ext cx="525517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17" y="540127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 http://</a:t>
            </a:r>
            <a:r>
              <a:rPr lang="en-US" dirty="0" smtClean="0"/>
              <a:t>www.digikey.com/us/en/techzone/sensors/resources/articles/MEMS-Accelerometers.html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Gyroscopes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4525963"/>
          </a:xfrm>
        </p:spPr>
        <p:txBody>
          <a:bodyPr>
            <a:noAutofit/>
          </a:bodyPr>
          <a:lstStyle/>
          <a:p>
            <a:r>
              <a:rPr lang="en-US" sz="2400" dirty="0"/>
              <a:t>Each gyroscope </a:t>
            </a:r>
            <a:r>
              <a:rPr lang="en-US" sz="2400" dirty="0" smtClean="0"/>
              <a:t>measures </a:t>
            </a:r>
            <a:r>
              <a:rPr lang="en-US" sz="2400" dirty="0"/>
              <a:t>the rotation around one </a:t>
            </a:r>
            <a:r>
              <a:rPr lang="en-US" sz="2400" dirty="0" smtClean="0"/>
              <a:t>axis</a:t>
            </a:r>
          </a:p>
          <a:p>
            <a:r>
              <a:rPr lang="en-US" sz="2400" dirty="0" err="1"/>
              <a:t>Axz</a:t>
            </a:r>
            <a:r>
              <a:rPr lang="en-US" sz="2400" dirty="0"/>
              <a:t> – is the angle between the </a:t>
            </a:r>
            <a:r>
              <a:rPr lang="en-US" sz="2400" dirty="0" err="1"/>
              <a:t>Rxz</a:t>
            </a:r>
            <a:r>
              <a:rPr lang="en-US" sz="2400" dirty="0"/>
              <a:t> (projection of R on XZ plane) and Z </a:t>
            </a:r>
            <a:r>
              <a:rPr lang="en-US" sz="2400" dirty="0" smtClean="0"/>
              <a:t>axis</a:t>
            </a:r>
          </a:p>
          <a:p>
            <a:r>
              <a:rPr lang="en-US" sz="2400" dirty="0" err="1" smtClean="0"/>
              <a:t>Ayz</a:t>
            </a:r>
            <a:r>
              <a:rPr lang="en-US" sz="2400" dirty="0" smtClean="0"/>
              <a:t> </a:t>
            </a:r>
            <a:r>
              <a:rPr lang="en-US" sz="2400" dirty="0"/>
              <a:t>– is the angle between the </a:t>
            </a:r>
            <a:r>
              <a:rPr lang="en-US" sz="2400" dirty="0" err="1"/>
              <a:t>Ryz</a:t>
            </a:r>
            <a:r>
              <a:rPr lang="en-US" sz="2400" dirty="0"/>
              <a:t> (projection of R on YZ plane) and Z </a:t>
            </a:r>
            <a:r>
              <a:rPr lang="en-US" sz="2400" dirty="0" smtClean="0"/>
              <a:t>axis</a:t>
            </a:r>
          </a:p>
          <a:p>
            <a:r>
              <a:rPr lang="en-US" sz="2400" dirty="0" smtClean="0"/>
              <a:t>Gyroscopes measure </a:t>
            </a:r>
            <a:r>
              <a:rPr lang="en-US" sz="2400" dirty="0"/>
              <a:t>the rate of </a:t>
            </a:r>
            <a:r>
              <a:rPr lang="en-US" sz="2400" dirty="0" smtClean="0"/>
              <a:t>change </a:t>
            </a:r>
            <a:r>
              <a:rPr lang="en-US" sz="2400" dirty="0"/>
              <a:t>of </a:t>
            </a:r>
            <a:r>
              <a:rPr lang="en-US" sz="2400" dirty="0" smtClean="0"/>
              <a:t>these angles.</a:t>
            </a:r>
            <a:endParaRPr lang="en-US" sz="2400" dirty="0"/>
          </a:p>
        </p:txBody>
      </p:sp>
      <p:pic>
        <p:nvPicPr>
          <p:cNvPr id="13314" name="Picture 2" descr="gyr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9" y="1371600"/>
            <a:ext cx="487278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1246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</p:spTree>
    <p:extLst>
      <p:ext uri="{BB962C8B-B14F-4D97-AF65-F5344CB8AC3E}">
        <p14:creationId xmlns:p14="http://schemas.microsoft.com/office/powerpoint/2010/main" val="106175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84" y="33867"/>
            <a:ext cx="8229600" cy="880533"/>
          </a:xfrm>
        </p:spPr>
        <p:txBody>
          <a:bodyPr/>
          <a:lstStyle/>
          <a:p>
            <a:r>
              <a:rPr lang="en-US" dirty="0" smtClean="0"/>
              <a:t>Computing Rotation Angles</a:t>
            </a:r>
            <a:endParaRPr lang="en-US" dirty="0"/>
          </a:p>
        </p:txBody>
      </p:sp>
      <p:pic>
        <p:nvPicPr>
          <p:cNvPr id="2052" name="Picture 4" descr="gyr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17" y="649868"/>
            <a:ext cx="5516198" cy="544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2067" y="2179059"/>
            <a:ext cx="4538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tan(</a:t>
            </a:r>
            <a:r>
              <a:rPr lang="en-US" sz="2200" dirty="0" err="1"/>
              <a:t>Axz</a:t>
            </a:r>
            <a:r>
              <a:rPr lang="en-US" sz="2200" dirty="0"/>
              <a:t>) = Rx/</a:t>
            </a:r>
            <a:r>
              <a:rPr lang="en-US" sz="2200" dirty="0" err="1"/>
              <a:t>Rz</a:t>
            </a:r>
            <a:r>
              <a:rPr lang="en-US" sz="2200" dirty="0"/>
              <a:t> =&gt; </a:t>
            </a:r>
            <a:r>
              <a:rPr lang="en-US" sz="2200" dirty="0" err="1"/>
              <a:t>Axz</a:t>
            </a:r>
            <a:r>
              <a:rPr lang="en-US" sz="2200" dirty="0"/>
              <a:t> = atan2(</a:t>
            </a:r>
            <a:r>
              <a:rPr lang="en-US" sz="2200" dirty="0" err="1"/>
              <a:t>Rx,Rz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4826913"/>
            <a:ext cx="492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Axz</a:t>
            </a:r>
            <a:r>
              <a:rPr lang="en-US" sz="2200" dirty="0"/>
              <a:t>(n-1) = atan2( </a:t>
            </a:r>
            <a:r>
              <a:rPr lang="en-US" sz="2200" dirty="0" err="1"/>
              <a:t>RxEst</a:t>
            </a:r>
            <a:r>
              <a:rPr lang="en-US" sz="2200" dirty="0"/>
              <a:t>(n-1) , </a:t>
            </a:r>
            <a:r>
              <a:rPr lang="en-US" sz="2200" dirty="0" err="1"/>
              <a:t>RzEst</a:t>
            </a:r>
            <a:r>
              <a:rPr lang="en-US" sz="2200" dirty="0"/>
              <a:t>(n-1) 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250505"/>
            <a:ext cx="4023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Axz</a:t>
            </a:r>
            <a:r>
              <a:rPr lang="en-US" sz="2200" dirty="0"/>
              <a:t>(n) = </a:t>
            </a:r>
            <a:r>
              <a:rPr lang="en-US" sz="2200" dirty="0" err="1"/>
              <a:t>Axz</a:t>
            </a:r>
            <a:r>
              <a:rPr lang="en-US" sz="2200" dirty="0"/>
              <a:t>(n-1) + </a:t>
            </a:r>
            <a:r>
              <a:rPr lang="en-US" sz="2200" dirty="0" err="1"/>
              <a:t>RateAxz</a:t>
            </a:r>
            <a:r>
              <a:rPr lang="en-US" sz="2200" dirty="0"/>
              <a:t>(n) * 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9" y="647102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743780"/>
            <a:ext cx="4144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Rotation from accelerometer data: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4369713"/>
            <a:ext cx="3656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Rotation from gyroscope data: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303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1834</Words>
  <Application>Microsoft Macintosh PowerPoint</Application>
  <PresentationFormat>On-screen Show (4:3)</PresentationFormat>
  <Paragraphs>215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Using the MPU-6050</vt:lpstr>
      <vt:lpstr>IMUs</vt:lpstr>
      <vt:lpstr>Accelerometers</vt:lpstr>
      <vt:lpstr>Accelerometers</vt:lpstr>
      <vt:lpstr>Accelerometer</vt:lpstr>
      <vt:lpstr>Gyroscope</vt:lpstr>
      <vt:lpstr>Gyroscope</vt:lpstr>
      <vt:lpstr>Gyroscopes</vt:lpstr>
      <vt:lpstr>Computing Rotation Angles</vt:lpstr>
      <vt:lpstr>Sensor Fusion</vt:lpstr>
      <vt:lpstr>Fusion Algorithms</vt:lpstr>
      <vt:lpstr>Sensor Fusion</vt:lpstr>
      <vt:lpstr>MPU-6050</vt:lpstr>
      <vt:lpstr>I2C</vt:lpstr>
      <vt:lpstr>The physical I2C bus</vt:lpstr>
      <vt:lpstr>Masters and Slaves</vt:lpstr>
      <vt:lpstr>The I2C Physical Protocol</vt:lpstr>
      <vt:lpstr>I2C Device Addressing</vt:lpstr>
      <vt:lpstr>The I2C Write Protocol</vt:lpstr>
      <vt:lpstr>The I2C Write Protocol</vt:lpstr>
      <vt:lpstr>The I2C Read Protocol</vt:lpstr>
      <vt:lpstr>The I2C Read Protocol</vt:lpstr>
      <vt:lpstr>A Read Example with MPU 6050</vt:lpstr>
      <vt:lpstr>I2C read using WiringPi I2C Library</vt:lpstr>
      <vt:lpstr>I2C read using WiringPi I2C Library</vt:lpstr>
      <vt:lpstr>MPU-6050</vt:lpstr>
      <vt:lpstr>The Physical Connection</vt:lpstr>
      <vt:lpstr>The Code</vt:lpstr>
      <vt:lpstr>Installation Instructions</vt:lpstr>
      <vt:lpstr>Setting up a X11 Connection</vt:lpstr>
    </vt:vector>
  </TitlesOfParts>
  <Company>UNC Asheville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MPU-6050</dc:title>
  <dc:creator>rbruce</dc:creator>
  <cp:lastModifiedBy>Dean Brock</cp:lastModifiedBy>
  <cp:revision>113</cp:revision>
  <dcterms:created xsi:type="dcterms:W3CDTF">2013-10-03T00:42:06Z</dcterms:created>
  <dcterms:modified xsi:type="dcterms:W3CDTF">2013-10-15T21:11:52Z</dcterms:modified>
</cp:coreProperties>
</file>