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p:regular r:id="rId39"/>
      <p:bold r:id="rId40"/>
      <p:italic r:id="rId41"/>
      <p:boldItalic r:id="rId42"/>
    </p:embeddedFont>
    <p:embeddedFont>
      <p:font typeface="Amatic SC"/>
      <p:regular r:id="rId43"/>
      <p:bold r:id="rId44"/>
    </p:embeddedFont>
    <p:embeddedFont>
      <p:font typeface="Source Code Pr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44" Type="http://schemas.openxmlformats.org/officeDocument/2006/relationships/font" Target="fonts/AmaticSC-bold.fntdata"/><Relationship Id="rId21" Type="http://schemas.openxmlformats.org/officeDocument/2006/relationships/slide" Target="slides/slide16.xml"/><Relationship Id="rId43" Type="http://schemas.openxmlformats.org/officeDocument/2006/relationships/font" Target="fonts/AmaticSC-regular.fntdata"/><Relationship Id="rId24" Type="http://schemas.openxmlformats.org/officeDocument/2006/relationships/slide" Target="slides/slide19.xml"/><Relationship Id="rId46" Type="http://schemas.openxmlformats.org/officeDocument/2006/relationships/font" Target="fonts/SourceCodePro-bold.fntdata"/><Relationship Id="rId23" Type="http://schemas.openxmlformats.org/officeDocument/2006/relationships/slide" Target="slides/slide18.xml"/><Relationship Id="rId45" Type="http://schemas.openxmlformats.org/officeDocument/2006/relationships/font" Target="fonts/SourceCodeP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SourceCodePro-boldItalic.fntdata"/><Relationship Id="rId25" Type="http://schemas.openxmlformats.org/officeDocument/2006/relationships/slide" Target="slides/slide20.xml"/><Relationship Id="rId47" Type="http://schemas.openxmlformats.org/officeDocument/2006/relationships/font" Target="fonts/SourceCodePr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bb60708612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bb60708612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bb6070861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bb60708612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b6070861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b6070861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bb60708612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bb60708612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b60708612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b60708612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b6070861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b6070861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bb60708612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bb60708612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b60708612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b60708612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c1be966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c1be966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b6070861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b6070861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bb6070861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bb6070861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b607086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b607086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b60708612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b60708612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bb6070861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bb6070861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cdad4cb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cdad4cb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bc1be966d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bc1be966d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b6070861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bb6070861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bb6070861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bb6070861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b60708612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b60708612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bb60708612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bb60708612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b6070861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b6070861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bb6070861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bb6070861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bb60708612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bb60708612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bb6070861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bb6070861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bb60708612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bb60708612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bb6070861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bb6070861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bb60708612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bb60708612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bb6070861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bb60708612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bb60708612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bb60708612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bb60708612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bb60708612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bb60708612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bb60708612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bb60708612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bb6070861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hyperlink" Target="https://www.mentalhealth.va.gov/docs/data-sheets/2019/2019_National_Veteran_Suicide_Prevention_Annual_Report_508.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www.cnbc.com/2018/05/28/va-veterans-affairs-history-setbacks-missteps.html" TargetMode="External"/><Relationship Id="rId4" Type="http://schemas.openxmlformats.org/officeDocument/2006/relationships/hyperlink" Target="https://www.gao.gov/key_issues/managing_risks_improving_va_health_care/issue_summar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Innovation Design Process</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FRC Team 7446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descr="Forms response chart. Question title: Does the VA make any needed physical and/or psychiatric therapy easily accessible for you?. Number of responses: 69 responses." id="105" name="Google Shape;105;p22"/>
          <p:cNvPicPr preferRelativeResize="0"/>
          <p:nvPr/>
        </p:nvPicPr>
        <p:blipFill>
          <a:blip r:embed="rId3">
            <a:alphaModFix/>
          </a:blip>
          <a:stretch>
            <a:fillRect/>
          </a:stretch>
        </p:blipFill>
        <p:spPr>
          <a:xfrm>
            <a:off x="152400" y="711825"/>
            <a:ext cx="8839200" cy="371983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Reported Health Issues</a:t>
            </a:r>
            <a:endParaRPr/>
          </a:p>
        </p:txBody>
      </p:sp>
      <p:sp>
        <p:nvSpPr>
          <p:cNvPr id="111" name="Google Shape;111;p23"/>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Mental (27 Reported):</a:t>
            </a:r>
            <a:endParaRPr/>
          </a:p>
          <a:p>
            <a:pPr indent="-317500" lvl="0" marL="457200" rtl="0" algn="l">
              <a:spcBef>
                <a:spcPts val="1200"/>
              </a:spcBef>
              <a:spcAft>
                <a:spcPts val="0"/>
              </a:spcAft>
              <a:buSzPts val="1400"/>
              <a:buChar char="●"/>
            </a:pPr>
            <a:r>
              <a:rPr lang="en"/>
              <a:t>PTSD</a:t>
            </a:r>
            <a:r>
              <a:rPr lang="en"/>
              <a:t> (11 reported)</a:t>
            </a:r>
            <a:endParaRPr/>
          </a:p>
          <a:p>
            <a:pPr indent="-317500" lvl="0" marL="457200" rtl="0" algn="l">
              <a:spcBef>
                <a:spcPts val="0"/>
              </a:spcBef>
              <a:spcAft>
                <a:spcPts val="0"/>
              </a:spcAft>
              <a:buSzPts val="1400"/>
              <a:buChar char="●"/>
            </a:pPr>
            <a:r>
              <a:rPr lang="en"/>
              <a:t>Anxiety (9 reported)</a:t>
            </a:r>
            <a:endParaRPr/>
          </a:p>
          <a:p>
            <a:pPr indent="-317500" lvl="0" marL="457200" rtl="0" algn="l">
              <a:spcBef>
                <a:spcPts val="0"/>
              </a:spcBef>
              <a:spcAft>
                <a:spcPts val="0"/>
              </a:spcAft>
              <a:buSzPts val="1400"/>
              <a:buChar char="●"/>
            </a:pPr>
            <a:r>
              <a:rPr lang="en"/>
              <a:t>Depression (11 reported)</a:t>
            </a:r>
            <a:endParaRPr/>
          </a:p>
        </p:txBody>
      </p:sp>
      <p:sp>
        <p:nvSpPr>
          <p:cNvPr id="112" name="Google Shape;112;p23"/>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Physical (50 responses):</a:t>
            </a:r>
            <a:endParaRPr/>
          </a:p>
          <a:p>
            <a:pPr indent="-317500" lvl="0" marL="457200" rtl="0" algn="l">
              <a:spcBef>
                <a:spcPts val="1200"/>
              </a:spcBef>
              <a:spcAft>
                <a:spcPts val="0"/>
              </a:spcAft>
              <a:buSzPts val="1400"/>
              <a:buChar char="●"/>
            </a:pPr>
            <a:r>
              <a:rPr lang="en"/>
              <a:t>Wide Range</a:t>
            </a:r>
            <a:endParaRPr/>
          </a:p>
          <a:p>
            <a:pPr indent="-317500" lvl="0" marL="457200" rtl="0" algn="l">
              <a:spcBef>
                <a:spcPts val="0"/>
              </a:spcBef>
              <a:spcAft>
                <a:spcPts val="0"/>
              </a:spcAft>
              <a:buSzPts val="1400"/>
              <a:buChar char="●"/>
            </a:pPr>
            <a:r>
              <a:rPr lang="en"/>
              <a:t>Examples:</a:t>
            </a:r>
            <a:endParaRPr/>
          </a:p>
          <a:p>
            <a:pPr indent="-304800" lvl="1" marL="914400" rtl="0" algn="l">
              <a:spcBef>
                <a:spcPts val="0"/>
              </a:spcBef>
              <a:spcAft>
                <a:spcPts val="0"/>
              </a:spcAft>
              <a:buSzPts val="1200"/>
              <a:buChar char="○"/>
            </a:pPr>
            <a:r>
              <a:rPr lang="en"/>
              <a:t>Knee Issues</a:t>
            </a:r>
            <a:endParaRPr/>
          </a:p>
          <a:p>
            <a:pPr indent="-304800" lvl="1" marL="914400" rtl="0" algn="l">
              <a:spcBef>
                <a:spcPts val="0"/>
              </a:spcBef>
              <a:spcAft>
                <a:spcPts val="0"/>
              </a:spcAft>
              <a:buSzPts val="1200"/>
              <a:buChar char="○"/>
            </a:pPr>
            <a:r>
              <a:rPr lang="en"/>
              <a:t>Migraines</a:t>
            </a:r>
            <a:endParaRPr/>
          </a:p>
          <a:p>
            <a:pPr indent="-304800" lvl="1" marL="914400" rtl="0" algn="l">
              <a:spcBef>
                <a:spcPts val="0"/>
              </a:spcBef>
              <a:spcAft>
                <a:spcPts val="0"/>
              </a:spcAft>
              <a:buSzPts val="1200"/>
              <a:buChar char="○"/>
            </a:pPr>
            <a:r>
              <a:rPr lang="en"/>
              <a:t>Back Issues</a:t>
            </a:r>
            <a:endParaRPr/>
          </a:p>
          <a:p>
            <a:pPr indent="-304800" lvl="1" marL="914400" rtl="0" algn="l">
              <a:spcBef>
                <a:spcPts val="0"/>
              </a:spcBef>
              <a:spcAft>
                <a:spcPts val="0"/>
              </a:spcAft>
              <a:buSzPts val="1200"/>
              <a:buChar char="○"/>
            </a:pPr>
            <a:r>
              <a:rPr lang="en"/>
              <a:t>Blood Pressure</a:t>
            </a:r>
            <a:endParaRPr/>
          </a:p>
          <a:p>
            <a:pPr indent="-304800" lvl="1" marL="914400" rtl="0" algn="l">
              <a:spcBef>
                <a:spcPts val="0"/>
              </a:spcBef>
              <a:spcAft>
                <a:spcPts val="0"/>
              </a:spcAft>
              <a:buSzPts val="1200"/>
              <a:buChar char="○"/>
            </a:pPr>
            <a:r>
              <a:rPr lang="en"/>
              <a:t>Etc.</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Experts and Reports </a:t>
            </a:r>
            <a:endParaRPr/>
          </a:p>
        </p:txBody>
      </p:sp>
      <p:sp>
        <p:nvSpPr>
          <p:cNvPr id="118" name="Google Shape;118;p24"/>
          <p:cNvSpPr txBox="1"/>
          <p:nvPr>
            <p:ph idx="1" type="body"/>
          </p:nvPr>
        </p:nvSpPr>
        <p:spPr>
          <a:xfrm>
            <a:off x="311700" y="1228675"/>
            <a:ext cx="3999900" cy="3340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i="1" lang="en"/>
              <a:t>“Some Veterans report difficulty in transitioning to civilian positions.”</a:t>
            </a:r>
            <a:endParaRPr i="1"/>
          </a:p>
          <a:p>
            <a:pPr indent="0" lvl="0" marL="0" rtl="0" algn="l">
              <a:spcBef>
                <a:spcPts val="1200"/>
              </a:spcBef>
              <a:spcAft>
                <a:spcPts val="0"/>
              </a:spcAft>
              <a:buNone/>
            </a:pPr>
            <a:r>
              <a:rPr b="1" lang="en"/>
              <a:t>Social Connection</a:t>
            </a:r>
            <a:r>
              <a:rPr i="1" lang="en"/>
              <a:t>: “Isolation has been shown to be a risk factor for suicide. Among VHA patients, suicide rates have been found to be highest among those who were divorced, widowed, or never married and lowest among those who married. Also, among VHA patients, suicide rates were elevated among individuals residing in rural areas.”</a:t>
            </a:r>
            <a:endParaRPr i="1"/>
          </a:p>
          <a:p>
            <a:pPr indent="0" lvl="0" marL="0" rtl="0" algn="l">
              <a:spcBef>
                <a:spcPts val="1200"/>
              </a:spcBef>
              <a:spcAft>
                <a:spcPts val="0"/>
              </a:spcAft>
              <a:buNone/>
            </a:pPr>
            <a:r>
              <a:rPr b="1" lang="en"/>
              <a:t>Health and Well-Being</a:t>
            </a:r>
            <a:r>
              <a:rPr i="1" lang="en"/>
              <a:t>: </a:t>
            </a:r>
            <a:endParaRPr i="1"/>
          </a:p>
          <a:p>
            <a:pPr indent="-290830" lvl="0" marL="457200" rtl="0" algn="l">
              <a:spcBef>
                <a:spcPts val="1200"/>
              </a:spcBef>
              <a:spcAft>
                <a:spcPts val="0"/>
              </a:spcAft>
              <a:buSzPct val="100000"/>
              <a:buChar char="●"/>
            </a:pPr>
            <a:r>
              <a:rPr i="1" lang="en"/>
              <a:t>“VHA Veterans who died by suicide were more likely to have sleep disorders, traumatic brain injury, or a pain diagnosis.” </a:t>
            </a:r>
            <a:endParaRPr i="1"/>
          </a:p>
          <a:p>
            <a:pPr indent="-290830" lvl="0" marL="457200" rtl="0" algn="l">
              <a:spcBef>
                <a:spcPts val="0"/>
              </a:spcBef>
              <a:spcAft>
                <a:spcPts val="0"/>
              </a:spcAft>
              <a:buSzPct val="100000"/>
              <a:buChar char="●"/>
            </a:pPr>
            <a:r>
              <a:rPr i="1" lang="en"/>
              <a:t>“Mental health diagnoses inpatient mental health care, prior suicide attempts, prior calls to the Veterans Crisis Line, and prior mental health treatment were also associated with greater likelihood of suicide.”</a:t>
            </a:r>
            <a:endParaRPr i="1"/>
          </a:p>
        </p:txBody>
      </p:sp>
      <p:pic>
        <p:nvPicPr>
          <p:cNvPr descr="VA: Suicide Report Data&#10;https://www.mentalhealth.va.gov/docs/data-sheets/2019/2019_National_Veteran_Suicide_Prevention_Annual_Report_508.pdf" id="119" name="Google Shape;119;p24" title="Annual Number of Veteran Suicides, 2005–2017"/>
          <p:cNvPicPr preferRelativeResize="0"/>
          <p:nvPr/>
        </p:nvPicPr>
        <p:blipFill>
          <a:blip r:embed="rId3">
            <a:alphaModFix/>
          </a:blip>
          <a:stretch>
            <a:fillRect/>
          </a:stretch>
        </p:blipFill>
        <p:spPr>
          <a:xfrm>
            <a:off x="4464000" y="1170125"/>
            <a:ext cx="4527600" cy="2843161"/>
          </a:xfrm>
          <a:prstGeom prst="rect">
            <a:avLst/>
          </a:prstGeom>
          <a:noFill/>
          <a:ln>
            <a:noFill/>
          </a:ln>
        </p:spPr>
      </p:pic>
      <p:sp>
        <p:nvSpPr>
          <p:cNvPr id="120" name="Google Shape;120;p24"/>
          <p:cNvSpPr txBox="1"/>
          <p:nvPr/>
        </p:nvSpPr>
        <p:spPr>
          <a:xfrm>
            <a:off x="4631150" y="3988225"/>
            <a:ext cx="4138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https://www.mentalhealth.va.gov/docs/data-sheets/2019/2019_National_Veteran_Suicide_Prevention_Annual_Report_508.pdf</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Issues are the VA Reporting?</a:t>
            </a:r>
            <a:endParaRPr/>
          </a:p>
        </p:txBody>
      </p:sp>
      <p:sp>
        <p:nvSpPr>
          <p:cNvPr id="126" name="Google Shape;126;p2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Excessive</a:t>
            </a:r>
            <a:r>
              <a:rPr lang="en"/>
              <a:t> and Contradictory Spending </a:t>
            </a:r>
            <a:endParaRPr/>
          </a:p>
          <a:p>
            <a:pPr indent="-317500" lvl="0" marL="457200" rtl="0" algn="l">
              <a:spcBef>
                <a:spcPts val="0"/>
              </a:spcBef>
              <a:spcAft>
                <a:spcPts val="0"/>
              </a:spcAft>
              <a:buSzPts val="1400"/>
              <a:buChar char="●"/>
            </a:pPr>
            <a:r>
              <a:rPr lang="en"/>
              <a:t>Backlog of Benefit Claims</a:t>
            </a:r>
            <a:endParaRPr/>
          </a:p>
          <a:p>
            <a:pPr indent="-317500" lvl="0" marL="457200" rtl="0" algn="l">
              <a:spcBef>
                <a:spcPts val="0"/>
              </a:spcBef>
              <a:spcAft>
                <a:spcPts val="0"/>
              </a:spcAft>
              <a:buSzPts val="1400"/>
              <a:buChar char="●"/>
            </a:pPr>
            <a:r>
              <a:rPr lang="en"/>
              <a:t>IT Challenges </a:t>
            </a:r>
            <a:endParaRPr/>
          </a:p>
          <a:p>
            <a:pPr indent="-317500" lvl="0" marL="457200" rtl="0" algn="l">
              <a:spcBef>
                <a:spcPts val="0"/>
              </a:spcBef>
              <a:spcAft>
                <a:spcPts val="0"/>
              </a:spcAft>
              <a:buSzPts val="1400"/>
              <a:buChar char="●"/>
            </a:pPr>
            <a:r>
              <a:rPr lang="en"/>
              <a:t>Inadequate Staff Training</a:t>
            </a:r>
            <a:endParaRPr/>
          </a:p>
          <a:p>
            <a:pPr indent="-317500" lvl="0" marL="457200" rtl="0" algn="l">
              <a:spcBef>
                <a:spcPts val="0"/>
              </a:spcBef>
              <a:spcAft>
                <a:spcPts val="0"/>
              </a:spcAft>
              <a:buSzPts val="1400"/>
              <a:buChar char="●"/>
            </a:pPr>
            <a:r>
              <a:rPr lang="en"/>
              <a:t>Untimely Health Care</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rPr lang="en" sz="1200">
                <a:solidFill>
                  <a:srgbClr val="222222"/>
                </a:solidFill>
              </a:rPr>
              <a:t>“The total number of veterans enrolled in VA’s health care system rose from 7.9 million to over 9 million from FYs 2006 through 2017.”</a:t>
            </a:r>
            <a:endParaRPr sz="1700"/>
          </a:p>
        </p:txBody>
      </p:sp>
      <p:sp>
        <p:nvSpPr>
          <p:cNvPr id="127" name="Google Shape;127;p2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u="sng">
                <a:solidFill>
                  <a:schemeClr val="hlink"/>
                </a:solidFill>
                <a:hlinkClick r:id="rId3"/>
              </a:rPr>
              <a:t>https://www.cnbc.com/2018/05/28/va-veterans-affairs-history-setbacks-missteps.html</a:t>
            </a:r>
            <a:endParaRPr/>
          </a:p>
          <a:p>
            <a:pPr indent="-317500" lvl="0" marL="457200" rtl="0" algn="l">
              <a:spcBef>
                <a:spcPts val="0"/>
              </a:spcBef>
              <a:spcAft>
                <a:spcPts val="0"/>
              </a:spcAft>
              <a:buSzPts val="1400"/>
              <a:buAutoNum type="arabicPeriod"/>
            </a:pPr>
            <a:r>
              <a:rPr lang="en" u="sng">
                <a:solidFill>
                  <a:schemeClr val="hlink"/>
                </a:solidFill>
                <a:hlinkClick r:id="rId4"/>
              </a:rPr>
              <a:t>https://www.gao.gov/key_issues/managing_risks_improving_va_health_care/issue_summary</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solidFill>
                  <a:srgbClr val="202124"/>
                </a:solidFill>
                <a:highlight>
                  <a:srgbClr val="FFFFFF"/>
                </a:highlight>
                <a:latin typeface="Roboto"/>
                <a:ea typeface="Roboto"/>
                <a:cs typeface="Roboto"/>
                <a:sym typeface="Roboto"/>
              </a:rPr>
              <a:t>What Issues have Veterans had with the VA?</a:t>
            </a:r>
            <a:endParaRPr b="1" sz="3700">
              <a:latin typeface="Roboto"/>
              <a:ea typeface="Roboto"/>
              <a:cs typeface="Roboto"/>
              <a:sym typeface="Roboto"/>
            </a:endParaRPr>
          </a:p>
        </p:txBody>
      </p:sp>
      <p:sp>
        <p:nvSpPr>
          <p:cNvPr id="133" name="Google Shape;133;p2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07975" lvl="0" marL="457200" rtl="0" algn="l">
              <a:spcBef>
                <a:spcPts val="0"/>
              </a:spcBef>
              <a:spcAft>
                <a:spcPts val="0"/>
              </a:spcAft>
              <a:buClr>
                <a:srgbClr val="202124"/>
              </a:buClr>
              <a:buSzPts val="1250"/>
              <a:buFont typeface="Roboto"/>
              <a:buChar char="●"/>
            </a:pPr>
            <a:r>
              <a:rPr lang="en" sz="1250">
                <a:solidFill>
                  <a:srgbClr val="202124"/>
                </a:solidFill>
                <a:latin typeface="Roboto"/>
                <a:ea typeface="Roboto"/>
                <a:cs typeface="Roboto"/>
                <a:sym typeface="Roboto"/>
              </a:rPr>
              <a:t>“I live 90 miles from VA Medical facility therefore do not utilize their services”</a:t>
            </a:r>
            <a:endParaRPr sz="1250">
              <a:solidFill>
                <a:srgbClr val="202124"/>
              </a:solidFill>
              <a:latin typeface="Roboto"/>
              <a:ea typeface="Roboto"/>
              <a:cs typeface="Roboto"/>
              <a:sym typeface="Roboto"/>
            </a:endParaRPr>
          </a:p>
          <a:p>
            <a:pPr indent="-307975" lvl="0" marL="457200" rtl="0" algn="l">
              <a:spcBef>
                <a:spcPts val="0"/>
              </a:spcBef>
              <a:spcAft>
                <a:spcPts val="0"/>
              </a:spcAft>
              <a:buClr>
                <a:srgbClr val="202124"/>
              </a:buClr>
              <a:buSzPts val="1250"/>
              <a:buFont typeface="Roboto"/>
              <a:buChar char="●"/>
            </a:pPr>
            <a:r>
              <a:rPr lang="en" sz="1250">
                <a:solidFill>
                  <a:srgbClr val="202124"/>
                </a:solidFill>
                <a:latin typeface="Roboto"/>
                <a:ea typeface="Roboto"/>
                <a:cs typeface="Roboto"/>
                <a:sym typeface="Roboto"/>
              </a:rPr>
              <a:t>“Ability to make appointments or get evaluated for disability”</a:t>
            </a:r>
            <a:endParaRPr sz="1250">
              <a:solidFill>
                <a:srgbClr val="202124"/>
              </a:solidFill>
              <a:latin typeface="Roboto"/>
              <a:ea typeface="Roboto"/>
              <a:cs typeface="Roboto"/>
              <a:sym typeface="Roboto"/>
            </a:endParaRPr>
          </a:p>
          <a:p>
            <a:pPr indent="-307975" lvl="0" marL="457200" rtl="0" algn="l">
              <a:spcBef>
                <a:spcPts val="0"/>
              </a:spcBef>
              <a:spcAft>
                <a:spcPts val="0"/>
              </a:spcAft>
              <a:buClr>
                <a:srgbClr val="202124"/>
              </a:buClr>
              <a:buSzPts val="1250"/>
              <a:buFont typeface="Roboto"/>
              <a:buChar char="●"/>
            </a:pPr>
            <a:r>
              <a:rPr lang="en" sz="1250">
                <a:solidFill>
                  <a:srgbClr val="202124"/>
                </a:solidFill>
                <a:latin typeface="Roboto"/>
                <a:ea typeface="Roboto"/>
                <a:cs typeface="Roboto"/>
                <a:sym typeface="Roboto"/>
              </a:rPr>
              <a:t>“Smug, unprofessional, if it’s not in your SRB then I don't have time for you.”</a:t>
            </a:r>
            <a:endParaRPr sz="1250">
              <a:solidFill>
                <a:srgbClr val="202124"/>
              </a:solidFill>
              <a:latin typeface="Roboto"/>
              <a:ea typeface="Roboto"/>
              <a:cs typeface="Roboto"/>
              <a:sym typeface="Roboto"/>
            </a:endParaRPr>
          </a:p>
          <a:p>
            <a:pPr indent="-307975" lvl="0" marL="457200" rtl="0" algn="l">
              <a:spcBef>
                <a:spcPts val="0"/>
              </a:spcBef>
              <a:spcAft>
                <a:spcPts val="0"/>
              </a:spcAft>
              <a:buClr>
                <a:srgbClr val="202124"/>
              </a:buClr>
              <a:buSzPts val="1250"/>
              <a:buFont typeface="Roboto"/>
              <a:buChar char="●"/>
            </a:pPr>
            <a:r>
              <a:rPr lang="en" sz="1250">
                <a:solidFill>
                  <a:srgbClr val="202124"/>
                </a:solidFill>
                <a:latin typeface="Roboto"/>
                <a:ea typeface="Roboto"/>
                <a:cs typeface="Roboto"/>
                <a:sym typeface="Roboto"/>
              </a:rPr>
              <a:t>“Appointments in a timely manner.”</a:t>
            </a:r>
            <a:endParaRPr sz="1250">
              <a:solidFill>
                <a:srgbClr val="202124"/>
              </a:solidFill>
              <a:latin typeface="Roboto"/>
              <a:ea typeface="Roboto"/>
              <a:cs typeface="Roboto"/>
              <a:sym typeface="Roboto"/>
            </a:endParaRPr>
          </a:p>
          <a:p>
            <a:pPr indent="-307975" lvl="0" marL="457200" rtl="0" algn="l">
              <a:spcBef>
                <a:spcPts val="0"/>
              </a:spcBef>
              <a:spcAft>
                <a:spcPts val="0"/>
              </a:spcAft>
              <a:buClr>
                <a:srgbClr val="202124"/>
              </a:buClr>
              <a:buSzPts val="1250"/>
              <a:buFont typeface="Roboto"/>
              <a:buChar char="●"/>
            </a:pPr>
            <a:r>
              <a:rPr lang="en" sz="1250">
                <a:solidFill>
                  <a:srgbClr val="202124"/>
                </a:solidFill>
                <a:latin typeface="Roboto"/>
                <a:ea typeface="Roboto"/>
                <a:cs typeface="Roboto"/>
                <a:sym typeface="Roboto"/>
              </a:rPr>
              <a:t>“Scheduling appointments, limited choices of meds.”</a:t>
            </a:r>
            <a:endParaRPr sz="1250">
              <a:solidFill>
                <a:srgbClr val="202124"/>
              </a:solidFill>
              <a:latin typeface="Roboto"/>
              <a:ea typeface="Roboto"/>
              <a:cs typeface="Roboto"/>
              <a:sym typeface="Roboto"/>
            </a:endParaRPr>
          </a:p>
          <a:p>
            <a:pPr indent="-307975" lvl="0" marL="457200" rtl="0" algn="l">
              <a:spcBef>
                <a:spcPts val="0"/>
              </a:spcBef>
              <a:spcAft>
                <a:spcPts val="0"/>
              </a:spcAft>
              <a:buClr>
                <a:srgbClr val="202124"/>
              </a:buClr>
              <a:buSzPts val="1250"/>
              <a:buFont typeface="Roboto"/>
              <a:buChar char="●"/>
            </a:pPr>
            <a:r>
              <a:rPr lang="en" sz="1250">
                <a:solidFill>
                  <a:srgbClr val="202124"/>
                </a:solidFill>
                <a:latin typeface="Roboto"/>
                <a:ea typeface="Roboto"/>
                <a:cs typeface="Roboto"/>
                <a:sym typeface="Roboto"/>
              </a:rPr>
              <a:t>“Lack of respect from employees and some medical staff as well as unclear directions about their services and their actual care in general.”</a:t>
            </a:r>
            <a:endParaRPr sz="1250">
              <a:solidFill>
                <a:srgbClr val="202124"/>
              </a:solidFill>
              <a:latin typeface="Roboto"/>
              <a:ea typeface="Roboto"/>
              <a:cs typeface="Roboto"/>
              <a:sym typeface="Roboto"/>
            </a:endParaRPr>
          </a:p>
          <a:p>
            <a:pPr indent="-307975" lvl="0" marL="457200" rtl="0" algn="l">
              <a:spcBef>
                <a:spcPts val="0"/>
              </a:spcBef>
              <a:spcAft>
                <a:spcPts val="0"/>
              </a:spcAft>
              <a:buClr>
                <a:srgbClr val="202124"/>
              </a:buClr>
              <a:buSzPts val="1250"/>
              <a:buFont typeface="Roboto"/>
              <a:buChar char="●"/>
            </a:pPr>
            <a:r>
              <a:rPr lang="en" sz="1250">
                <a:solidFill>
                  <a:srgbClr val="202124"/>
                </a:solidFill>
                <a:latin typeface="Roboto"/>
                <a:ea typeface="Roboto"/>
                <a:cs typeface="Roboto"/>
                <a:sym typeface="Roboto"/>
              </a:rPr>
              <a:t>“Hard to get an appointment. Doctor wants to get you out of their office. Just throw meds at every problem.”</a:t>
            </a:r>
            <a:endParaRPr sz="1250">
              <a:solidFill>
                <a:srgbClr val="202124"/>
              </a:solidFill>
              <a:latin typeface="Roboto"/>
              <a:ea typeface="Roboto"/>
              <a:cs typeface="Roboto"/>
              <a:sym typeface="Roboto"/>
            </a:endParaRPr>
          </a:p>
          <a:p>
            <a:pPr indent="-307975" lvl="0" marL="457200" rtl="0" algn="l">
              <a:spcBef>
                <a:spcPts val="0"/>
              </a:spcBef>
              <a:spcAft>
                <a:spcPts val="0"/>
              </a:spcAft>
              <a:buClr>
                <a:srgbClr val="202124"/>
              </a:buClr>
              <a:buSzPts val="1250"/>
              <a:buFont typeface="Roboto"/>
              <a:buChar char="●"/>
            </a:pPr>
            <a:r>
              <a:rPr lang="en" sz="1250">
                <a:solidFill>
                  <a:srgbClr val="202124"/>
                </a:solidFill>
                <a:latin typeface="Roboto"/>
                <a:ea typeface="Roboto"/>
                <a:cs typeface="Roboto"/>
                <a:sym typeface="Roboto"/>
              </a:rPr>
              <a:t>“I’ve tried to get counseling for mental health for over 6 months now and still haven’t had an appointment.”</a:t>
            </a:r>
            <a:endParaRPr sz="1250">
              <a:solidFill>
                <a:srgbClr val="202124"/>
              </a:solidFill>
              <a:latin typeface="Roboto"/>
              <a:ea typeface="Roboto"/>
              <a:cs typeface="Roboto"/>
              <a:sym typeface="Roboto"/>
            </a:endParaRPr>
          </a:p>
          <a:p>
            <a:pPr indent="-307975" lvl="0" marL="457200" rtl="0" algn="l">
              <a:spcBef>
                <a:spcPts val="0"/>
              </a:spcBef>
              <a:spcAft>
                <a:spcPts val="0"/>
              </a:spcAft>
              <a:buClr>
                <a:srgbClr val="202124"/>
              </a:buClr>
              <a:buSzPts val="1250"/>
              <a:buFont typeface="Roboto"/>
              <a:buChar char="●"/>
            </a:pPr>
            <a:r>
              <a:rPr lang="en" sz="1250">
                <a:solidFill>
                  <a:srgbClr val="202124"/>
                </a:solidFill>
                <a:latin typeface="Roboto"/>
                <a:ea typeface="Roboto"/>
                <a:cs typeface="Roboto"/>
                <a:sym typeface="Roboto"/>
              </a:rPr>
              <a:t>“Getting treatment in a timely manner.”</a:t>
            </a:r>
            <a:endParaRPr sz="1250">
              <a:solidFill>
                <a:srgbClr val="202124"/>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41850" y="1816050"/>
            <a:ext cx="6559800" cy="75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Define: What does the data mean?</a:t>
            </a:r>
            <a:endParaRPr/>
          </a:p>
        </p:txBody>
      </p:sp>
      <p:pic>
        <p:nvPicPr>
          <p:cNvPr id="139" name="Google Shape;139;p27"/>
          <p:cNvPicPr preferRelativeResize="0"/>
          <p:nvPr/>
        </p:nvPicPr>
        <p:blipFill>
          <a:blip r:embed="rId3">
            <a:alphaModFix/>
          </a:blip>
          <a:stretch>
            <a:fillRect/>
          </a:stretch>
        </p:blipFill>
        <p:spPr>
          <a:xfrm>
            <a:off x="7049350" y="152400"/>
            <a:ext cx="1377249" cy="48386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04800" y="309350"/>
            <a:ext cx="8537700" cy="7482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Main Themes of Issues</a:t>
            </a:r>
            <a:endParaRPr/>
          </a:p>
        </p:txBody>
      </p:sp>
      <p:sp>
        <p:nvSpPr>
          <p:cNvPr id="145" name="Google Shape;145;p28"/>
          <p:cNvSpPr/>
          <p:nvPr/>
        </p:nvSpPr>
        <p:spPr>
          <a:xfrm>
            <a:off x="2561700" y="2742525"/>
            <a:ext cx="4751725" cy="68312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Communication</a:t>
            </a:r>
            <a:endParaRPr/>
          </a:p>
        </p:txBody>
      </p:sp>
      <p:sp>
        <p:nvSpPr>
          <p:cNvPr id="146" name="Google Shape;146;p28"/>
          <p:cNvSpPr/>
          <p:nvPr/>
        </p:nvSpPr>
        <p:spPr>
          <a:xfrm>
            <a:off x="1526975" y="3425650"/>
            <a:ext cx="6821175" cy="68312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Education</a:t>
            </a:r>
            <a:endParaRPr/>
          </a:p>
        </p:txBody>
      </p:sp>
      <p:sp>
        <p:nvSpPr>
          <p:cNvPr id="147" name="Google Shape;147;p28"/>
          <p:cNvSpPr/>
          <p:nvPr/>
        </p:nvSpPr>
        <p:spPr>
          <a:xfrm>
            <a:off x="3516073" y="2059400"/>
            <a:ext cx="2873125" cy="68312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Access</a:t>
            </a:r>
            <a:endParaRPr/>
          </a:p>
        </p:txBody>
      </p:sp>
      <p:sp>
        <p:nvSpPr>
          <p:cNvPr id="148" name="Google Shape;148;p28"/>
          <p:cNvSpPr/>
          <p:nvPr/>
        </p:nvSpPr>
        <p:spPr>
          <a:xfrm>
            <a:off x="4058550" y="1376275"/>
            <a:ext cx="1768075" cy="683125"/>
          </a:xfrm>
          <a:prstGeom prst="flowChartProcess">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Belongingness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More Focused Issue?</a:t>
            </a:r>
            <a:endParaRPr/>
          </a:p>
        </p:txBody>
      </p:sp>
      <p:sp>
        <p:nvSpPr>
          <p:cNvPr id="154" name="Google Shape;154;p2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t>Veteran’s poor access to:</a:t>
            </a:r>
            <a:endParaRPr b="1"/>
          </a:p>
          <a:p>
            <a:pPr indent="0" lvl="0" marL="0" rtl="0" algn="ctr">
              <a:spcBef>
                <a:spcPts val="1200"/>
              </a:spcBef>
              <a:spcAft>
                <a:spcPts val="0"/>
              </a:spcAft>
              <a:buNone/>
            </a:pPr>
            <a:r>
              <a:rPr lang="en"/>
              <a:t>Health and claims education</a:t>
            </a:r>
            <a:endParaRPr/>
          </a:p>
          <a:p>
            <a:pPr indent="0" lvl="0" marL="0" rtl="0" algn="ctr">
              <a:spcBef>
                <a:spcPts val="1200"/>
              </a:spcBef>
              <a:spcAft>
                <a:spcPts val="0"/>
              </a:spcAft>
              <a:buNone/>
            </a:pPr>
            <a:r>
              <a:rPr lang="en"/>
              <a:t>Communication with VA  </a:t>
            </a:r>
            <a:endParaRPr/>
          </a:p>
          <a:p>
            <a:pPr indent="0" lvl="0" marL="0" rtl="0" algn="ctr">
              <a:spcBef>
                <a:spcPts val="1200"/>
              </a:spcBef>
              <a:spcAft>
                <a:spcPts val="0"/>
              </a:spcAft>
              <a:buNone/>
            </a:pPr>
            <a:r>
              <a:rPr lang="en"/>
              <a:t>Healthcare Needs</a:t>
            </a:r>
            <a:endParaRPr/>
          </a:p>
          <a:p>
            <a:pPr indent="0" lvl="0" marL="0" rtl="0" algn="ctr">
              <a:spcBef>
                <a:spcPts val="1200"/>
              </a:spcBef>
              <a:spcAft>
                <a:spcPts val="1200"/>
              </a:spcAft>
              <a:buNone/>
            </a:pPr>
            <a:r>
              <a:rPr lang="en"/>
              <a:t>A Sense of Belongingness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We Need to Promote</a:t>
            </a:r>
            <a:endParaRPr/>
          </a:p>
        </p:txBody>
      </p:sp>
      <p:sp>
        <p:nvSpPr>
          <p:cNvPr id="160" name="Google Shape;160;p30"/>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Motivate Exercise and Mental/</a:t>
            </a:r>
            <a:r>
              <a:rPr lang="en"/>
              <a:t>Physical</a:t>
            </a:r>
            <a:r>
              <a:rPr lang="en"/>
              <a:t> Therapy</a:t>
            </a:r>
            <a:endParaRPr/>
          </a:p>
          <a:p>
            <a:pPr indent="-342900" lvl="0" marL="457200" rtl="0" algn="l">
              <a:spcBef>
                <a:spcPts val="0"/>
              </a:spcBef>
              <a:spcAft>
                <a:spcPts val="0"/>
              </a:spcAft>
              <a:buSzPts val="1800"/>
              <a:buAutoNum type="arabicPeriod"/>
            </a:pPr>
            <a:r>
              <a:rPr lang="en"/>
              <a:t>Increase Communication Between Vets and Vets</a:t>
            </a:r>
            <a:endParaRPr/>
          </a:p>
          <a:p>
            <a:pPr indent="-342900" lvl="0" marL="457200" rtl="0" algn="l">
              <a:spcBef>
                <a:spcPts val="0"/>
              </a:spcBef>
              <a:spcAft>
                <a:spcPts val="0"/>
              </a:spcAft>
              <a:buSzPts val="1800"/>
              <a:buAutoNum type="arabicPeriod"/>
            </a:pPr>
            <a:r>
              <a:rPr lang="en"/>
              <a:t>Increase Communication Between Vets and VA/Doctors</a:t>
            </a:r>
            <a:endParaRPr/>
          </a:p>
          <a:p>
            <a:pPr indent="-342900" lvl="0" marL="457200" rtl="0" algn="l">
              <a:spcBef>
                <a:spcPts val="0"/>
              </a:spcBef>
              <a:spcAft>
                <a:spcPts val="0"/>
              </a:spcAft>
              <a:buSzPts val="1800"/>
              <a:buAutoNum type="arabicPeriod"/>
            </a:pPr>
            <a:r>
              <a:rPr lang="en"/>
              <a:t>Increase Ease of Access to Health Education </a:t>
            </a:r>
            <a:endParaRPr/>
          </a:p>
          <a:p>
            <a:pPr indent="-342900" lvl="0" marL="457200" rtl="0" algn="l">
              <a:spcBef>
                <a:spcPts val="0"/>
              </a:spcBef>
              <a:spcAft>
                <a:spcPts val="0"/>
              </a:spcAft>
              <a:buSzPts val="1800"/>
              <a:buAutoNum type="arabicPeriod"/>
            </a:pPr>
            <a:r>
              <a:rPr lang="en"/>
              <a:t>Mitigate Burdens on VA</a:t>
            </a:r>
            <a:endParaRPr/>
          </a:p>
          <a:p>
            <a:pPr indent="-317500" lvl="1" marL="914400" rtl="0" algn="l">
              <a:spcBef>
                <a:spcPts val="0"/>
              </a:spcBef>
              <a:spcAft>
                <a:spcPts val="0"/>
              </a:spcAft>
              <a:buSzPts val="1400"/>
              <a:buAutoNum type="alphaLcPeriod"/>
            </a:pPr>
            <a:r>
              <a:rPr lang="en"/>
              <a:t>Become a stepping stone before VA</a:t>
            </a:r>
            <a:endParaRPr/>
          </a:p>
          <a:p>
            <a:pPr indent="-317500" lvl="2" marL="1371600" rtl="0" algn="l">
              <a:spcBef>
                <a:spcPts val="0"/>
              </a:spcBef>
              <a:spcAft>
                <a:spcPts val="0"/>
              </a:spcAft>
              <a:buSzPts val="1400"/>
              <a:buAutoNum type="romanLcPeriod"/>
            </a:pPr>
            <a:r>
              <a:rPr lang="en"/>
              <a:t>E.g. have quality help for health issues such as PTSD or </a:t>
            </a:r>
            <a:r>
              <a:rPr lang="en"/>
              <a:t>addiction</a:t>
            </a:r>
            <a:r>
              <a:rPr lang="en"/>
              <a:t> before vets seek claims and help from VA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61925" y="1816050"/>
            <a:ext cx="6509400" cy="75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Develop: Possible Solutions?</a:t>
            </a:r>
            <a:endParaRPr/>
          </a:p>
        </p:txBody>
      </p:sp>
      <p:pic>
        <p:nvPicPr>
          <p:cNvPr id="166" name="Google Shape;166;p31"/>
          <p:cNvPicPr preferRelativeResize="0"/>
          <p:nvPr/>
        </p:nvPicPr>
        <p:blipFill>
          <a:blip r:embed="rId3">
            <a:alphaModFix/>
          </a:blip>
          <a:stretch>
            <a:fillRect/>
          </a:stretch>
        </p:blipFill>
        <p:spPr>
          <a:xfrm>
            <a:off x="7280400" y="152400"/>
            <a:ext cx="1393930" cy="48386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pic>
        <p:nvPicPr>
          <p:cNvPr id="62" name="Google Shape;62;p14"/>
          <p:cNvPicPr preferRelativeResize="0"/>
          <p:nvPr/>
        </p:nvPicPr>
        <p:blipFill>
          <a:blip r:embed="rId3">
            <a:alphaModFix/>
          </a:blip>
          <a:stretch>
            <a:fillRect/>
          </a:stretch>
        </p:blipFill>
        <p:spPr>
          <a:xfrm>
            <a:off x="423950" y="152400"/>
            <a:ext cx="8296100" cy="4838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Current Workarounds </a:t>
            </a:r>
            <a:endParaRPr/>
          </a:p>
        </p:txBody>
      </p:sp>
      <p:pic>
        <p:nvPicPr>
          <p:cNvPr id="172" name="Google Shape;172;p32"/>
          <p:cNvPicPr preferRelativeResize="0"/>
          <p:nvPr/>
        </p:nvPicPr>
        <p:blipFill>
          <a:blip r:embed="rId3">
            <a:alphaModFix/>
          </a:blip>
          <a:stretch>
            <a:fillRect/>
          </a:stretch>
        </p:blipFill>
        <p:spPr>
          <a:xfrm>
            <a:off x="311700" y="1017725"/>
            <a:ext cx="2864299" cy="3820975"/>
          </a:xfrm>
          <a:prstGeom prst="rect">
            <a:avLst/>
          </a:prstGeom>
          <a:noFill/>
          <a:ln>
            <a:noFill/>
          </a:ln>
        </p:spPr>
      </p:pic>
      <p:pic>
        <p:nvPicPr>
          <p:cNvPr id="173" name="Google Shape;173;p32"/>
          <p:cNvPicPr preferRelativeResize="0"/>
          <p:nvPr/>
        </p:nvPicPr>
        <p:blipFill>
          <a:blip r:embed="rId4">
            <a:alphaModFix/>
          </a:blip>
          <a:stretch>
            <a:fillRect/>
          </a:stretch>
        </p:blipFill>
        <p:spPr>
          <a:xfrm>
            <a:off x="3338449" y="1017725"/>
            <a:ext cx="5553743" cy="3820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000">
                <a:solidFill>
                  <a:srgbClr val="202124"/>
                </a:solidFill>
                <a:highlight>
                  <a:srgbClr val="FFFFFF"/>
                </a:highlight>
                <a:latin typeface="Roboto"/>
                <a:ea typeface="Roboto"/>
                <a:cs typeface="Roboto"/>
                <a:sym typeface="Roboto"/>
              </a:rPr>
              <a:t>Veterans’ Ideas</a:t>
            </a:r>
            <a:endParaRPr b="1" sz="3600"/>
          </a:p>
        </p:txBody>
      </p:sp>
      <p:sp>
        <p:nvSpPr>
          <p:cNvPr id="179" name="Google Shape;179;p33"/>
          <p:cNvSpPr txBox="1"/>
          <p:nvPr>
            <p:ph idx="1" type="body"/>
          </p:nvPr>
        </p:nvSpPr>
        <p:spPr>
          <a:xfrm>
            <a:off x="323850" y="974450"/>
            <a:ext cx="3957900" cy="1333800"/>
          </a:xfrm>
          <a:prstGeom prst="rect">
            <a:avLst/>
          </a:prstGeom>
        </p:spPr>
        <p:txBody>
          <a:bodyPr anchorCtr="0" anchor="t" bIns="91425" lIns="91425" spcFirstLastPara="1" rIns="91425" wrap="square" tIns="91425">
            <a:normAutofit/>
          </a:bodyPr>
          <a:lstStyle/>
          <a:p>
            <a:pPr indent="-295275" lvl="0" marL="457200" rtl="0" algn="l">
              <a:spcBef>
                <a:spcPts val="0"/>
              </a:spcBef>
              <a:spcAft>
                <a:spcPts val="0"/>
              </a:spcAft>
              <a:buClr>
                <a:srgbClr val="202124"/>
              </a:buClr>
              <a:buSzPts val="1050"/>
              <a:buFont typeface="Roboto"/>
              <a:buChar char="●"/>
            </a:pPr>
            <a:r>
              <a:rPr lang="en" sz="1050">
                <a:solidFill>
                  <a:srgbClr val="202124"/>
                </a:solidFill>
                <a:latin typeface="Roboto"/>
                <a:ea typeface="Roboto"/>
                <a:cs typeface="Roboto"/>
                <a:sym typeface="Roboto"/>
              </a:rPr>
              <a:t>“Reaching out more to Veteran to make sure they being looked after like they should be.”</a:t>
            </a:r>
            <a:endParaRPr sz="1050">
              <a:solidFill>
                <a:srgbClr val="202124"/>
              </a:solidFill>
              <a:latin typeface="Roboto"/>
              <a:ea typeface="Roboto"/>
              <a:cs typeface="Roboto"/>
              <a:sym typeface="Roboto"/>
            </a:endParaRPr>
          </a:p>
          <a:p>
            <a:pPr indent="-295275" lvl="0" marL="457200" rtl="0" algn="l">
              <a:spcBef>
                <a:spcPts val="0"/>
              </a:spcBef>
              <a:spcAft>
                <a:spcPts val="0"/>
              </a:spcAft>
              <a:buClr>
                <a:srgbClr val="202124"/>
              </a:buClr>
              <a:buSzPts val="1050"/>
              <a:buFont typeface="Roboto"/>
              <a:buChar char="●"/>
            </a:pPr>
            <a:r>
              <a:rPr lang="en" sz="1050">
                <a:solidFill>
                  <a:srgbClr val="202124"/>
                </a:solidFill>
                <a:latin typeface="Roboto"/>
                <a:ea typeface="Roboto"/>
                <a:cs typeface="Roboto"/>
                <a:sym typeface="Roboto"/>
              </a:rPr>
              <a:t>“Stop denying your claim when you have documentation to prove your condition”</a:t>
            </a:r>
            <a:endParaRPr sz="1050">
              <a:solidFill>
                <a:srgbClr val="202124"/>
              </a:solidFill>
              <a:latin typeface="Roboto"/>
              <a:ea typeface="Roboto"/>
              <a:cs typeface="Roboto"/>
              <a:sym typeface="Roboto"/>
            </a:endParaRPr>
          </a:p>
        </p:txBody>
      </p:sp>
      <p:pic>
        <p:nvPicPr>
          <p:cNvPr id="180" name="Google Shape;180;p33"/>
          <p:cNvPicPr preferRelativeResize="0"/>
          <p:nvPr/>
        </p:nvPicPr>
        <p:blipFill>
          <a:blip r:embed="rId3">
            <a:alphaModFix/>
          </a:blip>
          <a:stretch>
            <a:fillRect/>
          </a:stretch>
        </p:blipFill>
        <p:spPr>
          <a:xfrm>
            <a:off x="323850" y="2308388"/>
            <a:ext cx="8496300" cy="2676525"/>
          </a:xfrm>
          <a:prstGeom prst="rect">
            <a:avLst/>
          </a:prstGeom>
          <a:noFill/>
          <a:ln>
            <a:noFill/>
          </a:ln>
        </p:spPr>
      </p:pic>
      <p:sp>
        <p:nvSpPr>
          <p:cNvPr id="181" name="Google Shape;181;p33"/>
          <p:cNvSpPr txBox="1"/>
          <p:nvPr/>
        </p:nvSpPr>
        <p:spPr>
          <a:xfrm>
            <a:off x="4661300" y="974450"/>
            <a:ext cx="4158900" cy="12084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sz="1050">
                <a:solidFill>
                  <a:srgbClr val="202124"/>
                </a:solidFill>
                <a:latin typeface="Roboto"/>
                <a:ea typeface="Roboto"/>
                <a:cs typeface="Roboto"/>
                <a:sym typeface="Roboto"/>
              </a:rPr>
              <a:t>“Informing veterans of benefits. Tracking veterans with psychological issues.”</a:t>
            </a:r>
            <a:endParaRPr sz="1050">
              <a:solidFill>
                <a:srgbClr val="202124"/>
              </a:solidFill>
              <a:latin typeface="Roboto"/>
              <a:ea typeface="Roboto"/>
              <a:cs typeface="Roboto"/>
              <a:sym typeface="Roboto"/>
            </a:endParaRPr>
          </a:p>
          <a:p>
            <a:pPr indent="-295275" lvl="0" marL="457200" rtl="0" algn="l">
              <a:spcBef>
                <a:spcPts val="0"/>
              </a:spcBef>
              <a:spcAft>
                <a:spcPts val="0"/>
              </a:spcAft>
              <a:buClr>
                <a:srgbClr val="202124"/>
              </a:buClr>
              <a:buSzPts val="1050"/>
              <a:buFont typeface="Roboto"/>
              <a:buChar char="●"/>
            </a:pPr>
            <a:r>
              <a:rPr lang="en" sz="1050">
                <a:solidFill>
                  <a:srgbClr val="202124"/>
                </a:solidFill>
                <a:latin typeface="Roboto"/>
                <a:ea typeface="Roboto"/>
                <a:cs typeface="Roboto"/>
                <a:sym typeface="Roboto"/>
              </a:rPr>
              <a:t>“Many veterans are unaware of the benefits they may be eligible for, or how to effectively apply for benefits. Many veterans rely on the help of external veteran organizations to help navigate the process”</a:t>
            </a:r>
            <a:endParaRPr sz="1050">
              <a:solidFill>
                <a:srgbClr val="202124"/>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4"/>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Our Ideas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2802750" y="802500"/>
            <a:ext cx="3538500" cy="35385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Apps and Website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Motivate Exercise and Mental/Physical Health Questions</a:t>
            </a:r>
            <a:endParaRPr/>
          </a:p>
        </p:txBody>
      </p:sp>
      <p:sp>
        <p:nvSpPr>
          <p:cNvPr id="197" name="Google Shape;197;p36"/>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1st: </a:t>
            </a:r>
            <a:r>
              <a:rPr lang="en"/>
              <a:t>What motivates people to exercise, specifically veterans, and how can we tap into that? </a:t>
            </a:r>
            <a:endParaRPr/>
          </a:p>
          <a:p>
            <a:pPr indent="0" lvl="0" marL="0" rtl="0" algn="l">
              <a:spcBef>
                <a:spcPts val="1200"/>
              </a:spcBef>
              <a:spcAft>
                <a:spcPts val="0"/>
              </a:spcAft>
              <a:buNone/>
            </a:pPr>
            <a:r>
              <a:rPr b="1" lang="en"/>
              <a:t>2nd: </a:t>
            </a:r>
            <a:r>
              <a:rPr lang="en"/>
              <a:t>How can we address the age differences in physical ability? </a:t>
            </a:r>
            <a:endParaRPr/>
          </a:p>
          <a:p>
            <a:pPr indent="0" lvl="0" marL="0" rtl="0" algn="l">
              <a:spcBef>
                <a:spcPts val="1200"/>
              </a:spcBef>
              <a:spcAft>
                <a:spcPts val="0"/>
              </a:spcAft>
              <a:buNone/>
            </a:pPr>
            <a:r>
              <a:rPr b="1" lang="en"/>
              <a:t>3rd: </a:t>
            </a:r>
            <a:r>
              <a:rPr lang="en"/>
              <a:t>How can we address physical impairments with assistive technology?</a:t>
            </a:r>
            <a:endParaRPr/>
          </a:p>
          <a:p>
            <a:pPr indent="0" lvl="0" marL="0" rtl="0" algn="l">
              <a:spcBef>
                <a:spcPts val="1200"/>
              </a:spcBef>
              <a:spcAft>
                <a:spcPts val="1200"/>
              </a:spcAft>
              <a:buNone/>
            </a:pPr>
            <a:r>
              <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824050" y="1816050"/>
            <a:ext cx="6549600" cy="75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Deliver: What is the Best Solution?</a:t>
            </a:r>
            <a:endParaRPr/>
          </a:p>
        </p:txBody>
      </p:sp>
      <p:pic>
        <p:nvPicPr>
          <p:cNvPr id="203" name="Google Shape;203;p37"/>
          <p:cNvPicPr preferRelativeResize="0"/>
          <p:nvPr/>
        </p:nvPicPr>
        <p:blipFill>
          <a:blip r:embed="rId3">
            <a:alphaModFix/>
          </a:blip>
          <a:stretch>
            <a:fillRect/>
          </a:stretch>
        </p:blipFill>
        <p:spPr>
          <a:xfrm>
            <a:off x="7481350" y="152400"/>
            <a:ext cx="1347886" cy="48387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8"/>
          <p:cNvSpPr txBox="1"/>
          <p:nvPr>
            <p:ph type="title"/>
          </p:nvPr>
        </p:nvSpPr>
        <p:spPr>
          <a:xfrm>
            <a:off x="304800" y="309350"/>
            <a:ext cx="8537700" cy="74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Prototypes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Business Model</a:t>
            </a:r>
            <a:endParaRPr/>
          </a:p>
        </p:txBody>
      </p:sp>
      <p:sp>
        <p:nvSpPr>
          <p:cNvPr id="214" name="Google Shape;214;p39"/>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Main Source of Revenue?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0"/>
          <p:cNvSpPr txBox="1"/>
          <p:nvPr>
            <p:ph type="title"/>
          </p:nvPr>
        </p:nvSpPr>
        <p:spPr>
          <a:xfrm>
            <a:off x="311700" y="555600"/>
            <a:ext cx="65397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Evolve: Furthering Our Impact</a:t>
            </a:r>
            <a:endParaRPr/>
          </a:p>
        </p:txBody>
      </p:sp>
      <p:sp>
        <p:nvSpPr>
          <p:cNvPr id="220" name="Google Shape;220;p40"/>
          <p:cNvSpPr txBox="1"/>
          <p:nvPr>
            <p:ph idx="1" type="body"/>
          </p:nvPr>
        </p:nvSpPr>
        <p:spPr>
          <a:xfrm>
            <a:off x="311700" y="1389600"/>
            <a:ext cx="6539700" cy="3179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1" name="Google Shape;221;p40"/>
          <p:cNvPicPr preferRelativeResize="0"/>
          <p:nvPr/>
        </p:nvPicPr>
        <p:blipFill>
          <a:blip r:embed="rId3">
            <a:alphaModFix/>
          </a:blip>
          <a:stretch>
            <a:fillRect/>
          </a:stretch>
        </p:blipFill>
        <p:spPr>
          <a:xfrm>
            <a:off x="6958950" y="152400"/>
            <a:ext cx="1990572" cy="4838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a Customer Base </a:t>
            </a:r>
            <a:endParaRPr/>
          </a:p>
        </p:txBody>
      </p:sp>
      <p:sp>
        <p:nvSpPr>
          <p:cNvPr id="227" name="Google Shape;227;p4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555600"/>
            <a:ext cx="5093100" cy="755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Discover: What is the Problem?</a:t>
            </a:r>
            <a:endParaRPr/>
          </a:p>
        </p:txBody>
      </p:sp>
      <p:sp>
        <p:nvSpPr>
          <p:cNvPr id="68" name="Google Shape;68;p15"/>
          <p:cNvSpPr txBox="1"/>
          <p:nvPr>
            <p:ph idx="1" type="body"/>
          </p:nvPr>
        </p:nvSpPr>
        <p:spPr>
          <a:xfrm>
            <a:off x="392075" y="1311300"/>
            <a:ext cx="5093100" cy="3679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600"/>
              <a:t>Main Focus:</a:t>
            </a:r>
            <a:r>
              <a:rPr lang="en" sz="1600"/>
              <a:t> Veterans’ Mental and Physical Health</a:t>
            </a:r>
            <a:endParaRPr sz="1600"/>
          </a:p>
          <a:p>
            <a:pPr indent="0" lvl="0" marL="0" rtl="0" algn="l">
              <a:spcBef>
                <a:spcPts val="1200"/>
              </a:spcBef>
              <a:spcAft>
                <a:spcPts val="0"/>
              </a:spcAft>
              <a:buNone/>
            </a:pPr>
            <a:r>
              <a:rPr b="1" lang="en" sz="1600"/>
              <a:t>Main Questions:</a:t>
            </a:r>
            <a:endParaRPr b="1" sz="1600"/>
          </a:p>
          <a:p>
            <a:pPr indent="-330200" lvl="0" marL="457200" rtl="0" algn="l">
              <a:spcBef>
                <a:spcPts val="1200"/>
              </a:spcBef>
              <a:spcAft>
                <a:spcPts val="0"/>
              </a:spcAft>
              <a:buSzPts val="1600"/>
              <a:buAutoNum type="arabicPeriod"/>
            </a:pPr>
            <a:r>
              <a:rPr lang="en" sz="1600"/>
              <a:t>What mental and/or physical health issues do veterans face?</a:t>
            </a:r>
            <a:endParaRPr sz="1600"/>
          </a:p>
          <a:p>
            <a:pPr indent="-330200" lvl="0" marL="457200" rtl="0" algn="l">
              <a:spcBef>
                <a:spcPts val="0"/>
              </a:spcBef>
              <a:spcAft>
                <a:spcPts val="0"/>
              </a:spcAft>
              <a:buSzPts val="1600"/>
              <a:buAutoNum type="arabicPeriod"/>
            </a:pPr>
            <a:r>
              <a:rPr lang="en" sz="1600"/>
              <a:t>Do Veterans have easy access to needed healthcare and therapy?</a:t>
            </a:r>
            <a:endParaRPr sz="1600"/>
          </a:p>
          <a:p>
            <a:pPr indent="-330200" lvl="0" marL="457200" rtl="0" algn="l">
              <a:spcBef>
                <a:spcPts val="0"/>
              </a:spcBef>
              <a:spcAft>
                <a:spcPts val="0"/>
              </a:spcAft>
              <a:buSzPts val="1600"/>
              <a:buAutoNum type="arabicPeriod"/>
            </a:pPr>
            <a:r>
              <a:rPr lang="en" sz="1600"/>
              <a:t>Do veterans have a proper feeling of belonging?</a:t>
            </a:r>
            <a:endParaRPr sz="1600"/>
          </a:p>
          <a:p>
            <a:pPr indent="-330200" lvl="0" marL="457200" rtl="0" algn="l">
              <a:spcBef>
                <a:spcPts val="0"/>
              </a:spcBef>
              <a:spcAft>
                <a:spcPts val="0"/>
              </a:spcAft>
              <a:buSzPts val="1600"/>
              <a:buAutoNum type="arabicPeriod"/>
            </a:pPr>
            <a:r>
              <a:rPr lang="en" sz="1600"/>
              <a:t>What personal experiences have veterans had issues with? </a:t>
            </a:r>
            <a:endParaRPr sz="1600"/>
          </a:p>
          <a:p>
            <a:pPr indent="-330200" lvl="0" marL="457200" rtl="0" algn="l">
              <a:spcBef>
                <a:spcPts val="0"/>
              </a:spcBef>
              <a:spcAft>
                <a:spcPts val="0"/>
              </a:spcAft>
              <a:buSzPts val="1600"/>
              <a:buAutoNum type="arabicPeriod"/>
            </a:pPr>
            <a:r>
              <a:rPr lang="en" sz="1600"/>
              <a:t>Are there outreach issues between the VA and veterans?</a:t>
            </a:r>
            <a:endParaRPr sz="1600"/>
          </a:p>
        </p:txBody>
      </p:sp>
      <p:pic>
        <p:nvPicPr>
          <p:cNvPr id="69" name="Google Shape;69;p15"/>
          <p:cNvPicPr preferRelativeResize="0"/>
          <p:nvPr/>
        </p:nvPicPr>
        <p:blipFill>
          <a:blip r:embed="rId3">
            <a:alphaModFix/>
          </a:blip>
          <a:stretch>
            <a:fillRect/>
          </a:stretch>
        </p:blipFill>
        <p:spPr>
          <a:xfrm>
            <a:off x="5898775" y="152400"/>
            <a:ext cx="1985108" cy="483870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Partnerships</a:t>
            </a:r>
            <a:endParaRPr/>
          </a:p>
        </p:txBody>
      </p:sp>
      <p:sp>
        <p:nvSpPr>
          <p:cNvPr id="233" name="Google Shape;233;p42"/>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Tracking Impact</a:t>
            </a:r>
            <a:endParaRPr/>
          </a:p>
        </p:txBody>
      </p:sp>
      <p:sp>
        <p:nvSpPr>
          <p:cNvPr id="239" name="Google Shape;239;p4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Testing</a:t>
            </a:r>
            <a:endParaRPr/>
          </a:p>
        </p:txBody>
      </p:sp>
      <p:sp>
        <p:nvSpPr>
          <p:cNvPr id="245" name="Google Shape;245;p4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5"/>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Plans</a:t>
            </a:r>
            <a:endParaRPr/>
          </a:p>
        </p:txBody>
      </p:sp>
      <p:sp>
        <p:nvSpPr>
          <p:cNvPr id="251" name="Google Shape;251;p45"/>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04800" y="309350"/>
            <a:ext cx="8537700" cy="748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Survey Data</a:t>
            </a:r>
            <a:endParaRPr/>
          </a:p>
        </p:txBody>
      </p:sp>
      <p:pic>
        <p:nvPicPr>
          <p:cNvPr descr="Forms response chart. Question title: Do you experience any physical health issues?. Number of responses: 73 responses." id="75" name="Google Shape;75;p16"/>
          <p:cNvPicPr preferRelativeResize="0"/>
          <p:nvPr/>
        </p:nvPicPr>
        <p:blipFill>
          <a:blip r:embed="rId3">
            <a:alphaModFix/>
          </a:blip>
          <a:stretch>
            <a:fillRect/>
          </a:stretch>
        </p:blipFill>
        <p:spPr>
          <a:xfrm>
            <a:off x="152400" y="1170125"/>
            <a:ext cx="8839200" cy="371983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pic>
        <p:nvPicPr>
          <p:cNvPr descr="Forms response chart. Question title: Do you experience any mental health issues?. Number of responses: 72 responses." id="80" name="Google Shape;80;p17"/>
          <p:cNvPicPr preferRelativeResize="0"/>
          <p:nvPr/>
        </p:nvPicPr>
        <p:blipFill rotWithShape="1">
          <a:blip r:embed="rId3">
            <a:alphaModFix/>
          </a:blip>
          <a:srcRect b="0" l="0" r="29213" t="0"/>
          <a:stretch/>
        </p:blipFill>
        <p:spPr>
          <a:xfrm>
            <a:off x="1443563" y="711838"/>
            <a:ext cx="6256874" cy="3719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descr="Forms response chart. Question title: Do you have any social media accounts?. Number of responses: 72 responses." id="85" name="Google Shape;85;p18"/>
          <p:cNvPicPr preferRelativeResize="0"/>
          <p:nvPr/>
        </p:nvPicPr>
        <p:blipFill>
          <a:blip r:embed="rId3">
            <a:alphaModFix/>
          </a:blip>
          <a:stretch>
            <a:fillRect/>
          </a:stretch>
        </p:blipFill>
        <p:spPr>
          <a:xfrm>
            <a:off x="152400" y="711838"/>
            <a:ext cx="8839200" cy="37198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descr="Forms response chart. Question title: Are you in contact with anyone you served with?. Number of responses: 73 responses." id="90" name="Google Shape;90;p19"/>
          <p:cNvPicPr preferRelativeResize="0"/>
          <p:nvPr/>
        </p:nvPicPr>
        <p:blipFill>
          <a:blip r:embed="rId3">
            <a:alphaModFix/>
          </a:blip>
          <a:stretch>
            <a:fillRect/>
          </a:stretch>
        </p:blipFill>
        <p:spPr>
          <a:xfrm>
            <a:off x="152400" y="711838"/>
            <a:ext cx="8839200" cy="371983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descr="Forms response chart. Question title: Do you belong to any service related organizations (i.e. VFW or American Legion)?. Number of responses: 73 responses." id="95" name="Google Shape;95;p20"/>
          <p:cNvPicPr preferRelativeResize="0"/>
          <p:nvPr/>
        </p:nvPicPr>
        <p:blipFill>
          <a:blip r:embed="rId3">
            <a:alphaModFix/>
          </a:blip>
          <a:stretch>
            <a:fillRect/>
          </a:stretch>
        </p:blipFill>
        <p:spPr>
          <a:xfrm>
            <a:off x="152400" y="711838"/>
            <a:ext cx="8839200" cy="371983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descr="Forms response chart. Question title: Do you believe the VA has done enough to address any health issues you have?. Number of responses: 69 responses." id="100" name="Google Shape;100;p21"/>
          <p:cNvPicPr preferRelativeResize="0"/>
          <p:nvPr/>
        </p:nvPicPr>
        <p:blipFill>
          <a:blip r:embed="rId3">
            <a:alphaModFix/>
          </a:blip>
          <a:stretch>
            <a:fillRect/>
          </a:stretch>
        </p:blipFill>
        <p:spPr>
          <a:xfrm>
            <a:off x="152400" y="1170125"/>
            <a:ext cx="8839200" cy="371983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