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59" r:id="rId6"/>
    <p:sldId id="260" r:id="rId7"/>
    <p:sldId id="265" r:id="rId8"/>
    <p:sldId id="268" r:id="rId9"/>
    <p:sldId id="267" r:id="rId10"/>
    <p:sldId id="271" r:id="rId11"/>
    <p:sldId id="269" r:id="rId12"/>
    <p:sldId id="262" r:id="rId13"/>
    <p:sldId id="266" r:id="rId14"/>
    <p:sldId id="264" r:id="rId15"/>
    <p:sldId id="270" r:id="rId16"/>
    <p:sldId id="272" r:id="rId17"/>
    <p:sldId id="273" r:id="rId18"/>
    <p:sldId id="26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11573-2151-402E-AD6C-0E7C67381E91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D94D-441A-472C-9CD6-C2B204E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D94D-441A-472C-9CD6-C2B204EEF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D94D-441A-472C-9CD6-C2B204EEF5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8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D94D-441A-472C-9CD6-C2B204EEF5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7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7E6DD-30C4-4389-8E86-52BF372AB557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using-pull-requests" TargetMode="External"/><Relationship Id="rId2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com/do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Guide to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Huskie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3061</a:t>
            </a:r>
          </a:p>
          <a:p>
            <a:r>
              <a:rPr lang="en-US" dirty="0" smtClean="0"/>
              <a:t>2013 Season</a:t>
            </a:r>
          </a:p>
          <a:p>
            <a:r>
              <a:rPr lang="en-US" dirty="0" smtClean="0"/>
              <a:t>Brian Truong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</a:t>
            </a:r>
            <a:r>
              <a:rPr lang="en-US" smtClean="0"/>
              <a:t>updated </a:t>
            </a:r>
            <a:r>
              <a:rPr lang="en-US" smtClean="0"/>
              <a:t>2013/01/12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/>
              <a:t>Merge</a:t>
            </a:r>
            <a:r>
              <a:rPr lang="en-US" sz="2400" dirty="0" smtClean="0"/>
              <a:t>: adds the commits from one branch into another branch</a:t>
            </a:r>
            <a:endParaRPr lang="en-US" dirty="0" smtClean="0"/>
          </a:p>
          <a:p>
            <a:pPr lvl="1"/>
            <a:r>
              <a:rPr lang="en-US" sz="2000" dirty="0" smtClean="0"/>
              <a:t>A very common &amp; cheap operation in </a:t>
            </a:r>
            <a:r>
              <a:rPr lang="en-US" sz="2000" dirty="0" err="1" smtClean="0"/>
              <a:t>Git</a:t>
            </a:r>
            <a:r>
              <a:rPr lang="en-US" sz="2000" dirty="0" smtClean="0"/>
              <a:t> (unlike in other source controls)</a:t>
            </a:r>
          </a:p>
          <a:p>
            <a:pPr lvl="1"/>
            <a:r>
              <a:rPr lang="en-US" sz="2000" dirty="0" smtClean="0"/>
              <a:t>A merge takes the new commits from one branch and attempts to put them into the destination branch</a:t>
            </a:r>
          </a:p>
          <a:p>
            <a:pPr lvl="1"/>
            <a:r>
              <a:rPr lang="en-US" sz="2000" b="1" dirty="0" smtClean="0"/>
              <a:t>Note</a:t>
            </a:r>
            <a:r>
              <a:rPr lang="en-US" sz="2000" dirty="0" smtClean="0"/>
              <a:t>: a merge doesn’t combine the two branches into one</a:t>
            </a:r>
          </a:p>
          <a:p>
            <a:pPr lvl="2"/>
            <a:r>
              <a:rPr lang="en-US" sz="1600" dirty="0" smtClean="0"/>
              <a:t>The origin branch is unchanged, only the destination branch is affected</a:t>
            </a:r>
          </a:p>
          <a:p>
            <a:pPr lvl="1"/>
            <a:r>
              <a:rPr lang="en-US" sz="2000" dirty="0" smtClean="0"/>
              <a:t>If all modified files in the origin branch’s new commits were not modified in any of the destination branch’s new commits:</a:t>
            </a:r>
          </a:p>
          <a:p>
            <a:pPr lvl="2"/>
            <a:r>
              <a:rPr lang="en-US" sz="1600" dirty="0" err="1" smtClean="0"/>
              <a:t>Git</a:t>
            </a:r>
            <a:r>
              <a:rPr lang="en-US" sz="1600" dirty="0" smtClean="0"/>
              <a:t> will have no issues merging</a:t>
            </a:r>
          </a:p>
          <a:p>
            <a:pPr lvl="2"/>
            <a:r>
              <a:rPr lang="en-US" sz="1600" dirty="0" smtClean="0"/>
              <a:t>Otherwise, a manual merge will have to be done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38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Pull Request</a:t>
            </a:r>
            <a:r>
              <a:rPr lang="en-US" sz="2400" dirty="0" smtClean="0"/>
              <a:t>: a request to merge one branch into another</a:t>
            </a:r>
          </a:p>
          <a:p>
            <a:pPr lvl="1"/>
            <a:r>
              <a:rPr lang="en-US" sz="2000" b="1" dirty="0" smtClean="0"/>
              <a:t>Warning</a:t>
            </a:r>
            <a:r>
              <a:rPr lang="en-US" sz="2000" dirty="0" smtClean="0"/>
              <a:t>: not the same as a pull (copy branches/tags/commits from a remote repo to local repo)</a:t>
            </a:r>
          </a:p>
          <a:p>
            <a:pPr lvl="1"/>
            <a:r>
              <a:rPr lang="en-US" sz="2000" dirty="0" smtClean="0"/>
              <a:t>Refers to “pulling a secondary branch into the master branch”</a:t>
            </a:r>
          </a:p>
          <a:p>
            <a:pPr lvl="1"/>
            <a:r>
              <a:rPr lang="en-US" sz="2000" dirty="0" smtClean="0"/>
              <a:t>This is a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feature (not </a:t>
            </a:r>
            <a:r>
              <a:rPr lang="en-US" sz="2000" dirty="0" err="1" smtClean="0"/>
              <a:t>Git</a:t>
            </a:r>
            <a:r>
              <a:rPr lang="en-US" sz="2000" dirty="0" smtClean="0"/>
              <a:t>), and should be done on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site</a:t>
            </a:r>
          </a:p>
          <a:p>
            <a:pPr lvl="1"/>
            <a:r>
              <a:rPr lang="en-US" sz="2000" dirty="0" err="1" smtClean="0"/>
              <a:t>GitHub</a:t>
            </a:r>
            <a:r>
              <a:rPr lang="en-US" sz="2000" dirty="0" smtClean="0"/>
              <a:t> actually sets up a whole discussion board for all developers to discuss together</a:t>
            </a:r>
          </a:p>
          <a:p>
            <a:pPr lvl="1"/>
            <a:r>
              <a:rPr lang="en-US" sz="2000" dirty="0" smtClean="0"/>
              <a:t>If only few admin developers have push access to repo, a non-admin developer can make a pull request to notify admins of new changes</a:t>
            </a:r>
          </a:p>
          <a:p>
            <a:pPr lvl="1"/>
            <a:r>
              <a:rPr lang="en-US" sz="2000" dirty="0" smtClean="0"/>
              <a:t>Typical work flow:</a:t>
            </a:r>
          </a:p>
          <a:p>
            <a:pPr lvl="2"/>
            <a:r>
              <a:rPr lang="en-US" sz="1600" dirty="0" smtClean="0"/>
              <a:t>A branch is created for a certain issue/subsection</a:t>
            </a:r>
          </a:p>
          <a:p>
            <a:pPr lvl="2"/>
            <a:r>
              <a:rPr lang="en-US" sz="1600" dirty="0" smtClean="0"/>
              <a:t>Developers work on that branch while normal development continues on other branches</a:t>
            </a:r>
          </a:p>
          <a:p>
            <a:pPr lvl="2"/>
            <a:r>
              <a:rPr lang="en-US" sz="1600" dirty="0" smtClean="0"/>
              <a:t>When ready, they make a pull request to merge their own branch to the master</a:t>
            </a:r>
          </a:p>
          <a:p>
            <a:pPr lvl="2"/>
            <a:r>
              <a:rPr lang="en-US" sz="1600" dirty="0" smtClean="0"/>
              <a:t>Others can look over changes</a:t>
            </a:r>
          </a:p>
          <a:p>
            <a:pPr lvl="2"/>
            <a:r>
              <a:rPr lang="en-US" sz="1600" dirty="0" smtClean="0"/>
              <a:t>Developers with push access continue with merge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255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Software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GitHub’s</a:t>
            </a:r>
            <a:r>
              <a:rPr lang="en-US" sz="2400" dirty="0" smtClean="0"/>
              <a:t> website (remote repo)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download/see entire directory from any commit/tag/branch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 </a:t>
            </a:r>
            <a:r>
              <a:rPr lang="en-US" sz="2000" dirty="0" smtClean="0"/>
              <a:t>see entire commit history for any branch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see entire branching history (merging/diverging branches)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make pull requests (and merge on remote repo if no conflicts)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discuss and comment on pull requests and commits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create our own wiki (don’t go overboard)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Cannot</a:t>
            </a:r>
            <a:r>
              <a:rPr lang="en-US" sz="2000" dirty="0" smtClean="0"/>
              <a:t> create/delete tags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Cannot</a:t>
            </a:r>
            <a:r>
              <a:rPr lang="en-US" sz="2000" dirty="0" smtClean="0"/>
              <a:t> create commits with </a:t>
            </a:r>
            <a:r>
              <a:rPr lang="en-US" sz="2000" dirty="0" err="1" smtClean="0"/>
              <a:t>LabView</a:t>
            </a:r>
            <a:r>
              <a:rPr lang="en-US" sz="2000" dirty="0" smtClean="0"/>
              <a:t> files (</a:t>
            </a:r>
            <a:r>
              <a:rPr lang="en-US" sz="2000" dirty="0" err="1" smtClean="0"/>
              <a:t>afaik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8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GitHub</a:t>
            </a:r>
            <a:r>
              <a:rPr lang="en-US" sz="2400" dirty="0"/>
              <a:t> for Windows (local repo)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Can</a:t>
            </a:r>
            <a:r>
              <a:rPr lang="en-US" sz="2000" dirty="0"/>
              <a:t> easily integrate with </a:t>
            </a:r>
            <a:r>
              <a:rPr lang="en-US" sz="2000" dirty="0" err="1"/>
              <a:t>GitHub</a:t>
            </a:r>
            <a:r>
              <a:rPr lang="en-US" sz="2000" dirty="0"/>
              <a:t> account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Can</a:t>
            </a:r>
            <a:r>
              <a:rPr lang="en-US" sz="2000" dirty="0"/>
              <a:t> make commits and view commit </a:t>
            </a:r>
            <a:r>
              <a:rPr lang="en-US" sz="2000" dirty="0" smtClean="0"/>
              <a:t>history for any branch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Can</a:t>
            </a:r>
            <a:r>
              <a:rPr lang="en-US" sz="2000" dirty="0"/>
              <a:t> sync with remote repo (push and pull </a:t>
            </a:r>
            <a:r>
              <a:rPr lang="en-US" sz="2000" dirty="0" smtClean="0"/>
              <a:t>together </a:t>
            </a:r>
            <a:r>
              <a:rPr lang="en-US" sz="2000" dirty="0" err="1" smtClean="0"/>
              <a:t>automagically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Can</a:t>
            </a:r>
            <a:r>
              <a:rPr lang="en-US" sz="2000" dirty="0"/>
              <a:t> merge/manage </a:t>
            </a:r>
            <a:r>
              <a:rPr lang="en-US" sz="2000" dirty="0" smtClean="0"/>
              <a:t>branches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make pull requests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Cannot</a:t>
            </a:r>
            <a:r>
              <a:rPr lang="en-US" sz="2000" dirty="0" smtClean="0"/>
              <a:t> create/delete/see tags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Cannot</a:t>
            </a:r>
            <a:r>
              <a:rPr lang="en-US" sz="2000" dirty="0" smtClean="0"/>
              <a:t> checkout working </a:t>
            </a:r>
            <a:r>
              <a:rPr lang="en-US" sz="2000" dirty="0"/>
              <a:t>directory to previous commit (w/o making another commit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4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Bash (local repo)</a:t>
            </a:r>
          </a:p>
          <a:p>
            <a:pPr lvl="1"/>
            <a:r>
              <a:rPr lang="en-US" sz="2000" dirty="0" smtClean="0"/>
              <a:t>Basically the Linux Bash (command prompt) ported to Windows with </a:t>
            </a:r>
            <a:r>
              <a:rPr lang="en-US" sz="2000" dirty="0" err="1" smtClean="0"/>
              <a:t>Git</a:t>
            </a:r>
            <a:r>
              <a:rPr lang="en-US" sz="2000" dirty="0" smtClean="0"/>
              <a:t> installed</a:t>
            </a:r>
          </a:p>
          <a:p>
            <a:pPr lvl="1"/>
            <a:r>
              <a:rPr lang="en-US" sz="2000" dirty="0" smtClean="0"/>
              <a:t>If you are more familiar with Power Shell or </a:t>
            </a:r>
            <a:r>
              <a:rPr lang="en-US" sz="2000" dirty="0" err="1" smtClean="0"/>
              <a:t>Cmd</a:t>
            </a:r>
            <a:r>
              <a:rPr lang="en-US" sz="2000" dirty="0" smtClean="0"/>
              <a:t>, you can use those too</a:t>
            </a:r>
          </a:p>
          <a:p>
            <a:pPr lvl="1"/>
            <a:r>
              <a:rPr lang="en-US" sz="2000" dirty="0" smtClean="0"/>
              <a:t>Comes with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for Windows and intended for use in conjunction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checkout directory to previous commits/tags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create/delete/see tags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make commits and view commit history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do anything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for Windows and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can’t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Cannot</a:t>
            </a:r>
            <a:r>
              <a:rPr lang="en-US" sz="2000" dirty="0" smtClean="0"/>
              <a:t> be used without knowing some Linux terminal commands and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5112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Multiple branches: each branch responsible for different tasks (drive, autonomous, etc.)</a:t>
            </a:r>
          </a:p>
          <a:p>
            <a:r>
              <a:rPr lang="en-US" sz="2400" dirty="0" smtClean="0"/>
              <a:t>When a branch is ready for release (merge into master branch), make a pull request</a:t>
            </a:r>
          </a:p>
          <a:p>
            <a:r>
              <a:rPr lang="en-US" sz="2400" dirty="0" smtClean="0"/>
              <a:t>Admins and rest of team then decide to accept or reject</a:t>
            </a:r>
          </a:p>
          <a:p>
            <a:r>
              <a:rPr lang="en-US" sz="2400" dirty="0" smtClean="0"/>
              <a:t>If accepted,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can attempt a merge on the remote repo</a:t>
            </a:r>
          </a:p>
          <a:p>
            <a:pPr lvl="1"/>
            <a:r>
              <a:rPr lang="en-US" sz="2000" dirty="0" smtClean="0"/>
              <a:t>If unable because modified files in common, then manually merge on local repo’s master branch, then push to remote repo</a:t>
            </a:r>
          </a:p>
          <a:p>
            <a:pPr lvl="1"/>
            <a:r>
              <a:rPr lang="en-US" sz="2000" dirty="0" smtClean="0"/>
              <a:t>After merged, pull request is closed</a:t>
            </a:r>
          </a:p>
          <a:p>
            <a:r>
              <a:rPr lang="en-US" sz="2400" dirty="0" smtClean="0"/>
              <a:t>If rejected, then pull request will be closed w/o any merging</a:t>
            </a:r>
          </a:p>
          <a:p>
            <a:pPr lvl="1"/>
            <a:r>
              <a:rPr lang="en-US" sz="2000" dirty="0" smtClean="0"/>
              <a:t>Branch continues developing until ready for release again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6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</a:t>
            </a:r>
            <a:r>
              <a:rPr lang="en-US" dirty="0" err="1"/>
              <a:t>GitHub</a:t>
            </a:r>
            <a:r>
              <a:rPr lang="en-US" dirty="0"/>
              <a:t> for Windows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10600" cy="483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9041" y="3618050"/>
            <a:ext cx="52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Sign in with your </a:t>
            </a:r>
            <a:r>
              <a:rPr lang="en-US" dirty="0" err="1" smtClean="0">
                <a:solidFill>
                  <a:srgbClr val="FFFF00"/>
                </a:solidFill>
              </a:rPr>
              <a:t>GitHub</a:t>
            </a:r>
            <a:r>
              <a:rPr lang="en-US" dirty="0" smtClean="0">
                <a:solidFill>
                  <a:srgbClr val="FFFF00"/>
                </a:solidFill>
              </a:rPr>
              <a:t> account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29000" y="2362200"/>
            <a:ext cx="228798" cy="1143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398"/>
            <a:ext cx="8763000" cy="494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9041" y="3618050"/>
            <a:ext cx="52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Choose </a:t>
            </a:r>
            <a:r>
              <a:rPr lang="en-US" b="1" dirty="0" smtClean="0">
                <a:solidFill>
                  <a:srgbClr val="FF0000"/>
                </a:solidFill>
              </a:rPr>
              <a:t>tools</a:t>
            </a:r>
            <a:r>
              <a:rPr lang="en-US" dirty="0" smtClean="0">
                <a:solidFill>
                  <a:srgbClr val="FF0000"/>
                </a:solidFill>
              </a:rPr>
              <a:t>, then </a:t>
            </a:r>
            <a:r>
              <a:rPr lang="en-US" b="1" dirty="0" smtClean="0">
                <a:solidFill>
                  <a:srgbClr val="FF0000"/>
                </a:solidFill>
              </a:rPr>
              <a:t>options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886200" y="2209800"/>
            <a:ext cx="1295400" cy="1333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343400" y="1981200"/>
            <a:ext cx="76200" cy="1636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7461" cy="473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Options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398" y="4419600"/>
            <a:ext cx="243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Fill in a name &amp; email to be attached to every commits you make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048000" y="3276600"/>
            <a:ext cx="228798" cy="1143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29200" y="488126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Choose whatever command line interface you want (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Bash if unsure)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629400" y="3810000"/>
            <a:ext cx="457398" cy="10403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34200" y="259561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Choose where to store repos on your computer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010400" y="2209800"/>
            <a:ext cx="838398" cy="35492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List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1317"/>
            <a:ext cx="8686800" cy="490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9041" y="4038600"/>
            <a:ext cx="5257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 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>
                <a:solidFill>
                  <a:srgbClr val="FF0000"/>
                </a:solidFill>
              </a:rPr>
              <a:t> organization, then click </a:t>
            </a:r>
            <a:r>
              <a:rPr lang="en-US" b="1" dirty="0" smtClean="0">
                <a:solidFill>
                  <a:srgbClr val="FF0000"/>
                </a:solidFill>
              </a:rPr>
              <a:t>clone</a:t>
            </a:r>
            <a:r>
              <a:rPr lang="en-US" dirty="0" smtClean="0">
                <a:solidFill>
                  <a:srgbClr val="FF0000"/>
                </a:solidFill>
              </a:rPr>
              <a:t> on the remote repo you want to clone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You will now have a copy of that repo stored as a local repo on this computer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19600" y="2401750"/>
            <a:ext cx="2133600" cy="17005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828800" y="2971801"/>
            <a:ext cx="1143000" cy="1130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189038"/>
            <a:ext cx="4040188" cy="639762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839912"/>
            <a:ext cx="4040188" cy="471328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source control system that is free and open source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local to a computer and must be installed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can be used with only a local repository (without </a:t>
            </a:r>
            <a:r>
              <a:rPr lang="en-US" dirty="0" err="1" smtClean="0"/>
              <a:t>GitHub</a:t>
            </a:r>
            <a:r>
              <a:rPr lang="en-US" dirty="0" smtClean="0"/>
              <a:t> or any other equivalent)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839912"/>
            <a:ext cx="4041775" cy="4713288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Hosts both private and public (open source) repos</a:t>
            </a:r>
          </a:p>
          <a:p>
            <a:r>
              <a:rPr lang="en-US" dirty="0" smtClean="0"/>
              <a:t>Private repos typically require monthly payment, but FIRST teams are offered free private repos</a:t>
            </a:r>
          </a:p>
          <a:p>
            <a:r>
              <a:rPr lang="en-US" dirty="0" smtClean="0"/>
              <a:t>Accessible wherever there is internet access (</a:t>
            </a:r>
            <a:r>
              <a:rPr lang="en-US" dirty="0" err="1" smtClean="0"/>
              <a:t>Git</a:t>
            </a:r>
            <a:r>
              <a:rPr lang="en-US" dirty="0" smtClean="0"/>
              <a:t> doesn’t necessarily need to be installed)</a:t>
            </a:r>
          </a:p>
        </p:txBody>
      </p:sp>
    </p:spTree>
    <p:extLst>
      <p:ext uri="{BB962C8B-B14F-4D97-AF65-F5344CB8AC3E}">
        <p14:creationId xmlns:p14="http://schemas.microsoft.com/office/powerpoint/2010/main" val="42906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Repository List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t="700"/>
          <a:stretch/>
        </p:blipFill>
        <p:spPr bwMode="auto">
          <a:xfrm>
            <a:off x="205740" y="1386840"/>
            <a:ext cx="8651100" cy="486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3377029"/>
            <a:ext cx="52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Click</a:t>
            </a:r>
            <a:r>
              <a:rPr lang="en-US" dirty="0" smtClean="0">
                <a:solidFill>
                  <a:srgbClr val="FF0000"/>
                </a:solidFill>
              </a:rPr>
              <a:t> here to see your local repos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447800" y="2133600"/>
            <a:ext cx="926559" cy="1307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679" y="2787144"/>
            <a:ext cx="52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Double click</a:t>
            </a:r>
            <a:r>
              <a:rPr lang="en-US" dirty="0" smtClean="0">
                <a:solidFill>
                  <a:srgbClr val="FF0000"/>
                </a:solidFill>
              </a:rPr>
              <a:t> on a repository to access 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429000" y="1981200"/>
            <a:ext cx="698439" cy="869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View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199"/>
            <a:ext cx="8686800" cy="490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1185763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Sync button is equivalent to push &amp; pull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6600" y="1600199"/>
            <a:ext cx="914400" cy="1524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709" y="3728952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Information on selected commit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71600" y="2971801"/>
            <a:ext cx="914400" cy="757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334075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Branch switching/managing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888960" y="1905000"/>
            <a:ext cx="64040" cy="1499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29032" y="4800600"/>
            <a:ext cx="2104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History of all commits on this branch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75223" y="4640629"/>
            <a:ext cx="2063577" cy="6535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8904"/>
            <a:ext cx="8991600" cy="50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3850" y="4008047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Make changes to files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133850" y="2971800"/>
            <a:ext cx="762000" cy="103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209800" y="3435518"/>
            <a:ext cx="1924050" cy="757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commit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10600" cy="484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2843593"/>
            <a:ext cx="436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>
                <a:solidFill>
                  <a:srgbClr val="FF0000"/>
                </a:solidFill>
              </a:rPr>
              <a:t> for Windows will detect the changes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Click </a:t>
            </a:r>
            <a:r>
              <a:rPr lang="en-US" b="1" dirty="0" smtClean="0">
                <a:solidFill>
                  <a:srgbClr val="FF0000"/>
                </a:solidFill>
              </a:rPr>
              <a:t>show</a:t>
            </a:r>
            <a:r>
              <a:rPr lang="en-US" dirty="0" smtClean="0">
                <a:solidFill>
                  <a:srgbClr val="FF0000"/>
                </a:solidFill>
              </a:rPr>
              <a:t> to see what files will be in the next commit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334000" y="1807346"/>
            <a:ext cx="1447800" cy="1164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commit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39200" cy="495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757" y="5181600"/>
            <a:ext cx="48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You can </a:t>
            </a:r>
            <a:r>
              <a:rPr lang="en-US" b="1" dirty="0" smtClean="0">
                <a:solidFill>
                  <a:srgbClr val="FF0000"/>
                </a:solidFill>
              </a:rPr>
              <a:t>unselect</a:t>
            </a:r>
            <a:r>
              <a:rPr lang="en-US" dirty="0" smtClean="0">
                <a:solidFill>
                  <a:srgbClr val="FF0000"/>
                </a:solidFill>
              </a:rPr>
              <a:t> a file to prevent it from being committed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9876" y="1956484"/>
            <a:ext cx="762000" cy="3276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6964" y="3594785"/>
            <a:ext cx="2242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Files in next commit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(No fancy diff for </a:t>
            </a:r>
            <a:r>
              <a:rPr lang="en-US" dirty="0" err="1" smtClean="0">
                <a:solidFill>
                  <a:srgbClr val="FF0000"/>
                </a:solidFill>
              </a:rPr>
              <a:t>LabView</a:t>
            </a:r>
            <a:r>
              <a:rPr lang="en-US" dirty="0" smtClean="0">
                <a:solidFill>
                  <a:srgbClr val="FF0000"/>
                </a:solidFill>
              </a:rPr>
              <a:t> though)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219200" y="1956484"/>
            <a:ext cx="2057400" cy="163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0" y="1633318"/>
            <a:ext cx="281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Every commit </a:t>
            </a:r>
            <a:r>
              <a:rPr lang="en-US" b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have a commit message</a:t>
            </a:r>
          </a:p>
        </p:txBody>
      </p:sp>
    </p:spTree>
    <p:extLst>
      <p:ext uri="{BB962C8B-B14F-4D97-AF65-F5344CB8AC3E}">
        <p14:creationId xmlns:p14="http://schemas.microsoft.com/office/powerpoint/2010/main" val="23998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commit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67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442" y="2572434"/>
            <a:ext cx="48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Notice the </a:t>
            </a:r>
            <a:r>
              <a:rPr lang="en-US" b="1" dirty="0" smtClean="0">
                <a:solidFill>
                  <a:srgbClr val="FF0000"/>
                </a:solidFill>
              </a:rPr>
              <a:t>sync</a:t>
            </a:r>
            <a:r>
              <a:rPr lang="en-US" dirty="0" smtClean="0">
                <a:solidFill>
                  <a:srgbClr val="FF0000"/>
                </a:solidFill>
              </a:rPr>
              <a:t> button changes to bold blue when there are </a:t>
            </a:r>
            <a:r>
              <a:rPr lang="en-US" b="1" dirty="0" err="1" smtClean="0">
                <a:solidFill>
                  <a:srgbClr val="FF0000"/>
                </a:solidFill>
              </a:rPr>
              <a:t>unsynced</a:t>
            </a:r>
            <a:r>
              <a:rPr lang="en-US" b="1" dirty="0" smtClean="0">
                <a:solidFill>
                  <a:srgbClr val="FF0000"/>
                </a:solidFill>
              </a:rPr>
              <a:t> commits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57400" y="1676400"/>
            <a:ext cx="2438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419600" y="2286000"/>
            <a:ext cx="1295400" cy="781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842" y="4267200"/>
            <a:ext cx="482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Remember: you can make multiple commits to your local repo, and then later sync (push) to the remote repo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241" y="3352800"/>
            <a:ext cx="48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 the </a:t>
            </a:r>
            <a:r>
              <a:rPr lang="en-US" b="1" dirty="0" smtClean="0">
                <a:solidFill>
                  <a:srgbClr val="FF0000"/>
                </a:solidFill>
              </a:rPr>
              <a:t>sync</a:t>
            </a:r>
            <a:r>
              <a:rPr lang="en-US" dirty="0" smtClean="0">
                <a:solidFill>
                  <a:srgbClr val="FF0000"/>
                </a:solidFill>
              </a:rPr>
              <a:t> button to push your commits to the remote repo</a:t>
            </a:r>
          </a:p>
        </p:txBody>
      </p:sp>
    </p:spTree>
    <p:extLst>
      <p:ext uri="{BB962C8B-B14F-4D97-AF65-F5344CB8AC3E}">
        <p14:creationId xmlns:p14="http://schemas.microsoft.com/office/powerpoint/2010/main" val="2098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Hub for Windows download link:</a:t>
            </a:r>
          </a:p>
          <a:p>
            <a:pPr lvl="1"/>
            <a:r>
              <a:rPr lang="en-US" sz="2000" dirty="0">
                <a:hlinkClick r:id="rId2"/>
              </a:rPr>
              <a:t>http://windows.github.com/</a:t>
            </a:r>
            <a:endParaRPr lang="en-US" sz="2000" dirty="0"/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is intuitive enough that it doesn’t really need a guide</a:t>
            </a:r>
          </a:p>
          <a:p>
            <a:pPr lvl="1"/>
            <a:r>
              <a:rPr lang="en-US" sz="2000" dirty="0" smtClean="0"/>
              <a:t>Just know the basics of how </a:t>
            </a:r>
            <a:r>
              <a:rPr lang="en-US" sz="2000" dirty="0" err="1" smtClean="0"/>
              <a:t>Git</a:t>
            </a:r>
            <a:r>
              <a:rPr lang="en-US" sz="2000" dirty="0" smtClean="0"/>
              <a:t> works</a:t>
            </a:r>
          </a:p>
          <a:p>
            <a:pPr lvl="1"/>
            <a:r>
              <a:rPr lang="en-US" sz="2000" dirty="0" smtClean="0"/>
              <a:t>Guide on </a:t>
            </a:r>
            <a:r>
              <a:rPr lang="en-US" sz="2000" dirty="0"/>
              <a:t>pull requests: </a:t>
            </a:r>
            <a:r>
              <a:rPr lang="en-US" sz="1600" dirty="0">
                <a:hlinkClick r:id="rId3"/>
              </a:rPr>
              <a:t>https://help.github.com/articles/using-pull-requests</a:t>
            </a:r>
            <a:endParaRPr lang="en-US" sz="16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Bash requires the use of a command line interface</a:t>
            </a:r>
          </a:p>
          <a:p>
            <a:pPr lvl="1"/>
            <a:r>
              <a:rPr lang="en-US" sz="2000" dirty="0" smtClean="0"/>
              <a:t>Good reference to </a:t>
            </a:r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commands: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git-scm.com/docs</a:t>
            </a:r>
            <a:endParaRPr lang="en-US" sz="2000" dirty="0" smtClean="0"/>
          </a:p>
          <a:p>
            <a:pPr lvl="1"/>
            <a:r>
              <a:rPr lang="en-US" sz="2000" dirty="0" smtClean="0"/>
              <a:t>You can always do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help &lt;command&gt;</a:t>
            </a:r>
            <a:r>
              <a:rPr lang="en-US" sz="2000" dirty="0" smtClean="0">
                <a:cs typeface="Consolas" pitchFamily="49" charset="0"/>
              </a:rPr>
              <a:t> to see a local html man page on the command</a:t>
            </a:r>
            <a:endParaRPr lang="en-US" sz="2000" dirty="0"/>
          </a:p>
          <a:p>
            <a:pPr lvl="1"/>
            <a:r>
              <a:rPr lang="en-US" sz="2000" dirty="0"/>
              <a:t>Slightly more complicated guide to </a:t>
            </a:r>
            <a:r>
              <a:rPr lang="en-US" sz="2000" dirty="0" err="1"/>
              <a:t>Git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git-scm.com/book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8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Pros/Cons to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550314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7798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Revision History</a:t>
            </a:r>
            <a:endParaRPr lang="en-US" dirty="0" smtClean="0"/>
          </a:p>
          <a:p>
            <a:r>
              <a:rPr lang="en-US" b="1" dirty="0" smtClean="0"/>
              <a:t>Revision History</a:t>
            </a:r>
          </a:p>
          <a:p>
            <a:r>
              <a:rPr lang="en-US" b="1" dirty="0" smtClean="0"/>
              <a:t>Revision History</a:t>
            </a:r>
          </a:p>
          <a:p>
            <a:r>
              <a:rPr lang="en-US" dirty="0" smtClean="0"/>
              <a:t>Ability to easily work on project simultaneously</a:t>
            </a:r>
          </a:p>
          <a:p>
            <a:r>
              <a:rPr lang="en-US" dirty="0" smtClean="0"/>
              <a:t>Access to code wherever there is internet</a:t>
            </a:r>
          </a:p>
          <a:p>
            <a:r>
              <a:rPr lang="en-US" dirty="0" smtClean="0"/>
              <a:t>Ability to branch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550314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779838"/>
          </a:xfrm>
        </p:spPr>
        <p:txBody>
          <a:bodyPr/>
          <a:lstStyle/>
          <a:p>
            <a:r>
              <a:rPr lang="en-US" dirty="0" smtClean="0"/>
              <a:t>More overhead means more time wasted</a:t>
            </a:r>
          </a:p>
          <a:p>
            <a:r>
              <a:rPr lang="en-US" dirty="0" smtClean="0"/>
              <a:t>Many unneeded features add unneeded complexity</a:t>
            </a:r>
          </a:p>
          <a:p>
            <a:r>
              <a:rPr lang="en-US" dirty="0" smtClean="0"/>
              <a:t>Originally intended for text programs, not </a:t>
            </a:r>
            <a:r>
              <a:rPr lang="en-US" dirty="0" err="1" smtClean="0"/>
              <a:t>LabView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5791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Obviously the pros outweigh the cons 2 to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2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Although </a:t>
            </a:r>
            <a:r>
              <a:rPr lang="en-US" sz="2400" dirty="0" err="1" smtClean="0"/>
              <a:t>Git</a:t>
            </a:r>
            <a:r>
              <a:rPr lang="en-US" sz="2400" dirty="0" smtClean="0"/>
              <a:t> was designed for text files (.txt, .c, .h, .java, etc.), its main features will work with any file of any type</a:t>
            </a:r>
          </a:p>
          <a:p>
            <a:r>
              <a:rPr lang="en-US" sz="2400" dirty="0" smtClean="0"/>
              <a:t>It looks at the binary data of the file (1’s and 0’s) so it will always be able to detect any changes. It just won’t know what the changes are with </a:t>
            </a:r>
            <a:r>
              <a:rPr lang="en-US" sz="2400" dirty="0" err="1" smtClean="0"/>
              <a:t>LabView’s</a:t>
            </a:r>
            <a:r>
              <a:rPr lang="en-US" sz="2400" dirty="0" smtClean="0"/>
              <a:t> .vi files.</a:t>
            </a:r>
          </a:p>
          <a:p>
            <a:r>
              <a:rPr lang="en-US" sz="2400" dirty="0" smtClean="0"/>
              <a:t>It might not be able to smoothly merge two modifications to the same .vi file (merge) or easily compare differences between two different versions of a .vi files (diff).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64886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 of 11/25/2012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140411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However, this </a:t>
            </a:r>
            <a:r>
              <a:rPr lang="en-US" sz="2000" dirty="0" smtClean="0"/>
              <a:t>is all </a:t>
            </a:r>
            <a:r>
              <a:rPr lang="en-US" sz="2000" dirty="0"/>
              <a:t>assuming our version of </a:t>
            </a:r>
            <a:r>
              <a:rPr lang="en-US" sz="2000" dirty="0" err="1"/>
              <a:t>LabView</a:t>
            </a:r>
            <a:r>
              <a:rPr lang="en-US" sz="2000" dirty="0"/>
              <a:t> will not have merge/diff </a:t>
            </a:r>
            <a:r>
              <a:rPr lang="en-US" sz="2000" dirty="0" smtClean="0"/>
              <a:t>features. Even if it does, they will not be integrated with </a:t>
            </a:r>
            <a:r>
              <a:rPr lang="en-US" sz="2000" dirty="0" err="1" smtClean="0"/>
              <a:t>Git</a:t>
            </a:r>
            <a:r>
              <a:rPr lang="en-US" sz="2000" dirty="0" smtClean="0"/>
              <a:t> (</a:t>
            </a:r>
            <a:r>
              <a:rPr lang="en-US" sz="2000" dirty="0" err="1" smtClean="0"/>
              <a:t>afaik</a:t>
            </a:r>
            <a:r>
              <a:rPr lang="en-US" sz="2000" dirty="0" smtClean="0"/>
              <a:t>). In other words, </a:t>
            </a:r>
            <a:r>
              <a:rPr lang="en-US" sz="2000" dirty="0" err="1" smtClean="0"/>
              <a:t>Git</a:t>
            </a:r>
            <a:r>
              <a:rPr lang="en-US" sz="2000" dirty="0" smtClean="0"/>
              <a:t> will not be able to merge </a:t>
            </a:r>
            <a:r>
              <a:rPr lang="en-US" sz="2000" dirty="0" err="1" smtClean="0"/>
              <a:t>LabView</a:t>
            </a:r>
            <a:r>
              <a:rPr lang="en-US" sz="2000" dirty="0" smtClean="0"/>
              <a:t> files </a:t>
            </a:r>
            <a:r>
              <a:rPr lang="en-US" sz="2000" dirty="0" err="1" smtClean="0"/>
              <a:t>automagically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8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Nature of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Unlike some other source controls, </a:t>
            </a:r>
            <a:r>
              <a:rPr lang="en-US" sz="2400" dirty="0" err="1" smtClean="0"/>
              <a:t>Git</a:t>
            </a:r>
            <a:r>
              <a:rPr lang="en-US" sz="2400" dirty="0" smtClean="0"/>
              <a:t> does not have an all-powerful central server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still has a remote repo stored in a central location (</a:t>
            </a:r>
            <a:r>
              <a:rPr lang="en-US" sz="2400" dirty="0" err="1" smtClean="0"/>
              <a:t>GitHub</a:t>
            </a:r>
            <a:r>
              <a:rPr lang="en-US" sz="2400" dirty="0" smtClean="0"/>
              <a:t>), but…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maintains a local repository on every computer </a:t>
            </a:r>
          </a:p>
          <a:p>
            <a:r>
              <a:rPr lang="en-US" sz="2400" dirty="0" err="1" smtClean="0">
                <a:cs typeface="Consolas" pitchFamily="49" charset="0"/>
              </a:rPr>
              <a:t>Git</a:t>
            </a:r>
            <a:r>
              <a:rPr lang="en-US" sz="2400" dirty="0" smtClean="0">
                <a:cs typeface="Consolas" pitchFamily="49" charset="0"/>
              </a:rPr>
              <a:t> creates this local repo by cloning the entire remote repo, </a:t>
            </a:r>
            <a:r>
              <a:rPr lang="en-US" sz="2400" b="1" dirty="0" smtClean="0">
                <a:cs typeface="Consolas" pitchFamily="49" charset="0"/>
              </a:rPr>
              <a:t>history included</a:t>
            </a:r>
          </a:p>
          <a:p>
            <a:r>
              <a:rPr lang="en-US" sz="2400" dirty="0" smtClean="0">
                <a:cs typeface="Consolas" pitchFamily="49" charset="0"/>
              </a:rPr>
              <a:t>Even without a connection to the remote repo on </a:t>
            </a:r>
            <a:r>
              <a:rPr lang="en-US" sz="2400" dirty="0" err="1" smtClean="0">
                <a:cs typeface="Consolas" pitchFamily="49" charset="0"/>
              </a:rPr>
              <a:t>GitHub</a:t>
            </a:r>
            <a:r>
              <a:rPr lang="en-US" sz="2400" dirty="0" smtClean="0">
                <a:cs typeface="Consolas" pitchFamily="49" charset="0"/>
              </a:rPr>
              <a:t>, you can checkout the entire directory back to the very first commit </a:t>
            </a:r>
          </a:p>
          <a:p>
            <a:r>
              <a:rPr lang="en-US" sz="2400" dirty="0" smtClean="0">
                <a:cs typeface="Consolas" pitchFamily="49" charset="0"/>
              </a:rPr>
              <a:t>You can also continue working and making commits without an internet connection, then push to the remote repo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8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Repo</a:t>
            </a:r>
            <a:r>
              <a:rPr lang="en-US" sz="2400" dirty="0" smtClean="0"/>
              <a:t>: short for repository</a:t>
            </a:r>
          </a:p>
          <a:p>
            <a:pPr lvl="1"/>
            <a:r>
              <a:rPr lang="en-US" sz="2000" dirty="0" smtClean="0"/>
              <a:t>Repository: a project directory and additional data (commits, tags, and other </a:t>
            </a:r>
            <a:r>
              <a:rPr lang="en-US" sz="2000" dirty="0" err="1" smtClean="0"/>
              <a:t>Git</a:t>
            </a:r>
            <a:r>
              <a:rPr lang="en-US" sz="2000" dirty="0" smtClean="0"/>
              <a:t> inner-clockwork stuff)</a:t>
            </a:r>
          </a:p>
          <a:p>
            <a:pPr lvl="1"/>
            <a:r>
              <a:rPr lang="en-US" sz="2000" dirty="0" smtClean="0"/>
              <a:t>Remote repository: the repo that is on a server (</a:t>
            </a:r>
            <a:r>
              <a:rPr lang="en-US" sz="2000" dirty="0" err="1" smtClean="0"/>
              <a:t>GitHub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Local repository: the repo that is on each computer</a:t>
            </a:r>
          </a:p>
          <a:p>
            <a:r>
              <a:rPr lang="en-US" sz="2400" b="1" dirty="0" smtClean="0"/>
              <a:t>Commit</a:t>
            </a:r>
            <a:r>
              <a:rPr lang="en-US" sz="2400" dirty="0" smtClean="0"/>
              <a:t>: a snapshot of the entire project directory</a:t>
            </a:r>
          </a:p>
          <a:p>
            <a:pPr lvl="1"/>
            <a:r>
              <a:rPr lang="en-US" sz="2000" dirty="0" smtClean="0"/>
              <a:t>Can also be used as a verb: to commit means to create a new commit</a:t>
            </a:r>
          </a:p>
          <a:p>
            <a:pPr lvl="1"/>
            <a:r>
              <a:rPr lang="en-US" sz="2000" dirty="0" smtClean="0"/>
              <a:t>Every commit will have a message describing the new changes</a:t>
            </a:r>
          </a:p>
          <a:p>
            <a:pPr lvl="1"/>
            <a:r>
              <a:rPr lang="en-US" sz="2000" dirty="0" smtClean="0"/>
              <a:t>Commits are made offline to your local repository</a:t>
            </a:r>
          </a:p>
          <a:p>
            <a:pPr lvl="1"/>
            <a:r>
              <a:rPr lang="en-US" sz="2000" dirty="0" smtClean="0"/>
              <a:t>Then are later pushed to the remote repository</a:t>
            </a:r>
          </a:p>
          <a:p>
            <a:r>
              <a:rPr lang="en-US" sz="2400" b="1" dirty="0" smtClean="0"/>
              <a:t>Tag</a:t>
            </a:r>
            <a:r>
              <a:rPr lang="en-US" sz="2400" dirty="0" smtClean="0"/>
              <a:t>: a mark applied to a commit for easy access later</a:t>
            </a:r>
          </a:p>
          <a:p>
            <a:pPr lvl="1"/>
            <a:r>
              <a:rPr lang="en-US" sz="2000" dirty="0" smtClean="0"/>
              <a:t>Commits do not have human-readable names, but tags do</a:t>
            </a:r>
          </a:p>
          <a:p>
            <a:pPr lvl="1"/>
            <a:r>
              <a:rPr lang="en-US" sz="2000" dirty="0" smtClean="0"/>
              <a:t>Tags allow us to remember a certain commit as important</a:t>
            </a:r>
          </a:p>
        </p:txBody>
      </p:sp>
    </p:spTree>
    <p:extLst>
      <p:ext uri="{BB962C8B-B14F-4D97-AF65-F5344CB8AC3E}">
        <p14:creationId xmlns:p14="http://schemas.microsoft.com/office/powerpoint/2010/main" val="9849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 Terminology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Push</a:t>
            </a:r>
            <a:r>
              <a:rPr lang="en-US" sz="2400" dirty="0" smtClean="0"/>
              <a:t>: to copy all of your commits (and possibly tags) to the remote repository</a:t>
            </a:r>
          </a:p>
          <a:p>
            <a:pPr lvl="1"/>
            <a:r>
              <a:rPr lang="en-US" sz="2000" dirty="0" err="1" smtClean="0"/>
              <a:t>Git</a:t>
            </a:r>
            <a:r>
              <a:rPr lang="en-US" sz="2000" dirty="0" smtClean="0"/>
              <a:t> will also check if the remote repo has new commits applied by someone else that you didn’t have when making your commits</a:t>
            </a:r>
          </a:p>
          <a:p>
            <a:pPr lvl="1"/>
            <a:r>
              <a:rPr lang="en-US" sz="2000" dirty="0" smtClean="0"/>
              <a:t>In that case, </a:t>
            </a:r>
            <a:r>
              <a:rPr lang="en-US" sz="2000" dirty="0" err="1" smtClean="0"/>
              <a:t>Git</a:t>
            </a:r>
            <a:r>
              <a:rPr lang="en-US" sz="2000" dirty="0" smtClean="0"/>
              <a:t> will try to merge on the remote repo. If it fails, it will prompt you to fetch &amp; merge them yourself on your local repo</a:t>
            </a:r>
          </a:p>
          <a:p>
            <a:r>
              <a:rPr lang="en-US" sz="2400" b="1" dirty="0" smtClean="0"/>
              <a:t>Fetch</a:t>
            </a:r>
            <a:r>
              <a:rPr lang="en-US" sz="2400" dirty="0" smtClean="0"/>
              <a:t>: the opposite of push (sort of)</a:t>
            </a:r>
          </a:p>
          <a:p>
            <a:pPr lvl="1"/>
            <a:r>
              <a:rPr lang="en-US" sz="2000" dirty="0" smtClean="0"/>
              <a:t>Downloads objects and references from a remote repo</a:t>
            </a:r>
          </a:p>
          <a:p>
            <a:pPr lvl="1"/>
            <a:r>
              <a:rPr lang="en-US" sz="2000" dirty="0" smtClean="0"/>
              <a:t>Does not alter your working directory </a:t>
            </a:r>
          </a:p>
          <a:p>
            <a:pPr lvl="1"/>
            <a:r>
              <a:rPr lang="en-US" sz="2000" dirty="0" smtClean="0"/>
              <a:t>In other words, check for updates from the remote repo w/o altering your own local repo</a:t>
            </a:r>
          </a:p>
          <a:p>
            <a:r>
              <a:rPr lang="en-US" sz="2400" b="1" dirty="0" smtClean="0"/>
              <a:t>Pull</a:t>
            </a:r>
            <a:r>
              <a:rPr lang="en-US" sz="2400" dirty="0" smtClean="0"/>
              <a:t>: a fetch followed by a merge</a:t>
            </a:r>
          </a:p>
          <a:p>
            <a:pPr lvl="1"/>
            <a:r>
              <a:rPr lang="en-US" sz="2000" dirty="0" smtClean="0"/>
              <a:t>The merge following the fetch will alter your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7125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branch is a separate line of development that allows parallel work on the same project</a:t>
            </a:r>
          </a:p>
          <a:p>
            <a:r>
              <a:rPr lang="en-US" sz="2400" dirty="0" smtClean="0"/>
              <a:t>Technically, it is a tag that is always set to the newest commit made on that branch</a:t>
            </a:r>
          </a:p>
          <a:p>
            <a:r>
              <a:rPr lang="en-US" sz="2400" dirty="0" smtClean="0"/>
              <a:t>Every repo has a main branch (typically called master)</a:t>
            </a:r>
          </a:p>
          <a:p>
            <a:r>
              <a:rPr lang="en-US" sz="2400" dirty="0" smtClean="0"/>
              <a:t>When you make a commit, your commit is only added to the current branch and not any others</a:t>
            </a:r>
            <a:endParaRPr lang="en-US" sz="2400" dirty="0"/>
          </a:p>
          <a:p>
            <a:r>
              <a:rPr lang="en-US" sz="2400" dirty="0" smtClean="0"/>
              <a:t>If you checkout a branch, your working directory will be reset to the current state of the branch’s directory</a:t>
            </a:r>
          </a:p>
          <a:p>
            <a:r>
              <a:rPr lang="en-US" sz="2400" dirty="0" smtClean="0"/>
              <a:t>Branches (much like commits &amp; tags) must be pushed to a remote repo</a:t>
            </a:r>
          </a:p>
          <a:p>
            <a:pPr lvl="1"/>
            <a:r>
              <a:rPr lang="en-US" sz="2000" dirty="0" smtClean="0"/>
              <a:t>When you push to a remote repo, </a:t>
            </a:r>
            <a:r>
              <a:rPr lang="en-US" sz="2000" dirty="0" err="1" smtClean="0"/>
              <a:t>Git</a:t>
            </a:r>
            <a:r>
              <a:rPr lang="en-US" sz="2000" dirty="0" smtClean="0"/>
              <a:t> is actually pushing your current branch to the branch of the same name on the remote repo</a:t>
            </a:r>
          </a:p>
        </p:txBody>
      </p:sp>
    </p:spTree>
    <p:extLst>
      <p:ext uri="{BB962C8B-B14F-4D97-AF65-F5344CB8AC3E}">
        <p14:creationId xmlns:p14="http://schemas.microsoft.com/office/powerpoint/2010/main" val="9197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Checkout</a:t>
            </a:r>
            <a:r>
              <a:rPr lang="en-US" sz="2400" dirty="0" smtClean="0"/>
              <a:t>: to switch your working directory with the directory loaded from a branch, commit, or tag</a:t>
            </a:r>
          </a:p>
          <a:p>
            <a:pPr lvl="1"/>
            <a:r>
              <a:rPr lang="en-US" sz="2000" dirty="0" smtClean="0"/>
              <a:t>Will not allow you to checkout if changes are not committed </a:t>
            </a:r>
          </a:p>
          <a:p>
            <a:pPr lvl="1"/>
            <a:r>
              <a:rPr lang="en-US" sz="2000" dirty="0" smtClean="0"/>
              <a:t>When you checkout a branch, you are switching over to that branch as well as changing your working directory</a:t>
            </a:r>
          </a:p>
          <a:p>
            <a:pPr lvl="1"/>
            <a:r>
              <a:rPr lang="en-US" sz="2000" dirty="0" smtClean="0"/>
              <a:t>When you checkout a commit/tag, you will enter a headless (branchless) state</a:t>
            </a:r>
          </a:p>
          <a:p>
            <a:pPr lvl="2"/>
            <a:r>
              <a:rPr lang="en-US" sz="1600" dirty="0" smtClean="0"/>
              <a:t>Any commits you make will not be saved (since you are not on any branch)</a:t>
            </a:r>
          </a:p>
          <a:p>
            <a:pPr lvl="2"/>
            <a:r>
              <a:rPr lang="en-US" sz="1600" dirty="0" smtClean="0"/>
              <a:t>If you want to save those commits, make a new branch</a:t>
            </a:r>
          </a:p>
          <a:p>
            <a:pPr lvl="2"/>
            <a:r>
              <a:rPr lang="en-US" sz="1600" dirty="0" smtClean="0"/>
              <a:t>To get back on a branch, simply checkout a branch</a:t>
            </a:r>
          </a:p>
          <a:p>
            <a:pPr lvl="1"/>
            <a:r>
              <a:rPr lang="en-US" sz="2000" dirty="0" smtClean="0"/>
              <a:t>You can also checkout a specific file from any commit/tag/branch (assuming you know its name)</a:t>
            </a:r>
          </a:p>
          <a:p>
            <a:pPr lvl="1"/>
            <a:r>
              <a:rPr lang="en-US" sz="2000" b="1" dirty="0" smtClean="0"/>
              <a:t>Note</a:t>
            </a:r>
            <a:r>
              <a:rPr lang="en-US" sz="2000" dirty="0" smtClean="0"/>
              <a:t>: You can only do a checkout through the </a:t>
            </a:r>
            <a:r>
              <a:rPr lang="en-US" sz="2000" dirty="0" err="1" smtClean="0"/>
              <a:t>Git</a:t>
            </a:r>
            <a:r>
              <a:rPr lang="en-US" sz="2000" dirty="0" smtClean="0"/>
              <a:t> Bash </a:t>
            </a:r>
          </a:p>
          <a:p>
            <a:pPr lvl="1"/>
            <a:r>
              <a:rPr lang="en-US" sz="2000" dirty="0" smtClean="0"/>
              <a:t>You can also download a directory/file from any branch/commit/tag from </a:t>
            </a:r>
            <a:r>
              <a:rPr lang="en-US" sz="2000" dirty="0" err="1" smtClean="0"/>
              <a:t>GitHub</a:t>
            </a:r>
            <a:r>
              <a:rPr lang="en-US" sz="2000" dirty="0"/>
              <a:t> </a:t>
            </a:r>
            <a:r>
              <a:rPr lang="en-US" sz="2000" dirty="0" smtClean="0"/>
              <a:t>(not technically a checkout since it does not replace your working directory)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305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1908</Words>
  <Application>Microsoft Office PowerPoint</Application>
  <PresentationFormat>On-screen Show (4:3)</PresentationFormat>
  <Paragraphs>190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 Guide to GitHub for Huskie Robotics</vt:lpstr>
      <vt:lpstr>Introduction to Git and GitHub</vt:lpstr>
      <vt:lpstr>Pros/Cons to Git &amp; GitHub</vt:lpstr>
      <vt:lpstr>LabView and GitHub</vt:lpstr>
      <vt:lpstr>Nature of Git repositories</vt:lpstr>
      <vt:lpstr>Basic Terminology</vt:lpstr>
      <vt:lpstr>Remote Repos Terminology </vt:lpstr>
      <vt:lpstr>Branching</vt:lpstr>
      <vt:lpstr>Branching Terminology</vt:lpstr>
      <vt:lpstr>Branching Terminology</vt:lpstr>
      <vt:lpstr>Branching Terminology</vt:lpstr>
      <vt:lpstr>Software we will use</vt:lpstr>
      <vt:lpstr>Software we will use</vt:lpstr>
      <vt:lpstr>Software we will use</vt:lpstr>
      <vt:lpstr>Workflow</vt:lpstr>
      <vt:lpstr>How to set up GitHub for Windows</vt:lpstr>
      <vt:lpstr>Repository List</vt:lpstr>
      <vt:lpstr>User Options</vt:lpstr>
      <vt:lpstr>Repository List</vt:lpstr>
      <vt:lpstr>Local Repository List</vt:lpstr>
      <vt:lpstr>Repository View</vt:lpstr>
      <vt:lpstr>How to commit</vt:lpstr>
      <vt:lpstr>How to commit</vt:lpstr>
      <vt:lpstr>How to commit</vt:lpstr>
      <vt:lpstr>How to commit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189</cp:revision>
  <dcterms:created xsi:type="dcterms:W3CDTF">2012-11-25T05:12:34Z</dcterms:created>
  <dcterms:modified xsi:type="dcterms:W3CDTF">2013-01-13T05:10:34Z</dcterms:modified>
</cp:coreProperties>
</file>