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3" autoAdjust="0"/>
    <p:restoredTop sz="94660"/>
  </p:normalViewPr>
  <p:slideViewPr>
    <p:cSldViewPr snapToGrid="0">
      <p:cViewPr varScale="1">
        <p:scale>
          <a:sx n="103" d="100"/>
          <a:sy n="103" d="100"/>
        </p:scale>
        <p:origin x="132" y="60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269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noAutofit/>
          </a:bodyPr>
          <a:lstStyle/>
          <a:p>
            <a:pPr algn="r" hangingPunct="0">
              <a:defRPr sz="1400"/>
            </a:pPr>
            <a:endParaRPr lang="en-US" sz="13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noAutofit/>
          </a:bodyPr>
          <a:lstStyle/>
          <a:p>
            <a:pPr algn="r" hangingPunct="0">
              <a:defRPr sz="1400"/>
            </a:pPr>
            <a:fld id="{043FF404-4B5F-47D7-9356-CFF75ADA0972}" type="slidenum">
              <a:t>‹#›</a:t>
            </a:fld>
            <a:endParaRPr lang="en-US" sz="1300">
              <a:latin typeface="Arial" pitchFamily="18"/>
              <a:ea typeface="Microsoft YaHei" pitchFamily="2"/>
              <a:cs typeface="Mangal" pitchFamily="2"/>
            </a:endParaRPr>
          </a:p>
        </p:txBody>
      </p:sp>
    </p:spTree>
    <p:extLst>
      <p:ext uri="{BB962C8B-B14F-4D97-AF65-F5344CB8AC3E}">
        <p14:creationId xmlns:p14="http://schemas.microsoft.com/office/powerpoint/2010/main" val="2008185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27776921-A40E-4D1B-A28D-2F290164D0AF}" type="slidenum">
              <a:t>‹#›</a:t>
            </a:fld>
            <a:endParaRPr lang="en-US"/>
          </a:p>
        </p:txBody>
      </p:sp>
    </p:spTree>
    <p:extLst>
      <p:ext uri="{BB962C8B-B14F-4D97-AF65-F5344CB8AC3E}">
        <p14:creationId xmlns:p14="http://schemas.microsoft.com/office/powerpoint/2010/main" val="2608967629"/>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2F719133-7F5C-4F6C-8A72-485844EE4CE7}" type="slidenum">
              <a:t>1</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6A062BAB-4461-4B44-AC71-0FDAB7059401}" type="slidenum">
              <a:t>1</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29751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255F4733-D008-48B4-ABBB-979C02BFDD46}" type="slidenum">
              <a:t>10</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F7049308-840C-4A04-9CBF-A70C9D0C7C73}" type="slidenum">
              <a:t>10</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Don’t be the guy that checks in code that won’t compile.  </a:t>
            </a:r>
          </a:p>
          <a:p>
            <a:pPr lvl="0"/>
            <a:r>
              <a:rPr lang="en-US"/>
              <a:t>Doing so means everyone that pulls down your changes is going to need to stop what they are doing to fix problems you should be fixing yourself.</a:t>
            </a:r>
          </a:p>
          <a:p>
            <a:pPr lvl="0"/>
            <a:endParaRPr lang="en-US"/>
          </a:p>
          <a:p>
            <a:pPr lvl="0"/>
            <a:r>
              <a:rPr lang="en-US"/>
              <a:t>On the other hand, during the build season don’t worry about checking in code that compiles OK but may not work 100% correctly.  Previous stable versions are available in GIT, so we can go back if we need to.  </a:t>
            </a:r>
          </a:p>
          <a:p>
            <a:pPr lvl="0"/>
            <a:endParaRPr lang="en-US"/>
          </a:p>
          <a:p>
            <a:pPr lvl="0"/>
            <a:r>
              <a:rPr lang="en-US"/>
              <a:t>As we get close to code complete we start tagging revisions that are stable, and as we get close to competition we tag versions we actually intend to use.  You can push further changes after a tag without worry.  If the changes work as planned, we might add a new tag that includes this work, even if very close to competition.</a:t>
            </a:r>
          </a:p>
        </p:txBody>
      </p:sp>
    </p:spTree>
    <p:extLst>
      <p:ext uri="{BB962C8B-B14F-4D97-AF65-F5344CB8AC3E}">
        <p14:creationId xmlns:p14="http://schemas.microsoft.com/office/powerpoint/2010/main" val="3480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32511CFD-8E2E-4C42-8CAB-7206DB55A07A}" type="slidenum">
              <a:t>2</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875C88DA-F21C-4DFB-BC82-25FBB794B32F}" type="slidenum">
              <a:t>2</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Don’t read this to them, ask them to read the list and think of the most time they ever wasted because of one of these fails.</a:t>
            </a:r>
          </a:p>
          <a:p>
            <a:pPr lvl="0"/>
            <a:endParaRPr lang="en-US"/>
          </a:p>
          <a:p>
            <a:pPr lvl="0"/>
            <a:r>
              <a:rPr lang="en-US"/>
              <a:t>Which person wasted the most time?  </a:t>
            </a:r>
          </a:p>
          <a:p>
            <a:pPr lvl="0"/>
            <a:r>
              <a:rPr lang="en-US"/>
              <a:t>Have they got a system in place so that doesn’t happen again?</a:t>
            </a:r>
          </a:p>
        </p:txBody>
      </p:sp>
    </p:spTree>
    <p:extLst>
      <p:ext uri="{BB962C8B-B14F-4D97-AF65-F5344CB8AC3E}">
        <p14:creationId xmlns:p14="http://schemas.microsoft.com/office/powerpoint/2010/main" val="158023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AED22728-7851-4A41-BBFE-7E97B0683587}" type="slidenum">
              <a:t>3</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22AE4E7C-99AD-4E3F-A15E-D1148271A081}" type="slidenum">
              <a:t>3</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We have up to now kept close control of the robot code using zip files and a single copy on DropBox for robot code.  </a:t>
            </a:r>
          </a:p>
          <a:p>
            <a:pPr lvl="0"/>
            <a:endParaRPr lang="en-US"/>
          </a:p>
          <a:p>
            <a:pPr lvl="0"/>
            <a:r>
              <a:rPr lang="en-US"/>
              <a:t>All of the above and many of the problems on the previous page continue to happen.  There must be a better way.</a:t>
            </a:r>
          </a:p>
        </p:txBody>
      </p:sp>
    </p:spTree>
    <p:extLst>
      <p:ext uri="{BB962C8B-B14F-4D97-AF65-F5344CB8AC3E}">
        <p14:creationId xmlns:p14="http://schemas.microsoft.com/office/powerpoint/2010/main" val="283645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457F899F-5875-4B5A-968D-502894C3A177}" type="slidenum">
              <a:t>4</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0B95F784-36BB-489D-BE79-BC455899FE09}" type="slidenum">
              <a:t>4</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dirty="0"/>
              <a:t>To use Meld as the Diff Viewer instead of the default viewer that comes with TortoiseGit:</a:t>
            </a:r>
          </a:p>
          <a:p>
            <a:pPr lvl="0"/>
            <a:endParaRPr lang="en-US" dirty="0"/>
          </a:p>
          <a:p>
            <a:pPr lvl="0"/>
            <a:r>
              <a:rPr lang="en-US" dirty="0"/>
              <a:t>“TortoiseGit” </a:t>
            </a:r>
            <a:r>
              <a:rPr lang="en-US" dirty="0">
                <a:latin typeface="Wingdings" pitchFamily="18"/>
              </a:rPr>
              <a:t></a:t>
            </a:r>
            <a:r>
              <a:rPr lang="en-US" dirty="0"/>
              <a:t> “Settings” </a:t>
            </a:r>
            <a:r>
              <a:rPr lang="en-US" dirty="0">
                <a:latin typeface="Wingdings" pitchFamily="18"/>
              </a:rPr>
              <a:t></a:t>
            </a:r>
            <a:r>
              <a:rPr lang="en-US" dirty="0"/>
              <a:t> “Diff Viewer</a:t>
            </a:r>
          </a:p>
          <a:p>
            <a:pPr lvl="0"/>
            <a:r>
              <a:rPr lang="en-US" dirty="0"/>
              <a:t>Browse to Meld.exe in Program Files (x86)</a:t>
            </a:r>
          </a:p>
          <a:p>
            <a:pPr lvl="0"/>
            <a:endParaRPr lang="en-US" dirty="0"/>
          </a:p>
        </p:txBody>
      </p:sp>
    </p:spTree>
    <p:extLst>
      <p:ext uri="{BB962C8B-B14F-4D97-AF65-F5344CB8AC3E}">
        <p14:creationId xmlns:p14="http://schemas.microsoft.com/office/powerpoint/2010/main" val="3020225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C59154EE-1670-42B7-AF3A-02CFF5E3DD67}" type="slidenum">
              <a:t>5</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C9787608-6284-481D-BDDE-972A7BE9CB64}" type="slidenum">
              <a:t>5</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Centralized system (for example CVS, Visual SourceSafe, or PerForce), keeps all of the history on one server.  </a:t>
            </a:r>
          </a:p>
          <a:p>
            <a:pPr lvl="0"/>
            <a:endParaRPr lang="en-US"/>
          </a:p>
          <a:p>
            <a:pPr lvl="0"/>
            <a:r>
              <a:rPr lang="en-US"/>
              <a:t>The user’s machine only has source code, (less to download), but all is lost if the disk fails on the server.</a:t>
            </a:r>
          </a:p>
        </p:txBody>
      </p:sp>
    </p:spTree>
    <p:extLst>
      <p:ext uri="{BB962C8B-B14F-4D97-AF65-F5344CB8AC3E}">
        <p14:creationId xmlns:p14="http://schemas.microsoft.com/office/powerpoint/2010/main" val="325433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B441C55E-40EE-4847-AE6E-22178473EA40}" type="slidenum">
              <a:t>6</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D1F52AA4-B169-46DA-83BF-DBB9F43E3070}" type="slidenum">
              <a:t>6</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294233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74478849-3A47-46D1-8F45-D252BAE5A788}" type="slidenum">
              <a:t>7</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71F6DB43-2FBE-4086-AA54-EA5764B22147}" type="slidenum">
              <a:t>7</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99% of what you do with GIT is done locally.</a:t>
            </a:r>
          </a:p>
          <a:p>
            <a:pPr lvl="0"/>
            <a:r>
              <a:rPr lang="en-US"/>
              <a:t>Very fast because there is no messaging back and forth with the server</a:t>
            </a:r>
          </a:p>
        </p:txBody>
      </p:sp>
    </p:spTree>
    <p:extLst>
      <p:ext uri="{BB962C8B-B14F-4D97-AF65-F5344CB8AC3E}">
        <p14:creationId xmlns:p14="http://schemas.microsoft.com/office/powerpoint/2010/main" val="367793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B070E259-37D6-46C6-92BF-39404BE7BEEC}" type="slidenum">
              <a:t>8</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2A58CF0A-5324-43F1-8CC8-97CDD1CE1BFA}" type="slidenum">
              <a:t>8</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Before the push, your changes are only seen on your local computer.</a:t>
            </a:r>
          </a:p>
          <a:p>
            <a:pPr lvl="0"/>
            <a:endParaRPr lang="en-US"/>
          </a:p>
          <a:p>
            <a:pPr lvl="0"/>
            <a:r>
              <a:rPr lang="en-US"/>
              <a:t>After a successful Push, your changes are available to everyone</a:t>
            </a:r>
          </a:p>
        </p:txBody>
      </p:sp>
    </p:spTree>
    <p:extLst>
      <p:ext uri="{BB962C8B-B14F-4D97-AF65-F5344CB8AC3E}">
        <p14:creationId xmlns:p14="http://schemas.microsoft.com/office/powerpoint/2010/main" val="69375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597CB541-79A9-45B3-8254-F1664FF13306}" type="slidenum">
              <a:t>9</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B5B0067A-8DCA-48D1-804E-C20C7117C192}" type="slidenum">
              <a:t>9</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Have everyone in class make changes in the joke and commit them locally.  Then have them all try to push them to the master at the same time.  This is a worst case scenario that will eventually work itself out, but nothing this bad will happen in normal use.</a:t>
            </a:r>
          </a:p>
        </p:txBody>
      </p:sp>
    </p:spTree>
    <p:extLst>
      <p:ext uri="{BB962C8B-B14F-4D97-AF65-F5344CB8AC3E}">
        <p14:creationId xmlns:p14="http://schemas.microsoft.com/office/powerpoint/2010/main" val="258736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10100-E7B3-47D2-A805-ACD4E0CBDF72}" type="slidenum">
              <a:t>‹#›</a:t>
            </a:fld>
            <a:endParaRPr lang="en-US"/>
          </a:p>
        </p:txBody>
      </p:sp>
    </p:spTree>
    <p:extLst>
      <p:ext uri="{BB962C8B-B14F-4D97-AF65-F5344CB8AC3E}">
        <p14:creationId xmlns:p14="http://schemas.microsoft.com/office/powerpoint/2010/main" val="107136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A1A3D84-E717-4F3C-8045-AF3518CDEA17}" type="slidenum">
              <a:t>‹#›</a:t>
            </a:fld>
            <a:endParaRPr lang="en-US"/>
          </a:p>
        </p:txBody>
      </p:sp>
    </p:spTree>
    <p:extLst>
      <p:ext uri="{BB962C8B-B14F-4D97-AF65-F5344CB8AC3E}">
        <p14:creationId xmlns:p14="http://schemas.microsoft.com/office/powerpoint/2010/main" val="299092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584200"/>
            <a:ext cx="2741612" cy="5546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584200"/>
            <a:ext cx="8075613" cy="5546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BB35FC-10FC-4B61-848D-0E58F07912AF}" type="slidenum">
              <a:t>‹#›</a:t>
            </a:fld>
            <a:endParaRPr lang="en-US"/>
          </a:p>
        </p:txBody>
      </p:sp>
    </p:spTree>
    <p:extLst>
      <p:ext uri="{BB962C8B-B14F-4D97-AF65-F5344CB8AC3E}">
        <p14:creationId xmlns:p14="http://schemas.microsoft.com/office/powerpoint/2010/main" val="422396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73BE191-6615-4AF9-96AE-9A822E52E55D}" type="slidenum">
              <a:t>‹#›</a:t>
            </a:fld>
            <a:endParaRPr lang="en-US"/>
          </a:p>
        </p:txBody>
      </p:sp>
    </p:spTree>
    <p:extLst>
      <p:ext uri="{BB962C8B-B14F-4D97-AF65-F5344CB8AC3E}">
        <p14:creationId xmlns:p14="http://schemas.microsoft.com/office/powerpoint/2010/main" val="3690628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1F0615C-5A20-4D09-B38C-51A30A3DB5F8}" type="slidenum">
              <a:t>‹#›</a:t>
            </a:fld>
            <a:endParaRPr lang="en-US"/>
          </a:p>
        </p:txBody>
      </p:sp>
    </p:spTree>
    <p:extLst>
      <p:ext uri="{BB962C8B-B14F-4D97-AF65-F5344CB8AC3E}">
        <p14:creationId xmlns:p14="http://schemas.microsoft.com/office/powerpoint/2010/main" val="425514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56A612E-7D2E-40C9-BEEB-63B59A419E5D}" type="slidenum">
              <a:t>‹#›</a:t>
            </a:fld>
            <a:endParaRPr lang="en-US"/>
          </a:p>
        </p:txBody>
      </p:sp>
    </p:spTree>
    <p:extLst>
      <p:ext uri="{BB962C8B-B14F-4D97-AF65-F5344CB8AC3E}">
        <p14:creationId xmlns:p14="http://schemas.microsoft.com/office/powerpoint/2010/main" val="388724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701800"/>
            <a:ext cx="5103813" cy="4462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5413" y="1701800"/>
            <a:ext cx="5103812" cy="4462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A5ACBE5-9E49-4736-9CBD-1F0F397A9426}" type="slidenum">
              <a:t>‹#›</a:t>
            </a:fld>
            <a:endParaRPr lang="en-US"/>
          </a:p>
        </p:txBody>
      </p:sp>
    </p:spTree>
    <p:extLst>
      <p:ext uri="{BB962C8B-B14F-4D97-AF65-F5344CB8AC3E}">
        <p14:creationId xmlns:p14="http://schemas.microsoft.com/office/powerpoint/2010/main" val="414757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FF1D0D9-001B-491C-9410-0DEB1BBB63EF}" type="slidenum">
              <a:t>‹#›</a:t>
            </a:fld>
            <a:endParaRPr lang="en-US"/>
          </a:p>
        </p:txBody>
      </p:sp>
    </p:spTree>
    <p:extLst>
      <p:ext uri="{BB962C8B-B14F-4D97-AF65-F5344CB8AC3E}">
        <p14:creationId xmlns:p14="http://schemas.microsoft.com/office/powerpoint/2010/main" val="3680244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3751765-F53D-408E-94C3-8F21AEFB8E42}" type="slidenum">
              <a:t>‹#›</a:t>
            </a:fld>
            <a:endParaRPr lang="en-US"/>
          </a:p>
        </p:txBody>
      </p:sp>
    </p:spTree>
    <p:extLst>
      <p:ext uri="{BB962C8B-B14F-4D97-AF65-F5344CB8AC3E}">
        <p14:creationId xmlns:p14="http://schemas.microsoft.com/office/powerpoint/2010/main" val="238647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F85A931B-F19F-4BAA-9878-DC0E3FDFDF76}" type="slidenum">
              <a:t>‹#›</a:t>
            </a:fld>
            <a:endParaRPr lang="en-US"/>
          </a:p>
        </p:txBody>
      </p:sp>
    </p:spTree>
    <p:extLst>
      <p:ext uri="{BB962C8B-B14F-4D97-AF65-F5344CB8AC3E}">
        <p14:creationId xmlns:p14="http://schemas.microsoft.com/office/powerpoint/2010/main" val="1856469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209A7FC-C5B8-4597-B4A7-5E150AF7E4B8}" type="slidenum">
              <a:t>‹#›</a:t>
            </a:fld>
            <a:endParaRPr lang="en-US"/>
          </a:p>
        </p:txBody>
      </p:sp>
    </p:spTree>
    <p:extLst>
      <p:ext uri="{BB962C8B-B14F-4D97-AF65-F5344CB8AC3E}">
        <p14:creationId xmlns:p14="http://schemas.microsoft.com/office/powerpoint/2010/main" val="88958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645B993-0501-4A9E-895B-720A5357B510}" type="slidenum">
              <a:t>‹#›</a:t>
            </a:fld>
            <a:endParaRPr lang="en-US"/>
          </a:p>
        </p:txBody>
      </p:sp>
    </p:spTree>
    <p:extLst>
      <p:ext uri="{BB962C8B-B14F-4D97-AF65-F5344CB8AC3E}">
        <p14:creationId xmlns:p14="http://schemas.microsoft.com/office/powerpoint/2010/main" val="173684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B54CFEB-A0AB-48ED-891C-925C68EEEFA4}" type="slidenum">
              <a:t>‹#›</a:t>
            </a:fld>
            <a:endParaRPr lang="en-US"/>
          </a:p>
        </p:txBody>
      </p:sp>
    </p:spTree>
    <p:extLst>
      <p:ext uri="{BB962C8B-B14F-4D97-AF65-F5344CB8AC3E}">
        <p14:creationId xmlns:p14="http://schemas.microsoft.com/office/powerpoint/2010/main" val="999081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E480DF9-1E8B-4364-892A-BF856C707618}" type="slidenum">
              <a:t>‹#›</a:t>
            </a:fld>
            <a:endParaRPr lang="en-US"/>
          </a:p>
        </p:txBody>
      </p:sp>
    </p:spTree>
    <p:extLst>
      <p:ext uri="{BB962C8B-B14F-4D97-AF65-F5344CB8AC3E}">
        <p14:creationId xmlns:p14="http://schemas.microsoft.com/office/powerpoint/2010/main" val="178710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0013" y="274638"/>
            <a:ext cx="2589212"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274638"/>
            <a:ext cx="7618413"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096461-9974-435A-8E2E-26A2933E2716}" type="slidenum">
              <a:t>‹#›</a:t>
            </a:fld>
            <a:endParaRPr lang="en-US"/>
          </a:p>
        </p:txBody>
      </p:sp>
    </p:spTree>
    <p:extLst>
      <p:ext uri="{BB962C8B-B14F-4D97-AF65-F5344CB8AC3E}">
        <p14:creationId xmlns:p14="http://schemas.microsoft.com/office/powerpoint/2010/main" val="340548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3425BEA-E3AD-4ACE-9285-83A0E79494BE}" type="slidenum">
              <a:t>‹#›</a:t>
            </a:fld>
            <a:endParaRPr lang="en-US"/>
          </a:p>
        </p:txBody>
      </p:sp>
    </p:spTree>
    <p:extLst>
      <p:ext uri="{BB962C8B-B14F-4D97-AF65-F5344CB8AC3E}">
        <p14:creationId xmlns:p14="http://schemas.microsoft.com/office/powerpoint/2010/main" val="416514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5264B0B-0749-4C30-9CEC-91EFC31540E3}" type="slidenum">
              <a:t>‹#›</a:t>
            </a:fld>
            <a:endParaRPr lang="en-US"/>
          </a:p>
        </p:txBody>
      </p:sp>
    </p:spTree>
    <p:extLst>
      <p:ext uri="{BB962C8B-B14F-4D97-AF65-F5344CB8AC3E}">
        <p14:creationId xmlns:p14="http://schemas.microsoft.com/office/powerpoint/2010/main" val="389152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254EC59-2DDA-40EF-A35A-5956BD25C42A}" type="slidenum">
              <a:t>‹#›</a:t>
            </a:fld>
            <a:endParaRPr lang="en-US"/>
          </a:p>
        </p:txBody>
      </p:sp>
    </p:spTree>
    <p:extLst>
      <p:ext uri="{BB962C8B-B14F-4D97-AF65-F5344CB8AC3E}">
        <p14:creationId xmlns:p14="http://schemas.microsoft.com/office/powerpoint/2010/main" val="346707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25600" y="4951413"/>
            <a:ext cx="3457575" cy="12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35575" y="4951413"/>
            <a:ext cx="3459163" cy="12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086500C-46ED-451C-9372-776148606013}" type="slidenum">
              <a:t>‹#›</a:t>
            </a:fld>
            <a:endParaRPr lang="en-US"/>
          </a:p>
        </p:txBody>
      </p:sp>
    </p:spTree>
    <p:extLst>
      <p:ext uri="{BB962C8B-B14F-4D97-AF65-F5344CB8AC3E}">
        <p14:creationId xmlns:p14="http://schemas.microsoft.com/office/powerpoint/2010/main" val="39161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0A1F7DC6-CB1F-41BF-A308-A62E92D504C2}" type="slidenum">
              <a:t>‹#›</a:t>
            </a:fld>
            <a:endParaRPr lang="en-US"/>
          </a:p>
        </p:txBody>
      </p:sp>
    </p:spTree>
    <p:extLst>
      <p:ext uri="{BB962C8B-B14F-4D97-AF65-F5344CB8AC3E}">
        <p14:creationId xmlns:p14="http://schemas.microsoft.com/office/powerpoint/2010/main" val="4191198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31CDEF9-977E-4D9F-BD18-BD00B19073C5}" type="slidenum">
              <a:t>‹#›</a:t>
            </a:fld>
            <a:endParaRPr lang="en-US"/>
          </a:p>
        </p:txBody>
      </p:sp>
    </p:spTree>
    <p:extLst>
      <p:ext uri="{BB962C8B-B14F-4D97-AF65-F5344CB8AC3E}">
        <p14:creationId xmlns:p14="http://schemas.microsoft.com/office/powerpoint/2010/main" val="302887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2BCA068-1CFD-4E4F-9598-9D7D18E7E0A5}" type="slidenum">
              <a:t>‹#›</a:t>
            </a:fld>
            <a:endParaRPr lang="en-US"/>
          </a:p>
        </p:txBody>
      </p:sp>
    </p:spTree>
    <p:extLst>
      <p:ext uri="{BB962C8B-B14F-4D97-AF65-F5344CB8AC3E}">
        <p14:creationId xmlns:p14="http://schemas.microsoft.com/office/powerpoint/2010/main" val="369626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43E0B32-96E6-4596-BA88-ED5F31646DCC}" type="slidenum">
              <a:t>‹#›</a:t>
            </a:fld>
            <a:endParaRPr lang="en-US"/>
          </a:p>
        </p:txBody>
      </p:sp>
    </p:spTree>
    <p:extLst>
      <p:ext uri="{BB962C8B-B14F-4D97-AF65-F5344CB8AC3E}">
        <p14:creationId xmlns:p14="http://schemas.microsoft.com/office/powerpoint/2010/main" val="183531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24BF212-73BA-4672-AD44-607D3885ACE7}" type="slidenum">
              <a:t>‹#›</a:t>
            </a:fld>
            <a:endParaRPr lang="en-US"/>
          </a:p>
        </p:txBody>
      </p:sp>
    </p:spTree>
    <p:extLst>
      <p:ext uri="{BB962C8B-B14F-4D97-AF65-F5344CB8AC3E}">
        <p14:creationId xmlns:p14="http://schemas.microsoft.com/office/powerpoint/2010/main" val="129638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FB600A7-73D5-489A-82FD-D8AC9A7776A9}" type="slidenum">
              <a:t>‹#›</a:t>
            </a:fld>
            <a:endParaRPr lang="en-US"/>
          </a:p>
        </p:txBody>
      </p:sp>
    </p:spTree>
    <p:extLst>
      <p:ext uri="{BB962C8B-B14F-4D97-AF65-F5344CB8AC3E}">
        <p14:creationId xmlns:p14="http://schemas.microsoft.com/office/powerpoint/2010/main" val="198909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9A39C5-DB4F-4CF7-B768-A836E4911189}" type="slidenum">
              <a:t>‹#›</a:t>
            </a:fld>
            <a:endParaRPr lang="en-US"/>
          </a:p>
        </p:txBody>
      </p:sp>
    </p:spTree>
    <p:extLst>
      <p:ext uri="{BB962C8B-B14F-4D97-AF65-F5344CB8AC3E}">
        <p14:creationId xmlns:p14="http://schemas.microsoft.com/office/powerpoint/2010/main" val="270435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9613" y="2209800"/>
            <a:ext cx="2233612" cy="396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25600" y="2209800"/>
            <a:ext cx="6551613"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1B305A-F535-44DD-9341-CF1EFFA1365C}" type="slidenum">
              <a:t>‹#›</a:t>
            </a:fld>
            <a:endParaRPr lang="en-US"/>
          </a:p>
        </p:txBody>
      </p:sp>
    </p:spTree>
    <p:extLst>
      <p:ext uri="{BB962C8B-B14F-4D97-AF65-F5344CB8AC3E}">
        <p14:creationId xmlns:p14="http://schemas.microsoft.com/office/powerpoint/2010/main" val="139936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03D9FF2-E413-414D-B576-E39026F68C6D}" type="slidenum">
              <a:t>‹#›</a:t>
            </a:fld>
            <a:endParaRPr lang="en-US"/>
          </a:p>
        </p:txBody>
      </p:sp>
    </p:spTree>
    <p:extLst>
      <p:ext uri="{BB962C8B-B14F-4D97-AF65-F5344CB8AC3E}">
        <p14:creationId xmlns:p14="http://schemas.microsoft.com/office/powerpoint/2010/main" val="3344613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627710-9234-470C-958C-53B920CEE7FF}" type="slidenum">
              <a:t>‹#›</a:t>
            </a:fld>
            <a:endParaRPr lang="en-US"/>
          </a:p>
        </p:txBody>
      </p:sp>
    </p:spTree>
    <p:extLst>
      <p:ext uri="{BB962C8B-B14F-4D97-AF65-F5344CB8AC3E}">
        <p14:creationId xmlns:p14="http://schemas.microsoft.com/office/powerpoint/2010/main" val="1048072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A78FA5B-98DB-4B38-9F40-A3C84432A641}" type="slidenum">
              <a:t>‹#›</a:t>
            </a:fld>
            <a:endParaRPr lang="en-US"/>
          </a:p>
        </p:txBody>
      </p:sp>
    </p:spTree>
    <p:extLst>
      <p:ext uri="{BB962C8B-B14F-4D97-AF65-F5344CB8AC3E}">
        <p14:creationId xmlns:p14="http://schemas.microsoft.com/office/powerpoint/2010/main" val="85871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96714D3-2038-4433-8409-DB5344291B51}" type="slidenum">
              <a:t>‹#›</a:t>
            </a:fld>
            <a:endParaRPr lang="en-US"/>
          </a:p>
        </p:txBody>
      </p:sp>
    </p:spTree>
    <p:extLst>
      <p:ext uri="{BB962C8B-B14F-4D97-AF65-F5344CB8AC3E}">
        <p14:creationId xmlns:p14="http://schemas.microsoft.com/office/powerpoint/2010/main" val="15097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AE81AD7-A9D7-416A-A500-7F6AE19BF22C}" type="slidenum">
              <a:t>‹#›</a:t>
            </a:fld>
            <a:endParaRPr lang="en-US"/>
          </a:p>
        </p:txBody>
      </p:sp>
    </p:spTree>
    <p:extLst>
      <p:ext uri="{BB962C8B-B14F-4D97-AF65-F5344CB8AC3E}">
        <p14:creationId xmlns:p14="http://schemas.microsoft.com/office/powerpoint/2010/main" val="295600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50D8350-7F62-4A6E-B5E4-009DDCA322CF}" type="slidenum">
              <a:t>‹#›</a:t>
            </a:fld>
            <a:endParaRPr lang="en-US"/>
          </a:p>
        </p:txBody>
      </p:sp>
    </p:spTree>
    <p:extLst>
      <p:ext uri="{BB962C8B-B14F-4D97-AF65-F5344CB8AC3E}">
        <p14:creationId xmlns:p14="http://schemas.microsoft.com/office/powerpoint/2010/main" val="287147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7F3E9D8-EB47-4BB2-816E-EEDA12749879}" type="slidenum">
              <a:t>‹#›</a:t>
            </a:fld>
            <a:endParaRPr lang="en-US"/>
          </a:p>
        </p:txBody>
      </p:sp>
    </p:spTree>
    <p:extLst>
      <p:ext uri="{BB962C8B-B14F-4D97-AF65-F5344CB8AC3E}">
        <p14:creationId xmlns:p14="http://schemas.microsoft.com/office/powerpoint/2010/main" val="331038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312AD2-A57E-4082-8D67-9FFDCD795C36}" type="slidenum">
              <a:t>‹#›</a:t>
            </a:fld>
            <a:endParaRPr lang="en-US"/>
          </a:p>
        </p:txBody>
      </p:sp>
    </p:spTree>
    <p:extLst>
      <p:ext uri="{BB962C8B-B14F-4D97-AF65-F5344CB8AC3E}">
        <p14:creationId xmlns:p14="http://schemas.microsoft.com/office/powerpoint/2010/main" val="490727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D2430D3-CCC0-4077-85FC-E4670D86A90B}" type="slidenum">
              <a:t>‹#›</a:t>
            </a:fld>
            <a:endParaRPr lang="en-US"/>
          </a:p>
        </p:txBody>
      </p:sp>
    </p:spTree>
    <p:extLst>
      <p:ext uri="{BB962C8B-B14F-4D97-AF65-F5344CB8AC3E}">
        <p14:creationId xmlns:p14="http://schemas.microsoft.com/office/powerpoint/2010/main" val="21803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E211451-809D-411C-870A-A661A09AA7A7}" type="slidenum">
              <a:t>‹#›</a:t>
            </a:fld>
            <a:endParaRPr lang="en-US"/>
          </a:p>
        </p:txBody>
      </p:sp>
    </p:spTree>
    <p:extLst>
      <p:ext uri="{BB962C8B-B14F-4D97-AF65-F5344CB8AC3E}">
        <p14:creationId xmlns:p14="http://schemas.microsoft.com/office/powerpoint/2010/main" val="23382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AC2F9C-C3B8-4AC6-985D-FAF96D1F3A43}" type="slidenum">
              <a:t>‹#›</a:t>
            </a:fld>
            <a:endParaRPr lang="en-US"/>
          </a:p>
        </p:txBody>
      </p:sp>
    </p:spTree>
    <p:extLst>
      <p:ext uri="{BB962C8B-B14F-4D97-AF65-F5344CB8AC3E}">
        <p14:creationId xmlns:p14="http://schemas.microsoft.com/office/powerpoint/2010/main" val="225717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8365FFB-80DF-4F6A-B616-F4229A32ADA0}" type="slidenum">
              <a:t>‹#›</a:t>
            </a:fld>
            <a:endParaRPr lang="en-US"/>
          </a:p>
        </p:txBody>
      </p:sp>
    </p:spTree>
    <p:extLst>
      <p:ext uri="{BB962C8B-B14F-4D97-AF65-F5344CB8AC3E}">
        <p14:creationId xmlns:p14="http://schemas.microsoft.com/office/powerpoint/2010/main" val="76166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7CD88AB-DD03-4345-BB7C-EA303969E832}" type="slidenum">
              <a:t>‹#›</a:t>
            </a:fld>
            <a:endParaRPr lang="en-US"/>
          </a:p>
        </p:txBody>
      </p:sp>
    </p:spTree>
    <p:extLst>
      <p:ext uri="{BB962C8B-B14F-4D97-AF65-F5344CB8AC3E}">
        <p14:creationId xmlns:p14="http://schemas.microsoft.com/office/powerpoint/2010/main" val="355667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07E9C80-E57A-4131-AE3A-C766EC584164}" type="slidenum">
              <a:t>‹#›</a:t>
            </a:fld>
            <a:endParaRPr lang="en-US"/>
          </a:p>
        </p:txBody>
      </p:sp>
    </p:spTree>
    <p:extLst>
      <p:ext uri="{BB962C8B-B14F-4D97-AF65-F5344CB8AC3E}">
        <p14:creationId xmlns:p14="http://schemas.microsoft.com/office/powerpoint/2010/main" val="267956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F3F68CD-D681-4733-B0B2-EC3D096E1EF5}" type="slidenum">
              <a:t>‹#›</a:t>
            </a:fld>
            <a:endParaRPr lang="en-US"/>
          </a:p>
        </p:txBody>
      </p:sp>
    </p:spTree>
    <p:extLst>
      <p:ext uri="{BB962C8B-B14F-4D97-AF65-F5344CB8AC3E}">
        <p14:creationId xmlns:p14="http://schemas.microsoft.com/office/powerpoint/2010/main" val="331467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72062CB-D323-4C00-8158-CB630B0C6D5D}" type="slidenum">
              <a:t>‹#›</a:t>
            </a:fld>
            <a:endParaRPr lang="en-US"/>
          </a:p>
        </p:txBody>
      </p:sp>
    </p:spTree>
    <p:extLst>
      <p:ext uri="{BB962C8B-B14F-4D97-AF65-F5344CB8AC3E}">
        <p14:creationId xmlns:p14="http://schemas.microsoft.com/office/powerpoint/2010/main" val="36863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72B3721-66B9-4D0D-8FE2-42F61CBDDF20}" type="slidenum">
              <a:t>‹#›</a:t>
            </a:fld>
            <a:endParaRPr lang="en-US"/>
          </a:p>
        </p:txBody>
      </p:sp>
    </p:spTree>
    <p:extLst>
      <p:ext uri="{BB962C8B-B14F-4D97-AF65-F5344CB8AC3E}">
        <p14:creationId xmlns:p14="http://schemas.microsoft.com/office/powerpoint/2010/main" val="2555173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6" name="diagonals"/>
          <p:cNvGrpSpPr/>
          <p:nvPr/>
        </p:nvGrpSpPr>
        <p:grpSpPr>
          <a:xfrm>
            <a:off x="7516440" y="4145039"/>
            <a:ext cx="4686120" cy="2731321"/>
            <a:chOff x="7516440" y="4145039"/>
            <a:chExt cx="4686120" cy="2731321"/>
          </a:xfrm>
        </p:grpSpPr>
        <p:sp>
          <p:nvSpPr>
            <p:cNvPr id="7" name="Straight Connector 13"/>
            <p:cNvSpPr/>
            <p:nvPr/>
          </p:nvSpPr>
          <p:spPr>
            <a:xfrm flipV="1">
              <a:off x="7516440" y="4145039"/>
              <a:ext cx="4686120" cy="2716201"/>
            </a:xfrm>
            <a:prstGeom prst="line">
              <a:avLst/>
            </a:prstGeom>
            <a:noFill/>
            <a:ln w="38160">
              <a:solidFill>
                <a:srgbClr val="009999"/>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Straight Connector 16"/>
            <p:cNvSpPr/>
            <p:nvPr/>
          </p:nvSpPr>
          <p:spPr>
            <a:xfrm flipV="1">
              <a:off x="8003880" y="4444920"/>
              <a:ext cx="4198320" cy="2431440"/>
            </a:xfrm>
            <a:prstGeom prst="line">
              <a:avLst/>
            </a:prstGeom>
            <a:noFill/>
            <a:ln w="28440">
              <a:solidFill>
                <a:srgbClr val="007373"/>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9" name="Straight Connector 18"/>
            <p:cNvSpPr/>
            <p:nvPr/>
          </p:nvSpPr>
          <p:spPr>
            <a:xfrm flipV="1">
              <a:off x="8515440" y="4732919"/>
              <a:ext cx="3686760" cy="2133721"/>
            </a:xfrm>
            <a:prstGeom prst="line">
              <a:avLst/>
            </a:prstGeom>
            <a:noFill/>
            <a:ln w="25560">
              <a:solidFill>
                <a:srgbClr val="004D4D"/>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10" name="bottom lines"/>
          <p:cNvGrpSpPr/>
          <p:nvPr/>
        </p:nvGrpSpPr>
        <p:grpSpPr>
          <a:xfrm>
            <a:off x="-224280" y="7238520"/>
            <a:ext cx="3441959" cy="4814640"/>
            <a:chOff x="-224280" y="7238520"/>
            <a:chExt cx="3441959" cy="4814640"/>
          </a:xfrm>
        </p:grpSpPr>
        <p:sp>
          <p:nvSpPr>
            <p:cNvPr id="11" name="Freeform 8"/>
            <p:cNvSpPr/>
            <p:nvPr/>
          </p:nvSpPr>
          <p:spPr>
            <a:xfrm rot="5400000">
              <a:off x="945899" y="9781380"/>
              <a:ext cx="3723840" cy="819720"/>
            </a:xfrm>
            <a:custGeom>
              <a:avLst/>
              <a:gdLst>
                <a:gd name="f0" fmla="val 0"/>
                <a:gd name="f1" fmla="val 612775"/>
                <a:gd name="f2" fmla="val 4115481"/>
                <a:gd name="f3" fmla="val 3180443"/>
              </a:gdLst>
              <a:ahLst/>
              <a:cxnLst>
                <a:cxn ang="3cd4">
                  <a:pos x="hc" y="t"/>
                </a:cxn>
                <a:cxn ang="0">
                  <a:pos x="r" y="vc"/>
                </a:cxn>
                <a:cxn ang="cd4">
                  <a:pos x="hc" y="b"/>
                </a:cxn>
                <a:cxn ang="cd2">
                  <a:pos x="l" y="vc"/>
                </a:cxn>
              </a:cxnLst>
              <a:rect l="l" t="t" r="r" b="b"/>
              <a:pathLst>
                <a:path w="612775" h="4115481">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2" name="Freeform 9"/>
            <p:cNvSpPr/>
            <p:nvPr/>
          </p:nvSpPr>
          <p:spPr>
            <a:xfrm rot="5400000">
              <a:off x="134820" y="8623259"/>
              <a:ext cx="2495880" cy="721440"/>
            </a:xfrm>
            <a:custGeom>
              <a:avLst/>
              <a:gdLst>
                <a:gd name="f0" fmla="val 0"/>
                <a:gd name="f1" fmla="val 410751"/>
                <a:gd name="f2" fmla="val 3621427"/>
                <a:gd name="f3" fmla="val 2998251"/>
                <a:gd name="f4" fmla="val 410359"/>
                <a:gd name="f5" fmla="val 2065358"/>
                <a:gd name="f6" fmla="val 406339"/>
                <a:gd name="f7" fmla="val 932893"/>
                <a:gd name="f8" fmla="val 405947"/>
              </a:gdLst>
              <a:ahLst/>
              <a:cxnLst>
                <a:cxn ang="3cd4">
                  <a:pos x="hc" y="t"/>
                </a:cxn>
                <a:cxn ang="0">
                  <a:pos x="r" y="vc"/>
                </a:cxn>
                <a:cxn ang="cd4">
                  <a:pos x="hc" y="b"/>
                </a:cxn>
                <a:cxn ang="cd2">
                  <a:pos x="l" y="vc"/>
                </a:cxn>
              </a:cxnLst>
              <a:rect l="l" t="t" r="r" b="b"/>
              <a:pathLst>
                <a:path w="410751" h="3621427">
                  <a:moveTo>
                    <a:pt x="f0" y="f2"/>
                  </a:moveTo>
                  <a:lnTo>
                    <a:pt x="f1" y="f3"/>
                  </a:lnTo>
                  <a:cubicBezTo>
                    <a:pt x="f4" y="f5"/>
                    <a:pt x="f6" y="f7"/>
                    <a:pt x="f8" y="f0"/>
                  </a:cubicBez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3" name="Freeform 10"/>
            <p:cNvSpPr/>
            <p:nvPr/>
          </p:nvSpPr>
          <p:spPr>
            <a:xfrm rot="5400000">
              <a:off x="-642240" y="7656480"/>
              <a:ext cx="1469160" cy="633240"/>
            </a:xfrm>
            <a:custGeom>
              <a:avLst/>
              <a:gdLst>
                <a:gd name="f0" fmla="val 0"/>
                <a:gd name="f1" fmla="val 3179761"/>
                <a:gd name="f2" fmla="val 238919"/>
                <a:gd name="f3" fmla="val 2819370"/>
                <a:gd name="f4" fmla="val 238654"/>
                <a:gd name="f5" fmla="val 1947313"/>
                <a:gd name="f6" fmla="val 242019"/>
                <a:gd name="f7" fmla="val 872057"/>
                <a:gd name="f8" fmla="val 241754"/>
              </a:gdLst>
              <a:ahLst/>
              <a:cxnLst>
                <a:cxn ang="3cd4">
                  <a:pos x="hc" y="t"/>
                </a:cxn>
                <a:cxn ang="0">
                  <a:pos x="r" y="vc"/>
                </a:cxn>
                <a:cxn ang="cd4">
                  <a:pos x="hc" y="b"/>
                </a:cxn>
                <a:cxn ang="cd2">
                  <a:pos x="l" y="vc"/>
                </a:cxn>
              </a:cxnLst>
              <a:rect l="l" t="t" r="r" b="b"/>
              <a:pathLst>
                <a:path w="241768" h="3179761">
                  <a:moveTo>
                    <a:pt x="f0" y="f1"/>
                  </a:moveTo>
                  <a:lnTo>
                    <a:pt x="f2"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14" name="Title 1"/>
          <p:cNvSpPr txBox="1">
            <a:spLocks noGrp="1"/>
          </p:cNvSpPr>
          <p:nvPr>
            <p:ph type="title"/>
          </p:nvPr>
        </p:nvSpPr>
        <p:spPr>
          <a:xfrm>
            <a:off x="1625039" y="584280"/>
            <a:ext cx="8735040" cy="1999800"/>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15" name="Date Placeholder 21"/>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F419F0EB-BCE3-4FC1-8CC7-D5D2DD01CF44}" type="datetime1">
              <a:rPr lang="en-US"/>
              <a:pPr lvl="0"/>
              <a:t>11/5/2016</a:t>
            </a:fld>
            <a:endParaRPr lang="en-US"/>
          </a:p>
        </p:txBody>
      </p:sp>
      <p:sp>
        <p:nvSpPr>
          <p:cNvPr id="16" name="Footer Placeholder 22"/>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7" name="Slide Number Placeholder 23"/>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34E89663-92C4-4EE4-BBAB-79C9D7AF6B33}" type="slidenum">
              <a:t>‹#›</a:t>
            </a:fld>
            <a:endParaRPr lang="en-US"/>
          </a:p>
        </p:txBody>
      </p:sp>
      <p:sp>
        <p:nvSpPr>
          <p:cNvPr id="18" name="Text Placeholder 17"/>
          <p:cNvSpPr txBox="1">
            <a:spLocks noGrp="1"/>
          </p:cNvSpPr>
          <p:nvPr>
            <p:ph type="body" idx="1"/>
          </p:nvPr>
        </p:nvSpPr>
        <p:spPr>
          <a:xfrm>
            <a:off x="609120" y="1604520"/>
            <a:ext cx="10969560" cy="4525920"/>
          </a:xfrm>
          <a:prstGeom prst="rect">
            <a:avLst/>
          </a:prstGeom>
          <a:noFill/>
          <a:ln>
            <a:noFill/>
          </a:ln>
        </p:spPr>
        <p:txBody>
          <a:bodyPr vert="horz"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5400" b="0" i="0" u="none" strike="noStrike" kern="1200" spc="0">
          <a:ln>
            <a:noFill/>
          </a:ln>
          <a:solidFill>
            <a:srgbClr val="FFFFFF"/>
          </a:solidFill>
          <a:latin typeface="Calibri" pitchFamily="18"/>
          <a:ea typeface="Microsoft YaHei" pitchFamily="2"/>
          <a:cs typeface="Mang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FFFFFF"/>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6" name="Title 1"/>
          <p:cNvSpPr txBox="1">
            <a:spLocks noGrp="1"/>
          </p:cNvSpPr>
          <p:nvPr>
            <p:ph type="title"/>
          </p:nvPr>
        </p:nvSpPr>
        <p:spPr>
          <a:xfrm>
            <a:off x="1218960" y="274680"/>
            <a:ext cx="10360080" cy="12236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7" name="Content Placeholder 2"/>
          <p:cNvSpPr txBox="1">
            <a:spLocks noGrp="1"/>
          </p:cNvSpPr>
          <p:nvPr>
            <p:ph type="body" idx="1"/>
          </p:nvPr>
        </p:nvSpPr>
        <p:spPr>
          <a:xfrm>
            <a:off x="1218960" y="1701719"/>
            <a:ext cx="10360080" cy="446184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5A14DE2F-99D9-4C9A-873C-DD21F3849A08}" type="datetime1">
              <a:rPr lang="en-US"/>
              <a:pPr lvl="0"/>
              <a:t>11/5/2016</a:t>
            </a:fld>
            <a:endParaRPr lang="en-US"/>
          </a:p>
        </p:txBody>
      </p:sp>
      <p:sp>
        <p:nvSpPr>
          <p:cNvPr id="9" name="Footer Placeholder 4"/>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0" name="Slide Number Placeholder 5"/>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133755E1-C275-407B-A68F-31881863EF02}"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3600" b="0" i="0" u="none" strike="noStrike" kern="1200" spc="0">
          <a:ln>
            <a:noFill/>
          </a:ln>
          <a:solidFill>
            <a:srgbClr val="FFFFFF"/>
          </a:solidFill>
          <a:latin typeface="Calibri" pitchFamily="18"/>
          <a:ea typeface="Microsoft YaHei" pitchFamily="2"/>
          <a:cs typeface="Mang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8pPr>
      <a:lvl9pPr marL="0" marR="0" lvl="0" indent="0" algn="l" rtl="0" hangingPunct="1">
        <a:lnSpc>
          <a:spcPct val="90000"/>
        </a:lnSpc>
        <a:spcBef>
          <a:spcPts val="1599"/>
        </a:spcBef>
        <a:spcAft>
          <a:spcPts val="1417"/>
        </a:spcAft>
        <a:buClr>
          <a:srgbClr val="009999"/>
        </a:buClr>
        <a:buSzPct val="100000"/>
        <a:buFont typeface="Arial" pitchFamily="32"/>
        <a:buChar char="•"/>
        <a:tabLst/>
        <a:defRPr lang="en-US" sz="2800" b="0" i="0" u="none" strike="noStrike" kern="1200" spc="0">
          <a:ln>
            <a:noFill/>
          </a:ln>
          <a:solidFill>
            <a:srgbClr val="FFFFFF"/>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6" name="diagonals"/>
          <p:cNvGrpSpPr/>
          <p:nvPr/>
        </p:nvGrpSpPr>
        <p:grpSpPr>
          <a:xfrm>
            <a:off x="7516440" y="4145039"/>
            <a:ext cx="4686120" cy="2731321"/>
            <a:chOff x="7516440" y="4145039"/>
            <a:chExt cx="4686120" cy="2731321"/>
          </a:xfrm>
        </p:grpSpPr>
        <p:sp>
          <p:nvSpPr>
            <p:cNvPr id="7" name="Straight Connector 11"/>
            <p:cNvSpPr/>
            <p:nvPr/>
          </p:nvSpPr>
          <p:spPr>
            <a:xfrm flipV="1">
              <a:off x="7516440" y="4145039"/>
              <a:ext cx="4686120" cy="2716201"/>
            </a:xfrm>
            <a:prstGeom prst="line">
              <a:avLst/>
            </a:prstGeom>
            <a:noFill/>
            <a:ln w="38160">
              <a:solidFill>
                <a:srgbClr val="009999"/>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Straight Connector 12"/>
            <p:cNvSpPr/>
            <p:nvPr/>
          </p:nvSpPr>
          <p:spPr>
            <a:xfrm flipV="1">
              <a:off x="8003880" y="4444920"/>
              <a:ext cx="4198320" cy="2431440"/>
            </a:xfrm>
            <a:prstGeom prst="line">
              <a:avLst/>
            </a:prstGeom>
            <a:noFill/>
            <a:ln w="28440">
              <a:solidFill>
                <a:srgbClr val="007373"/>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9" name="Straight Connector 13"/>
            <p:cNvSpPr/>
            <p:nvPr/>
          </p:nvSpPr>
          <p:spPr>
            <a:xfrm flipV="1">
              <a:off x="8515440" y="4732919"/>
              <a:ext cx="3686760" cy="2133721"/>
            </a:xfrm>
            <a:prstGeom prst="line">
              <a:avLst/>
            </a:prstGeom>
            <a:noFill/>
            <a:ln w="25560">
              <a:solidFill>
                <a:srgbClr val="004D4D"/>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10" name="Title 1"/>
          <p:cNvSpPr txBox="1">
            <a:spLocks noGrp="1"/>
          </p:cNvSpPr>
          <p:nvPr>
            <p:ph type="title"/>
          </p:nvPr>
        </p:nvSpPr>
        <p:spPr>
          <a:xfrm>
            <a:off x="1625039" y="2209680"/>
            <a:ext cx="8938080" cy="2764080"/>
          </a:xfrm>
          <a:prstGeom prst="rect">
            <a:avLst/>
          </a:prstGeom>
          <a:noFill/>
          <a:ln>
            <a:noFill/>
          </a:ln>
        </p:spPr>
        <p:txBody>
          <a:bodyPr vert="horz" wrap="square" lIns="90000" tIns="45000" rIns="90000" bIns="45000" anchor="b">
            <a:noAutofit/>
          </a:bodyPr>
          <a:lstStyle/>
          <a:p>
            <a:pPr lvl="0"/>
            <a:r>
              <a:rPr lang="en-US"/>
              <a:t>Click to edit the title text formatClick to edit Master title style</a:t>
            </a:r>
          </a:p>
        </p:txBody>
      </p:sp>
      <p:sp>
        <p:nvSpPr>
          <p:cNvPr id="11" name="Text Placeholder 2"/>
          <p:cNvSpPr txBox="1">
            <a:spLocks noGrp="1"/>
          </p:cNvSpPr>
          <p:nvPr>
            <p:ph type="body" idx="1"/>
          </p:nvPr>
        </p:nvSpPr>
        <p:spPr>
          <a:xfrm>
            <a:off x="1625039" y="4951440"/>
            <a:ext cx="7069320" cy="122040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p:txBody>
      </p:sp>
      <p:sp>
        <p:nvSpPr>
          <p:cNvPr id="12" name="Date Placeholder 3"/>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BF821649-3BAD-4231-A599-33B65C52BDDB}" type="datetime1">
              <a:rPr lang="en-US"/>
              <a:pPr lvl="0"/>
              <a:t>11/5/2016</a:t>
            </a:fld>
            <a:endParaRPr lang="en-US"/>
          </a:p>
        </p:txBody>
      </p:sp>
      <p:sp>
        <p:nvSpPr>
          <p:cNvPr id="13" name="Footer Placeholder 4"/>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4" name="Slide Number Placeholder 5"/>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0880EEF5-5845-4A81-A253-E408B8CB1E5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5400" b="0" i="0" u="none" strike="noStrike" kern="1200" spc="0">
          <a:ln>
            <a:noFill/>
          </a:ln>
          <a:solidFill>
            <a:srgbClr val="FFFFFF"/>
          </a:solidFill>
          <a:latin typeface="Calibri" pitchFamily="18"/>
          <a:ea typeface="Microsoft YaHei" pitchFamily="2"/>
          <a:cs typeface="Mang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8pPr>
      <a:lvl9pPr marL="0" marR="0" lvl="0" indent="0" algn="l" rtl="0" hangingPunct="1">
        <a:lnSpc>
          <a:spcPct val="90000"/>
        </a:lnSpc>
        <a:spcBef>
          <a:spcPts val="0"/>
        </a:spcBef>
        <a:spcAft>
          <a:spcPts val="1417"/>
        </a:spcAft>
        <a:buNone/>
        <a:tabLst/>
        <a:defRPr lang="en-US" sz="2800" b="0" i="0" u="none" strike="noStrike" kern="1200" spc="0">
          <a:ln>
            <a:noFill/>
          </a:ln>
          <a:solidFill>
            <a:srgbClr val="FFFFFF"/>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6" name="Title 1"/>
          <p:cNvSpPr txBox="1">
            <a:spLocks noGrp="1"/>
          </p:cNvSpPr>
          <p:nvPr>
            <p:ph type="title"/>
          </p:nvPr>
        </p:nvSpPr>
        <p:spPr>
          <a:xfrm>
            <a:off x="1218960" y="274680"/>
            <a:ext cx="10360080" cy="12236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7" name="Date Placeholder 2"/>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8E62C482-1A6F-434A-9681-F78CBEC1795A}" type="datetime1">
              <a:rPr lang="en-US"/>
              <a:pPr lvl="0"/>
              <a:t>11/5/2016</a:t>
            </a:fld>
            <a:endParaRPr lang="en-US"/>
          </a:p>
        </p:txBody>
      </p:sp>
      <p:sp>
        <p:nvSpPr>
          <p:cNvPr id="8" name="Footer Placeholder 3"/>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9" name="Slide Number Placeholder 4"/>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A03AF931-9ACF-441A-B0CB-8662613573D5}" type="slidenum">
              <a:t>‹#›</a:t>
            </a:fld>
            <a:endParaRPr lang="en-US"/>
          </a:p>
        </p:txBody>
      </p:sp>
      <p:sp>
        <p:nvSpPr>
          <p:cNvPr id="10" name="Text Placeholder 9"/>
          <p:cNvSpPr txBox="1">
            <a:spLocks noGrp="1"/>
          </p:cNvSpPr>
          <p:nvPr>
            <p:ph type="body" idx="1"/>
          </p:nvPr>
        </p:nvSpPr>
        <p:spPr>
          <a:xfrm>
            <a:off x="609120" y="1604520"/>
            <a:ext cx="10969560" cy="4525920"/>
          </a:xfrm>
          <a:prstGeom prst="rect">
            <a:avLst/>
          </a:prstGeom>
          <a:noFill/>
          <a:ln>
            <a:noFill/>
          </a:ln>
        </p:spPr>
        <p:txBody>
          <a:bodyPr vert="horz"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3600" b="0" i="0" u="none" strike="noStrike" kern="1200" spc="0">
          <a:ln>
            <a:noFill/>
          </a:ln>
          <a:solidFill>
            <a:srgbClr val="FFFFFF"/>
          </a:solidFill>
          <a:latin typeface="Calibri" pitchFamily="18"/>
          <a:ea typeface="Microsoft YaHei" pitchFamily="2"/>
          <a:cs typeface="Mang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FFFFFF"/>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git-for-windows.github.io/" TargetMode="External"/><Relationship Id="rId2" Type="http://schemas.openxmlformats.org/officeDocument/2006/relationships/notesSlide" Target="../notesSlides/notesSlide4.xml"/><Relationship Id="rId1" Type="http://schemas.openxmlformats.org/officeDocument/2006/relationships/slideLayout" Target="../slideLayouts/slideLayout40.xml"/><Relationship Id="rId5" Type="http://schemas.openxmlformats.org/officeDocument/2006/relationships/hyperlink" Target="http://meldmerge.org/" TargetMode="External"/><Relationship Id="rId4" Type="http://schemas.openxmlformats.org/officeDocument/2006/relationships/hyperlink" Target="https://tortoisegit.org/downloa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eam4276/GitTest"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name="page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dirty="0">
                <a:solidFill>
                  <a:schemeClr val="tx1"/>
                </a:solidFill>
              </a:rPr>
              <a:t>Using GIT for Version Control</a:t>
            </a:r>
          </a:p>
        </p:txBody>
      </p:sp>
      <p:sp>
        <p:nvSpPr>
          <p:cNvPr id="3" name="Subtitle 4"/>
          <p:cNvSpPr txBox="1">
            <a:spLocks noGrp="1"/>
          </p:cNvSpPr>
          <p:nvPr>
            <p:ph type="subTitle" idx="4294967295"/>
          </p:nvPr>
        </p:nvSpPr>
        <p:spPr>
          <a:xfrm>
            <a:off x="1625039" y="2616120"/>
            <a:ext cx="8735040" cy="1752119"/>
          </a:xfrm>
        </p:spPr>
        <p:txBody>
          <a:bodyPr wrap="square" lIns="90000" tIns="45000" rIns="90000" bIns="45000" anchor="t">
            <a:noAutofit/>
          </a:bodyPr>
          <a:lstStyle/>
          <a:p>
            <a:pPr lvl="0">
              <a:spcAft>
                <a:spcPts val="0"/>
              </a:spcAft>
            </a:pPr>
            <a:r>
              <a:rPr lang="en-US" sz="3600" dirty="0"/>
              <a:t>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Best Practice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836640" y="304920"/>
            <a:ext cx="3352320" cy="533160"/>
          </a:xfrm>
        </p:spPr>
        <p:txBody>
          <a:bodyPr anchor="t"/>
          <a:lstStyle/>
          <a:p>
            <a:pPr lvl="0" algn="ctr">
              <a:lnSpc>
                <a:spcPct val="100000"/>
              </a:lnSpc>
            </a:pPr>
            <a:r>
              <a:rPr lang="en-US" sz="3600" dirty="0">
                <a:solidFill>
                  <a:schemeClr val="tx1"/>
                </a:solidFill>
              </a:rPr>
              <a:t>Best Practices</a:t>
            </a:r>
          </a:p>
        </p:txBody>
      </p:sp>
      <p:sp>
        <p:nvSpPr>
          <p:cNvPr id="3" name="Rectangle 2"/>
          <p:cNvSpPr/>
          <p:nvPr/>
        </p:nvSpPr>
        <p:spPr>
          <a:xfrm>
            <a:off x="1217519" y="838080"/>
            <a:ext cx="8762760" cy="4974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The latest version on GitHub must never contain errors that keep it from compiling.  </a:t>
            </a:r>
          </a:p>
          <a:p>
            <a:pPr marL="914400" lvl="3">
              <a:buSzPct val="45000"/>
              <a:defRPr sz="1800"/>
            </a:pPr>
            <a:r>
              <a:rPr lang="en-US" sz="2400" b="0" i="0" u="none" strike="noStrike" kern="1200" spc="0" dirty="0">
                <a:ln>
                  <a:noFill/>
                </a:ln>
                <a:latin typeface="Calibri" pitchFamily="18"/>
                <a:ea typeface="Microsoft YaHei" pitchFamily="2"/>
                <a:cs typeface="Mangal" pitchFamily="2"/>
              </a:rPr>
              <a:t>Always “Pull” and recompile before attempting a “Push”.  </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Don’t have one large file everyone works on</a:t>
            </a:r>
          </a:p>
          <a:p>
            <a:pPr marL="914400" lvl="3">
              <a:buSzPct val="45000"/>
              <a:defRPr sz="1800"/>
            </a:pPr>
            <a:r>
              <a:rPr lang="en-US" sz="2400" b="0" i="0" u="none" strike="noStrike" kern="1200" spc="0" dirty="0">
                <a:ln>
                  <a:noFill/>
                </a:ln>
                <a:latin typeface="Calibri" pitchFamily="18"/>
                <a:ea typeface="Microsoft YaHei" pitchFamily="2"/>
                <a:cs typeface="Mangal" pitchFamily="2"/>
              </a:rPr>
              <a:t>Divide the project into classes small enough for one person to design, debug, and deliver</a:t>
            </a:r>
          </a:p>
          <a:p>
            <a:pPr marL="95238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Minimize connections between classes.   </a:t>
            </a:r>
          </a:p>
          <a:p>
            <a:pPr marL="914400" lvl="3">
              <a:buSzPct val="45000"/>
              <a:defRPr sz="1800"/>
            </a:pPr>
            <a:r>
              <a:rPr lang="en-US" sz="2400" b="0" i="0" u="none" strike="noStrike" kern="1200" spc="0" dirty="0">
                <a:ln>
                  <a:noFill/>
                </a:ln>
                <a:latin typeface="Calibri" pitchFamily="18"/>
                <a:ea typeface="Microsoft YaHei" pitchFamily="2"/>
                <a:cs typeface="Mangal" pitchFamily="2"/>
              </a:rPr>
              <a:t>The class knows all about manipulating its data and keeps it private, while exposing only high level functions for use elsewhere. </a:t>
            </a:r>
            <a:r>
              <a:rPr lang="en-US" sz="2400" b="0" i="0" u="none" strike="noStrike" kern="1200" spc="0" dirty="0" smtClean="0">
                <a:ln>
                  <a:noFill/>
                </a:ln>
                <a:latin typeface="Calibri" pitchFamily="18"/>
                <a:ea typeface="Microsoft YaHei" pitchFamily="2"/>
                <a:cs typeface="Mangal" pitchFamily="2"/>
              </a:rPr>
              <a:t>  This makes it less </a:t>
            </a:r>
            <a:r>
              <a:rPr lang="en-US" sz="2400" b="0" i="0" u="none" strike="noStrike" kern="1200" spc="0" dirty="0">
                <a:ln>
                  <a:noFill/>
                </a:ln>
                <a:latin typeface="Calibri" pitchFamily="18"/>
                <a:ea typeface="Microsoft YaHei" pitchFamily="2"/>
                <a:cs typeface="Mangal" pitchFamily="2"/>
              </a:rPr>
              <a:t>likely that any one person needs to change a lot of files at once.</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Hard Work Gets Lost&#10;(even when you work by yourself)">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2"/>
          <p:cNvSpPr txBox="1">
            <a:spLocks noGrp="1"/>
          </p:cNvSpPr>
          <p:nvPr>
            <p:ph type="title" idx="4294967295"/>
          </p:nvPr>
        </p:nvSpPr>
        <p:spPr>
          <a:xfrm>
            <a:off x="1218960" y="274680"/>
            <a:ext cx="6627600" cy="1223639"/>
          </a:xfrm>
        </p:spPr>
        <p:txBody>
          <a:bodyPr/>
          <a:lstStyle/>
          <a:p>
            <a:pPr lvl="0">
              <a:lnSpc>
                <a:spcPct val="100000"/>
              </a:lnSpc>
            </a:pPr>
            <a:r>
              <a:rPr lang="en-US" sz="2800" dirty="0">
                <a:solidFill>
                  <a:schemeClr val="tx1"/>
                </a:solidFill>
              </a:rPr>
              <a:t>Hard Work Gets Lost</a:t>
            </a:r>
            <a:br>
              <a:rPr lang="en-US" sz="2800" dirty="0">
                <a:solidFill>
                  <a:schemeClr val="tx1"/>
                </a:solidFill>
              </a:rPr>
            </a:br>
            <a:r>
              <a:rPr lang="en-US" sz="2800" dirty="0">
                <a:solidFill>
                  <a:schemeClr val="tx1"/>
                </a:solidFill>
              </a:rPr>
              <a:t>(even when you work by yourself)</a:t>
            </a:r>
          </a:p>
        </p:txBody>
      </p:sp>
      <p:sp>
        <p:nvSpPr>
          <p:cNvPr id="3" name="Content Placeholder 13"/>
          <p:cNvSpPr txBox="1">
            <a:spLocks noGrp="1"/>
          </p:cNvSpPr>
          <p:nvPr>
            <p:ph type="body" idx="4294967295"/>
          </p:nvPr>
        </p:nvSpPr>
        <p:spPr>
          <a:xfrm>
            <a:off x="1188719" y="1402559"/>
            <a:ext cx="10360080" cy="5181120"/>
          </a:xfrm>
        </p:spPr>
        <p:txBody>
          <a:bodyPr/>
          <a:lstStyle/>
          <a:p>
            <a:pPr lvl="0">
              <a:spcBef>
                <a:spcPts val="1599"/>
              </a:spcBef>
              <a:buClr>
                <a:srgbClr val="009999"/>
              </a:buClr>
              <a:buSzPct val="100000"/>
              <a:buFont typeface="Arial" pitchFamily="32"/>
              <a:buChar char="•"/>
            </a:pPr>
            <a:r>
              <a:rPr lang="en-US" sz="2400" dirty="0" smtClean="0">
                <a:solidFill>
                  <a:schemeClr val="tx1"/>
                </a:solidFill>
              </a:rPr>
              <a:t> Hardware </a:t>
            </a:r>
            <a:r>
              <a:rPr lang="en-US" sz="2400" dirty="0">
                <a:solidFill>
                  <a:schemeClr val="tx1"/>
                </a:solidFill>
              </a:rPr>
              <a:t>Related</a:t>
            </a:r>
          </a:p>
          <a:p>
            <a:pPr marL="378000" lvl="0">
              <a:buNone/>
            </a:pPr>
            <a:r>
              <a:rPr lang="en-US" sz="2400" dirty="0">
                <a:solidFill>
                  <a:schemeClr val="tx1"/>
                </a:solidFill>
              </a:rPr>
              <a:t>Computer turned off</a:t>
            </a:r>
          </a:p>
          <a:p>
            <a:pPr marL="378000" lvl="0">
              <a:buNone/>
            </a:pPr>
            <a:r>
              <a:rPr lang="en-US" sz="2400" dirty="0">
                <a:solidFill>
                  <a:schemeClr val="tx1"/>
                </a:solidFill>
              </a:rPr>
              <a:t>Disk failed</a:t>
            </a:r>
          </a:p>
          <a:p>
            <a:pPr marL="378000" lvl="0">
              <a:buNone/>
            </a:pPr>
            <a:r>
              <a:rPr lang="en-US" sz="2400" dirty="0">
                <a:solidFill>
                  <a:schemeClr val="tx1"/>
                </a:solidFill>
              </a:rPr>
              <a:t>USB Flash drive misplaced</a:t>
            </a:r>
          </a:p>
          <a:p>
            <a:pPr marL="378000" lvl="0">
              <a:buNone/>
            </a:pPr>
            <a:endParaRPr lang="en-US" sz="2400" dirty="0">
              <a:solidFill>
                <a:schemeClr val="tx1"/>
              </a:solidFill>
            </a:endParaRPr>
          </a:p>
          <a:p>
            <a:pPr lvl="0">
              <a:lnSpc>
                <a:spcPct val="100000"/>
              </a:lnSpc>
              <a:spcBef>
                <a:spcPts val="1599"/>
              </a:spcBef>
              <a:buClr>
                <a:srgbClr val="009999"/>
              </a:buClr>
              <a:buSzPct val="90000"/>
              <a:buFont typeface="Wingdings"/>
              <a:buChar char="§"/>
            </a:pPr>
            <a:r>
              <a:rPr lang="en-US" sz="2400" dirty="0" smtClean="0">
                <a:solidFill>
                  <a:schemeClr val="tx1"/>
                </a:solidFill>
              </a:rPr>
              <a:t> Human </a:t>
            </a:r>
            <a:r>
              <a:rPr lang="en-US" sz="2400" dirty="0">
                <a:solidFill>
                  <a:schemeClr val="tx1"/>
                </a:solidFill>
              </a:rPr>
              <a:t>Mistakes</a:t>
            </a:r>
          </a:p>
          <a:p>
            <a:pPr marL="378000" lvl="0">
              <a:buNone/>
            </a:pPr>
            <a:r>
              <a:rPr lang="en-US" sz="2400" dirty="0">
                <a:solidFill>
                  <a:schemeClr val="tx1"/>
                </a:solidFill>
              </a:rPr>
              <a:t>Forgot to save</a:t>
            </a:r>
          </a:p>
          <a:p>
            <a:pPr marL="378000" lvl="0">
              <a:buNone/>
            </a:pPr>
            <a:r>
              <a:rPr lang="en-US" sz="2400" dirty="0">
                <a:solidFill>
                  <a:schemeClr val="tx1"/>
                </a:solidFill>
              </a:rPr>
              <a:t>Forgot to make a backup copy</a:t>
            </a:r>
          </a:p>
          <a:p>
            <a:pPr marL="378000" lvl="0">
              <a:buNone/>
            </a:pPr>
            <a:r>
              <a:rPr lang="en-US" sz="2400" dirty="0">
                <a:solidFill>
                  <a:schemeClr val="tx1"/>
                </a:solidFill>
              </a:rPr>
              <a:t>Too many backups – don’t know what’s in them</a:t>
            </a:r>
          </a:p>
          <a:p>
            <a:pPr marL="378000" lvl="0">
              <a:buNone/>
            </a:pPr>
            <a:r>
              <a:rPr lang="en-US" sz="2400" dirty="0">
                <a:solidFill>
                  <a:schemeClr val="tx1"/>
                </a:solidFill>
              </a:rPr>
              <a:t>Needed disk space, deleted current work instead of old backup</a:t>
            </a:r>
          </a:p>
          <a:p>
            <a:pPr lvl="0">
              <a:spcBef>
                <a:spcPts val="1599"/>
              </a:spcBef>
              <a:buNone/>
            </a:pPr>
            <a:endParaRPr lang="en-US" sz="2400" dirty="0">
              <a:solidFill>
                <a:schemeClr val="tx1"/>
              </a:solidFill>
            </a:endParaRPr>
          </a:p>
          <a:p>
            <a:pPr lvl="0">
              <a:spcBef>
                <a:spcPts val="1599"/>
              </a:spcBef>
              <a:buNone/>
            </a:pPr>
            <a:endParaRPr lang="en-US" sz="2400" dirty="0">
              <a:solidFill>
                <a:schemeClr val="tx1"/>
              </a:solidFill>
            </a:endParaRPr>
          </a:p>
          <a:p>
            <a:pPr lvl="0">
              <a:spcBef>
                <a:spcPts val="1599"/>
              </a:spcBef>
              <a:buNone/>
            </a:pPr>
            <a:endParaRPr lang="en-US"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625039" y="304920"/>
            <a:ext cx="8938080" cy="1294920"/>
          </a:xfrm>
        </p:spPr>
        <p:txBody>
          <a:bodyPr anchor="t"/>
          <a:lstStyle/>
          <a:p>
            <a:pPr lvl="0">
              <a:lnSpc>
                <a:spcPct val="100000"/>
              </a:lnSpc>
            </a:pPr>
            <a:r>
              <a:rPr lang="en-US" sz="3600" dirty="0">
                <a:solidFill>
                  <a:schemeClr val="tx1"/>
                </a:solidFill>
              </a:rPr>
              <a:t>Avoiding confusion is harder when many people work on the same project</a:t>
            </a:r>
          </a:p>
        </p:txBody>
      </p:sp>
      <p:sp>
        <p:nvSpPr>
          <p:cNvPr id="3" name="Rectangle 2"/>
          <p:cNvSpPr/>
          <p:nvPr/>
        </p:nvSpPr>
        <p:spPr>
          <a:xfrm>
            <a:off x="1625039" y="1941585"/>
            <a:ext cx="8610120" cy="3541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lvl="0">
              <a:lnSpc>
                <a:spcPct val="100000"/>
              </a:lnSpc>
              <a:spcBef>
                <a:spcPts val="1599"/>
              </a:spcBef>
              <a:buClr>
                <a:srgbClr val="009999"/>
              </a:buClr>
              <a:buSzPct val="90000"/>
              <a:buFont typeface="Wingdings"/>
              <a:buChar char="§"/>
            </a:pPr>
            <a:r>
              <a:rPr lang="en-US" sz="2400" dirty="0" smtClean="0"/>
              <a:t> </a:t>
            </a:r>
            <a:r>
              <a:rPr lang="en-US" sz="2400" dirty="0" smtClean="0">
                <a:latin typeface="Calibri" pitchFamily="18"/>
                <a:ea typeface="Microsoft YaHei" pitchFamily="2"/>
                <a:cs typeface="Mangal" pitchFamily="2"/>
              </a:rPr>
              <a:t>Where</a:t>
            </a:r>
            <a:r>
              <a:rPr lang="en-US" sz="2400" b="0" i="0" u="none" strike="noStrike" kern="1200" spc="0" dirty="0" smtClean="0">
                <a:ln>
                  <a:noFill/>
                </a:ln>
                <a:latin typeface="Calibri" pitchFamily="18"/>
                <a:ea typeface="Microsoft YaHei" pitchFamily="2"/>
                <a:cs typeface="Mangal" pitchFamily="2"/>
              </a:rPr>
              <a:t> </a:t>
            </a:r>
            <a:r>
              <a:rPr lang="en-US" sz="2400" b="0" i="0" u="none" strike="noStrike" kern="1200" spc="0" dirty="0">
                <a:ln>
                  <a:noFill/>
                </a:ln>
                <a:latin typeface="Calibri" pitchFamily="18"/>
                <a:ea typeface="Microsoft YaHei" pitchFamily="2"/>
                <a:cs typeface="Mangal" pitchFamily="2"/>
              </a:rPr>
              <a:t>can I get the “good” version of the robot </a:t>
            </a:r>
            <a:r>
              <a:rPr lang="en-US" sz="2400" b="0" i="0" u="none" strike="noStrike" kern="1200" spc="0" dirty="0" smtClean="0">
                <a:ln>
                  <a:noFill/>
                </a:ln>
                <a:latin typeface="Calibri" pitchFamily="18"/>
                <a:ea typeface="Microsoft YaHei" pitchFamily="2"/>
                <a:cs typeface="Mangal" pitchFamily="2"/>
              </a:rPr>
              <a:t>code?</a:t>
            </a:r>
          </a:p>
          <a:p>
            <a:pPr lvl="0">
              <a:lnSpc>
                <a:spcPct val="100000"/>
              </a:lnSpc>
              <a:spcBef>
                <a:spcPts val="1599"/>
              </a:spcBef>
              <a:buClr>
                <a:srgbClr val="009999"/>
              </a:buClr>
              <a:buSzPct val="90000"/>
            </a:pPr>
            <a:endParaRPr lang="en-US" sz="2400" b="0" i="0" u="none" strike="noStrike" kern="1200" spc="0" dirty="0" smtClean="0">
              <a:ln>
                <a:noFill/>
              </a:ln>
              <a:latin typeface="Calibri" pitchFamily="18"/>
              <a:ea typeface="Microsoft YaHei" pitchFamily="2"/>
              <a:cs typeface="Mangal" pitchFamily="2"/>
            </a:endParaRPr>
          </a:p>
          <a:p>
            <a:pPr lvl="0">
              <a:lnSpc>
                <a:spcPct val="100000"/>
              </a:lnSpc>
              <a:spcBef>
                <a:spcPts val="1599"/>
              </a:spcBef>
              <a:buClr>
                <a:srgbClr val="009999"/>
              </a:buClr>
              <a:buSzPct val="90000"/>
              <a:buFont typeface="Wingdings"/>
              <a:buChar char="§"/>
            </a:pPr>
            <a:r>
              <a:rPr lang="en-US" sz="2400" dirty="0">
                <a:latin typeface="Calibri" pitchFamily="18"/>
                <a:ea typeface="Microsoft YaHei" pitchFamily="2"/>
                <a:cs typeface="Mangal" pitchFamily="2"/>
              </a:rPr>
              <a:t> </a:t>
            </a:r>
            <a:r>
              <a:rPr lang="en-US" sz="2400" dirty="0" smtClean="0">
                <a:latin typeface="Calibri" pitchFamily="18"/>
                <a:ea typeface="Microsoft YaHei" pitchFamily="2"/>
                <a:cs typeface="Mangal" pitchFamily="2"/>
              </a:rPr>
              <a:t>Two </a:t>
            </a:r>
            <a:r>
              <a:rPr lang="en-US" sz="2400" dirty="0">
                <a:latin typeface="Calibri" pitchFamily="18"/>
                <a:ea typeface="Microsoft YaHei" pitchFamily="2"/>
                <a:cs typeface="Mangal" pitchFamily="2"/>
              </a:rPr>
              <a:t>of us worked on the same file and I finished first, but when the other person saved his changes my changes got </a:t>
            </a:r>
            <a:r>
              <a:rPr lang="en-US" sz="2400" dirty="0" smtClean="0">
                <a:latin typeface="Calibri" pitchFamily="18"/>
                <a:ea typeface="Microsoft YaHei" pitchFamily="2"/>
                <a:cs typeface="Mangal" pitchFamily="2"/>
              </a:rPr>
              <a:t>lost</a:t>
            </a:r>
          </a:p>
          <a:p>
            <a:pPr lvl="0">
              <a:lnSpc>
                <a:spcPct val="100000"/>
              </a:lnSpc>
              <a:spcBef>
                <a:spcPts val="1599"/>
              </a:spcBef>
              <a:buClr>
                <a:srgbClr val="009999"/>
              </a:buClr>
              <a:buSzPct val="90000"/>
            </a:pPr>
            <a:endParaRPr lang="en-US" sz="2400" dirty="0">
              <a:latin typeface="Calibri" pitchFamily="18"/>
              <a:ea typeface="Microsoft YaHei" pitchFamily="2"/>
              <a:cs typeface="Mangal" pitchFamily="2"/>
            </a:endParaRPr>
          </a:p>
          <a:p>
            <a:pPr lvl="0">
              <a:lnSpc>
                <a:spcPct val="100000"/>
              </a:lnSpc>
              <a:spcBef>
                <a:spcPts val="1599"/>
              </a:spcBef>
              <a:buClr>
                <a:srgbClr val="009999"/>
              </a:buClr>
              <a:buSzPct val="90000"/>
              <a:buFont typeface="Wingdings"/>
              <a:buChar char="§"/>
            </a:pPr>
            <a:r>
              <a:rPr lang="en-US" sz="2400" dirty="0" smtClean="0">
                <a:latin typeface="Calibri" pitchFamily="18"/>
                <a:ea typeface="Microsoft YaHei" pitchFamily="2"/>
                <a:cs typeface="Mangal" pitchFamily="2"/>
              </a:rPr>
              <a:t> We </a:t>
            </a:r>
            <a:r>
              <a:rPr lang="en-US" sz="2400" dirty="0">
                <a:latin typeface="Calibri" pitchFamily="18"/>
                <a:ea typeface="Microsoft YaHei" pitchFamily="2"/>
                <a:cs typeface="Mangal" pitchFamily="2"/>
              </a:rPr>
              <a:t>tried to add a major feature but it is not going to work.  </a:t>
            </a:r>
            <a:r>
              <a:rPr lang="en-US" sz="2400" dirty="0">
                <a:latin typeface="Calibri" pitchFamily="18"/>
                <a:ea typeface="Microsoft YaHei" pitchFamily="2"/>
                <a:cs typeface="Mangal" pitchFamily="2"/>
              </a:rPr>
              <a:t>How can we ALL get back to where the code was two weeks ago?</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Install GI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791640"/>
          </a:xfrm>
        </p:spPr>
        <p:txBody>
          <a:bodyPr/>
          <a:lstStyle/>
          <a:p>
            <a:pPr lvl="0"/>
            <a:r>
              <a:rPr lang="en-US" sz="4000" dirty="0">
                <a:solidFill>
                  <a:schemeClr val="tx1"/>
                </a:solidFill>
              </a:rPr>
              <a:t>Install GIT</a:t>
            </a:r>
          </a:p>
        </p:txBody>
      </p:sp>
      <p:sp>
        <p:nvSpPr>
          <p:cNvPr id="3" name="Rectangle 1"/>
          <p:cNvSpPr/>
          <p:nvPr/>
        </p:nvSpPr>
        <p:spPr>
          <a:xfrm>
            <a:off x="1903320" y="1295280"/>
            <a:ext cx="7770599" cy="51005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GIT for Windows</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chemeClr val="accent1">
                    <a:lumMod val="50000"/>
                  </a:schemeClr>
                </a:solidFill>
                <a:uFillTx/>
                <a:latin typeface="Calibri" pitchFamily="18"/>
                <a:ea typeface="Microsoft YaHei" pitchFamily="2"/>
                <a:cs typeface="Mangal" pitchFamily="2"/>
                <a:hlinkClick r:id="rId3"/>
              </a:rPr>
              <a:t>https://</a:t>
            </a:r>
            <a:r>
              <a:rPr lang="en-US" sz="3200" b="0" i="0" u="sng" strike="noStrike" kern="1200" spc="0" dirty="0">
                <a:ln>
                  <a:noFill/>
                </a:ln>
                <a:solidFill>
                  <a:srgbClr val="0070C0"/>
                </a:solidFill>
                <a:uFillTx/>
                <a:latin typeface="Calibri" pitchFamily="18"/>
                <a:ea typeface="Microsoft YaHei" pitchFamily="2"/>
                <a:cs typeface="Mangal" pitchFamily="2"/>
                <a:hlinkClick r:id="rId3"/>
              </a:rPr>
              <a:t>git-for-windows.github.io</a:t>
            </a:r>
            <a:r>
              <a:rPr lang="en-US" sz="3200" b="0" i="0" u="sng" strike="noStrike" kern="1200" spc="0" dirty="0">
                <a:ln>
                  <a:noFill/>
                </a:ln>
                <a:solidFill>
                  <a:schemeClr val="accent1">
                    <a:lumMod val="50000"/>
                  </a:schemeClr>
                </a:solidFill>
                <a:uFillTx/>
                <a:latin typeface="Calibri" pitchFamily="18"/>
                <a:ea typeface="Microsoft YaHei" pitchFamily="2"/>
                <a:cs typeface="Mangal" pitchFamily="2"/>
                <a:hlinkClick r:id="rId3"/>
              </a:rPr>
              <a:t>/</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TortoiseGIT</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rgbClr val="FFFFFF"/>
                </a:solidFill>
                <a:uFillTx/>
                <a:latin typeface="Calibri" pitchFamily="18"/>
                <a:ea typeface="Microsoft YaHei" pitchFamily="2"/>
                <a:cs typeface="Mangal" pitchFamily="2"/>
                <a:hlinkClick r:id="rId4"/>
              </a:rPr>
              <a:t>https://tortoisegit.org/download/</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Meld for Windows (optional)</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rgbClr val="FFFFFF"/>
                </a:solidFill>
                <a:uFillTx/>
                <a:latin typeface="Calibri" pitchFamily="18"/>
                <a:ea typeface="Microsoft YaHei" pitchFamily="2"/>
                <a:cs typeface="Mangal" pitchFamily="2"/>
                <a:hlinkClick r:id="rId5"/>
              </a:rPr>
              <a:t>http://meldmerge.org/</a:t>
            </a:r>
          </a:p>
          <a:p>
            <a:pPr marL="0" marR="0" lvl="0" indent="0" algn="l" rtl="0" hangingPunct="1">
              <a:lnSpc>
                <a:spcPct val="100000"/>
              </a:lnSpc>
              <a:spcBef>
                <a:spcPts val="0"/>
              </a:spcBef>
              <a:spcAft>
                <a:spcPts val="0"/>
              </a:spcAft>
              <a:buNone/>
              <a:tabLst/>
              <a:defRPr sz="1800"/>
            </a:pPr>
            <a:endParaRPr lang="en-US" sz="3200" b="0" i="0" u="sng" strike="noStrike" kern="1200" spc="0" dirty="0">
              <a:ln>
                <a:noFill/>
              </a:ln>
              <a:solidFill>
                <a:srgbClr val="FFFFFF"/>
              </a:solidFill>
              <a:uFillTx/>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(Reboot after installing)</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Getting Starte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217519" y="304920"/>
            <a:ext cx="9345599" cy="761759"/>
          </a:xfrm>
        </p:spPr>
        <p:txBody>
          <a:bodyPr anchor="t"/>
          <a:lstStyle/>
          <a:p>
            <a:pPr lvl="0">
              <a:lnSpc>
                <a:spcPct val="100000"/>
              </a:lnSpc>
            </a:pPr>
            <a:r>
              <a:rPr lang="en-US" sz="3600" dirty="0">
                <a:solidFill>
                  <a:schemeClr val="tx1"/>
                </a:solidFill>
              </a:rPr>
              <a:t>Getting Started</a:t>
            </a:r>
          </a:p>
        </p:txBody>
      </p:sp>
      <p:sp>
        <p:nvSpPr>
          <p:cNvPr id="3" name="Rectangle 2"/>
          <p:cNvSpPr/>
          <p:nvPr/>
        </p:nvSpPr>
        <p:spPr>
          <a:xfrm>
            <a:off x="1217519" y="1371599"/>
            <a:ext cx="8610120" cy="572607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Make a clone of the test repository</a:t>
            </a: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‘My Documents’, and select “</a:t>
            </a:r>
            <a:r>
              <a:rPr lang="en-US" sz="2400" b="0" i="0" u="none" strike="noStrike" kern="1200" spc="0" dirty="0" err="1">
                <a:ln>
                  <a:noFill/>
                </a:ln>
                <a:latin typeface="Calibri" pitchFamily="18"/>
                <a:ea typeface="Microsoft YaHei" pitchFamily="2"/>
                <a:cs typeface="Mangal" pitchFamily="2"/>
              </a:rPr>
              <a:t>Git</a:t>
            </a:r>
            <a:r>
              <a:rPr lang="en-US" sz="2400" b="0" i="0" u="none" strike="noStrike" kern="1200" spc="0" dirty="0">
                <a:ln>
                  <a:noFill/>
                </a:ln>
                <a:latin typeface="Calibri" pitchFamily="18"/>
                <a:ea typeface="Microsoft YaHei" pitchFamily="2"/>
                <a:cs typeface="Mangal" pitchFamily="2"/>
              </a:rPr>
              <a:t> Clone…”</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For URL use this:</a:t>
            </a:r>
          </a:p>
          <a:p>
            <a:pPr marL="1218960" marR="0" lvl="0" indent="0" algn="l" rtl="0" hangingPunct="1">
              <a:lnSpc>
                <a:spcPct val="100000"/>
              </a:lnSpc>
              <a:spcBef>
                <a:spcPts val="0"/>
              </a:spcBef>
              <a:spcAft>
                <a:spcPts val="0"/>
              </a:spcAft>
              <a:buNone/>
              <a:tabLst/>
              <a:defRPr sz="1800"/>
            </a:pPr>
            <a:r>
              <a:rPr lang="en-US" sz="2400" b="0" i="0" u="none" strike="noStrike" kern="1200" spc="0" dirty="0">
                <a:ln>
                  <a:noFill/>
                </a:ln>
                <a:solidFill>
                  <a:srgbClr val="FFFFFF"/>
                </a:solidFill>
                <a:latin typeface="Calibri" pitchFamily="18"/>
                <a:ea typeface="Microsoft YaHei" pitchFamily="2"/>
                <a:cs typeface="Mangal" pitchFamily="2"/>
                <a:hlinkClick r:id="rId3"/>
              </a:rPr>
              <a:t>https://github.com/Team4276/GitTest</a:t>
            </a:r>
          </a:p>
          <a:p>
            <a:pPr marL="121896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Directory should look something like this:</a:t>
            </a:r>
          </a:p>
          <a:p>
            <a:pPr marL="60948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	C:\Users\&lt;Your Name&gt;\</a:t>
            </a:r>
            <a:r>
              <a:rPr lang="en-US" sz="2400" b="0" i="0" u="none" strike="noStrike" kern="1200" spc="0" dirty="0" smtClean="0">
                <a:ln>
                  <a:noFill/>
                </a:ln>
                <a:latin typeface="Calibri" pitchFamily="18"/>
                <a:ea typeface="Microsoft YaHei" pitchFamily="2"/>
                <a:cs typeface="Mangal" pitchFamily="2"/>
              </a:rPr>
              <a:t>Documents\</a:t>
            </a:r>
            <a:r>
              <a:rPr lang="en-US" sz="2400" b="0" i="0" u="none" strike="noStrike" kern="1200" spc="0" dirty="0" err="1" smtClean="0">
                <a:ln>
                  <a:noFill/>
                </a:ln>
                <a:latin typeface="Calibri" pitchFamily="18"/>
                <a:ea typeface="Microsoft YaHei" pitchFamily="2"/>
                <a:cs typeface="Mangal" pitchFamily="2"/>
              </a:rPr>
              <a:t>GitTest</a:t>
            </a:r>
            <a:endParaRPr lang="en-US" sz="2400" dirty="0">
              <a:latin typeface="Calibri" pitchFamily="18"/>
              <a:ea typeface="Microsoft YaHei" pitchFamily="2"/>
              <a:cs typeface="Mangal" pitchFamily="2"/>
            </a:endParaRP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609480" marR="0" lvl="0" indent="0" rtl="0" hangingPunct="1">
              <a:lnSpc>
                <a:spcPct val="100000"/>
              </a:lnSpc>
              <a:spcBef>
                <a:spcPts val="0"/>
              </a:spcBef>
              <a:spcAft>
                <a:spcPts val="0"/>
              </a:spcAft>
              <a:buNone/>
              <a:tabLst/>
              <a:defRPr sz="1800"/>
            </a:pPr>
            <a:r>
              <a:rPr lang="en-US" sz="2400" b="0" i="0" u="none" strike="noStrike" kern="1200" spc="0" dirty="0" smtClean="0">
                <a:ln>
                  <a:noFill/>
                </a:ln>
                <a:latin typeface="Calibri" pitchFamily="18"/>
                <a:ea typeface="Microsoft YaHei" pitchFamily="2"/>
                <a:cs typeface="Mangal" pitchFamily="2"/>
              </a:rPr>
              <a:t>GIT </a:t>
            </a:r>
            <a:r>
              <a:rPr lang="en-US" sz="2400" b="0" i="0" u="none" strike="noStrike" kern="1200" spc="0" dirty="0">
                <a:ln>
                  <a:noFill/>
                </a:ln>
                <a:latin typeface="Calibri" pitchFamily="18"/>
                <a:ea typeface="Microsoft YaHei" pitchFamily="2"/>
                <a:cs typeface="Mangal" pitchFamily="2"/>
              </a:rPr>
              <a:t>is a “Distributed” system -- Everyone who clones the repository has a complete copy that could be used to replace the one on the server if it is lost or damaged. </a:t>
            </a:r>
            <a:r>
              <a:rPr lang="en-US" sz="2400" b="0" i="0" u="none" strike="noStrike" kern="1200" spc="0" dirty="0">
                <a:ln>
                  <a:noFill/>
                </a:ln>
                <a:solidFill>
                  <a:srgbClr val="FFFFFF"/>
                </a:solidFill>
                <a:latin typeface="Calibri" pitchFamily="18"/>
                <a:ea typeface="Microsoft YaHei" pitchFamily="2"/>
                <a:cs typeface="Mangal" pitchFamily="2"/>
              </a:rPr>
              <a:t> </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Version His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791640"/>
          </a:xfrm>
        </p:spPr>
        <p:txBody>
          <a:bodyPr/>
          <a:lstStyle/>
          <a:p>
            <a:pPr lvl="0"/>
            <a:r>
              <a:rPr lang="en-US" sz="4000" dirty="0">
                <a:solidFill>
                  <a:schemeClr val="tx1"/>
                </a:solidFill>
              </a:rPr>
              <a:t>Version History</a:t>
            </a:r>
          </a:p>
        </p:txBody>
      </p:sp>
      <p:sp>
        <p:nvSpPr>
          <p:cNvPr id="3" name="Rectangle 1"/>
          <p:cNvSpPr/>
          <p:nvPr/>
        </p:nvSpPr>
        <p:spPr>
          <a:xfrm>
            <a:off x="1903320" y="1084680"/>
            <a:ext cx="9675720" cy="4974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“My Documents\</a:t>
            </a:r>
            <a:r>
              <a:rPr lang="en-US" sz="2400" b="0" i="0" u="none" strike="noStrike" kern="1200" spc="0" dirty="0" err="1">
                <a:ln>
                  <a:noFill/>
                </a:ln>
                <a:ea typeface="Microsoft YaHei" pitchFamily="2"/>
                <a:cs typeface="Mangal" pitchFamily="2"/>
              </a:rPr>
              <a:t>GitTest</a:t>
            </a:r>
            <a:r>
              <a:rPr lang="en-US" sz="2400" b="0" i="0" u="none" strike="noStrike" kern="1200" spc="0" dirty="0">
                <a:ln>
                  <a:noFill/>
                </a:ln>
                <a:ea typeface="Microsoft YaHei" pitchFamily="2"/>
                <a:cs typeface="Mangal" pitchFamily="2"/>
              </a:rPr>
              <a:t>\joke.txt</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Right click “TortoiseGit”  “Show Log”</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Right click any version in the history and select “Compare with the working tree</a:t>
            </a:r>
            <a:r>
              <a:rPr lang="en-US" sz="2400" b="0" i="0" u="none" strike="noStrike" kern="1200" spc="0" dirty="0" smtClean="0">
                <a:ln>
                  <a:noFill/>
                </a:ln>
                <a:ea typeface="Microsoft YaHei" pitchFamily="2"/>
                <a:cs typeface="Mangal" pitchFamily="2"/>
              </a:rPr>
              <a:t>”</a:t>
            </a:r>
          </a:p>
          <a:p>
            <a:pPr marR="0" lvl="0" algn="l" rtl="0" hangingPunct="1">
              <a:lnSpc>
                <a:spcPct val="100000"/>
              </a:lnSpc>
              <a:spcBef>
                <a:spcPts val="0"/>
              </a:spcBef>
              <a:spcAft>
                <a:spcPts val="0"/>
              </a:spcAft>
              <a:buSzPct val="45000"/>
              <a:tabLst/>
              <a:defRPr sz="1800"/>
            </a:pPr>
            <a:r>
              <a:rPr lang="en-US" sz="2400" dirty="0">
                <a:ea typeface="Microsoft YaHei" pitchFamily="2"/>
                <a:cs typeface="Mangal" pitchFamily="2"/>
              </a:rPr>
              <a:t>	</a:t>
            </a:r>
            <a:r>
              <a:rPr lang="en-US" sz="2400" b="0" i="0" u="none" strike="noStrike" kern="1200" spc="0" dirty="0" smtClean="0">
                <a:ln>
                  <a:noFill/>
                </a:ln>
                <a:ea typeface="Microsoft YaHei" pitchFamily="2"/>
                <a:cs typeface="Mangal" pitchFamily="2"/>
              </a:rPr>
              <a:t>(</a:t>
            </a:r>
            <a:r>
              <a:rPr lang="en-US" sz="2400" b="0" i="0" u="none" strike="noStrike" kern="1200" spc="0" dirty="0">
                <a:ln>
                  <a:noFill/>
                </a:ln>
                <a:ea typeface="Microsoft YaHei" pitchFamily="2"/>
                <a:cs typeface="Mangal" pitchFamily="2"/>
              </a:rPr>
              <a:t>This compares the selected version to the file you are working on)</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Click a version, then hold CTRL and click another version, then right click either one and select “Compare Versions”</a:t>
            </a:r>
          </a:p>
          <a:p>
            <a:pPr marL="609480" marR="0" lvl="0" indent="0" algn="l" rtl="0" hangingPunct="1">
              <a:lnSpc>
                <a:spcPct val="100000"/>
              </a:lnSpc>
              <a:spcBef>
                <a:spcPts val="0"/>
              </a:spcBef>
              <a:spcAft>
                <a:spcPts val="0"/>
              </a:spcAft>
              <a:buSzPct val="45000"/>
              <a:buNone/>
              <a:tabLst/>
              <a:defRPr sz="1800"/>
            </a:pPr>
            <a:r>
              <a:rPr lang="en-US" sz="2400" b="0" i="0" u="none" strike="noStrike" kern="1200" spc="0" dirty="0">
                <a:ln>
                  <a:noFill/>
                </a:ln>
                <a:ea typeface="Microsoft YaHei" pitchFamily="2"/>
                <a:cs typeface="Mangal" pitchFamily="2"/>
              </a:rPr>
              <a:t>(This ignores changes you have made locally in the file and only shows differences between known </a:t>
            </a:r>
            <a:r>
              <a:rPr lang="en-US" sz="2400" b="0" i="0" u="none" strike="noStrike" kern="1200" spc="0" dirty="0" smtClean="0">
                <a:ln>
                  <a:noFill/>
                </a:ln>
                <a:ea typeface="Microsoft YaHei" pitchFamily="2"/>
                <a:cs typeface="Mangal" pitchFamily="2"/>
              </a:rPr>
              <a:t>versions</a:t>
            </a:r>
            <a:endParaRPr lang="en-US" sz="2400" dirty="0">
              <a:ea typeface="Microsoft YaHei" pitchFamily="2"/>
              <a:cs typeface="Mangal" pitchFamily="2"/>
            </a:endParaRPr>
          </a:p>
          <a:p>
            <a:pPr marL="609480" marR="0" lvl="0" indent="0" algn="l" rtl="0" hangingPunct="1">
              <a:lnSpc>
                <a:spcPct val="100000"/>
              </a:lnSpc>
              <a:spcBef>
                <a:spcPts val="0"/>
              </a:spcBef>
              <a:spcAft>
                <a:spcPts val="0"/>
              </a:spcAft>
              <a:buSzPct val="45000"/>
              <a:buNone/>
              <a:tabLst/>
              <a:defRPr sz="1800"/>
            </a:pPr>
            <a:endParaRPr lang="en-US" sz="2400" b="0" i="0" u="none" strike="noStrike" kern="1200" spc="0" dirty="0">
              <a:ln>
                <a:noFill/>
              </a:ln>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Update your local reposi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944280"/>
          </a:xfrm>
        </p:spPr>
        <p:txBody>
          <a:bodyPr/>
          <a:lstStyle/>
          <a:p>
            <a:pPr lvl="0"/>
            <a:r>
              <a:rPr lang="en-US" sz="4000" dirty="0">
                <a:solidFill>
                  <a:schemeClr val="tx1"/>
                </a:solidFill>
              </a:rPr>
              <a:t>Update your local repository</a:t>
            </a:r>
          </a:p>
        </p:txBody>
      </p:sp>
      <p:sp>
        <p:nvSpPr>
          <p:cNvPr id="3" name="Rectangle 1"/>
          <p:cNvSpPr/>
          <p:nvPr/>
        </p:nvSpPr>
        <p:spPr>
          <a:xfrm>
            <a:off x="1218960" y="1371599"/>
            <a:ext cx="9828000" cy="47243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Edit joke.txt and save the changes</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(Turns red in File Explorer)</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the file and choose “</a:t>
            </a:r>
            <a:r>
              <a:rPr lang="en-US" sz="2400" b="0" i="0" u="none" strike="noStrike" kern="1200" spc="0" dirty="0" err="1">
                <a:ln>
                  <a:noFill/>
                </a:ln>
                <a:latin typeface="Calibri" pitchFamily="18"/>
                <a:ea typeface="Microsoft YaHei" pitchFamily="2"/>
                <a:cs typeface="Mangal" pitchFamily="2"/>
              </a:rPr>
              <a:t>Git</a:t>
            </a:r>
            <a:r>
              <a:rPr lang="en-US" sz="2400" b="0" i="0" u="none" strike="noStrike" kern="1200" spc="0" dirty="0">
                <a:ln>
                  <a:noFill/>
                </a:ln>
                <a:latin typeface="Calibri" pitchFamily="18"/>
                <a:ea typeface="Microsoft YaHei" pitchFamily="2"/>
                <a:cs typeface="Mangal" pitchFamily="2"/>
              </a:rPr>
              <a:t> Commit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master”</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Type in a comment describing your changes</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Click “Commit”</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“Show Log”</a:t>
            </a:r>
          </a:p>
          <a:p>
            <a:pPr marL="609480" marR="0" lvl="0" algn="l" rtl="0" hangingPunct="1">
              <a:lnSpc>
                <a:spcPct val="100000"/>
              </a:lnSpc>
              <a:spcBef>
                <a:spcPts val="0"/>
              </a:spcBef>
              <a:spcAft>
                <a:spcPts val="0"/>
              </a:spcAft>
              <a:buSzPct val="45000"/>
              <a:tabLst/>
              <a:defRPr sz="1800"/>
            </a:pPr>
            <a:r>
              <a:rPr lang="en-US" sz="2400" b="0" i="0" u="none" strike="noStrike" kern="1200" spc="0" dirty="0">
                <a:ln>
                  <a:noFill/>
                </a:ln>
                <a:latin typeface="Calibri" pitchFamily="18"/>
                <a:ea typeface="Microsoft YaHei" pitchFamily="2"/>
                <a:cs typeface="Mangal" pitchFamily="2"/>
              </a:rPr>
              <a:t>You will see a new version with your changes</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At this point you have updated your local repository, but the master repository on the server has not changed.</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ush” changes up to the GitHub reposi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217519" y="304920"/>
            <a:ext cx="9345599" cy="761759"/>
          </a:xfrm>
        </p:spPr>
        <p:txBody>
          <a:bodyPr anchor="t"/>
          <a:lstStyle/>
          <a:p>
            <a:pPr lvl="0">
              <a:lnSpc>
                <a:spcPct val="100000"/>
              </a:lnSpc>
            </a:pPr>
            <a:r>
              <a:rPr lang="en-US" sz="3600" dirty="0">
                <a:solidFill>
                  <a:schemeClr val="tx1"/>
                </a:solidFill>
              </a:rPr>
              <a:t>“Push” changes up to the GitHub repository</a:t>
            </a:r>
          </a:p>
        </p:txBody>
      </p:sp>
      <p:sp>
        <p:nvSpPr>
          <p:cNvPr id="3" name="Rectangle 2"/>
          <p:cNvSpPr/>
          <p:nvPr/>
        </p:nvSpPr>
        <p:spPr>
          <a:xfrm>
            <a:off x="1217519" y="1371599"/>
            <a:ext cx="8000640" cy="4599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First time, right click and select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“Settings</a:t>
            </a:r>
            <a:r>
              <a:rPr lang="en-US" sz="2400" b="0" i="0" u="none" strike="noStrike" kern="1200" spc="0" dirty="0" smtClean="0">
                <a:ln>
                  <a:noFill/>
                </a:ln>
                <a:latin typeface="Calibri" pitchFamily="18"/>
                <a:ea typeface="Microsoft YaHei" pitchFamily="2"/>
                <a:cs typeface="Mangal" pitchFamily="2"/>
              </a:rPr>
              <a:t>”</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Enter email </a:t>
            </a:r>
            <a:r>
              <a:rPr lang="en-US" sz="2400" b="0" i="0" u="none" strike="noStrike" kern="1200" spc="0" dirty="0" smtClean="0">
                <a:ln>
                  <a:noFill/>
                </a:ln>
                <a:latin typeface="Calibri" pitchFamily="18"/>
                <a:ea typeface="Microsoft YaHei" pitchFamily="2"/>
                <a:cs typeface="Mangal" pitchFamily="2"/>
              </a:rPr>
              <a:t>address</a:t>
            </a:r>
          </a:p>
          <a:p>
            <a:pPr marL="0" marR="0" lvl="1"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This address needs to be in the GitHub member group “2017 Programmers”</a:t>
            </a:r>
          </a:p>
          <a:p>
            <a:pPr marL="95238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“My Documents\</a:t>
            </a:r>
            <a:r>
              <a:rPr lang="en-US" sz="2400" b="0" i="0" u="none" strike="noStrike" kern="1200" spc="0" dirty="0" err="1">
                <a:ln>
                  <a:noFill/>
                </a:ln>
                <a:latin typeface="Calibri" pitchFamily="18"/>
                <a:ea typeface="Microsoft YaHei" pitchFamily="2"/>
                <a:cs typeface="Mangal" pitchFamily="2"/>
              </a:rPr>
              <a:t>GitTest</a:t>
            </a:r>
            <a:r>
              <a:rPr lang="en-US" sz="2400" b="0" i="0" u="none" strike="noStrike" kern="1200" spc="0" dirty="0">
                <a:ln>
                  <a:noFill/>
                </a:ln>
                <a:latin typeface="Calibri" pitchFamily="18"/>
                <a:ea typeface="Microsoft YaHei" pitchFamily="2"/>
                <a:cs typeface="Mangal" pitchFamily="2"/>
              </a:rPr>
              <a:t>”, and select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“Push</a:t>
            </a:r>
            <a:r>
              <a:rPr lang="en-US" sz="2400" b="0" i="0" u="none" strike="noStrike" kern="1200" spc="0" dirty="0" smtClean="0">
                <a:ln>
                  <a:noFill/>
                </a:ln>
                <a:latin typeface="Calibri" pitchFamily="18"/>
                <a:ea typeface="Microsoft YaHei" pitchFamily="2"/>
                <a:cs typeface="Mangal" pitchFamily="2"/>
              </a:rPr>
              <a:t>…”</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First time enter </a:t>
            </a:r>
            <a:r>
              <a:rPr lang="en-US" sz="2400" b="0" i="0" u="none" strike="noStrike" kern="1200" spc="0" dirty="0" smtClean="0">
                <a:ln>
                  <a:noFill/>
                </a:ln>
                <a:latin typeface="Calibri" pitchFamily="18"/>
                <a:ea typeface="Microsoft YaHei" pitchFamily="2"/>
                <a:cs typeface="Mangal" pitchFamily="2"/>
              </a:rPr>
              <a:t>password</a:t>
            </a:r>
            <a:endParaRPr lang="en-US" sz="2400" dirty="0">
              <a:latin typeface="Calibri" pitchFamily="18"/>
              <a:ea typeface="Microsoft YaHei" pitchFamily="2"/>
              <a:cs typeface="Mangal" pitchFamily="2"/>
            </a:endParaRPr>
          </a:p>
          <a:p>
            <a:pPr marL="0" marR="0" lvl="1" indent="0" algn="l" rtl="0" hangingPunct="1">
              <a:lnSpc>
                <a:spcPct val="100000"/>
              </a:lnSpc>
              <a:spcBef>
                <a:spcPts val="0"/>
              </a:spcBef>
              <a:spcAft>
                <a:spcPts val="0"/>
              </a:spcAft>
              <a:buSzPct val="45000"/>
              <a:tabLst/>
              <a:defRPr sz="1800"/>
            </a:pPr>
            <a:endParaRPr lang="en-US" sz="2400" b="0" i="0" u="none" strike="noStrike" kern="1200" spc="0" dirty="0" smtClean="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Resolve Conflict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639360"/>
          </a:xfrm>
        </p:spPr>
        <p:txBody>
          <a:bodyPr/>
          <a:lstStyle/>
          <a:p>
            <a:pPr lvl="0"/>
            <a:r>
              <a:rPr lang="en-US" sz="4000" dirty="0">
                <a:solidFill>
                  <a:schemeClr val="tx1"/>
                </a:solidFill>
              </a:rPr>
              <a:t>Resolve Conflicts</a:t>
            </a:r>
          </a:p>
        </p:txBody>
      </p:sp>
      <p:sp>
        <p:nvSpPr>
          <p:cNvPr id="3" name="Rectangle 1"/>
          <p:cNvSpPr/>
          <p:nvPr/>
        </p:nvSpPr>
        <p:spPr>
          <a:xfrm>
            <a:off x="1218960" y="942480"/>
            <a:ext cx="10360080" cy="58513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The first person to do a “Push” will succeed, everyone else will have a conflict.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If this happens use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“Pull…” to merge the latest changes on the server with your working file.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Edit the file until it looks right, and “Push” again.  The first person to complete this step will succeed, and others will again get a conflict.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If you keep at this long enough all conflicts are resolved, and everyone’s work is saved in a separate version.</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Merge actually works pretty well when people are working on different parts of the file.  Most of the time you do a “Pull” you only need to recompile and test to verify it still works.</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1070</Words>
  <Application>Microsoft Office PowerPoint</Application>
  <PresentationFormat>Custom</PresentationFormat>
  <Paragraphs>139</Paragraphs>
  <Slides>10</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Microsoft YaHei</vt:lpstr>
      <vt:lpstr>Arial</vt:lpstr>
      <vt:lpstr>Calibri</vt:lpstr>
      <vt:lpstr>Lucida Sans Unicode</vt:lpstr>
      <vt:lpstr>Mangal</vt:lpstr>
      <vt:lpstr>StarSymbol</vt:lpstr>
      <vt:lpstr>Tahoma</vt:lpstr>
      <vt:lpstr>Times New Roman</vt:lpstr>
      <vt:lpstr>Wingdings</vt:lpstr>
      <vt:lpstr>Default</vt:lpstr>
      <vt:lpstr>Default 1</vt:lpstr>
      <vt:lpstr>Default 2</vt:lpstr>
      <vt:lpstr>Default 3</vt:lpstr>
      <vt:lpstr>Using GIT for Version Control</vt:lpstr>
      <vt:lpstr>Hard Work Gets Lost (even when you work by yourself)</vt:lpstr>
      <vt:lpstr>Avoiding confusion is harder when many people work on the same project</vt:lpstr>
      <vt:lpstr>Install GIT</vt:lpstr>
      <vt:lpstr>Getting Started</vt:lpstr>
      <vt:lpstr>Version History</vt:lpstr>
      <vt:lpstr>Update your local repository</vt:lpstr>
      <vt:lpstr>“Push” changes up to the GitHub repository</vt:lpstr>
      <vt:lpstr>Resolve Conflicts</vt:lpstr>
      <vt:lpstr>Best Practices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for Version Control</dc:title>
  <dc:creator>acappon</dc:creator>
  <cp:lastModifiedBy>acappon</cp:lastModifiedBy>
  <cp:revision>7</cp:revision>
  <dcterms:modified xsi:type="dcterms:W3CDTF">2016-11-06T05:10:53Z</dcterms:modified>
</cp:coreProperties>
</file>