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59" r:id="rId7"/>
    <p:sldId id="262" r:id="rId8"/>
    <p:sldId id="273" r:id="rId9"/>
    <p:sldId id="274" r:id="rId10"/>
    <p:sldId id="275" r:id="rId11"/>
    <p:sldId id="276" r:id="rId12"/>
    <p:sldId id="277" r:id="rId13"/>
    <p:sldId id="278"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832" autoAdjust="0"/>
    <p:restoredTop sz="94660"/>
  </p:normalViewPr>
  <p:slideViewPr>
    <p:cSldViewPr>
      <p:cViewPr varScale="1">
        <p:scale>
          <a:sx n="116" d="100"/>
          <a:sy n="116" d="100"/>
        </p:scale>
        <p:origin x="114" y="468"/>
      </p:cViewPr>
      <p:guideLst>
        <p:guide orient="horz" pos="2160"/>
        <p:guide pos="3839"/>
      </p:guideLst>
    </p:cSldViewPr>
  </p:slideViewPr>
  <p:notesTextViewPr>
    <p:cViewPr>
      <p:scale>
        <a:sx n="1" d="1"/>
        <a:sy n="1" d="1"/>
      </p:scale>
      <p:origin x="0" y="0"/>
    </p:cViewPr>
  </p:notesTextViewPr>
  <p:notesViewPr>
    <p:cSldViewPr showGuides="1">
      <p:cViewPr varScale="1">
        <p:scale>
          <a:sx n="101" d="100"/>
          <a:sy n="101"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11/4/2016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11/4/2016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303630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be the guy that checks in code that won’t compile.  </a:t>
            </a:r>
          </a:p>
          <a:p>
            <a:r>
              <a:rPr lang="en-US" dirty="0" smtClean="0"/>
              <a:t>Doing so means everyone that pulls down your changes is going to need to stop what they are doing to fix problems you should be fixing yourself.</a:t>
            </a:r>
          </a:p>
          <a:p>
            <a:endParaRPr lang="en-US" dirty="0"/>
          </a:p>
          <a:p>
            <a:r>
              <a:rPr lang="en-US" dirty="0" smtClean="0"/>
              <a:t>On the other hand, during the build season don’t worry about checking in code that compiles OK but may not work 100% correctly.  Previous stable versions are available in GIT, so we can go back if we need to.  </a:t>
            </a:r>
          </a:p>
          <a:p>
            <a:endParaRPr lang="en-US" dirty="0"/>
          </a:p>
          <a:p>
            <a:r>
              <a:rPr lang="en-US" dirty="0" smtClean="0"/>
              <a:t>As we get close to code complete we start tagging revisions that are stable, and as we get close to competition we tag versions we actually intend to use.  You can push further changes after a tag without worry.  If the changes work as planned, we might add a new tag that includes this work, even if very close to competition.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313611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read this to them, </a:t>
            </a:r>
            <a:r>
              <a:rPr lang="en-US" dirty="0" smtClean="0"/>
              <a:t>ask them to read the list and think of the most time they ever wasted </a:t>
            </a:r>
            <a:r>
              <a:rPr lang="en-US" dirty="0"/>
              <a:t>because of one of these </a:t>
            </a:r>
            <a:r>
              <a:rPr lang="en-US" dirty="0" smtClean="0"/>
              <a:t>fails.</a:t>
            </a:r>
          </a:p>
          <a:p>
            <a:endParaRPr lang="en-US" dirty="0"/>
          </a:p>
          <a:p>
            <a:r>
              <a:rPr lang="en-US" dirty="0" smtClean="0"/>
              <a:t>Which person wasted the most time?  </a:t>
            </a:r>
          </a:p>
          <a:p>
            <a:r>
              <a:rPr lang="en-US" dirty="0" smtClean="0"/>
              <a:t>Have they got a system in place so that doesn’t happen again?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3789902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up to now kept close control of the robot code </a:t>
            </a:r>
            <a:r>
              <a:rPr lang="en-US" dirty="0"/>
              <a:t>using zip files and a single copy on </a:t>
            </a:r>
            <a:r>
              <a:rPr lang="en-US" dirty="0" err="1"/>
              <a:t>DropBox</a:t>
            </a:r>
            <a:r>
              <a:rPr lang="en-US" dirty="0"/>
              <a:t> for robot </a:t>
            </a:r>
            <a:r>
              <a:rPr lang="en-US" dirty="0" smtClean="0"/>
              <a:t>code.  </a:t>
            </a:r>
          </a:p>
          <a:p>
            <a:endParaRPr lang="en-US" dirty="0"/>
          </a:p>
          <a:p>
            <a:r>
              <a:rPr lang="en-US" dirty="0" smtClean="0"/>
              <a:t>All of the above and many of the problems on the previous page continue to happen.  There must be a better way.</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59312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Meld as the Diff Viewer instead of the default viewer that comes with TortoiseGit:</a:t>
            </a:r>
          </a:p>
          <a:p>
            <a:endParaRPr lang="en-US" dirty="0" smtClean="0"/>
          </a:p>
          <a:p>
            <a:r>
              <a:rPr lang="en-US" dirty="0" smtClean="0"/>
              <a:t>“</a:t>
            </a:r>
            <a:r>
              <a:rPr lang="en-US" dirty="0" smtClean="0"/>
              <a:t>TortoiseGit” </a:t>
            </a:r>
            <a:r>
              <a:rPr lang="en-US" dirty="0" smtClean="0">
                <a:sym typeface="Wingdings" panose="05000000000000000000" pitchFamily="2" charset="2"/>
              </a:rPr>
              <a:t> “Settings”  “Diff Viewer</a:t>
            </a:r>
          </a:p>
          <a:p>
            <a:r>
              <a:rPr lang="en-US" dirty="0" smtClean="0">
                <a:sym typeface="Wingdings" panose="05000000000000000000" pitchFamily="2" charset="2"/>
              </a:rPr>
              <a:t>Browse to Meld.exe </a:t>
            </a:r>
            <a:r>
              <a:rPr lang="en-US" dirty="0" smtClean="0">
                <a:sym typeface="Wingdings" panose="05000000000000000000" pitchFamily="2" charset="2"/>
              </a:rPr>
              <a:t>in Program Files (x86)</a:t>
            </a:r>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70451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Centralized system (for example CVS, Visual SourceSafe, or </a:t>
            </a:r>
            <a:r>
              <a:rPr lang="en-US" dirty="0" err="1" smtClean="0"/>
              <a:t>PerForce</a:t>
            </a:r>
            <a:r>
              <a:rPr lang="en-US" dirty="0" smtClean="0"/>
              <a:t>), keeps all of the history on one server.  </a:t>
            </a:r>
          </a:p>
          <a:p>
            <a:endParaRPr lang="en-US" dirty="0"/>
          </a:p>
          <a:p>
            <a:r>
              <a:rPr lang="en-US" dirty="0" smtClean="0"/>
              <a:t>The user’s machine only has source code, (less to download), but all is lost if the disk fails on the server.</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92406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900736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99% of what you do with GIT is done locally.</a:t>
            </a:r>
          </a:p>
          <a:p>
            <a:r>
              <a:rPr lang="en-US" dirty="0" smtClean="0"/>
              <a:t>Very fast because there is no messaging back and forth with the server</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95686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the push, your changes are only seen on your local computer.</a:t>
            </a:r>
          </a:p>
          <a:p>
            <a:endParaRPr lang="en-US" dirty="0" smtClean="0"/>
          </a:p>
          <a:p>
            <a:r>
              <a:rPr lang="en-US" dirty="0" smtClean="0"/>
              <a:t>After a successful Push, your changes are available to everyone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62281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everyone in class make changes in the joke and commit them locally.  Then have them all try to push them to the master at the same time.  This is a worst case scenario that will eventually work itself out, but nothing this bad will happen in normal use.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143045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11/4/2016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11/4/2016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11/4/2016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11/4/2016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11/4/2016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meldmerge.org/" TargetMode="External"/><Relationship Id="rId4" Type="http://schemas.openxmlformats.org/officeDocument/2006/relationships/hyperlink" Target="https://tortoisegit.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eam4276/GitTes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GIT for Version Control</a:t>
            </a:r>
            <a:endParaRPr lang="en-US" dirty="0"/>
          </a:p>
        </p:txBody>
      </p:sp>
      <p:sp>
        <p:nvSpPr>
          <p:cNvPr id="5" name="Subtitle 4"/>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612" y="304801"/>
            <a:ext cx="3352800" cy="533399"/>
          </a:xfrm>
        </p:spPr>
        <p:txBody>
          <a:bodyPr>
            <a:normAutofit fontScale="90000"/>
          </a:bodyPr>
          <a:lstStyle/>
          <a:p>
            <a:pPr algn="ctr">
              <a:lnSpc>
                <a:spcPct val="100000"/>
              </a:lnSpc>
            </a:pPr>
            <a:r>
              <a:rPr lang="en-US" sz="3600" dirty="0" smtClean="0"/>
              <a:t>Best Practices</a:t>
            </a:r>
            <a:endParaRPr lang="en-US" sz="3600" dirty="0"/>
          </a:p>
        </p:txBody>
      </p:sp>
      <p:sp>
        <p:nvSpPr>
          <p:cNvPr id="3" name="Rectangle 2"/>
          <p:cNvSpPr/>
          <p:nvPr/>
        </p:nvSpPr>
        <p:spPr>
          <a:xfrm>
            <a:off x="1217612" y="838200"/>
            <a:ext cx="8763000" cy="5632311"/>
          </a:xfrm>
          <a:prstGeom prst="rect">
            <a:avLst/>
          </a:prstGeom>
        </p:spPr>
        <p:txBody>
          <a:bodyPr wrap="square">
            <a:spAutoFit/>
          </a:bodyPr>
          <a:lstStyle/>
          <a:p>
            <a:pPr marL="342900" indent="-342900">
              <a:buSzPct val="90000"/>
              <a:buFont typeface="Arial" panose="020B0604020202020204" pitchFamily="34" charset="0"/>
              <a:buChar char="•"/>
            </a:pPr>
            <a:r>
              <a:rPr lang="en-US" dirty="0">
                <a:sym typeface="Wingdings" panose="05000000000000000000" pitchFamily="2" charset="2"/>
              </a:rPr>
              <a:t>The latest version on GitHub must never contain errors that keep it from compiling.  </a:t>
            </a:r>
            <a:endParaRPr lang="en-US" dirty="0" smtClean="0">
              <a:sym typeface="Wingdings" panose="05000000000000000000" pitchFamily="2" charset="2"/>
            </a:endParaRPr>
          </a:p>
          <a:p>
            <a:pPr marL="952393" lvl="1" indent="-342900">
              <a:buSzPct val="90000"/>
              <a:buFont typeface="Arial" panose="020B0604020202020204" pitchFamily="34" charset="0"/>
              <a:buChar char="•"/>
            </a:pPr>
            <a:r>
              <a:rPr lang="en-US" dirty="0" smtClean="0">
                <a:sym typeface="Wingdings" panose="05000000000000000000" pitchFamily="2" charset="2"/>
              </a:rPr>
              <a:t>Always “Pull” and recompile before attempting a “Push”.  </a:t>
            </a:r>
          </a:p>
          <a:p>
            <a:pPr>
              <a:lnSpc>
                <a:spcPct val="100000"/>
              </a:lnSpc>
              <a:buSzPct val="90000"/>
            </a:pPr>
            <a:endParaRPr lang="en-US" dirty="0" smtClean="0">
              <a:sym typeface="Wingdings" panose="05000000000000000000" pitchFamily="2" charset="2"/>
            </a:endParaRPr>
          </a:p>
          <a:p>
            <a:pPr marL="342900" indent="-342900">
              <a:lnSpc>
                <a:spcPct val="100000"/>
              </a:lnSpc>
              <a:buSzPct val="90000"/>
              <a:buFont typeface="Arial" panose="020B0604020202020204" pitchFamily="34" charset="0"/>
              <a:buChar char="•"/>
            </a:pPr>
            <a:r>
              <a:rPr lang="en-US" dirty="0" smtClean="0">
                <a:sym typeface="Wingdings" panose="05000000000000000000" pitchFamily="2" charset="2"/>
              </a:rPr>
              <a:t>Don’t have one large file everyone works on</a:t>
            </a:r>
          </a:p>
          <a:p>
            <a:pPr marL="952393" lvl="1" indent="-342900">
              <a:buSzPct val="90000"/>
              <a:buFont typeface="Arial" panose="020B0604020202020204" pitchFamily="34" charset="0"/>
              <a:buChar char="•"/>
            </a:pPr>
            <a:r>
              <a:rPr lang="en-US" dirty="0">
                <a:sym typeface="Wingdings" panose="05000000000000000000" pitchFamily="2" charset="2"/>
              </a:rPr>
              <a:t>D</a:t>
            </a:r>
            <a:r>
              <a:rPr lang="en-US" dirty="0" smtClean="0">
                <a:sym typeface="Wingdings" panose="05000000000000000000" pitchFamily="2" charset="2"/>
              </a:rPr>
              <a:t>ivide the project into classes small enough for one person to design, debug, and deliver</a:t>
            </a:r>
          </a:p>
          <a:p>
            <a:pPr lvl="1">
              <a:buSzPct val="90000"/>
            </a:pPr>
            <a:endParaRPr lang="en-US" dirty="0" smtClean="0">
              <a:sym typeface="Wingdings" panose="05000000000000000000" pitchFamily="2" charset="2"/>
            </a:endParaRPr>
          </a:p>
          <a:p>
            <a:pPr marL="342900" indent="-342900">
              <a:buSzPct val="90000"/>
              <a:buFont typeface="Arial" panose="020B0604020202020204" pitchFamily="34" charset="0"/>
              <a:buChar char="•"/>
            </a:pPr>
            <a:r>
              <a:rPr lang="en-US" dirty="0" smtClean="0">
                <a:sym typeface="Wingdings" panose="05000000000000000000" pitchFamily="2" charset="2"/>
              </a:rPr>
              <a:t>Minimize connections between classes.   </a:t>
            </a:r>
          </a:p>
          <a:p>
            <a:pPr marL="952393" lvl="1" indent="-342900">
              <a:buSzPct val="90000"/>
              <a:buFont typeface="Arial" panose="020B0604020202020204" pitchFamily="34" charset="0"/>
              <a:buChar char="•"/>
            </a:pPr>
            <a:r>
              <a:rPr lang="en-US" dirty="0" smtClean="0">
                <a:sym typeface="Wingdings" panose="05000000000000000000" pitchFamily="2" charset="2"/>
              </a:rPr>
              <a:t>The class knows all about manipulating its data and keeps it private, while exposing only high level functions for use elsewhere.  </a:t>
            </a:r>
          </a:p>
          <a:p>
            <a:pPr lvl="2">
              <a:buSzPct val="90000"/>
            </a:pPr>
            <a:endParaRPr lang="en-US" dirty="0" smtClean="0">
              <a:sym typeface="Wingdings" panose="05000000000000000000" pitchFamily="2" charset="2"/>
            </a:endParaRPr>
          </a:p>
          <a:p>
            <a:pPr marL="952393" lvl="1" indent="-342900">
              <a:buSzPct val="90000"/>
              <a:buFont typeface="Arial" panose="020B0604020202020204" pitchFamily="34" charset="0"/>
              <a:buChar char="•"/>
            </a:pPr>
            <a:r>
              <a:rPr lang="en-US" dirty="0" smtClean="0">
                <a:sym typeface="Wingdings" panose="05000000000000000000" pitchFamily="2" charset="2"/>
              </a:rPr>
              <a:t>This makes it less likely that any one person needs to change a lot of files at once.</a:t>
            </a:r>
            <a:endParaRPr lang="en-US" dirty="0">
              <a:sym typeface="Wingdings" panose="05000000000000000000" pitchFamily="2" charset="2"/>
            </a:endParaRPr>
          </a:p>
        </p:txBody>
      </p:sp>
    </p:spTree>
    <p:extLst>
      <p:ext uri="{BB962C8B-B14F-4D97-AF65-F5344CB8AC3E}">
        <p14:creationId xmlns:p14="http://schemas.microsoft.com/office/powerpoint/2010/main" val="249885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6628129" cy="1223963"/>
          </a:xfrm>
        </p:spPr>
        <p:txBody>
          <a:bodyPr>
            <a:normAutofit/>
          </a:bodyPr>
          <a:lstStyle/>
          <a:p>
            <a:pPr>
              <a:lnSpc>
                <a:spcPct val="100000"/>
              </a:lnSpc>
            </a:pPr>
            <a:r>
              <a:rPr lang="en-US" dirty="0"/>
              <a:t>Hard Work Gets </a:t>
            </a:r>
            <a:r>
              <a:rPr lang="en-US" dirty="0" smtClean="0"/>
              <a:t>Lost</a:t>
            </a:r>
            <a:br>
              <a:rPr lang="en-US" dirty="0" smtClean="0"/>
            </a:br>
            <a:r>
              <a:rPr lang="en-US" dirty="0" smtClean="0"/>
              <a:t>(even when you work by yourself)</a:t>
            </a:r>
            <a:endParaRPr lang="en-US" dirty="0"/>
          </a:p>
        </p:txBody>
      </p:sp>
      <p:sp>
        <p:nvSpPr>
          <p:cNvPr id="14" name="Content Placeholder 13"/>
          <p:cNvSpPr>
            <a:spLocks noGrp="1"/>
          </p:cNvSpPr>
          <p:nvPr>
            <p:ph idx="1"/>
          </p:nvPr>
        </p:nvSpPr>
        <p:spPr>
          <a:xfrm>
            <a:off x="1218883" y="1371600"/>
            <a:ext cx="10360501" cy="5181599"/>
          </a:xfrm>
        </p:spPr>
        <p:txBody>
          <a:bodyPr>
            <a:normAutofit fontScale="55000" lnSpcReduction="20000"/>
          </a:bodyPr>
          <a:lstStyle/>
          <a:p>
            <a:endParaRPr lang="en-US" dirty="0" smtClean="0"/>
          </a:p>
          <a:p>
            <a:pPr>
              <a:lnSpc>
                <a:spcPct val="100000"/>
              </a:lnSpc>
              <a:buSzPct val="90000"/>
              <a:buFont typeface="Wingdings" panose="05000000000000000000" pitchFamily="2" charset="2"/>
              <a:buChar char="§"/>
            </a:pPr>
            <a:r>
              <a:rPr lang="en-US" sz="5100" dirty="0"/>
              <a:t>Hardware </a:t>
            </a:r>
            <a:r>
              <a:rPr lang="en-US" sz="5100" dirty="0" smtClean="0"/>
              <a:t>Related</a:t>
            </a:r>
          </a:p>
          <a:p>
            <a:pPr marL="377886" lvl="1" indent="0">
              <a:lnSpc>
                <a:spcPct val="100000"/>
              </a:lnSpc>
              <a:buSzPct val="90000"/>
              <a:buNone/>
            </a:pPr>
            <a:r>
              <a:rPr lang="en-US" sz="4700" dirty="0" smtClean="0"/>
              <a:t>Computer </a:t>
            </a:r>
            <a:r>
              <a:rPr lang="en-US" sz="4700" dirty="0"/>
              <a:t>turned off</a:t>
            </a:r>
          </a:p>
          <a:p>
            <a:pPr marL="377886" lvl="1" indent="0">
              <a:lnSpc>
                <a:spcPct val="100000"/>
              </a:lnSpc>
              <a:buSzPct val="45000"/>
              <a:buNone/>
            </a:pPr>
            <a:r>
              <a:rPr lang="en-US" sz="5100" dirty="0"/>
              <a:t>Disk failed</a:t>
            </a:r>
          </a:p>
          <a:p>
            <a:pPr marL="377886" lvl="1" indent="0">
              <a:lnSpc>
                <a:spcPct val="100000"/>
              </a:lnSpc>
              <a:buSzPct val="45000"/>
              <a:buNone/>
            </a:pPr>
            <a:r>
              <a:rPr lang="en-US" sz="5100" dirty="0"/>
              <a:t>USB Flash drive </a:t>
            </a:r>
            <a:r>
              <a:rPr lang="en-US" sz="5100" dirty="0" smtClean="0"/>
              <a:t>misplaced</a:t>
            </a:r>
          </a:p>
          <a:p>
            <a:pPr marL="377886" lvl="1" indent="0">
              <a:lnSpc>
                <a:spcPct val="100000"/>
              </a:lnSpc>
              <a:buSzPct val="45000"/>
              <a:buNone/>
            </a:pPr>
            <a:endParaRPr lang="en-US" sz="5100" dirty="0"/>
          </a:p>
          <a:p>
            <a:pPr>
              <a:lnSpc>
                <a:spcPct val="100000"/>
              </a:lnSpc>
              <a:buSzPct val="90000"/>
              <a:buFont typeface="Wingdings" panose="05000000000000000000" pitchFamily="2" charset="2"/>
              <a:buChar char="§"/>
            </a:pPr>
            <a:r>
              <a:rPr lang="en-US" sz="5100" dirty="0" smtClean="0"/>
              <a:t>Human Mistakes</a:t>
            </a:r>
            <a:endParaRPr lang="en-US" sz="5100" dirty="0"/>
          </a:p>
          <a:p>
            <a:pPr marL="377886" lvl="1" indent="0">
              <a:lnSpc>
                <a:spcPct val="100000"/>
              </a:lnSpc>
              <a:buSzPct val="45000"/>
              <a:buNone/>
            </a:pPr>
            <a:r>
              <a:rPr lang="en-US" sz="5100" dirty="0"/>
              <a:t>Forgot to save</a:t>
            </a:r>
          </a:p>
          <a:p>
            <a:pPr marL="377886" lvl="1" indent="0">
              <a:lnSpc>
                <a:spcPct val="100000"/>
              </a:lnSpc>
              <a:buSzPct val="45000"/>
              <a:buNone/>
            </a:pPr>
            <a:r>
              <a:rPr lang="en-US" sz="5100" dirty="0"/>
              <a:t>Forgot to make a backup </a:t>
            </a:r>
            <a:r>
              <a:rPr lang="en-US" sz="5100" dirty="0" smtClean="0"/>
              <a:t>copy</a:t>
            </a:r>
          </a:p>
          <a:p>
            <a:pPr marL="377886" lvl="1" indent="0">
              <a:lnSpc>
                <a:spcPct val="100000"/>
              </a:lnSpc>
              <a:buSzPct val="45000"/>
              <a:buNone/>
            </a:pPr>
            <a:r>
              <a:rPr lang="en-US" sz="5100" dirty="0" smtClean="0"/>
              <a:t>Too many backups – don’t know what’s in them</a:t>
            </a:r>
          </a:p>
          <a:p>
            <a:pPr marL="377886" lvl="1" indent="0">
              <a:lnSpc>
                <a:spcPct val="100000"/>
              </a:lnSpc>
              <a:buSzPct val="45000"/>
              <a:buNone/>
            </a:pPr>
            <a:r>
              <a:rPr lang="en-US" sz="5100" dirty="0" smtClean="0"/>
              <a:t>Needed disk space, deleted current work instead of old backup</a:t>
            </a:r>
            <a:endParaRPr lang="en-US" sz="5100" dirty="0"/>
          </a:p>
          <a:p>
            <a:endParaRPr lang="en-US" dirty="0"/>
          </a:p>
          <a:p>
            <a:endParaRPr lang="en-US" dirty="0" smtClean="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304801"/>
            <a:ext cx="8938472" cy="1295400"/>
          </a:xfrm>
        </p:spPr>
        <p:txBody>
          <a:bodyPr>
            <a:normAutofit/>
          </a:bodyPr>
          <a:lstStyle/>
          <a:p>
            <a:pPr>
              <a:lnSpc>
                <a:spcPct val="100000"/>
              </a:lnSpc>
            </a:pPr>
            <a:r>
              <a:rPr lang="en-US" sz="3600" dirty="0" smtClean="0"/>
              <a:t>Avoiding confusion is harder when many </a:t>
            </a:r>
            <a:r>
              <a:rPr lang="en-US" sz="3600" dirty="0"/>
              <a:t>people work on the same </a:t>
            </a:r>
            <a:r>
              <a:rPr lang="en-US" sz="3600" dirty="0" smtClean="0"/>
              <a:t>project </a:t>
            </a:r>
            <a:endParaRPr lang="en-US" sz="3600" dirty="0"/>
          </a:p>
        </p:txBody>
      </p:sp>
      <p:sp>
        <p:nvSpPr>
          <p:cNvPr id="3" name="Rectangle 2"/>
          <p:cNvSpPr/>
          <p:nvPr/>
        </p:nvSpPr>
        <p:spPr>
          <a:xfrm>
            <a:off x="1625176" y="2057400"/>
            <a:ext cx="8610600" cy="2677656"/>
          </a:xfrm>
          <a:prstGeom prst="rect">
            <a:avLst/>
          </a:prstGeom>
        </p:spPr>
        <p:txBody>
          <a:bodyPr wrap="square">
            <a:spAutoFit/>
          </a:bodyPr>
          <a:lstStyle/>
          <a:p>
            <a:pPr marL="342900" indent="-342900">
              <a:lnSpc>
                <a:spcPct val="100000"/>
              </a:lnSpc>
              <a:buFont typeface="Arial" panose="020B0604020202020204" pitchFamily="34" charset="0"/>
              <a:buChar char="•"/>
            </a:pPr>
            <a:r>
              <a:rPr lang="en-US" dirty="0"/>
              <a:t>Where can I get the “good” version of the robot code?</a:t>
            </a:r>
          </a:p>
          <a:p>
            <a:pPr>
              <a:lnSpc>
                <a:spcPct val="100000"/>
              </a:lnSpc>
            </a:pPr>
            <a:endParaRPr lang="en-US" dirty="0"/>
          </a:p>
          <a:p>
            <a:pPr marL="342900" indent="-342900">
              <a:lnSpc>
                <a:spcPct val="100000"/>
              </a:lnSpc>
              <a:buFont typeface="Arial" panose="020B0604020202020204" pitchFamily="34" charset="0"/>
              <a:buChar char="•"/>
            </a:pPr>
            <a:r>
              <a:rPr lang="en-US" dirty="0"/>
              <a:t>Two of us worked on the same file and I finished first, but when the other person saved his changes my changes got </a:t>
            </a:r>
            <a:r>
              <a:rPr lang="en-US" dirty="0" smtClean="0"/>
              <a:t>lost</a:t>
            </a:r>
          </a:p>
          <a:p>
            <a:pPr>
              <a:lnSpc>
                <a:spcPct val="100000"/>
              </a:lnSpc>
            </a:pPr>
            <a:endParaRPr lang="en-US" dirty="0"/>
          </a:p>
          <a:p>
            <a:pPr marL="342900" indent="-342900">
              <a:lnSpc>
                <a:spcPct val="100000"/>
              </a:lnSpc>
              <a:buFont typeface="Arial" panose="020B0604020202020204" pitchFamily="34" charset="0"/>
              <a:buChar char="•"/>
            </a:pPr>
            <a:r>
              <a:rPr lang="en-US" dirty="0" smtClean="0"/>
              <a:t>We </a:t>
            </a:r>
            <a:r>
              <a:rPr lang="en-US" dirty="0"/>
              <a:t>tried to add a major feature but it is not going to work.  How can we </a:t>
            </a:r>
            <a:r>
              <a:rPr lang="en-US" dirty="0" smtClean="0"/>
              <a:t>ALL get </a:t>
            </a:r>
            <a:r>
              <a:rPr lang="en-US" dirty="0"/>
              <a:t>back to where the code was two weeks ago?</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792163"/>
          </a:xfrm>
        </p:spPr>
        <p:txBody>
          <a:bodyPr>
            <a:normAutofit/>
          </a:bodyPr>
          <a:lstStyle/>
          <a:p>
            <a:r>
              <a:rPr lang="en-US" sz="4000" dirty="0" smtClean="0"/>
              <a:t>Install GIT</a:t>
            </a:r>
            <a:endParaRPr lang="en-US" sz="4000" dirty="0"/>
          </a:p>
        </p:txBody>
      </p:sp>
      <p:sp>
        <p:nvSpPr>
          <p:cNvPr id="2" name="Rectangle 1"/>
          <p:cNvSpPr/>
          <p:nvPr/>
        </p:nvSpPr>
        <p:spPr>
          <a:xfrm>
            <a:off x="1903412" y="1295400"/>
            <a:ext cx="7770813" cy="5016758"/>
          </a:xfrm>
          <a:prstGeom prst="rect">
            <a:avLst/>
          </a:prstGeom>
        </p:spPr>
        <p:txBody>
          <a:bodyPr wrap="square">
            <a:spAutoFit/>
          </a:bodyPr>
          <a:lstStyle/>
          <a:p>
            <a:pPr>
              <a:lnSpc>
                <a:spcPct val="100000"/>
              </a:lnSpc>
              <a:buSzPct val="45000"/>
            </a:pPr>
            <a:r>
              <a:rPr lang="en-US" sz="3200" dirty="0"/>
              <a:t>GIT for Windows</a:t>
            </a:r>
          </a:p>
          <a:p>
            <a:pPr>
              <a:lnSpc>
                <a:spcPct val="100000"/>
              </a:lnSpc>
            </a:pPr>
            <a:r>
              <a:rPr lang="en-US" sz="3200" u="sng" dirty="0" smtClean="0">
                <a:solidFill>
                  <a:srgbClr val="0000FF"/>
                </a:solidFill>
                <a:hlinkClick r:id="rId3"/>
              </a:rPr>
              <a:t>https</a:t>
            </a:r>
            <a:r>
              <a:rPr lang="en-US" sz="3200" u="sng" dirty="0">
                <a:solidFill>
                  <a:srgbClr val="0000FF"/>
                </a:solidFill>
                <a:hlinkClick r:id="rId3"/>
              </a:rPr>
              <a:t>://git-for-windows.github.io/</a:t>
            </a:r>
            <a:endParaRPr lang="en-US" sz="3200" dirty="0"/>
          </a:p>
          <a:p>
            <a:pPr>
              <a:lnSpc>
                <a:spcPct val="100000"/>
              </a:lnSpc>
            </a:pPr>
            <a:endParaRPr lang="en-US" sz="3200" dirty="0" smtClean="0"/>
          </a:p>
          <a:p>
            <a:pPr>
              <a:lnSpc>
                <a:spcPct val="100000"/>
              </a:lnSpc>
            </a:pPr>
            <a:r>
              <a:rPr lang="en-US" sz="3200" dirty="0" err="1" smtClean="0"/>
              <a:t>TortoiseGIT</a:t>
            </a:r>
            <a:endParaRPr lang="en-US" sz="3200" dirty="0"/>
          </a:p>
          <a:p>
            <a:pPr>
              <a:lnSpc>
                <a:spcPct val="100000"/>
              </a:lnSpc>
              <a:buSzPct val="45000"/>
            </a:pPr>
            <a:r>
              <a:rPr lang="en-US" sz="3200" u="sng" dirty="0" smtClean="0">
                <a:solidFill>
                  <a:srgbClr val="0000FF"/>
                </a:solidFill>
                <a:hlinkClick r:id="rId4"/>
              </a:rPr>
              <a:t>https</a:t>
            </a:r>
            <a:r>
              <a:rPr lang="en-US" sz="3200" u="sng" dirty="0">
                <a:solidFill>
                  <a:srgbClr val="0000FF"/>
                </a:solidFill>
                <a:hlinkClick r:id="rId4"/>
              </a:rPr>
              <a:t>://tortoisegit.org/download/</a:t>
            </a:r>
            <a:r>
              <a:rPr lang="en-US" sz="3200" dirty="0">
                <a:solidFill>
                  <a:srgbClr val="0000FF"/>
                </a:solidFill>
              </a:rPr>
              <a:t> </a:t>
            </a:r>
            <a:endParaRPr lang="en-US" sz="3200" dirty="0"/>
          </a:p>
          <a:p>
            <a:pPr>
              <a:lnSpc>
                <a:spcPct val="100000"/>
              </a:lnSpc>
            </a:pPr>
            <a:endParaRPr lang="en-US" sz="3200" dirty="0" smtClean="0"/>
          </a:p>
          <a:p>
            <a:pPr>
              <a:lnSpc>
                <a:spcPct val="100000"/>
              </a:lnSpc>
            </a:pPr>
            <a:r>
              <a:rPr lang="en-US" sz="3200" dirty="0" smtClean="0"/>
              <a:t>Meld for Windows (optional)</a:t>
            </a:r>
            <a:endParaRPr lang="en-US" sz="3200" dirty="0"/>
          </a:p>
          <a:p>
            <a:pPr>
              <a:lnSpc>
                <a:spcPct val="100000"/>
              </a:lnSpc>
              <a:buSzPct val="45000"/>
            </a:pPr>
            <a:r>
              <a:rPr lang="en-US" sz="3200" u="sng" dirty="0" smtClean="0">
                <a:solidFill>
                  <a:srgbClr val="0000FF"/>
                </a:solidFill>
                <a:hlinkClick r:id="rId5"/>
              </a:rPr>
              <a:t>http</a:t>
            </a:r>
            <a:r>
              <a:rPr lang="en-US" sz="3200" u="sng" dirty="0">
                <a:solidFill>
                  <a:srgbClr val="0000FF"/>
                </a:solidFill>
                <a:hlinkClick r:id="rId5"/>
              </a:rPr>
              <a:t>://meldmerge.org</a:t>
            </a:r>
            <a:r>
              <a:rPr lang="en-US" sz="3200" u="sng" dirty="0" smtClean="0">
                <a:solidFill>
                  <a:srgbClr val="0000FF"/>
                </a:solidFill>
                <a:hlinkClick r:id="rId5"/>
              </a:rPr>
              <a:t>/</a:t>
            </a:r>
            <a:endParaRPr lang="en-US" sz="3200" u="sng" dirty="0" smtClean="0">
              <a:solidFill>
                <a:srgbClr val="0000FF"/>
              </a:solidFill>
            </a:endParaRPr>
          </a:p>
          <a:p>
            <a:pPr>
              <a:lnSpc>
                <a:spcPct val="100000"/>
              </a:lnSpc>
              <a:buSzPct val="45000"/>
            </a:pPr>
            <a:endParaRPr lang="en-US" sz="3200" u="sng" dirty="0">
              <a:solidFill>
                <a:srgbClr val="0000FF"/>
              </a:solidFill>
            </a:endParaRPr>
          </a:p>
          <a:p>
            <a:pPr>
              <a:lnSpc>
                <a:spcPct val="100000"/>
              </a:lnSpc>
              <a:buSzPct val="45000"/>
            </a:pPr>
            <a:r>
              <a:rPr lang="en-US" sz="3200" dirty="0"/>
              <a:t>(Reboot after installing)</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304801"/>
            <a:ext cx="9346036" cy="761999"/>
          </a:xfrm>
        </p:spPr>
        <p:txBody>
          <a:bodyPr>
            <a:normAutofit/>
          </a:bodyPr>
          <a:lstStyle/>
          <a:p>
            <a:pPr>
              <a:lnSpc>
                <a:spcPct val="100000"/>
              </a:lnSpc>
            </a:pPr>
            <a:r>
              <a:rPr lang="en-US" sz="3600" dirty="0" smtClean="0"/>
              <a:t>Getting Started</a:t>
            </a:r>
            <a:endParaRPr lang="en-US" sz="3600" dirty="0"/>
          </a:p>
        </p:txBody>
      </p:sp>
      <p:sp>
        <p:nvSpPr>
          <p:cNvPr id="3" name="Rectangle 2"/>
          <p:cNvSpPr/>
          <p:nvPr/>
        </p:nvSpPr>
        <p:spPr>
          <a:xfrm>
            <a:off x="1217612" y="1371600"/>
            <a:ext cx="8610600" cy="5632311"/>
          </a:xfrm>
          <a:prstGeom prst="rect">
            <a:avLst/>
          </a:prstGeom>
        </p:spPr>
        <p:txBody>
          <a:bodyPr wrap="square">
            <a:spAutoFit/>
          </a:bodyPr>
          <a:lstStyle/>
          <a:p>
            <a:pPr>
              <a:lnSpc>
                <a:spcPct val="100000"/>
              </a:lnSpc>
            </a:pPr>
            <a:r>
              <a:rPr lang="en-US" dirty="0" smtClean="0"/>
              <a:t>Make a clone of the test repository</a:t>
            </a:r>
          </a:p>
          <a:p>
            <a:pPr marL="952393" lvl="1" indent="-342900">
              <a:buFont typeface="Arial" panose="020B0604020202020204" pitchFamily="34" charset="0"/>
              <a:buChar char="•"/>
            </a:pPr>
            <a:r>
              <a:rPr lang="en-US" dirty="0" smtClean="0"/>
              <a:t>Right click on ‘My Documents’, and select “</a:t>
            </a:r>
            <a:r>
              <a:rPr lang="en-US" dirty="0" err="1" smtClean="0"/>
              <a:t>Git</a:t>
            </a:r>
            <a:r>
              <a:rPr lang="en-US" dirty="0" smtClean="0"/>
              <a:t> Clone…”</a:t>
            </a:r>
          </a:p>
          <a:p>
            <a:pPr lvl="1"/>
            <a:endParaRPr lang="en-US" dirty="0" smtClean="0"/>
          </a:p>
          <a:p>
            <a:pPr marL="952393" lvl="1" indent="-342900">
              <a:buFont typeface="Arial" panose="020B0604020202020204" pitchFamily="34" charset="0"/>
              <a:buChar char="•"/>
            </a:pPr>
            <a:r>
              <a:rPr lang="en-US" dirty="0" smtClean="0"/>
              <a:t>For URL use this:</a:t>
            </a:r>
          </a:p>
          <a:p>
            <a:pPr lvl="2"/>
            <a:r>
              <a:rPr lang="en-US" dirty="0">
                <a:hlinkClick r:id="rId3"/>
              </a:rPr>
              <a:t>https://</a:t>
            </a:r>
            <a:r>
              <a:rPr lang="en-US" dirty="0" smtClean="0">
                <a:hlinkClick r:id="rId3"/>
              </a:rPr>
              <a:t>github.com/Team4276/GitTest</a:t>
            </a:r>
            <a:r>
              <a:rPr lang="en-US" dirty="0" smtClean="0"/>
              <a:t> </a:t>
            </a:r>
          </a:p>
          <a:p>
            <a:pPr lvl="2"/>
            <a:endParaRPr lang="en-US" dirty="0" smtClean="0"/>
          </a:p>
          <a:p>
            <a:pPr marL="952393" lvl="1" indent="-342900">
              <a:buFont typeface="Arial" panose="020B0604020202020204" pitchFamily="34" charset="0"/>
              <a:buChar char="•"/>
            </a:pPr>
            <a:r>
              <a:rPr lang="en-US" dirty="0"/>
              <a:t>Directory should look something like this:</a:t>
            </a:r>
          </a:p>
          <a:p>
            <a:pPr lvl="1"/>
            <a:r>
              <a:rPr lang="en-US" dirty="0" smtClean="0"/>
              <a:t>	C</a:t>
            </a:r>
            <a:r>
              <a:rPr lang="en-US" dirty="0"/>
              <a:t>:\Users</a:t>
            </a:r>
            <a:r>
              <a:rPr lang="en-US" dirty="0" smtClean="0"/>
              <a:t>\&lt;Your Name&gt;\Documents\</a:t>
            </a:r>
            <a:r>
              <a:rPr lang="en-US" dirty="0" err="1" smtClean="0"/>
              <a:t>GitTest</a:t>
            </a:r>
            <a:endParaRPr lang="en-US" dirty="0" smtClean="0"/>
          </a:p>
          <a:p>
            <a:pPr lvl="1"/>
            <a:endParaRPr lang="en-US" dirty="0"/>
          </a:p>
          <a:p>
            <a:pPr lvl="1"/>
            <a:r>
              <a:rPr lang="en-US" dirty="0" smtClean="0"/>
              <a:t>GIT is a “Distributed” system -- Everyone who clones the repository has a complete copy that could be used to replace the one on the server if it is lost or damaged.  </a:t>
            </a:r>
            <a:endParaRPr lang="en-US" dirty="0"/>
          </a:p>
          <a:p>
            <a:pPr lvl="1"/>
            <a:endParaRPr lang="en-US" dirty="0"/>
          </a:p>
          <a:p>
            <a:pPr lvl="1"/>
            <a:endParaRPr lang="en-US" dirty="0" smtClean="0"/>
          </a:p>
          <a:p>
            <a:pPr marL="342900" indent="-3429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0671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792163"/>
          </a:xfrm>
        </p:spPr>
        <p:txBody>
          <a:bodyPr>
            <a:normAutofit/>
          </a:bodyPr>
          <a:lstStyle/>
          <a:p>
            <a:r>
              <a:rPr lang="en-US" sz="4000" dirty="0" smtClean="0"/>
              <a:t>Version History</a:t>
            </a:r>
            <a:endParaRPr lang="en-US" sz="4000" dirty="0"/>
          </a:p>
        </p:txBody>
      </p:sp>
      <p:sp>
        <p:nvSpPr>
          <p:cNvPr id="2" name="Rectangle 1"/>
          <p:cNvSpPr/>
          <p:nvPr/>
        </p:nvSpPr>
        <p:spPr>
          <a:xfrm>
            <a:off x="1903412" y="1084545"/>
            <a:ext cx="9675972" cy="6494085"/>
          </a:xfrm>
          <a:prstGeom prst="rect">
            <a:avLst/>
          </a:prstGeom>
        </p:spPr>
        <p:txBody>
          <a:bodyPr wrap="square">
            <a:spAutoFit/>
          </a:bodyPr>
          <a:lstStyle/>
          <a:p>
            <a:pPr marL="342900" indent="-342900">
              <a:lnSpc>
                <a:spcPct val="100000"/>
              </a:lnSpc>
              <a:buSzPct val="90000"/>
              <a:buFont typeface="Arial" panose="020B0604020202020204" pitchFamily="34" charset="0"/>
              <a:buChar char="•"/>
            </a:pPr>
            <a:r>
              <a:rPr lang="en-US" dirty="0" smtClean="0"/>
              <a:t>“My Documents\</a:t>
            </a:r>
            <a:r>
              <a:rPr lang="en-US" dirty="0" err="1" smtClean="0"/>
              <a:t>GitTest</a:t>
            </a:r>
            <a:r>
              <a:rPr lang="en-US" dirty="0" smtClean="0"/>
              <a:t>\joke.txt</a:t>
            </a:r>
          </a:p>
          <a:p>
            <a:pPr>
              <a:lnSpc>
                <a:spcPct val="100000"/>
              </a:lnSpc>
              <a:buSzPct val="90000"/>
            </a:pPr>
            <a:endParaRPr lang="en-US" dirty="0" smtClean="0"/>
          </a:p>
          <a:p>
            <a:pPr marL="342900" indent="-342900">
              <a:lnSpc>
                <a:spcPct val="100000"/>
              </a:lnSpc>
              <a:buSzPct val="90000"/>
              <a:buFont typeface="Arial" panose="020B0604020202020204" pitchFamily="34" charset="0"/>
              <a:buChar char="•"/>
            </a:pPr>
            <a:r>
              <a:rPr lang="en-US" dirty="0" smtClean="0">
                <a:sym typeface="Wingdings" panose="05000000000000000000" pitchFamily="2" charset="2"/>
              </a:rPr>
              <a:t>Right click “TortoiseGit”  “Show Log”</a:t>
            </a:r>
          </a:p>
          <a:p>
            <a:pPr>
              <a:lnSpc>
                <a:spcPct val="100000"/>
              </a:lnSpc>
              <a:buSzPct val="90000"/>
            </a:pPr>
            <a:endParaRPr lang="en-US" dirty="0" smtClean="0">
              <a:sym typeface="Wingdings" panose="05000000000000000000" pitchFamily="2" charset="2"/>
            </a:endParaRPr>
          </a:p>
          <a:p>
            <a:pPr marL="342900" indent="-342900">
              <a:lnSpc>
                <a:spcPct val="100000"/>
              </a:lnSpc>
              <a:buSzPct val="90000"/>
              <a:buFont typeface="Arial" panose="020B0604020202020204" pitchFamily="34" charset="0"/>
              <a:buChar char="•"/>
            </a:pPr>
            <a:r>
              <a:rPr lang="en-US" dirty="0" smtClean="0">
                <a:sym typeface="Wingdings" panose="05000000000000000000" pitchFamily="2" charset="2"/>
              </a:rPr>
              <a:t>Right click any version in the history and select “Compare with the working tree”</a:t>
            </a:r>
          </a:p>
          <a:p>
            <a:pPr lvl="1">
              <a:buSzPct val="90000"/>
            </a:pPr>
            <a:r>
              <a:rPr lang="en-US" dirty="0" smtClean="0">
                <a:sym typeface="Wingdings" panose="05000000000000000000" pitchFamily="2" charset="2"/>
              </a:rPr>
              <a:t>(This compares the selected version to the file you are working on)</a:t>
            </a:r>
          </a:p>
          <a:p>
            <a:pPr marL="342900" indent="-342900">
              <a:buSzPct val="90000"/>
              <a:buFont typeface="Arial" panose="020B0604020202020204" pitchFamily="34" charset="0"/>
              <a:buChar char="•"/>
            </a:pPr>
            <a:endParaRPr lang="en-US" dirty="0" smtClean="0">
              <a:sym typeface="Wingdings" panose="05000000000000000000" pitchFamily="2" charset="2"/>
            </a:endParaRPr>
          </a:p>
          <a:p>
            <a:pPr marL="342900" indent="-342900">
              <a:buSzPct val="90000"/>
              <a:buFont typeface="Arial" panose="020B0604020202020204" pitchFamily="34" charset="0"/>
              <a:buChar char="•"/>
            </a:pPr>
            <a:r>
              <a:rPr lang="en-US" dirty="0" smtClean="0">
                <a:sym typeface="Wingdings" panose="05000000000000000000" pitchFamily="2" charset="2"/>
              </a:rPr>
              <a:t>Click a version, then hold CTRL and click another version, then right click either one and select “Compare Versions”</a:t>
            </a:r>
          </a:p>
          <a:p>
            <a:pPr lvl="1">
              <a:buSzPct val="90000"/>
            </a:pPr>
            <a:r>
              <a:rPr lang="en-US" dirty="0" smtClean="0">
                <a:sym typeface="Wingdings" panose="05000000000000000000" pitchFamily="2" charset="2"/>
              </a:rPr>
              <a:t>(This ignores changes you have made locally in the file and only shows differences between known versions)</a:t>
            </a:r>
          </a:p>
          <a:p>
            <a:pPr>
              <a:buSzPct val="90000"/>
            </a:pPr>
            <a:endParaRPr lang="en-US" dirty="0">
              <a:sym typeface="Wingdings" panose="05000000000000000000" pitchFamily="2" charset="2"/>
            </a:endParaRPr>
          </a:p>
          <a:p>
            <a:pPr>
              <a:buSzPct val="90000"/>
            </a:pPr>
            <a:endParaRPr lang="en-US" dirty="0" smtClean="0">
              <a:sym typeface="Wingdings" panose="05000000000000000000" pitchFamily="2" charset="2"/>
            </a:endParaRPr>
          </a:p>
          <a:p>
            <a:pPr marL="342900" indent="-342900">
              <a:lnSpc>
                <a:spcPct val="100000"/>
              </a:lnSpc>
              <a:buSzPct val="90000"/>
              <a:buFont typeface="Arial" panose="020B0604020202020204" pitchFamily="34" charset="0"/>
              <a:buChar char="•"/>
            </a:pPr>
            <a:endParaRPr lang="en-US" dirty="0">
              <a:sym typeface="Wingdings" panose="05000000000000000000" pitchFamily="2" charset="2"/>
            </a:endParaRPr>
          </a:p>
          <a:p>
            <a:pPr>
              <a:lnSpc>
                <a:spcPct val="100000"/>
              </a:lnSpc>
              <a:buSzPct val="90000"/>
            </a:pPr>
            <a:endParaRPr lang="en-US" dirty="0"/>
          </a:p>
          <a:p>
            <a:pPr>
              <a:lnSpc>
                <a:spcPct val="100000"/>
              </a:lnSpc>
              <a:buSzPct val="45000"/>
            </a:pPr>
            <a:endParaRPr lang="en-US" sz="3200" dirty="0"/>
          </a:p>
        </p:txBody>
      </p:sp>
    </p:spTree>
    <p:extLst>
      <p:ext uri="{BB962C8B-B14F-4D97-AF65-F5344CB8AC3E}">
        <p14:creationId xmlns:p14="http://schemas.microsoft.com/office/powerpoint/2010/main" val="253008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944563"/>
          </a:xfrm>
        </p:spPr>
        <p:txBody>
          <a:bodyPr>
            <a:normAutofit/>
          </a:bodyPr>
          <a:lstStyle/>
          <a:p>
            <a:r>
              <a:rPr lang="en-US" sz="4000" dirty="0" smtClean="0"/>
              <a:t>Update your local repository</a:t>
            </a:r>
            <a:endParaRPr lang="en-US" sz="4000" dirty="0"/>
          </a:p>
        </p:txBody>
      </p:sp>
      <p:sp>
        <p:nvSpPr>
          <p:cNvPr id="2" name="Rectangle 1"/>
          <p:cNvSpPr/>
          <p:nvPr/>
        </p:nvSpPr>
        <p:spPr>
          <a:xfrm>
            <a:off x="1218884" y="1371600"/>
            <a:ext cx="9828528" cy="5755422"/>
          </a:xfrm>
          <a:prstGeom prst="rect">
            <a:avLst/>
          </a:prstGeom>
        </p:spPr>
        <p:txBody>
          <a:bodyPr wrap="square">
            <a:spAutoFit/>
          </a:bodyPr>
          <a:lstStyle/>
          <a:p>
            <a:pPr marL="342900" indent="-342900">
              <a:lnSpc>
                <a:spcPct val="100000"/>
              </a:lnSpc>
              <a:buSzPct val="90000"/>
              <a:buFont typeface="Arial" panose="020B0604020202020204" pitchFamily="34" charset="0"/>
              <a:buChar char="•"/>
            </a:pPr>
            <a:r>
              <a:rPr lang="en-US" dirty="0"/>
              <a:t>Edit joke.txt and save the </a:t>
            </a:r>
            <a:r>
              <a:rPr lang="en-US" dirty="0" smtClean="0"/>
              <a:t>changes</a:t>
            </a:r>
          </a:p>
          <a:p>
            <a:pPr marL="342900" indent="-342900">
              <a:lnSpc>
                <a:spcPct val="100000"/>
              </a:lnSpc>
              <a:buSzPct val="90000"/>
              <a:buFont typeface="Arial" panose="020B0604020202020204" pitchFamily="34" charset="0"/>
              <a:buChar char="•"/>
            </a:pPr>
            <a:r>
              <a:rPr lang="en-US" dirty="0" smtClean="0"/>
              <a:t>(Turns red in File Explorer)</a:t>
            </a:r>
          </a:p>
          <a:p>
            <a:pPr marL="342900" indent="-342900">
              <a:lnSpc>
                <a:spcPct val="100000"/>
              </a:lnSpc>
              <a:buSzPct val="90000"/>
              <a:buFont typeface="Arial" panose="020B0604020202020204" pitchFamily="34" charset="0"/>
              <a:buChar char="•"/>
            </a:pPr>
            <a:r>
              <a:rPr lang="en-US" dirty="0" smtClean="0"/>
              <a:t>Right click on the file and choose “</a:t>
            </a:r>
            <a:r>
              <a:rPr lang="en-US" dirty="0" err="1" smtClean="0"/>
              <a:t>Git</a:t>
            </a:r>
            <a:r>
              <a:rPr lang="en-US" dirty="0" smtClean="0"/>
              <a:t> Commit </a:t>
            </a:r>
            <a:r>
              <a:rPr lang="en-US" dirty="0" smtClean="0">
                <a:sym typeface="Wingdings" panose="05000000000000000000" pitchFamily="2" charset="2"/>
              </a:rPr>
              <a:t> master”</a:t>
            </a:r>
          </a:p>
          <a:p>
            <a:pPr marL="342900" indent="-342900">
              <a:lnSpc>
                <a:spcPct val="100000"/>
              </a:lnSpc>
              <a:buSzPct val="90000"/>
              <a:buFont typeface="Arial" panose="020B0604020202020204" pitchFamily="34" charset="0"/>
              <a:buChar char="•"/>
            </a:pPr>
            <a:r>
              <a:rPr lang="en-US" dirty="0" smtClean="0">
                <a:sym typeface="Wingdings" panose="05000000000000000000" pitchFamily="2" charset="2"/>
              </a:rPr>
              <a:t>Type in a comment describing your changes</a:t>
            </a:r>
          </a:p>
          <a:p>
            <a:pPr marL="342900" indent="-342900">
              <a:lnSpc>
                <a:spcPct val="100000"/>
              </a:lnSpc>
              <a:buSzPct val="90000"/>
              <a:buFont typeface="Arial" panose="020B0604020202020204" pitchFamily="34" charset="0"/>
              <a:buChar char="•"/>
            </a:pPr>
            <a:r>
              <a:rPr lang="en-US" dirty="0" smtClean="0">
                <a:sym typeface="Wingdings" panose="05000000000000000000" pitchFamily="2" charset="2"/>
              </a:rPr>
              <a:t>Click “Commit”</a:t>
            </a:r>
          </a:p>
          <a:p>
            <a:pPr>
              <a:lnSpc>
                <a:spcPct val="100000"/>
              </a:lnSpc>
              <a:buSzPct val="90000"/>
            </a:pPr>
            <a:endParaRPr lang="en-US" dirty="0" smtClean="0">
              <a:sym typeface="Wingdings" panose="05000000000000000000" pitchFamily="2" charset="2"/>
            </a:endParaRPr>
          </a:p>
          <a:p>
            <a:pPr marL="342900" indent="-342900">
              <a:lnSpc>
                <a:spcPct val="100000"/>
              </a:lnSpc>
              <a:buSzPct val="90000"/>
              <a:buFont typeface="Arial" panose="020B0604020202020204" pitchFamily="34" charset="0"/>
              <a:buChar char="•"/>
            </a:pPr>
            <a:r>
              <a:rPr lang="en-US" dirty="0" smtClean="0">
                <a:sym typeface="Wingdings" panose="05000000000000000000" pitchFamily="2" charset="2"/>
              </a:rPr>
              <a:t>Right click “TortoiseGit”  “Show Log”</a:t>
            </a:r>
          </a:p>
          <a:p>
            <a:pPr lvl="1">
              <a:buSzPct val="90000"/>
            </a:pPr>
            <a:r>
              <a:rPr lang="en-US" dirty="0" smtClean="0">
                <a:sym typeface="Wingdings" panose="05000000000000000000" pitchFamily="2" charset="2"/>
              </a:rPr>
              <a:t>You will see a new version with your changes</a:t>
            </a:r>
          </a:p>
          <a:p>
            <a:pPr lvl="1">
              <a:buSzPct val="90000"/>
            </a:pPr>
            <a:endParaRPr lang="en-US" dirty="0" smtClean="0">
              <a:sym typeface="Wingdings" panose="05000000000000000000" pitchFamily="2" charset="2"/>
            </a:endParaRPr>
          </a:p>
          <a:p>
            <a:pPr>
              <a:buSzPct val="90000"/>
            </a:pPr>
            <a:r>
              <a:rPr lang="en-US" dirty="0" smtClean="0">
                <a:sym typeface="Wingdings" panose="05000000000000000000" pitchFamily="2" charset="2"/>
              </a:rPr>
              <a:t>At this </a:t>
            </a:r>
            <a:r>
              <a:rPr lang="en-US" dirty="0">
                <a:sym typeface="Wingdings" panose="05000000000000000000" pitchFamily="2" charset="2"/>
              </a:rPr>
              <a:t>point you have </a:t>
            </a:r>
            <a:r>
              <a:rPr lang="en-US" dirty="0" smtClean="0">
                <a:sym typeface="Wingdings" panose="05000000000000000000" pitchFamily="2" charset="2"/>
              </a:rPr>
              <a:t>updated </a:t>
            </a:r>
            <a:r>
              <a:rPr lang="en-US" dirty="0">
                <a:sym typeface="Wingdings" panose="05000000000000000000" pitchFamily="2" charset="2"/>
              </a:rPr>
              <a:t>your local </a:t>
            </a:r>
            <a:r>
              <a:rPr lang="en-US" dirty="0" smtClean="0">
                <a:sym typeface="Wingdings" panose="05000000000000000000" pitchFamily="2" charset="2"/>
              </a:rPr>
              <a:t>repository, but the mater repository on the server has not changed.</a:t>
            </a:r>
            <a:endParaRPr lang="en-US" dirty="0">
              <a:sym typeface="Wingdings" panose="05000000000000000000" pitchFamily="2" charset="2"/>
            </a:endParaRPr>
          </a:p>
          <a:p>
            <a:pPr>
              <a:buSzPct val="90000"/>
            </a:pPr>
            <a:endParaRPr lang="en-US" dirty="0" smtClean="0">
              <a:sym typeface="Wingdings" panose="05000000000000000000" pitchFamily="2" charset="2"/>
            </a:endParaRPr>
          </a:p>
          <a:p>
            <a:pPr marL="342900" indent="-342900">
              <a:lnSpc>
                <a:spcPct val="100000"/>
              </a:lnSpc>
              <a:buSzPct val="90000"/>
              <a:buFont typeface="Arial" panose="020B0604020202020204" pitchFamily="34" charset="0"/>
              <a:buChar char="•"/>
            </a:pPr>
            <a:endParaRPr lang="en-US" dirty="0">
              <a:sym typeface="Wingdings" panose="05000000000000000000" pitchFamily="2" charset="2"/>
            </a:endParaRPr>
          </a:p>
          <a:p>
            <a:pPr>
              <a:lnSpc>
                <a:spcPct val="100000"/>
              </a:lnSpc>
              <a:buSzPct val="90000"/>
            </a:pPr>
            <a:endParaRPr lang="en-US" dirty="0"/>
          </a:p>
          <a:p>
            <a:pPr>
              <a:lnSpc>
                <a:spcPct val="100000"/>
              </a:lnSpc>
              <a:buSzPct val="45000"/>
            </a:pPr>
            <a:endParaRPr lang="en-US" sz="3200" dirty="0"/>
          </a:p>
        </p:txBody>
      </p:sp>
    </p:spTree>
    <p:extLst>
      <p:ext uri="{BB962C8B-B14F-4D97-AF65-F5344CB8AC3E}">
        <p14:creationId xmlns:p14="http://schemas.microsoft.com/office/powerpoint/2010/main" val="372192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304801"/>
            <a:ext cx="9346036" cy="761999"/>
          </a:xfrm>
        </p:spPr>
        <p:txBody>
          <a:bodyPr>
            <a:normAutofit/>
          </a:bodyPr>
          <a:lstStyle/>
          <a:p>
            <a:pPr>
              <a:lnSpc>
                <a:spcPct val="100000"/>
              </a:lnSpc>
            </a:pPr>
            <a:r>
              <a:rPr lang="en-US" sz="3600" dirty="0" smtClean="0"/>
              <a:t>“Push” changes up to the GitHub repository</a:t>
            </a:r>
            <a:endParaRPr lang="en-US" sz="3600" dirty="0"/>
          </a:p>
        </p:txBody>
      </p:sp>
      <p:sp>
        <p:nvSpPr>
          <p:cNvPr id="3" name="Rectangle 2"/>
          <p:cNvSpPr/>
          <p:nvPr/>
        </p:nvSpPr>
        <p:spPr>
          <a:xfrm>
            <a:off x="1217612" y="1371600"/>
            <a:ext cx="8001000" cy="5262979"/>
          </a:xfrm>
          <a:prstGeom prst="rect">
            <a:avLst/>
          </a:prstGeom>
        </p:spPr>
        <p:txBody>
          <a:bodyPr wrap="square">
            <a:spAutoFit/>
          </a:bodyPr>
          <a:lstStyle/>
          <a:p>
            <a:pPr marL="342900" indent="-342900">
              <a:buFont typeface="Arial" panose="020B0604020202020204" pitchFamily="34" charset="0"/>
              <a:buChar char="•"/>
            </a:pPr>
            <a:r>
              <a:rPr lang="en-US" dirty="0"/>
              <a:t>First time, </a:t>
            </a:r>
            <a:r>
              <a:rPr lang="en-US" dirty="0" smtClean="0"/>
              <a:t>right </a:t>
            </a:r>
            <a:r>
              <a:rPr lang="en-US" dirty="0"/>
              <a:t>click and select “TortoiseGit” </a:t>
            </a:r>
            <a:r>
              <a:rPr lang="en-US" dirty="0">
                <a:sym typeface="Wingdings" panose="05000000000000000000" pitchFamily="2" charset="2"/>
              </a:rPr>
              <a:t> “Settings</a:t>
            </a:r>
            <a:r>
              <a:rPr lang="en-US" dirty="0" smtClean="0">
                <a:sym typeface="Wingdings" panose="05000000000000000000" pitchFamily="2" charset="2"/>
              </a:rPr>
              <a:t>”</a:t>
            </a:r>
          </a:p>
          <a:p>
            <a:pPr marL="952393" lvl="1" indent="-342900">
              <a:buFont typeface="Arial" panose="020B0604020202020204" pitchFamily="34" charset="0"/>
              <a:buChar char="•"/>
            </a:pPr>
            <a:r>
              <a:rPr lang="en-US" dirty="0" smtClean="0">
                <a:sym typeface="Wingdings" panose="05000000000000000000" pitchFamily="2" charset="2"/>
              </a:rPr>
              <a:t>Enter email address</a:t>
            </a:r>
          </a:p>
          <a:p>
            <a:pPr marL="952393" lvl="1" indent="-342900">
              <a:buFont typeface="Arial" panose="020B0604020202020204" pitchFamily="34" charset="0"/>
              <a:buChar char="•"/>
            </a:pPr>
            <a:r>
              <a:rPr lang="en-US" dirty="0">
                <a:sym typeface="Wingdings" panose="05000000000000000000" pitchFamily="2" charset="2"/>
              </a:rPr>
              <a:t>T</a:t>
            </a:r>
            <a:r>
              <a:rPr lang="en-US" dirty="0" smtClean="0">
                <a:sym typeface="Wingdings" panose="05000000000000000000" pitchFamily="2" charset="2"/>
              </a:rPr>
              <a:t>his address needs to be in the GitHub member group “2017 Programmers”</a:t>
            </a:r>
          </a:p>
          <a:p>
            <a:pPr lvl="1"/>
            <a:endParaRPr lang="en-US" dirty="0"/>
          </a:p>
          <a:p>
            <a:pPr marL="342900" indent="-342900">
              <a:buFont typeface="Arial" panose="020B0604020202020204" pitchFamily="34" charset="0"/>
              <a:buChar char="•"/>
            </a:pPr>
            <a:r>
              <a:rPr lang="en-US" dirty="0" smtClean="0"/>
              <a:t>Right click on “My Documents\</a:t>
            </a:r>
            <a:r>
              <a:rPr lang="en-US" dirty="0" err="1" smtClean="0"/>
              <a:t>GitTest</a:t>
            </a:r>
            <a:r>
              <a:rPr lang="en-US" dirty="0" smtClean="0"/>
              <a:t>”, and select “TortoiseGit” </a:t>
            </a:r>
            <a:r>
              <a:rPr lang="en-US" dirty="0" smtClean="0">
                <a:sym typeface="Wingdings" panose="05000000000000000000" pitchFamily="2" charset="2"/>
              </a:rPr>
              <a:t> </a:t>
            </a:r>
            <a:r>
              <a:rPr lang="en-US" dirty="0" smtClean="0"/>
              <a:t>“Push…”</a:t>
            </a:r>
          </a:p>
          <a:p>
            <a:pPr marL="952393" lvl="1" indent="-342900">
              <a:buFont typeface="Arial" panose="020B0604020202020204" pitchFamily="34" charset="0"/>
              <a:buChar char="•"/>
            </a:pPr>
            <a:r>
              <a:rPr lang="en-US" dirty="0" smtClean="0"/>
              <a:t>First time enter password</a:t>
            </a:r>
          </a:p>
          <a:p>
            <a:pPr marL="952393" lvl="1" indent="-342900">
              <a:buFont typeface="Arial" panose="020B0604020202020204" pitchFamily="34" charset="0"/>
              <a:buChar char="•"/>
            </a:pPr>
            <a:endParaRPr lang="en-US" dirty="0" smtClean="0"/>
          </a:p>
          <a:p>
            <a:endParaRPr lang="en-US" dirty="0"/>
          </a:p>
          <a:p>
            <a:endParaRPr lang="en-US" dirty="0" smtClean="0"/>
          </a:p>
          <a:p>
            <a:pPr marL="342900" indent="-342900">
              <a:buFont typeface="Arial" panose="020B0604020202020204" pitchFamily="34" charset="0"/>
              <a:buChar char="•"/>
            </a:pPr>
            <a:endParaRPr lang="en-US" dirty="0" smtClean="0"/>
          </a:p>
          <a:p>
            <a:pPr lvl="1"/>
            <a:endParaRPr lang="en-US" dirty="0" smtClean="0"/>
          </a:p>
          <a:p>
            <a:pPr marL="342900" indent="-3429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7606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639763"/>
          </a:xfrm>
        </p:spPr>
        <p:txBody>
          <a:bodyPr>
            <a:normAutofit fontScale="90000"/>
          </a:bodyPr>
          <a:lstStyle/>
          <a:p>
            <a:r>
              <a:rPr lang="en-US" sz="4000" dirty="0" smtClean="0"/>
              <a:t>Resolve Conflicts</a:t>
            </a:r>
            <a:endParaRPr lang="en-US" sz="4000" dirty="0"/>
          </a:p>
        </p:txBody>
      </p:sp>
      <p:sp>
        <p:nvSpPr>
          <p:cNvPr id="2" name="Rectangle 1"/>
          <p:cNvSpPr/>
          <p:nvPr/>
        </p:nvSpPr>
        <p:spPr>
          <a:xfrm>
            <a:off x="1218883" y="942584"/>
            <a:ext cx="10360501" cy="5755422"/>
          </a:xfrm>
          <a:prstGeom prst="rect">
            <a:avLst/>
          </a:prstGeom>
        </p:spPr>
        <p:txBody>
          <a:bodyPr wrap="square">
            <a:spAutoFit/>
          </a:bodyPr>
          <a:lstStyle/>
          <a:p>
            <a:pPr marL="342900" indent="-342900">
              <a:buFont typeface="Arial" panose="020B0604020202020204" pitchFamily="34" charset="0"/>
              <a:buChar char="•"/>
            </a:pPr>
            <a:r>
              <a:rPr lang="en-US" dirty="0"/>
              <a:t>The first person to do </a:t>
            </a:r>
            <a:r>
              <a:rPr lang="en-US" dirty="0" smtClean="0"/>
              <a:t>a “Push” will </a:t>
            </a:r>
            <a:r>
              <a:rPr lang="en-US" dirty="0"/>
              <a:t>succeed, everyone else will have a conflict.  </a:t>
            </a:r>
            <a:endParaRPr lang="en-US" dirty="0" smtClean="0"/>
          </a:p>
          <a:p>
            <a:endParaRPr lang="en-US" dirty="0"/>
          </a:p>
          <a:p>
            <a:pPr marL="342900" indent="-342900">
              <a:buFont typeface="Arial" panose="020B0604020202020204" pitchFamily="34" charset="0"/>
              <a:buChar char="•"/>
            </a:pPr>
            <a:r>
              <a:rPr lang="en-US" dirty="0"/>
              <a:t>If this happens use “TortoiseGit” </a:t>
            </a:r>
            <a:r>
              <a:rPr lang="en-US" dirty="0">
                <a:sym typeface="Wingdings" panose="05000000000000000000" pitchFamily="2" charset="2"/>
              </a:rPr>
              <a:t> </a:t>
            </a:r>
            <a:r>
              <a:rPr lang="en-US" dirty="0"/>
              <a:t>“Pull…” to merge the latest changes on the server with your working file.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Edit the file until it looks right, and “Push” again.  The first person to complete this step will succeed, and others will again get a conflict.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If you keep at this long enough all conflicts are resolved, and everyone’s work is saved in a separate version.</a:t>
            </a:r>
          </a:p>
          <a:p>
            <a:endParaRPr lang="en-US" dirty="0" smtClean="0"/>
          </a:p>
          <a:p>
            <a:pPr marL="342900" indent="-342900">
              <a:buFont typeface="Arial" panose="020B0604020202020204" pitchFamily="34" charset="0"/>
              <a:buChar char="•"/>
            </a:pPr>
            <a:r>
              <a:rPr lang="en-US" dirty="0" smtClean="0"/>
              <a:t>Merge actually works pretty well when people are working on different parts of the file.  Most of the time you do a “Pull” you only need to recompile and test to verify it still works.</a:t>
            </a:r>
            <a:endParaRPr lang="en-US" dirty="0"/>
          </a:p>
          <a:p>
            <a:pPr>
              <a:lnSpc>
                <a:spcPct val="100000"/>
              </a:lnSpc>
              <a:buSzPct val="45000"/>
            </a:pPr>
            <a:endParaRPr lang="en-US" sz="3200" dirty="0"/>
          </a:p>
        </p:txBody>
      </p:sp>
    </p:spTree>
    <p:extLst>
      <p:ext uri="{BB962C8B-B14F-4D97-AF65-F5344CB8AC3E}">
        <p14:creationId xmlns:p14="http://schemas.microsoft.com/office/powerpoint/2010/main" val="204802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198</TotalTime>
  <Words>1111</Words>
  <Application>Microsoft Office PowerPoint</Application>
  <PresentationFormat>Custom</PresentationFormat>
  <Paragraphs>138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Tech 16x9</vt:lpstr>
      <vt:lpstr>Using GIT for Version Control</vt:lpstr>
      <vt:lpstr>Hard Work Gets Lost (even when you work by yourself)</vt:lpstr>
      <vt:lpstr>Avoiding confusion is harder when many people work on the same project </vt:lpstr>
      <vt:lpstr>Install GIT</vt:lpstr>
      <vt:lpstr>Getting Started</vt:lpstr>
      <vt:lpstr>Version History</vt:lpstr>
      <vt:lpstr>Update your local repository</vt:lpstr>
      <vt:lpstr>“Push” changes up to the GitHub repository</vt:lpstr>
      <vt:lpstr>Resolve Conflicts</vt:lpstr>
      <vt:lpstr>Best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for Version Control</dc:title>
  <dc:creator>ANDREW CAPPON</dc:creator>
  <cp:lastModifiedBy>acappon</cp:lastModifiedBy>
  <cp:revision>31</cp:revision>
  <dcterms:created xsi:type="dcterms:W3CDTF">2016-11-03T21:43:00Z</dcterms:created>
  <dcterms:modified xsi:type="dcterms:W3CDTF">2016-11-04T07:42:39Z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