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Space Mon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SpaceMono-bold.fntdata"/><Relationship Id="rId10" Type="http://schemas.openxmlformats.org/officeDocument/2006/relationships/slide" Target="slides/slide5.xml"/><Relationship Id="rId21" Type="http://schemas.openxmlformats.org/officeDocument/2006/relationships/font" Target="fonts/SpaceMono-regular.fntdata"/><Relationship Id="rId13" Type="http://schemas.openxmlformats.org/officeDocument/2006/relationships/slide" Target="slides/slide8.xml"/><Relationship Id="rId24" Type="http://schemas.openxmlformats.org/officeDocument/2006/relationships/font" Target="fonts/SpaceMono-boldItalic.fntdata"/><Relationship Id="rId12" Type="http://schemas.openxmlformats.org/officeDocument/2006/relationships/slide" Target="slides/slide7.xml"/><Relationship Id="rId23" Type="http://schemas.openxmlformats.org/officeDocument/2006/relationships/font" Target="fonts/SpaceMon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58721290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58721290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58721290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58721290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58721290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58721290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58721290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58721290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58721290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58721290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587212900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58721290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a58721290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a58721290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a58721290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a58721290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58721290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58721290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58721290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a58721290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58721290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58721290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58721290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58721290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58721290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58721290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58721290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58721290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docs.kauailabs.com/navx-mxp/software/roborio-libraries/java/" TargetMode="External"/><Relationship Id="rId4" Type="http://schemas.openxmlformats.org/officeDocument/2006/relationships/hyperlink" Target="https://www.kauailabs.com/public_files/navx-mxp/apidocs/java/com/kauailabs/navx/frc/AHRS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wpilib.org/en/stable/docs/software/sensors/analog-potentiometers-software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ctr-electronics.com/downloads/api/java/html/index.html" TargetMode="External"/><Relationship Id="rId4" Type="http://schemas.openxmlformats.org/officeDocument/2006/relationships/hyperlink" Target="https://www.chiefdelphi.com/t/using-encoder-with-talon-srx/145483/16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FRC5549Robotics/2021-Lessons/blob/master/lessons/week7/2020-Robot/src/main/java/frc/robot/subsystems/Drivetrain.java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FRC5549Robotics/2021-Lessons/blob/master/lessons/week7/2020-Robot/src/main/java/frc/robot/commands/Simple/ArcadeDrive.java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wpilib.org/en/stable/docs/software/commandbased/command-groups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Actuators, Sensors, Controllers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Switching with Pnuematics</a:t>
            </a:r>
            <a:endParaRPr/>
          </a:p>
        </p:txBody>
      </p:sp>
      <p:sp>
        <p:nvSpPr>
          <p:cNvPr id="106" name="Google Shape;10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pace Mono"/>
                <a:ea typeface="Space Mono"/>
                <a:cs typeface="Space Mono"/>
                <a:sym typeface="Space Mono"/>
              </a:rPr>
              <a:t>public class Subsystem extends SubsystemBase {</a:t>
            </a:r>
            <a:endParaRPr sz="1400">
              <a:latin typeface="Space Mono"/>
              <a:ea typeface="Space Mono"/>
              <a:cs typeface="Space Mono"/>
              <a:sym typeface="Space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pace Mono"/>
                <a:ea typeface="Space Mono"/>
                <a:cs typeface="Space Mono"/>
                <a:sym typeface="Space Mono"/>
              </a:rPr>
              <a:t>DoubleSolenoid exampleDoubleSolenoid;</a:t>
            </a:r>
            <a:endParaRPr sz="1400">
              <a:latin typeface="Space Mono"/>
              <a:ea typeface="Space Mono"/>
              <a:cs typeface="Space Mono"/>
              <a:sym typeface="Space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pace Mono"/>
                <a:ea typeface="Space Mono"/>
                <a:cs typeface="Space Mono"/>
                <a:sym typeface="Space Mono"/>
              </a:rPr>
              <a:t>public Subsystem() {</a:t>
            </a:r>
            <a:endParaRPr sz="14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pace Mono"/>
                <a:ea typeface="Space Mono"/>
                <a:cs typeface="Space Mono"/>
                <a:sym typeface="Space Mono"/>
              </a:rPr>
              <a:t>		DoubleSolenoid exampleDoubleSolenoid = new DoubleSolenoid(1, 2);</a:t>
            </a:r>
            <a:endParaRPr sz="1400">
              <a:latin typeface="Space Mono"/>
              <a:ea typeface="Space Mono"/>
              <a:cs typeface="Space Mono"/>
              <a:sym typeface="Space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pace Mono"/>
                <a:ea typeface="Space Mono"/>
                <a:cs typeface="Space Mono"/>
                <a:sym typeface="Space Mono"/>
              </a:rPr>
              <a:t>}</a:t>
            </a:r>
            <a:endParaRPr sz="14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pace Mono"/>
                <a:ea typeface="Space Mono"/>
                <a:cs typeface="Space Mono"/>
                <a:sym typeface="Space Mono"/>
              </a:rPr>
              <a:t>}</a:t>
            </a:r>
            <a:endParaRPr sz="1400">
              <a:latin typeface="Space Mono"/>
              <a:ea typeface="Space Mono"/>
              <a:cs typeface="Space Mono"/>
              <a:sym typeface="Space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Values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Space Mono"/>
                <a:ea typeface="Space Mono"/>
                <a:cs typeface="Space Mono"/>
                <a:sym typeface="Space Mono"/>
              </a:rPr>
              <a:t>exampleDoubleSolenoid.set(kOff)</a:t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Space Mono"/>
                <a:ea typeface="Space Mono"/>
                <a:cs typeface="Space Mono"/>
                <a:sym typeface="Space Mono"/>
              </a:rPr>
              <a:t>exampleDoubleSolenoid.set(kForward);</a:t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Mono"/>
              <a:buChar char="○"/>
            </a:pPr>
            <a:r>
              <a:rPr lang="en">
                <a:latin typeface="Space Mono"/>
                <a:ea typeface="Space Mono"/>
                <a:cs typeface="Space Mono"/>
                <a:sym typeface="Space Mono"/>
              </a:rPr>
              <a:t>exampleDoubleSolenoid.set(kReverse)</a:t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Sensors</a:t>
            </a:r>
            <a:endParaRPr/>
          </a:p>
        </p:txBody>
      </p:sp>
      <p:sp>
        <p:nvSpPr>
          <p:cNvPr id="117" name="Google Shape;11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Accelerometers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Measures acceleration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do not use </a:t>
            </a:r>
            <a:r>
              <a:rPr lang="en"/>
              <a:t>accelerometers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Gyroscope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Measures headings/directions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navX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Ultrasonic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Measure distance with sound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entirely accurate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Encoders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these extensively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Measures the motion of a motor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Rotations of a motor</a:t>
            </a:r>
            <a:endParaRPr/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Gyroscope</a:t>
            </a:r>
            <a:endParaRPr/>
          </a:p>
        </p:txBody>
      </p:sp>
      <p:sp>
        <p:nvSpPr>
          <p:cNvPr id="123" name="Google Shape;12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Install Library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https://pdocs.kauailabs.com/navx-mxp/software/roborio-libraries/java/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NavX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pace Mono"/>
              <a:buChar char="○"/>
            </a:pPr>
            <a:r>
              <a:rPr lang="en">
                <a:latin typeface="Space Mono"/>
                <a:ea typeface="Space Mono"/>
                <a:cs typeface="Space Mono"/>
                <a:sym typeface="Space Mono"/>
              </a:rPr>
              <a:t>navx = new AHRS(SPI.Port.kMXP)</a:t>
            </a:r>
            <a:r>
              <a:rPr lang="en">
                <a:latin typeface="Space Mono"/>
                <a:ea typeface="Space Mono"/>
                <a:cs typeface="Space Mono"/>
                <a:sym typeface="Space Mono"/>
              </a:rPr>
              <a:t>;</a:t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Angle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pace Mono"/>
              <a:buChar char="○"/>
            </a:pPr>
            <a:r>
              <a:rPr lang="en">
                <a:latin typeface="Space Mono"/>
                <a:ea typeface="Space Mono"/>
                <a:cs typeface="Space Mono"/>
                <a:sym typeface="Space Mono"/>
              </a:rPr>
              <a:t>navx.getAngle();</a:t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https://www.kauailabs.com/public_files/navx-mxp/apidocs/java/com/kauailabs/navx/frc/AHRS.html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Ultrasonic</a:t>
            </a:r>
            <a:endParaRPr/>
          </a:p>
        </p:txBody>
      </p:sp>
      <p:sp>
        <p:nvSpPr>
          <p:cNvPr id="129" name="Google Shape;12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Analog Input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pace Mono"/>
              <a:buChar char="○"/>
            </a:pPr>
            <a:r>
              <a:rPr lang="en">
                <a:latin typeface="Space Mono"/>
                <a:ea typeface="Space Mono"/>
                <a:cs typeface="Space Mono"/>
                <a:sym typeface="Space Mono"/>
              </a:rPr>
              <a:t>AnalogInput input = new AnalogInput(0);</a:t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Getting Input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pace Mono"/>
              <a:buChar char="○"/>
            </a:pPr>
            <a:r>
              <a:rPr lang="en">
                <a:latin typeface="Space Mono"/>
                <a:ea typeface="Space Mono"/>
                <a:cs typeface="Space Mono"/>
                <a:sym typeface="Space Mono"/>
              </a:rPr>
              <a:t>input.getValue();</a:t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Value from 0-1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Changing Input Values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https://docs.wpilib.org/en/stable/docs/software/sensors/analog-potentiometers-software.html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Encoders</a:t>
            </a:r>
            <a:endParaRPr/>
          </a:p>
        </p:txBody>
      </p:sp>
      <p:sp>
        <p:nvSpPr>
          <p:cNvPr id="135" name="Google Shape;13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Encoder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pace Mono"/>
              <a:buChar char="○"/>
            </a:pPr>
            <a:r>
              <a:rPr lang="en">
                <a:latin typeface="Space Mono"/>
                <a:ea typeface="Space Mono"/>
                <a:cs typeface="Space Mono"/>
                <a:sym typeface="Space Mono"/>
              </a:rPr>
              <a:t>Encoder encoder = new Encoder(0, 1);</a:t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Getting Input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Rate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Space Mono"/>
              <a:buChar char="■"/>
            </a:pPr>
            <a:r>
              <a:rPr lang="en">
                <a:latin typeface="Space Mono"/>
                <a:ea typeface="Space Mono"/>
                <a:cs typeface="Space Mono"/>
                <a:sym typeface="Space Mono"/>
              </a:rPr>
              <a:t>encoder.getRate();</a:t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Arbitrary Machine Value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4096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Distance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Space Mono"/>
              <a:buChar char="■"/>
            </a:pPr>
            <a:r>
              <a:rPr lang="en">
                <a:latin typeface="Space Mono"/>
                <a:ea typeface="Space Mono"/>
                <a:cs typeface="Space Mono"/>
                <a:sym typeface="Space Mono"/>
              </a:rPr>
              <a:t>encoder.setDistancePerPulse(1./256.);</a:t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Space Mono"/>
              <a:buChar char="■"/>
            </a:pPr>
            <a:r>
              <a:rPr lang="en">
                <a:latin typeface="Space Mono"/>
                <a:ea typeface="Space Mono"/>
                <a:cs typeface="Space Mono"/>
                <a:sym typeface="Space Mono"/>
              </a:rPr>
              <a:t>encoder.getDistance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Talon SRX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http://www.ctr-electronics.com/downloads/api/java/html/index.html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https://www.chiefdelphi.com/t/using-encoder-with-talon-srx/145483/16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Motors</a:t>
            </a:r>
            <a:endParaRPr/>
          </a:p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 TalonSRX from CTRE Library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Space Mono"/>
                <a:ea typeface="Space Mono"/>
                <a:cs typeface="Space Mono"/>
                <a:sym typeface="Space Mono"/>
              </a:rPr>
              <a:t>import com.ctre.phoenix.motorcontrol.can.WPI_TalonSRX;</a:t>
            </a:r>
            <a:endParaRPr sz="1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Initialize it</a:t>
            </a:r>
            <a:endParaRPr/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Space Mono"/>
                <a:ea typeface="Space Mono"/>
                <a:cs typeface="Space Mono"/>
                <a:sym typeface="Space Mono"/>
              </a:rPr>
              <a:t>public class Subsystem extends SubsystemBase {</a:t>
            </a:r>
            <a:endParaRPr sz="1400">
              <a:latin typeface="Space Mono"/>
              <a:ea typeface="Space Mono"/>
              <a:cs typeface="Space Mono"/>
              <a:sym typeface="Space Mono"/>
            </a:endParaRPr>
          </a:p>
          <a:p>
            <a:pPr indent="457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pace Mono"/>
                <a:ea typeface="Space Mono"/>
                <a:cs typeface="Space Mono"/>
                <a:sym typeface="Space Mono"/>
              </a:rPr>
              <a:t>WPI_TalonSRX motor1</a:t>
            </a:r>
            <a:endParaRPr sz="1400">
              <a:latin typeface="Space Mono"/>
              <a:ea typeface="Space Mono"/>
              <a:cs typeface="Space Mono"/>
              <a:sym typeface="Space Mono"/>
            </a:endParaRPr>
          </a:p>
          <a:p>
            <a:pPr indent="457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pace Mono"/>
                <a:ea typeface="Space Mono"/>
                <a:cs typeface="Space Mono"/>
                <a:sym typeface="Space Mono"/>
              </a:rPr>
              <a:t>public Subsystem() {</a:t>
            </a:r>
            <a:endParaRPr sz="14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pace Mono"/>
                <a:ea typeface="Space Mono"/>
                <a:cs typeface="Space Mono"/>
                <a:sym typeface="Space Mono"/>
              </a:rPr>
              <a:t>		motor1 = new WPI_TalonSRX(0);</a:t>
            </a:r>
            <a:endParaRPr sz="1400">
              <a:latin typeface="Space Mono"/>
              <a:ea typeface="Space Mono"/>
              <a:cs typeface="Space Mono"/>
              <a:sym typeface="Space Mono"/>
            </a:endParaRPr>
          </a:p>
          <a:p>
            <a:pPr indent="457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pace Mono"/>
                <a:ea typeface="Space Mono"/>
                <a:cs typeface="Space Mono"/>
                <a:sym typeface="Space Mono"/>
              </a:rPr>
              <a:t>}</a:t>
            </a:r>
            <a:endParaRPr sz="1400">
              <a:latin typeface="Space Mono"/>
              <a:ea typeface="Space Mono"/>
              <a:cs typeface="Space Mono"/>
              <a:sym typeface="Space Mono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pace Mono"/>
                <a:ea typeface="Space Mono"/>
                <a:cs typeface="Space Mono"/>
                <a:sym typeface="Space Mono"/>
              </a:rPr>
              <a:t>}</a:t>
            </a:r>
            <a:endParaRPr sz="1400"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Drivetrain</a:t>
            </a:r>
            <a:endParaRPr/>
          </a:p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</a:t>
            </a:r>
            <a:r>
              <a:rPr lang="en"/>
              <a:t>Speed Controller</a:t>
            </a:r>
            <a:r>
              <a:rPr lang="en"/>
              <a:t> Groups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Differential Drive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Arcade Drive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https://github.com/FRC5549Robotics/2021-Lessons/blob/master/lessons/week7/2020-Robot/src/main/java/frc/robot/subsystems/Drivetrain.java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Commands</a:t>
            </a:r>
            <a:endParaRPr/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Copy command template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From project creation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 correct values/subsystems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logic to respective functions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initialize()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execute()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end()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https://github.com/FRC5549Robotics/2021-Lessons/blob/master/lessons/week7/2020-Robot/src/main/java/frc/robot/commands/Simple/ArcadeDrive.java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Groups</a:t>
            </a:r>
            <a:endParaRPr/>
          </a:p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Combining commands to create more advanced ones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https://docs.wpilib.org/en/stable/docs/software/commandbased/command-groups.html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Pneumatics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Pneumatics Overview</a:t>
            </a:r>
            <a:endParaRPr/>
          </a:p>
        </p:txBody>
      </p:sp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Compressor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Creates pressure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Pressure goes up when volume goes down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Pneumatic</a:t>
            </a:r>
            <a:r>
              <a:rPr lang="en"/>
              <a:t> Tanks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Stores the air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Solenoids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Turns a </a:t>
            </a:r>
            <a:r>
              <a:rPr lang="en"/>
              <a:t>pressurized</a:t>
            </a:r>
            <a:r>
              <a:rPr lang="en"/>
              <a:t> air on or off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Double Solenoids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Switches between two pressurized air settings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Pneumatics in Programming</a:t>
            </a:r>
            <a:endParaRPr/>
          </a:p>
        </p:txBody>
      </p:sp>
      <p:sp>
        <p:nvSpPr>
          <p:cNvPr id="100" name="Google Shape;10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 DoubleSolenoid from CTRE Library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Space Mono"/>
                <a:ea typeface="Space Mono"/>
                <a:cs typeface="Space Mono"/>
                <a:sym typeface="Space Mono"/>
              </a:rPr>
              <a:t>import static edu.wpi.first.wpilibj.DoubleSolenoid.Value.*;</a:t>
            </a:r>
            <a:endParaRPr sz="1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Initialize it</a:t>
            </a:r>
            <a:endParaRPr/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Space Mono"/>
                <a:ea typeface="Space Mono"/>
                <a:cs typeface="Space Mono"/>
                <a:sym typeface="Space Mono"/>
              </a:rPr>
              <a:t>public class Subsystem extends SubsystemBase {</a:t>
            </a:r>
            <a:endParaRPr sz="1400">
              <a:latin typeface="Space Mono"/>
              <a:ea typeface="Space Mono"/>
              <a:cs typeface="Space Mono"/>
              <a:sym typeface="Space Mono"/>
            </a:endParaRPr>
          </a:p>
          <a:p>
            <a:pPr indent="457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pace Mono"/>
                <a:ea typeface="Space Mono"/>
                <a:cs typeface="Space Mono"/>
                <a:sym typeface="Space Mono"/>
              </a:rPr>
              <a:t>DoubleSolenoid exampleDoubleSolenoid;</a:t>
            </a:r>
            <a:endParaRPr sz="1400">
              <a:latin typeface="Space Mono"/>
              <a:ea typeface="Space Mono"/>
              <a:cs typeface="Space Mono"/>
              <a:sym typeface="Space Mono"/>
            </a:endParaRPr>
          </a:p>
          <a:p>
            <a:pPr indent="457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pace Mono"/>
                <a:ea typeface="Space Mono"/>
                <a:cs typeface="Space Mono"/>
                <a:sym typeface="Space Mono"/>
              </a:rPr>
              <a:t>public Subsystem() {</a:t>
            </a:r>
            <a:endParaRPr sz="14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pace Mono"/>
                <a:ea typeface="Space Mono"/>
                <a:cs typeface="Space Mono"/>
                <a:sym typeface="Space Mono"/>
              </a:rPr>
              <a:t>		DoubleSolenoid exampleDoubleSolenoid = new DoubleSolenoid(1, 2);</a:t>
            </a:r>
            <a:endParaRPr sz="1400">
              <a:latin typeface="Space Mono"/>
              <a:ea typeface="Space Mono"/>
              <a:cs typeface="Space Mono"/>
              <a:sym typeface="Space Mono"/>
            </a:endParaRPr>
          </a:p>
          <a:p>
            <a:pPr indent="457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pace Mono"/>
                <a:ea typeface="Space Mono"/>
                <a:cs typeface="Space Mono"/>
                <a:sym typeface="Space Mono"/>
              </a:rPr>
              <a:t>}</a:t>
            </a:r>
            <a:endParaRPr sz="1400">
              <a:latin typeface="Space Mono"/>
              <a:ea typeface="Space Mono"/>
              <a:cs typeface="Space Mono"/>
              <a:sym typeface="Space Mono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pace Mono"/>
                <a:ea typeface="Space Mono"/>
                <a:cs typeface="Space Mono"/>
                <a:sym typeface="Space Mono"/>
              </a:rPr>
              <a:t>}</a:t>
            </a:r>
            <a:endParaRPr sz="1400"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