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Montserrat"/>
      <p:regular r:id="rId28"/>
      <p:bold r:id="rId29"/>
      <p:italic r:id="rId30"/>
      <p:boldItalic r:id="rId31"/>
    </p:embeddedFont>
    <p:embeddedFont>
      <p:font typeface="Lato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Montserrat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-boldItalic.fntdata"/><Relationship Id="rId30" Type="http://schemas.openxmlformats.org/officeDocument/2006/relationships/font" Target="fonts/Montserrat-italic.fntdata"/><Relationship Id="rId11" Type="http://schemas.openxmlformats.org/officeDocument/2006/relationships/slide" Target="slides/slide6.xml"/><Relationship Id="rId33" Type="http://schemas.openxmlformats.org/officeDocument/2006/relationships/font" Target="fonts/Lato-bold.fntdata"/><Relationship Id="rId10" Type="http://schemas.openxmlformats.org/officeDocument/2006/relationships/slide" Target="slides/slide5.xml"/><Relationship Id="rId32" Type="http://schemas.openxmlformats.org/officeDocument/2006/relationships/font" Target="fonts/Lato-regular.fntdata"/><Relationship Id="rId13" Type="http://schemas.openxmlformats.org/officeDocument/2006/relationships/slide" Target="slides/slide8.xml"/><Relationship Id="rId35" Type="http://schemas.openxmlformats.org/officeDocument/2006/relationships/font" Target="fonts/Lato-boldItalic.fntdata"/><Relationship Id="rId12" Type="http://schemas.openxmlformats.org/officeDocument/2006/relationships/slide" Target="slides/slide7.xml"/><Relationship Id="rId34" Type="http://schemas.openxmlformats.org/officeDocument/2006/relationships/font" Target="fonts/Lato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3d80a342e9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13d80a342e9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3d15af6e2c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13d15af6e2c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3d15af6e2c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13d15af6e2c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3d80a342e9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13d80a342e9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Hàm main(): 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khai báo các object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Mỗi đối tượng 1 tính năng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3d87565d35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13d87565d35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Hàm main(): 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khai báo các object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Mỗi đối tượng 1 tính năng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3da7e2fd4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3da7e2fd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Hàm main(): 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khai báo các object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Mỗi đối tượng 1 tính năng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3d87565d35_1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13d87565d35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Hàm main(): 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khai báo các object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Mỗi đối tượng 1 tính năng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3d87565d35_1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13d87565d35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Hàm main(): 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khai báo các object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Mỗi đối tượng 1 tính năng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3d87565d35_1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13d87565d35_1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Hàm main(): 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khai báo các object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Mỗi đối tượng 1 tính năng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13d87565d35_1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13d87565d35_1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Hàm main(): 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khai báo các object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Mỗi đối tượng 1 tính năng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3d80a342e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3d80a342e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13e83dc5757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13e83dc5757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Hàm main(): 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khai báo các object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Mỗi đối tượng 1 tính năng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13d87565d35_1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13d87565d35_1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Hàm main(): 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khai báo các object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Mỗi đối tượng 1 tính năng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13d87565d35_1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13d87565d35_1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Hàm main(): 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khai báo các object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Mỗi đối tượng 1 tính năng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3d15af6e2c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3d15af6e2c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Hàm main(): 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khai báo các object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Mỗi đối tượng 1 tính năng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3d80a342e9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3d80a342e9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Hàm main(): 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khai báo các object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Mỗi đối tượng 1 tính năng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3d15af6e2c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3d15af6e2c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3d80a342e9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3d80a342e9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3d87565d35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3d87565d35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3da7e2fd4f_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13da7e2fd4f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Hàm main(): 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khai báo các object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Mỗi đối tượng 1 tính năng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3d87565d35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3d87565d35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Hàm main(): 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khai báo các object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Mỗi đối tượng 1 tính năng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8.png"/><Relationship Id="rId5" Type="http://schemas.openxmlformats.org/officeDocument/2006/relationships/image" Target="../media/image5.png"/><Relationship Id="rId6" Type="http://schemas.openxmlformats.org/officeDocument/2006/relationships/image" Target="../media/image9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12.png"/><Relationship Id="rId5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13475" y="1578400"/>
            <a:ext cx="5014500" cy="99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“Ping Pong Point”</a:t>
            </a:r>
            <a:endParaRPr/>
          </a:p>
        </p:txBody>
      </p:sp>
      <p:sp>
        <p:nvSpPr>
          <p:cNvPr id="135" name="Google Shape;135;p13"/>
          <p:cNvSpPr txBox="1"/>
          <p:nvPr/>
        </p:nvSpPr>
        <p:spPr>
          <a:xfrm>
            <a:off x="3557850" y="2803725"/>
            <a:ext cx="4696200" cy="21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Mock Project 15.07.2022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            Mentor: 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Trần Văn Sáu</a:t>
            </a:r>
            <a:endParaRPr b="1" sz="11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Nguyễn Văn Đức</a:t>
            </a:r>
            <a:endParaRPr b="1" sz="11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Phạm Ngọc Sơn</a:t>
            </a:r>
            <a:endParaRPr b="1" sz="11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								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Thành viên: 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"/>
              <a:buAutoNum type="arabicPeriod"/>
            </a:pPr>
            <a:r>
              <a:rPr b="1" lang="vi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Trần Phước Tín (Trưởng nhóm)</a:t>
            </a:r>
            <a:endParaRPr b="1" sz="12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"/>
              <a:buAutoNum type="arabicPeriod"/>
            </a:pPr>
            <a:r>
              <a:rPr b="1" lang="vi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Huỳnh Bảo Long</a:t>
            </a:r>
            <a:endParaRPr b="1" sz="12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"/>
              <a:buAutoNum type="arabicPeriod"/>
            </a:pPr>
            <a:r>
              <a:rPr b="1" lang="vi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Lê Thạc Đạt</a:t>
            </a:r>
            <a:endParaRPr b="1" sz="12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6" name="Google Shape;13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1825" y="4233151"/>
            <a:ext cx="1025650" cy="91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2"/>
          <p:cNvSpPr txBox="1"/>
          <p:nvPr>
            <p:ph type="title"/>
          </p:nvPr>
        </p:nvSpPr>
        <p:spPr>
          <a:xfrm>
            <a:off x="692800" y="1221300"/>
            <a:ext cx="7038900" cy="270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4800"/>
              <a:t>Thank you </a:t>
            </a:r>
            <a:endParaRPr b="1" sz="4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4800"/>
              <a:t>for </a:t>
            </a:r>
            <a:endParaRPr b="1" sz="4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4800"/>
              <a:t>watching</a:t>
            </a:r>
            <a:endParaRPr b="1" sz="4800"/>
          </a:p>
        </p:txBody>
      </p:sp>
      <p:pic>
        <p:nvPicPr>
          <p:cNvPr id="239" name="Google Shape;23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1825" y="4233151"/>
            <a:ext cx="1025650" cy="91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07825" y="2571750"/>
            <a:ext cx="1374550" cy="137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3"/>
          <p:cNvSpPr txBox="1"/>
          <p:nvPr>
            <p:ph type="title"/>
          </p:nvPr>
        </p:nvSpPr>
        <p:spPr>
          <a:xfrm>
            <a:off x="1297500" y="393750"/>
            <a:ext cx="47640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lphaUcPeriod"/>
            </a:pPr>
            <a:r>
              <a:rPr b="1" lang="vi" sz="2100"/>
              <a:t>P</a:t>
            </a:r>
            <a:r>
              <a:rPr b="1" lang="vi" sz="2100"/>
              <a:t>hân chia nhiệm vụ</a:t>
            </a:r>
            <a:endParaRPr b="1" sz="2100"/>
          </a:p>
        </p:txBody>
      </p:sp>
      <p:sp>
        <p:nvSpPr>
          <p:cNvPr id="246" name="Google Shape;246;p23"/>
          <p:cNvSpPr txBox="1"/>
          <p:nvPr>
            <p:ph idx="1" type="body"/>
          </p:nvPr>
        </p:nvSpPr>
        <p:spPr>
          <a:xfrm>
            <a:off x="1297500" y="966150"/>
            <a:ext cx="6427500" cy="41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Ngày 1 (Thứ 6): 	</a:t>
            </a:r>
            <a:endParaRPr/>
          </a:p>
          <a:p>
            <a:pPr indent="-304958" lvl="0" marL="457200" rtl="0" algn="l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vi"/>
              <a:t>Sáng:	Nêu lên đề tài, phân chia công việc và lên kế hoạch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vi"/>
              <a:t>Chiều:	Tìm hiểu thuật toán Bouncing 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vi"/>
              <a:t>Tối:	Cài đặt các tools cần thiết và môi trường quản lý Source Code làm việc nhóm (Git)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vi"/>
              <a:t>Ngày 2(Thứ 7):</a:t>
            </a:r>
            <a:endParaRPr/>
          </a:p>
          <a:p>
            <a:pPr indent="-304958" lvl="0" marL="457200" rtl="0" algn="l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vi"/>
              <a:t>Sáng:	Khởi tạo  Project, tạo ra các Class - Object cho dự án. 	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vi"/>
              <a:t>Chiều: Hiển thị các Object lên màn hình Console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vi"/>
              <a:t>Tối: Tiến hành di chuyển các Object và render lại màn hình Console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vi"/>
              <a:t>Ngày 3(Chủ Nhận):</a:t>
            </a:r>
            <a:endParaRPr/>
          </a:p>
          <a:p>
            <a:pPr indent="-304958" lvl="0" marL="457200" rtl="0" algn="l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vi"/>
              <a:t>Sáng:  Cài đặt thuật toán Bouncing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vi"/>
              <a:t>Chiều: Cài đặt thuận toán Bouncing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vi"/>
              <a:t>Tối Cài đặt thuật toán Bouncing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vi"/>
              <a:t>Ngày 4(Thứ 2):</a:t>
            </a:r>
            <a:endParaRPr/>
          </a:p>
          <a:p>
            <a:pPr indent="-304958" lvl="0" marL="457200" rtl="0" algn="l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vi"/>
              <a:t>Sáng:	Xử lý phản xạ bóng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vi"/>
              <a:t>Chiều:	Test và sửa lỗi phản xả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vi"/>
              <a:t>Tối:	Thêm Object hiển thị kết quả thi đấu</a:t>
            </a:r>
            <a:endParaRPr/>
          </a:p>
        </p:txBody>
      </p:sp>
      <p:pic>
        <p:nvPicPr>
          <p:cNvPr id="247" name="Google Shape;24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1825" y="4233151"/>
            <a:ext cx="1025650" cy="91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4"/>
          <p:cNvSpPr txBox="1"/>
          <p:nvPr>
            <p:ph type="title"/>
          </p:nvPr>
        </p:nvSpPr>
        <p:spPr>
          <a:xfrm>
            <a:off x="1241875" y="301775"/>
            <a:ext cx="7038900" cy="64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/>
              <a:t>B. </a:t>
            </a:r>
            <a:r>
              <a:rPr b="1" lang="vi"/>
              <a:t>Kế hoạch</a:t>
            </a:r>
            <a:endParaRPr b="1"/>
          </a:p>
        </p:txBody>
      </p:sp>
      <p:sp>
        <p:nvSpPr>
          <p:cNvPr id="253" name="Google Shape;253;p24"/>
          <p:cNvSpPr txBox="1"/>
          <p:nvPr>
            <p:ph idx="1" type="body"/>
          </p:nvPr>
        </p:nvSpPr>
        <p:spPr>
          <a:xfrm>
            <a:off x="1547575" y="944075"/>
            <a:ext cx="6427500" cy="41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Ngày 1 (Thứ 6): 	</a:t>
            </a:r>
            <a:endParaRPr/>
          </a:p>
          <a:p>
            <a:pPr indent="-304958" lvl="0" marL="457200" rtl="0" algn="l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vi"/>
              <a:t>Sáng:	Nêu lên đề tài, phân chia công việc và lên kế hoạch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vi"/>
              <a:t>Chiều:	Tìm hiểu thuật toán Bouncing 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vi"/>
              <a:t>Tối:	Cài đặt các tools cần thiết và môi trường quản lý Source Code làm việc nhóm (Git)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vi"/>
              <a:t>Ngày 2(Thứ 7):</a:t>
            </a:r>
            <a:endParaRPr/>
          </a:p>
          <a:p>
            <a:pPr indent="-304958" lvl="0" marL="457200" rtl="0" algn="l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vi"/>
              <a:t>Sáng:	Khởi tạo  Project, tạo ra các Class - Object cho dự án. 	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vi"/>
              <a:t>Chiều: Hiển thị các Object lên màn hình Console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vi"/>
              <a:t>Tối: Tiến hành di chuyển các Object và render lại màn hình Console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vi"/>
              <a:t>Ngày 3(Chủ Nhật):</a:t>
            </a:r>
            <a:endParaRPr/>
          </a:p>
          <a:p>
            <a:pPr indent="-304958" lvl="0" marL="457200" rtl="0" algn="l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vi"/>
              <a:t>Sáng:  Cài đặt thuật toán Bouncing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vi"/>
              <a:t>Chiều: Cài đặt thuận toán Bouncing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vi"/>
              <a:t>Tối Cài đặt thuật toán Bouncing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vi"/>
              <a:t>Ngày 4(Thứ 2):</a:t>
            </a:r>
            <a:endParaRPr/>
          </a:p>
          <a:p>
            <a:pPr indent="-304958" lvl="0" marL="457200" rtl="0" algn="l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vi"/>
              <a:t>Sáng:	Xử lý phản xạ bóng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vi"/>
              <a:t>Chiều:	Test và sửa lỗi phản xả, làm hoàn thiện Silde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vi"/>
              <a:t>Tối:	Thêm Object hiển thị kết quả thi đấu</a:t>
            </a:r>
            <a:endParaRPr/>
          </a:p>
        </p:txBody>
      </p:sp>
      <p:sp>
        <p:nvSpPr>
          <p:cNvPr id="254" name="Google Shape;254;p24"/>
          <p:cNvSpPr/>
          <p:nvPr/>
        </p:nvSpPr>
        <p:spPr>
          <a:xfrm>
            <a:off x="1428300" y="1306763"/>
            <a:ext cx="177600" cy="1377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5" name="Google Shape;25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1825" y="4233151"/>
            <a:ext cx="1025650" cy="910350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24"/>
          <p:cNvSpPr/>
          <p:nvPr/>
        </p:nvSpPr>
        <p:spPr>
          <a:xfrm>
            <a:off x="1428300" y="1501863"/>
            <a:ext cx="177600" cy="1377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24"/>
          <p:cNvSpPr/>
          <p:nvPr/>
        </p:nvSpPr>
        <p:spPr>
          <a:xfrm>
            <a:off x="1428300" y="1696963"/>
            <a:ext cx="177600" cy="1377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24"/>
          <p:cNvSpPr/>
          <p:nvPr/>
        </p:nvSpPr>
        <p:spPr>
          <a:xfrm>
            <a:off x="1428300" y="2310525"/>
            <a:ext cx="177600" cy="1377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24"/>
          <p:cNvSpPr/>
          <p:nvPr/>
        </p:nvSpPr>
        <p:spPr>
          <a:xfrm>
            <a:off x="1428300" y="2505625"/>
            <a:ext cx="177600" cy="1377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24"/>
          <p:cNvSpPr/>
          <p:nvPr/>
        </p:nvSpPr>
        <p:spPr>
          <a:xfrm>
            <a:off x="1428300" y="2700725"/>
            <a:ext cx="177600" cy="1377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24"/>
          <p:cNvSpPr/>
          <p:nvPr/>
        </p:nvSpPr>
        <p:spPr>
          <a:xfrm>
            <a:off x="1428300" y="2310513"/>
            <a:ext cx="177600" cy="1377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24"/>
          <p:cNvSpPr/>
          <p:nvPr/>
        </p:nvSpPr>
        <p:spPr>
          <a:xfrm>
            <a:off x="1428300" y="2505613"/>
            <a:ext cx="177600" cy="1377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24"/>
          <p:cNvSpPr/>
          <p:nvPr/>
        </p:nvSpPr>
        <p:spPr>
          <a:xfrm>
            <a:off x="1428300" y="2700713"/>
            <a:ext cx="177600" cy="1377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24"/>
          <p:cNvSpPr/>
          <p:nvPr/>
        </p:nvSpPr>
        <p:spPr>
          <a:xfrm>
            <a:off x="1428300" y="3374513"/>
            <a:ext cx="177600" cy="1377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24"/>
          <p:cNvSpPr/>
          <p:nvPr/>
        </p:nvSpPr>
        <p:spPr>
          <a:xfrm>
            <a:off x="1428300" y="3569613"/>
            <a:ext cx="177600" cy="1377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24"/>
          <p:cNvSpPr/>
          <p:nvPr/>
        </p:nvSpPr>
        <p:spPr>
          <a:xfrm>
            <a:off x="1428300" y="3764713"/>
            <a:ext cx="177600" cy="1377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24"/>
          <p:cNvSpPr/>
          <p:nvPr/>
        </p:nvSpPr>
        <p:spPr>
          <a:xfrm>
            <a:off x="1428300" y="4350238"/>
            <a:ext cx="177600" cy="1377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24"/>
          <p:cNvSpPr/>
          <p:nvPr/>
        </p:nvSpPr>
        <p:spPr>
          <a:xfrm>
            <a:off x="1428300" y="4545338"/>
            <a:ext cx="177600" cy="1377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24"/>
          <p:cNvSpPr/>
          <p:nvPr/>
        </p:nvSpPr>
        <p:spPr>
          <a:xfrm>
            <a:off x="1428300" y="4740438"/>
            <a:ext cx="177600" cy="1377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5"/>
          <p:cNvSpPr txBox="1"/>
          <p:nvPr/>
        </p:nvSpPr>
        <p:spPr>
          <a:xfrm>
            <a:off x="200175" y="0"/>
            <a:ext cx="3054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Montserrat"/>
              <a:buAutoNum type="alphaLcPeriod"/>
            </a:pPr>
            <a:r>
              <a:rPr b="1" lang="vi" sz="2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Class Engine</a:t>
            </a:r>
            <a:endParaRPr b="1" sz="23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5" name="Google Shape;275;p25"/>
          <p:cNvSpPr/>
          <p:nvPr/>
        </p:nvSpPr>
        <p:spPr>
          <a:xfrm>
            <a:off x="399775" y="839150"/>
            <a:ext cx="4523100" cy="3972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>
                <a:solidFill>
                  <a:srgbClr val="00FFFF"/>
                </a:solidFill>
              </a:rPr>
              <a:t>Engine</a:t>
            </a:r>
            <a:r>
              <a:rPr b="1" lang="vi">
                <a:solidFill>
                  <a:schemeClr val="lt1"/>
                </a:solidFill>
              </a:rPr>
              <a:t>::Engine</a:t>
            </a:r>
            <a:r>
              <a:rPr b="1" lang="vi">
                <a:solidFill>
                  <a:srgbClr val="F1C232"/>
                </a:solidFill>
              </a:rPr>
              <a:t>() { </a:t>
            </a:r>
            <a:r>
              <a:rPr b="1" lang="vi">
                <a:solidFill>
                  <a:srgbClr val="38761D"/>
                </a:solidFill>
              </a:rPr>
              <a:t>//constructor</a:t>
            </a:r>
            <a:r>
              <a:rPr b="1" lang="vi">
                <a:solidFill>
                  <a:srgbClr val="F1C232"/>
                </a:solidFill>
              </a:rPr>
              <a:t>}</a:t>
            </a:r>
            <a:endParaRPr b="1">
              <a:solidFill>
                <a:srgbClr val="F1C23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>
                <a:solidFill>
                  <a:srgbClr val="0000FF"/>
                </a:solidFill>
              </a:rPr>
              <a:t>void </a:t>
            </a:r>
            <a:r>
              <a:rPr b="1" lang="vi">
                <a:solidFill>
                  <a:srgbClr val="00FFFF"/>
                </a:solidFill>
              </a:rPr>
              <a:t>Engine</a:t>
            </a:r>
            <a:r>
              <a:rPr b="1" lang="vi">
                <a:solidFill>
                  <a:schemeClr val="lt1"/>
                </a:solidFill>
              </a:rPr>
              <a:t>::BeginScreen</a:t>
            </a:r>
            <a:r>
              <a:rPr b="1" lang="vi">
                <a:solidFill>
                  <a:srgbClr val="F1C232"/>
                </a:solidFill>
              </a:rPr>
              <a:t>() {</a:t>
            </a:r>
            <a:r>
              <a:rPr b="1" lang="vi">
                <a:solidFill>
                  <a:srgbClr val="38761D"/>
                </a:solidFill>
              </a:rPr>
              <a:t>//Create beginscreen</a:t>
            </a:r>
            <a:r>
              <a:rPr b="1" lang="vi"/>
              <a:t> </a:t>
            </a:r>
            <a:r>
              <a:rPr b="1" lang="vi">
                <a:solidFill>
                  <a:srgbClr val="F1C232"/>
                </a:solidFill>
              </a:rPr>
              <a:t>}</a:t>
            </a:r>
            <a:endParaRPr b="1"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>
                <a:solidFill>
                  <a:srgbClr val="0000FF"/>
                </a:solidFill>
              </a:rPr>
              <a:t>void </a:t>
            </a:r>
            <a:r>
              <a:rPr b="1" lang="vi">
                <a:solidFill>
                  <a:srgbClr val="00FFFF"/>
                </a:solidFill>
              </a:rPr>
              <a:t>Engine</a:t>
            </a:r>
            <a:r>
              <a:rPr b="1" lang="vi">
                <a:solidFill>
                  <a:schemeClr val="lt1"/>
                </a:solidFill>
              </a:rPr>
              <a:t>::Init</a:t>
            </a:r>
            <a:r>
              <a:rPr b="1" lang="vi">
                <a:solidFill>
                  <a:srgbClr val="F1C232"/>
                </a:solidFill>
              </a:rPr>
              <a:t>(</a:t>
            </a:r>
            <a:r>
              <a:rPr b="1" lang="vi">
                <a:solidFill>
                  <a:srgbClr val="0000FF"/>
                </a:solidFill>
              </a:rPr>
              <a:t>const char*</a:t>
            </a:r>
            <a:r>
              <a:rPr b="1" lang="vi">
                <a:solidFill>
                  <a:srgbClr val="D9D9D9"/>
                </a:solidFill>
              </a:rPr>
              <a:t>p_Title</a:t>
            </a:r>
            <a:r>
              <a:rPr b="1" lang="vi">
                <a:solidFill>
                  <a:schemeClr val="lt1"/>
                </a:solidFill>
              </a:rPr>
              <a:t>, </a:t>
            </a:r>
            <a:r>
              <a:rPr b="1" lang="vi">
                <a:solidFill>
                  <a:srgbClr val="00FFFF"/>
                </a:solidFill>
              </a:rPr>
              <a:t>SHORT </a:t>
            </a:r>
            <a:r>
              <a:rPr b="1" lang="vi">
                <a:solidFill>
                  <a:schemeClr val="dk2"/>
                </a:solidFill>
              </a:rPr>
              <a:t>p_W</a:t>
            </a:r>
            <a:r>
              <a:rPr b="1" lang="vi">
                <a:solidFill>
                  <a:schemeClr val="lt1"/>
                </a:solidFill>
              </a:rPr>
              <a:t>, </a:t>
            </a:r>
            <a:r>
              <a:rPr b="1" lang="vi">
                <a:solidFill>
                  <a:srgbClr val="00FFFF"/>
                </a:solidFill>
              </a:rPr>
              <a:t>SHORT </a:t>
            </a:r>
            <a:r>
              <a:rPr b="1" lang="vi">
                <a:solidFill>
                  <a:schemeClr val="dk2"/>
                </a:solidFill>
              </a:rPr>
              <a:t>p_H</a:t>
            </a:r>
            <a:r>
              <a:rPr b="1" lang="vi">
                <a:solidFill>
                  <a:srgbClr val="F1C232"/>
                </a:solidFill>
              </a:rPr>
              <a:t> ){</a:t>
            </a:r>
            <a:r>
              <a:rPr b="1" lang="vi">
                <a:solidFill>
                  <a:srgbClr val="38761D"/>
                </a:solidFill>
              </a:rPr>
              <a:t>//Create window, Draw Border, Player and Ball</a:t>
            </a:r>
            <a:r>
              <a:rPr b="1" lang="vi">
                <a:solidFill>
                  <a:srgbClr val="F1C232"/>
                </a:solidFill>
              </a:rPr>
              <a:t> }</a:t>
            </a:r>
            <a:endParaRPr b="1">
              <a:solidFill>
                <a:srgbClr val="F1C23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>
                <a:solidFill>
                  <a:srgbClr val="0000FF"/>
                </a:solidFill>
              </a:rPr>
              <a:t>void </a:t>
            </a:r>
            <a:r>
              <a:rPr b="1" lang="vi">
                <a:solidFill>
                  <a:srgbClr val="00FFFF"/>
                </a:solidFill>
              </a:rPr>
              <a:t>Engine</a:t>
            </a:r>
            <a:r>
              <a:rPr b="1" lang="vi">
                <a:solidFill>
                  <a:schemeClr val="lt1"/>
                </a:solidFill>
              </a:rPr>
              <a:t>::Loop</a:t>
            </a:r>
            <a:r>
              <a:rPr b="1" lang="vi">
                <a:solidFill>
                  <a:srgbClr val="F1C232"/>
                </a:solidFill>
              </a:rPr>
              <a:t>() {}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>
                <a:solidFill>
                  <a:srgbClr val="0000FF"/>
                </a:solidFill>
              </a:rPr>
              <a:t>void </a:t>
            </a:r>
            <a:r>
              <a:rPr b="1" lang="vi">
                <a:solidFill>
                  <a:srgbClr val="00FFFF"/>
                </a:solidFill>
              </a:rPr>
              <a:t>Engine</a:t>
            </a:r>
            <a:r>
              <a:rPr b="1" lang="vi">
                <a:solidFill>
                  <a:schemeClr val="lt1"/>
                </a:solidFill>
              </a:rPr>
              <a:t>::Render</a:t>
            </a:r>
            <a:r>
              <a:rPr b="1" lang="vi">
                <a:solidFill>
                  <a:srgbClr val="F1C232"/>
                </a:solidFill>
              </a:rPr>
              <a:t>() {</a:t>
            </a:r>
            <a:r>
              <a:rPr b="1" lang="vi">
                <a:solidFill>
                  <a:srgbClr val="38761D"/>
                </a:solidFill>
              </a:rPr>
              <a:t>/Render player and ball</a:t>
            </a:r>
            <a:r>
              <a:rPr b="1" lang="vi">
                <a:solidFill>
                  <a:srgbClr val="F1C232"/>
                </a:solidFill>
              </a:rPr>
              <a:t>}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>
                <a:solidFill>
                  <a:srgbClr val="0000FF"/>
                </a:solidFill>
              </a:rPr>
              <a:t>void </a:t>
            </a:r>
            <a:r>
              <a:rPr b="1" lang="vi">
                <a:solidFill>
                  <a:srgbClr val="00FFFF"/>
                </a:solidFill>
              </a:rPr>
              <a:t>Engine</a:t>
            </a:r>
            <a:r>
              <a:rPr b="1" lang="vi">
                <a:solidFill>
                  <a:schemeClr val="lt1"/>
                </a:solidFill>
              </a:rPr>
              <a:t>::Update</a:t>
            </a:r>
            <a:r>
              <a:rPr b="1" lang="vi">
                <a:solidFill>
                  <a:srgbClr val="F1C232"/>
                </a:solidFill>
              </a:rPr>
              <a:t>() {</a:t>
            </a:r>
            <a:r>
              <a:rPr b="1" lang="vi">
                <a:solidFill>
                  <a:srgbClr val="38761D"/>
                </a:solidFill>
              </a:rPr>
              <a:t>//Update player and ball</a:t>
            </a:r>
            <a:r>
              <a:rPr b="1" lang="vi">
                <a:solidFill>
                  <a:srgbClr val="F1C232"/>
                </a:solidFill>
              </a:rPr>
              <a:t>}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>
                <a:solidFill>
                  <a:srgbClr val="0000FF"/>
                </a:solidFill>
              </a:rPr>
              <a:t>void </a:t>
            </a:r>
            <a:r>
              <a:rPr b="1" lang="vi">
                <a:solidFill>
                  <a:srgbClr val="00FFFF"/>
                </a:solidFill>
              </a:rPr>
              <a:t>Engine</a:t>
            </a:r>
            <a:r>
              <a:rPr b="1" lang="vi">
                <a:solidFill>
                  <a:schemeClr val="lt1"/>
                </a:solidFill>
              </a:rPr>
              <a:t>::Clean</a:t>
            </a:r>
            <a:r>
              <a:rPr b="1" lang="vi">
                <a:solidFill>
                  <a:srgbClr val="F1C232"/>
                </a:solidFill>
              </a:rPr>
              <a:t>() {</a:t>
            </a:r>
            <a:r>
              <a:rPr b="1" lang="vi">
                <a:solidFill>
                  <a:srgbClr val="38761D"/>
                </a:solidFill>
              </a:rPr>
              <a:t>//Clean player and Ball</a:t>
            </a:r>
            <a:r>
              <a:rPr b="1" lang="vi">
                <a:solidFill>
                  <a:srgbClr val="F1C232"/>
                </a:solidFill>
              </a:rPr>
              <a:t>}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>
                <a:solidFill>
                  <a:srgbClr val="0000FF"/>
                </a:solidFill>
              </a:rPr>
              <a:t>void </a:t>
            </a:r>
            <a:r>
              <a:rPr b="1" lang="vi">
                <a:solidFill>
                  <a:srgbClr val="00FFFF"/>
                </a:solidFill>
              </a:rPr>
              <a:t>Engine</a:t>
            </a:r>
            <a:r>
              <a:rPr b="1" lang="vi">
                <a:solidFill>
                  <a:schemeClr val="lt1"/>
                </a:solidFill>
              </a:rPr>
              <a:t>::Quite</a:t>
            </a:r>
            <a:r>
              <a:rPr b="1" lang="vi">
                <a:solidFill>
                  <a:srgbClr val="F1C232"/>
                </a:solidFill>
              </a:rPr>
              <a:t>() {</a:t>
            </a:r>
            <a:r>
              <a:rPr b="1" lang="vi">
                <a:solidFill>
                  <a:srgbClr val="38761D"/>
                </a:solidFill>
              </a:rPr>
              <a:t>//Close game</a:t>
            </a:r>
            <a:r>
              <a:rPr b="1" lang="vi">
                <a:solidFill>
                  <a:srgbClr val="F1C232"/>
                </a:solidFill>
              </a:rPr>
              <a:t>}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>
                <a:solidFill>
                  <a:srgbClr val="0000FF"/>
                </a:solidFill>
              </a:rPr>
              <a:t>void </a:t>
            </a:r>
            <a:r>
              <a:rPr b="1" lang="vi">
                <a:solidFill>
                  <a:srgbClr val="00FFFF"/>
                </a:solidFill>
              </a:rPr>
              <a:t>Engine</a:t>
            </a:r>
            <a:r>
              <a:rPr b="1" lang="vi">
                <a:solidFill>
                  <a:schemeClr val="lt1"/>
                </a:solidFill>
              </a:rPr>
              <a:t>::HandleEvents</a:t>
            </a:r>
            <a:r>
              <a:rPr b="1" lang="vi">
                <a:solidFill>
                  <a:srgbClr val="F1C232"/>
                </a:solidFill>
              </a:rPr>
              <a:t>() {</a:t>
            </a:r>
            <a:r>
              <a:rPr b="1" lang="vi">
                <a:solidFill>
                  <a:srgbClr val="38761D"/>
                </a:solidFill>
              </a:rPr>
              <a:t>//Listen event</a:t>
            </a:r>
            <a:r>
              <a:rPr b="1" lang="vi">
                <a:solidFill>
                  <a:srgbClr val="F1C232"/>
                </a:solidFill>
              </a:rPr>
              <a:t>}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>
                <a:solidFill>
                  <a:srgbClr val="0000FF"/>
                </a:solidFill>
              </a:rPr>
              <a:t>void </a:t>
            </a:r>
            <a:r>
              <a:rPr b="1" lang="vi">
                <a:solidFill>
                  <a:srgbClr val="00FFFF"/>
                </a:solidFill>
              </a:rPr>
              <a:t>Engine</a:t>
            </a:r>
            <a:r>
              <a:rPr b="1" lang="vi">
                <a:solidFill>
                  <a:schemeClr val="lt1"/>
                </a:solidFill>
              </a:rPr>
              <a:t>::IsRunning</a:t>
            </a:r>
            <a:r>
              <a:rPr b="1" lang="vi">
                <a:solidFill>
                  <a:srgbClr val="F1C232"/>
                </a:solidFill>
              </a:rPr>
              <a:t>() {</a:t>
            </a:r>
            <a:r>
              <a:rPr b="1" lang="vi">
                <a:solidFill>
                  <a:srgbClr val="38761D"/>
                </a:solidFill>
              </a:rPr>
              <a:t>//return s_IsRunning</a:t>
            </a:r>
            <a:r>
              <a:rPr b="1" lang="vi">
                <a:solidFill>
                  <a:srgbClr val="F1C232"/>
                </a:solidFill>
              </a:rPr>
              <a:t>}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>
                <a:solidFill>
                  <a:srgbClr val="00FFFF"/>
                </a:solidFill>
              </a:rPr>
              <a:t>Engine</a:t>
            </a:r>
            <a:r>
              <a:rPr b="1" lang="vi">
                <a:solidFill>
                  <a:schemeClr val="lt1"/>
                </a:solidFill>
              </a:rPr>
              <a:t>::~Engine</a:t>
            </a:r>
            <a:r>
              <a:rPr b="1" lang="vi">
                <a:solidFill>
                  <a:schemeClr val="dk1"/>
                </a:solidFill>
              </a:rPr>
              <a:t> </a:t>
            </a:r>
            <a:r>
              <a:rPr b="1" lang="vi">
                <a:solidFill>
                  <a:srgbClr val="F1C232"/>
                </a:solidFill>
              </a:rPr>
              <a:t>() {</a:t>
            </a:r>
            <a:r>
              <a:rPr b="1" lang="vi">
                <a:solidFill>
                  <a:srgbClr val="38761D"/>
                </a:solidFill>
              </a:rPr>
              <a:t>//Destructor</a:t>
            </a:r>
            <a:r>
              <a:rPr b="1" lang="vi">
                <a:solidFill>
                  <a:srgbClr val="F1C232"/>
                </a:solidFill>
              </a:rPr>
              <a:t>}</a:t>
            </a:r>
            <a:endParaRPr b="1"/>
          </a:p>
        </p:txBody>
      </p:sp>
      <p:sp>
        <p:nvSpPr>
          <p:cNvPr id="276" name="Google Shape;276;p25"/>
          <p:cNvSpPr/>
          <p:nvPr/>
        </p:nvSpPr>
        <p:spPr>
          <a:xfrm>
            <a:off x="5156525" y="971900"/>
            <a:ext cx="3616800" cy="3707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Engine </a:t>
            </a:r>
            <a:r>
              <a:rPr b="1" lang="vi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*</a:t>
            </a:r>
            <a:r>
              <a:rPr b="1" lang="vi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Engine</a:t>
            </a:r>
            <a:r>
              <a:rPr b="1" lang="vi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: : s_Instance = </a:t>
            </a:r>
            <a:r>
              <a:rPr b="1" lang="vi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nullptr</a:t>
            </a:r>
            <a:r>
              <a:rPr b="1" lang="vi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;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Screen </a:t>
            </a:r>
            <a:r>
              <a:rPr b="1" lang="vi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*</a:t>
            </a:r>
            <a:r>
              <a:rPr b="1" lang="vi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Screen </a:t>
            </a:r>
            <a:r>
              <a:rPr b="1" lang="vi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: : s_Instance = </a:t>
            </a:r>
            <a:r>
              <a:rPr b="1" lang="vi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nullptr</a:t>
            </a:r>
            <a:r>
              <a:rPr b="1" lang="vi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;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bool </a:t>
            </a:r>
            <a:r>
              <a:rPr b="1" lang="vi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Engine</a:t>
            </a:r>
            <a:r>
              <a:rPr b="1" lang="vi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:: IsRunning = </a:t>
            </a:r>
            <a:r>
              <a:rPr b="1" lang="vi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false</a:t>
            </a:r>
            <a:r>
              <a:rPr b="1" lang="vi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;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Player </a:t>
            </a:r>
            <a:r>
              <a:rPr b="1" lang="vi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*l_Player = </a:t>
            </a:r>
            <a:r>
              <a:rPr b="1" lang="vi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nullptr</a:t>
            </a:r>
            <a:r>
              <a:rPr b="1" lang="vi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;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Player </a:t>
            </a:r>
            <a:r>
              <a:rPr b="1" lang="vi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*r_Player = </a:t>
            </a:r>
            <a:r>
              <a:rPr b="1" lang="vi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nullptr</a:t>
            </a:r>
            <a:r>
              <a:rPr b="1" lang="vi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;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Ball </a:t>
            </a:r>
            <a:r>
              <a:rPr b="1" lang="vi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*ball = </a:t>
            </a:r>
            <a:r>
              <a:rPr b="1" lang="vi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nullptr</a:t>
            </a:r>
            <a:r>
              <a:rPr b="1" lang="vi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;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int </a:t>
            </a:r>
            <a:r>
              <a:rPr b="1" lang="vi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i;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77" name="Google Shape;27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50700" y="47575"/>
            <a:ext cx="738650" cy="65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6"/>
          <p:cNvSpPr txBox="1"/>
          <p:nvPr/>
        </p:nvSpPr>
        <p:spPr>
          <a:xfrm>
            <a:off x="145150" y="50950"/>
            <a:ext cx="3054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2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c. </a:t>
            </a:r>
            <a:r>
              <a:rPr b="1" lang="vi" sz="2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Class Ball</a:t>
            </a:r>
            <a:endParaRPr b="1" sz="23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83" name="Google Shape;28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84306" y="50950"/>
            <a:ext cx="823669" cy="731075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26"/>
          <p:cNvSpPr/>
          <p:nvPr/>
        </p:nvSpPr>
        <p:spPr>
          <a:xfrm>
            <a:off x="1766900" y="946225"/>
            <a:ext cx="4568700" cy="3696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Ball</a:t>
            </a:r>
            <a:r>
              <a:rPr b="1" lang="vi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:: Ball </a:t>
            </a:r>
            <a:r>
              <a:rPr b="1" lang="vi">
                <a:solidFill>
                  <a:srgbClr val="FFD966"/>
                </a:solidFill>
                <a:latin typeface="Lato"/>
                <a:ea typeface="Lato"/>
                <a:cs typeface="Lato"/>
                <a:sym typeface="Lato"/>
              </a:rPr>
              <a:t>( ) </a:t>
            </a:r>
            <a:endParaRPr b="1">
              <a:solidFill>
                <a:srgbClr val="FFD966"/>
              </a:solidFill>
              <a:latin typeface="Lato"/>
              <a:ea typeface="Lato"/>
              <a:cs typeface="Lato"/>
              <a:sym typeface="La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>
                <a:solidFill>
                  <a:srgbClr val="FFD966"/>
                </a:solidFill>
                <a:latin typeface="Lato"/>
                <a:ea typeface="Lato"/>
                <a:cs typeface="Lato"/>
                <a:sym typeface="Lato"/>
              </a:rPr>
              <a:t>{</a:t>
            </a:r>
            <a:r>
              <a:rPr b="1" lang="vi">
                <a:solidFill>
                  <a:srgbClr val="38761D"/>
                </a:solidFill>
                <a:latin typeface="Lato"/>
                <a:ea typeface="Lato"/>
                <a:cs typeface="Lato"/>
                <a:sym typeface="Lato"/>
              </a:rPr>
              <a:t> //Constructor</a:t>
            </a:r>
            <a:r>
              <a:rPr b="1" lang="vi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lang="vi">
                <a:solidFill>
                  <a:srgbClr val="FFD966"/>
                </a:solidFill>
                <a:latin typeface="Lato"/>
                <a:ea typeface="Lato"/>
                <a:cs typeface="Lato"/>
                <a:sym typeface="Lato"/>
              </a:rPr>
              <a:t>}</a:t>
            </a:r>
            <a:endParaRPr b="1">
              <a:solidFill>
                <a:srgbClr val="FFD96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Ball </a:t>
            </a:r>
            <a:r>
              <a:rPr b="1" lang="vi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:: Ball</a:t>
            </a:r>
            <a:r>
              <a:rPr b="1" lang="vi">
                <a:solidFill>
                  <a:srgbClr val="FFD966"/>
                </a:solidFill>
                <a:latin typeface="Lato"/>
                <a:ea typeface="Lato"/>
                <a:cs typeface="Lato"/>
                <a:sym typeface="Lato"/>
              </a:rPr>
              <a:t> ( </a:t>
            </a:r>
            <a:r>
              <a:rPr b="1" lang="vi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Vector2D</a:t>
            </a:r>
            <a:r>
              <a:rPr b="1" lang="vi">
                <a:solidFill>
                  <a:srgbClr val="FFD966"/>
                </a:solidFill>
                <a:latin typeface="Lato"/>
                <a:ea typeface="Lato"/>
                <a:cs typeface="Lato"/>
                <a:sym typeface="Lato"/>
              </a:rPr>
              <a:t>&lt;</a:t>
            </a:r>
            <a:r>
              <a:rPr b="1" lang="vi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float</a:t>
            </a:r>
            <a:r>
              <a:rPr b="1" lang="vi">
                <a:solidFill>
                  <a:srgbClr val="FFD966"/>
                </a:solidFill>
                <a:latin typeface="Lato"/>
                <a:ea typeface="Lato"/>
                <a:cs typeface="Lato"/>
                <a:sym typeface="Lato"/>
              </a:rPr>
              <a:t>&gt;</a:t>
            </a:r>
            <a:r>
              <a:rPr b="1" lang="vi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lang="vi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p_Pos </a:t>
            </a:r>
            <a:r>
              <a:rPr b="1" lang="vi">
                <a:solidFill>
                  <a:srgbClr val="FFD966"/>
                </a:solidFill>
                <a:latin typeface="Lato"/>
                <a:ea typeface="Lato"/>
                <a:cs typeface="Lato"/>
                <a:sym typeface="Lato"/>
              </a:rPr>
              <a:t>) </a:t>
            </a:r>
            <a:endParaRPr b="1">
              <a:solidFill>
                <a:srgbClr val="FFD966"/>
              </a:solidFill>
              <a:latin typeface="Lato"/>
              <a:ea typeface="Lato"/>
              <a:cs typeface="Lato"/>
              <a:sym typeface="La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>
                <a:solidFill>
                  <a:srgbClr val="FFD966"/>
                </a:solidFill>
                <a:latin typeface="Lato"/>
                <a:ea typeface="Lato"/>
                <a:cs typeface="Lato"/>
                <a:sym typeface="Lato"/>
              </a:rPr>
              <a:t>{ </a:t>
            </a:r>
            <a:r>
              <a:rPr b="1" lang="vi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/</a:t>
            </a:r>
            <a:r>
              <a:rPr b="1" lang="vi">
                <a:solidFill>
                  <a:srgbClr val="38761D"/>
                </a:solidFill>
                <a:latin typeface="Lato"/>
                <a:ea typeface="Lato"/>
                <a:cs typeface="Lato"/>
                <a:sym typeface="Lato"/>
              </a:rPr>
              <a:t>/Khoi tao  huong di chuyen cua Ball</a:t>
            </a:r>
            <a:r>
              <a:rPr b="1" lang="vi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lang="vi">
                <a:solidFill>
                  <a:srgbClr val="FFD966"/>
                </a:solidFill>
                <a:latin typeface="Lato"/>
                <a:ea typeface="Lato"/>
                <a:cs typeface="Lato"/>
                <a:sym typeface="Lato"/>
              </a:rPr>
              <a:t>}</a:t>
            </a:r>
            <a:endParaRPr b="1">
              <a:solidFill>
                <a:srgbClr val="FFD96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void </a:t>
            </a:r>
            <a:r>
              <a:rPr b="1" lang="vi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Ball </a:t>
            </a:r>
            <a:r>
              <a:rPr b="1" lang="vi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:: render</a:t>
            </a:r>
            <a:r>
              <a:rPr b="1" lang="vi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lang="vi">
                <a:solidFill>
                  <a:srgbClr val="FFD966"/>
                </a:solidFill>
                <a:latin typeface="Lato"/>
                <a:ea typeface="Lato"/>
                <a:cs typeface="Lato"/>
                <a:sym typeface="Lato"/>
              </a:rPr>
              <a:t>( ) </a:t>
            </a:r>
            <a:endParaRPr b="1">
              <a:solidFill>
                <a:srgbClr val="FFD966"/>
              </a:solidFill>
              <a:latin typeface="Lato"/>
              <a:ea typeface="Lato"/>
              <a:cs typeface="Lato"/>
              <a:sym typeface="La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>
                <a:solidFill>
                  <a:srgbClr val="FFD966"/>
                </a:solidFill>
                <a:latin typeface="Lato"/>
                <a:ea typeface="Lato"/>
                <a:cs typeface="Lato"/>
                <a:sym typeface="Lato"/>
              </a:rPr>
              <a:t>{  </a:t>
            </a:r>
            <a:r>
              <a:rPr b="1" lang="vi">
                <a:solidFill>
                  <a:srgbClr val="38761D"/>
                </a:solidFill>
                <a:latin typeface="Lato"/>
                <a:ea typeface="Lato"/>
                <a:cs typeface="Lato"/>
                <a:sym typeface="Lato"/>
              </a:rPr>
              <a:t>//Render Ball ra man hinh </a:t>
            </a:r>
            <a:r>
              <a:rPr b="1" lang="vi">
                <a:solidFill>
                  <a:srgbClr val="FFD966"/>
                </a:solidFill>
                <a:latin typeface="Lato"/>
                <a:ea typeface="Lato"/>
                <a:cs typeface="Lato"/>
                <a:sym typeface="Lato"/>
              </a:rPr>
              <a:t>}</a:t>
            </a:r>
            <a:endParaRPr b="1">
              <a:solidFill>
                <a:srgbClr val="FFD96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void </a:t>
            </a:r>
            <a:r>
              <a:rPr b="1" lang="vi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Ball</a:t>
            </a:r>
            <a:r>
              <a:rPr b="1" lang="vi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:: update</a:t>
            </a:r>
            <a:r>
              <a:rPr b="1" lang="vi">
                <a:solidFill>
                  <a:srgbClr val="FFD966"/>
                </a:solidFill>
                <a:latin typeface="Lato"/>
                <a:ea typeface="Lato"/>
                <a:cs typeface="Lato"/>
                <a:sym typeface="Lato"/>
              </a:rPr>
              <a:t>( </a:t>
            </a:r>
            <a:r>
              <a:rPr b="1" lang="vi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float </a:t>
            </a:r>
            <a:r>
              <a:rPr b="1" lang="vi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p_DeltaTime</a:t>
            </a:r>
            <a:r>
              <a:rPr b="1" lang="vi">
                <a:solidFill>
                  <a:srgbClr val="FFD966"/>
                </a:solidFill>
                <a:latin typeface="Lato"/>
                <a:ea typeface="Lato"/>
                <a:cs typeface="Lato"/>
                <a:sym typeface="Lato"/>
              </a:rPr>
              <a:t>) </a:t>
            </a:r>
            <a:endParaRPr b="1">
              <a:solidFill>
                <a:srgbClr val="FFD966"/>
              </a:solidFill>
              <a:latin typeface="Lato"/>
              <a:ea typeface="Lato"/>
              <a:cs typeface="Lato"/>
              <a:sym typeface="La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>
                <a:solidFill>
                  <a:srgbClr val="FFD966"/>
                </a:solidFill>
                <a:latin typeface="Lato"/>
                <a:ea typeface="Lato"/>
                <a:cs typeface="Lato"/>
                <a:sym typeface="Lato"/>
              </a:rPr>
              <a:t>{</a:t>
            </a:r>
            <a:r>
              <a:rPr b="1" lang="vi">
                <a:solidFill>
                  <a:srgbClr val="38761D"/>
                </a:solidFill>
                <a:latin typeface="Lato"/>
                <a:ea typeface="Lato"/>
                <a:cs typeface="Lato"/>
                <a:sym typeface="Lato"/>
              </a:rPr>
              <a:t> //cap nhat vi tri Ball theo huong di chuyen</a:t>
            </a:r>
            <a:r>
              <a:rPr b="1" lang="vi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lang="vi">
                <a:solidFill>
                  <a:srgbClr val="FFD966"/>
                </a:solidFill>
                <a:latin typeface="Lato"/>
                <a:ea typeface="Lato"/>
                <a:cs typeface="Lato"/>
                <a:sym typeface="Lato"/>
              </a:rPr>
              <a:t>}</a:t>
            </a:r>
            <a:endParaRPr b="1">
              <a:solidFill>
                <a:srgbClr val="FFD96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void </a:t>
            </a:r>
            <a:r>
              <a:rPr b="1" lang="vi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Ball </a:t>
            </a:r>
            <a:r>
              <a:rPr b="1" lang="vi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:: clean </a:t>
            </a:r>
            <a:r>
              <a:rPr b="1" lang="vi">
                <a:solidFill>
                  <a:srgbClr val="FFD966"/>
                </a:solidFill>
                <a:latin typeface="Lato"/>
                <a:ea typeface="Lato"/>
                <a:cs typeface="Lato"/>
                <a:sym typeface="Lato"/>
              </a:rPr>
              <a:t>( ) { }</a:t>
            </a:r>
            <a:endParaRPr b="1">
              <a:solidFill>
                <a:srgbClr val="FFD96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void </a:t>
            </a:r>
            <a:r>
              <a:rPr b="1" lang="vi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Ball </a:t>
            </a:r>
            <a:r>
              <a:rPr b="1" lang="vi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:: setPosition</a:t>
            </a:r>
            <a:r>
              <a:rPr b="1" lang="vi">
                <a:solidFill>
                  <a:srgbClr val="FFD966"/>
                </a:solidFill>
                <a:latin typeface="Lato"/>
                <a:ea typeface="Lato"/>
                <a:cs typeface="Lato"/>
                <a:sym typeface="Lato"/>
              </a:rPr>
              <a:t>  ( </a:t>
            </a:r>
            <a:r>
              <a:rPr b="1" lang="vi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Vector2D </a:t>
            </a:r>
            <a:r>
              <a:rPr b="1" lang="vi">
                <a:solidFill>
                  <a:srgbClr val="FFD966"/>
                </a:solidFill>
                <a:latin typeface="Lato"/>
                <a:ea typeface="Lato"/>
                <a:cs typeface="Lato"/>
                <a:sym typeface="Lato"/>
              </a:rPr>
              <a:t>&lt;</a:t>
            </a:r>
            <a:r>
              <a:rPr b="1" lang="vi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float</a:t>
            </a:r>
            <a:r>
              <a:rPr b="1" lang="vi">
                <a:solidFill>
                  <a:srgbClr val="FFD966"/>
                </a:solidFill>
                <a:latin typeface="Lato"/>
                <a:ea typeface="Lato"/>
                <a:cs typeface="Lato"/>
                <a:sym typeface="Lato"/>
              </a:rPr>
              <a:t>&gt; </a:t>
            </a:r>
            <a:r>
              <a:rPr b="1" lang="vi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p_Pos</a:t>
            </a:r>
            <a:r>
              <a:rPr b="1" lang="vi">
                <a:solidFill>
                  <a:srgbClr val="FFD966"/>
                </a:solidFill>
                <a:latin typeface="Lato"/>
                <a:ea typeface="Lato"/>
                <a:cs typeface="Lato"/>
                <a:sym typeface="Lato"/>
              </a:rPr>
              <a:t>) { }</a:t>
            </a:r>
            <a:endParaRPr b="1">
              <a:solidFill>
                <a:srgbClr val="FFD96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Vector2D </a:t>
            </a:r>
            <a:r>
              <a:rPr b="1" lang="vi">
                <a:solidFill>
                  <a:srgbClr val="FFD966"/>
                </a:solidFill>
                <a:latin typeface="Lato"/>
                <a:ea typeface="Lato"/>
                <a:cs typeface="Lato"/>
                <a:sym typeface="Lato"/>
              </a:rPr>
              <a:t>&lt;</a:t>
            </a:r>
            <a:r>
              <a:rPr b="1" lang="vi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float</a:t>
            </a:r>
            <a:r>
              <a:rPr b="1" lang="vi">
                <a:solidFill>
                  <a:srgbClr val="FFD966"/>
                </a:solidFill>
                <a:latin typeface="Lato"/>
                <a:ea typeface="Lato"/>
                <a:cs typeface="Lato"/>
                <a:sym typeface="Lato"/>
              </a:rPr>
              <a:t>&gt; </a:t>
            </a:r>
            <a:r>
              <a:rPr b="1" lang="vi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Ball</a:t>
            </a:r>
            <a:r>
              <a:rPr b="1" lang="vi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:: getPosition</a:t>
            </a:r>
            <a:r>
              <a:rPr b="1" lang="vi">
                <a:solidFill>
                  <a:srgbClr val="FFD966"/>
                </a:solidFill>
                <a:latin typeface="Lato"/>
                <a:ea typeface="Lato"/>
                <a:cs typeface="Lato"/>
                <a:sym typeface="Lato"/>
              </a:rPr>
              <a:t> (  ) </a:t>
            </a:r>
            <a:endParaRPr b="1">
              <a:solidFill>
                <a:srgbClr val="FFD966"/>
              </a:solidFill>
              <a:latin typeface="Lato"/>
              <a:ea typeface="Lato"/>
              <a:cs typeface="Lato"/>
              <a:sym typeface="La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>
                <a:solidFill>
                  <a:srgbClr val="FFD966"/>
                </a:solidFill>
                <a:latin typeface="Lato"/>
                <a:ea typeface="Lato"/>
                <a:cs typeface="Lato"/>
                <a:sym typeface="Lato"/>
              </a:rPr>
              <a:t>{ </a:t>
            </a:r>
            <a:r>
              <a:rPr b="1" lang="vi">
                <a:solidFill>
                  <a:srgbClr val="38761D"/>
                </a:solidFill>
                <a:latin typeface="Lato"/>
                <a:ea typeface="Lato"/>
                <a:cs typeface="Lato"/>
                <a:sym typeface="Lato"/>
              </a:rPr>
              <a:t>//Return Transform -&gt; Position</a:t>
            </a:r>
            <a:r>
              <a:rPr b="1" lang="vi">
                <a:solidFill>
                  <a:srgbClr val="FFD966"/>
                </a:solidFill>
                <a:latin typeface="Lato"/>
                <a:ea typeface="Lato"/>
                <a:cs typeface="Lato"/>
                <a:sym typeface="Lato"/>
              </a:rPr>
              <a:t>  } </a:t>
            </a:r>
            <a:endParaRPr b="1">
              <a:solidFill>
                <a:srgbClr val="FFD96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Vector2D </a:t>
            </a:r>
            <a:r>
              <a:rPr b="1" lang="vi">
                <a:solidFill>
                  <a:srgbClr val="FFD966"/>
                </a:solidFill>
                <a:latin typeface="Lato"/>
                <a:ea typeface="Lato"/>
                <a:cs typeface="Lato"/>
                <a:sym typeface="Lato"/>
              </a:rPr>
              <a:t>&lt;</a:t>
            </a:r>
            <a:r>
              <a:rPr b="1" lang="vi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float</a:t>
            </a:r>
            <a:r>
              <a:rPr b="1" lang="vi">
                <a:solidFill>
                  <a:srgbClr val="FFD966"/>
                </a:solidFill>
                <a:latin typeface="Lato"/>
                <a:ea typeface="Lato"/>
                <a:cs typeface="Lato"/>
                <a:sym typeface="Lato"/>
              </a:rPr>
              <a:t>&gt; </a:t>
            </a:r>
            <a:r>
              <a:rPr b="1" lang="vi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Ball</a:t>
            </a:r>
            <a:r>
              <a:rPr b="1" lang="vi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:: randDirection</a:t>
            </a:r>
            <a:r>
              <a:rPr b="1" lang="vi">
                <a:solidFill>
                  <a:srgbClr val="FFD966"/>
                </a:solidFill>
                <a:latin typeface="Lato"/>
                <a:ea typeface="Lato"/>
                <a:cs typeface="Lato"/>
                <a:sym typeface="Lato"/>
              </a:rPr>
              <a:t>(  ) </a:t>
            </a:r>
            <a:endParaRPr b="1">
              <a:solidFill>
                <a:srgbClr val="FFD966"/>
              </a:solidFill>
              <a:latin typeface="Lato"/>
              <a:ea typeface="Lato"/>
              <a:cs typeface="Lato"/>
              <a:sym typeface="La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>
                <a:solidFill>
                  <a:srgbClr val="FFD966"/>
                </a:solidFill>
                <a:latin typeface="Lato"/>
                <a:ea typeface="Lato"/>
                <a:cs typeface="Lato"/>
                <a:sym typeface="Lato"/>
              </a:rPr>
              <a:t>{ </a:t>
            </a:r>
            <a:r>
              <a:rPr b="1" lang="vi">
                <a:solidFill>
                  <a:srgbClr val="38761D"/>
                </a:solidFill>
                <a:latin typeface="Lato"/>
                <a:ea typeface="Lato"/>
                <a:cs typeface="Lato"/>
                <a:sym typeface="Lato"/>
              </a:rPr>
              <a:t>//Random direction</a:t>
            </a:r>
            <a:r>
              <a:rPr b="1" lang="vi">
                <a:solidFill>
                  <a:srgbClr val="FFD966"/>
                </a:solidFill>
                <a:latin typeface="Lato"/>
                <a:ea typeface="Lato"/>
                <a:cs typeface="Lato"/>
                <a:sym typeface="Lato"/>
              </a:rPr>
              <a:t> }</a:t>
            </a:r>
            <a:endParaRPr b="1">
              <a:solidFill>
                <a:srgbClr val="FFD96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Ball</a:t>
            </a:r>
            <a:r>
              <a:rPr b="1" lang="vi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:: ~Ball</a:t>
            </a:r>
            <a:r>
              <a:rPr b="1" lang="vi">
                <a:solidFill>
                  <a:srgbClr val="FFD966"/>
                </a:solidFill>
                <a:latin typeface="Lato"/>
                <a:ea typeface="Lato"/>
                <a:cs typeface="Lato"/>
                <a:sym typeface="Lato"/>
              </a:rPr>
              <a:t> ( ) </a:t>
            </a:r>
            <a:endParaRPr b="1">
              <a:solidFill>
                <a:srgbClr val="FFD966"/>
              </a:solidFill>
              <a:latin typeface="Lato"/>
              <a:ea typeface="Lato"/>
              <a:cs typeface="Lato"/>
              <a:sym typeface="La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>
                <a:solidFill>
                  <a:srgbClr val="FFD966"/>
                </a:solidFill>
                <a:latin typeface="Lato"/>
                <a:ea typeface="Lato"/>
                <a:cs typeface="Lato"/>
                <a:sym typeface="Lato"/>
              </a:rPr>
              <a:t>{ </a:t>
            </a:r>
            <a:r>
              <a:rPr b="1" lang="vi">
                <a:solidFill>
                  <a:srgbClr val="38761D"/>
                </a:solidFill>
                <a:latin typeface="Lato"/>
                <a:ea typeface="Lato"/>
                <a:cs typeface="Lato"/>
                <a:sym typeface="Lato"/>
              </a:rPr>
              <a:t>//Destructor</a:t>
            </a:r>
            <a:r>
              <a:rPr b="1" lang="vi">
                <a:solidFill>
                  <a:srgbClr val="FFD966"/>
                </a:solidFill>
                <a:latin typeface="Lato"/>
                <a:ea typeface="Lato"/>
                <a:cs typeface="Lato"/>
                <a:sym typeface="Lato"/>
              </a:rPr>
              <a:t> }</a:t>
            </a:r>
            <a:r>
              <a:rPr b="1" lang="vi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7"/>
          <p:cNvSpPr txBox="1"/>
          <p:nvPr/>
        </p:nvSpPr>
        <p:spPr>
          <a:xfrm>
            <a:off x="145150" y="50950"/>
            <a:ext cx="3054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2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c. Class Ball</a:t>
            </a:r>
            <a:endParaRPr b="1" sz="23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90" name="Google Shape;29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84306" y="50950"/>
            <a:ext cx="823669" cy="731075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27"/>
          <p:cNvSpPr/>
          <p:nvPr/>
        </p:nvSpPr>
        <p:spPr>
          <a:xfrm>
            <a:off x="1766900" y="946225"/>
            <a:ext cx="4568700" cy="3696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Ball</a:t>
            </a:r>
            <a:r>
              <a:rPr b="1" lang="vi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:: Ball </a:t>
            </a:r>
            <a:r>
              <a:rPr b="1" lang="vi">
                <a:solidFill>
                  <a:srgbClr val="FFD966"/>
                </a:solidFill>
                <a:latin typeface="Lato"/>
                <a:ea typeface="Lato"/>
                <a:cs typeface="Lato"/>
                <a:sym typeface="Lato"/>
              </a:rPr>
              <a:t>( ) </a:t>
            </a:r>
            <a:endParaRPr b="1">
              <a:solidFill>
                <a:srgbClr val="FFD966"/>
              </a:solidFill>
              <a:latin typeface="Lato"/>
              <a:ea typeface="Lato"/>
              <a:cs typeface="Lato"/>
              <a:sym typeface="La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>
                <a:solidFill>
                  <a:srgbClr val="FFD966"/>
                </a:solidFill>
                <a:latin typeface="Lato"/>
                <a:ea typeface="Lato"/>
                <a:cs typeface="Lato"/>
                <a:sym typeface="Lato"/>
              </a:rPr>
              <a:t>{</a:t>
            </a:r>
            <a:r>
              <a:rPr b="1" lang="vi">
                <a:solidFill>
                  <a:srgbClr val="38761D"/>
                </a:solidFill>
                <a:latin typeface="Lato"/>
                <a:ea typeface="Lato"/>
                <a:cs typeface="Lato"/>
                <a:sym typeface="Lato"/>
              </a:rPr>
              <a:t> //Constructor</a:t>
            </a:r>
            <a:r>
              <a:rPr b="1" lang="vi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lang="vi">
                <a:solidFill>
                  <a:srgbClr val="FFD966"/>
                </a:solidFill>
                <a:latin typeface="Lato"/>
                <a:ea typeface="Lato"/>
                <a:cs typeface="Lato"/>
                <a:sym typeface="Lato"/>
              </a:rPr>
              <a:t>}</a:t>
            </a:r>
            <a:endParaRPr b="1">
              <a:solidFill>
                <a:srgbClr val="FFD96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Ball </a:t>
            </a:r>
            <a:r>
              <a:rPr b="1" lang="vi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:: Ball</a:t>
            </a:r>
            <a:r>
              <a:rPr b="1" lang="vi">
                <a:solidFill>
                  <a:srgbClr val="FFD966"/>
                </a:solidFill>
                <a:latin typeface="Lato"/>
                <a:ea typeface="Lato"/>
                <a:cs typeface="Lato"/>
                <a:sym typeface="Lato"/>
              </a:rPr>
              <a:t> ( </a:t>
            </a:r>
            <a:r>
              <a:rPr b="1" lang="vi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Vector2D</a:t>
            </a:r>
            <a:r>
              <a:rPr b="1" lang="vi">
                <a:solidFill>
                  <a:srgbClr val="FFD966"/>
                </a:solidFill>
                <a:latin typeface="Lato"/>
                <a:ea typeface="Lato"/>
                <a:cs typeface="Lato"/>
                <a:sym typeface="Lato"/>
              </a:rPr>
              <a:t>&lt;</a:t>
            </a:r>
            <a:r>
              <a:rPr b="1" lang="vi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float</a:t>
            </a:r>
            <a:r>
              <a:rPr b="1" lang="vi">
                <a:solidFill>
                  <a:srgbClr val="FFD966"/>
                </a:solidFill>
                <a:latin typeface="Lato"/>
                <a:ea typeface="Lato"/>
                <a:cs typeface="Lato"/>
                <a:sym typeface="Lato"/>
              </a:rPr>
              <a:t>&gt;</a:t>
            </a:r>
            <a:r>
              <a:rPr b="1" lang="vi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lang="vi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p_Pos </a:t>
            </a:r>
            <a:r>
              <a:rPr b="1" lang="vi">
                <a:solidFill>
                  <a:srgbClr val="FFD966"/>
                </a:solidFill>
                <a:latin typeface="Lato"/>
                <a:ea typeface="Lato"/>
                <a:cs typeface="Lato"/>
                <a:sym typeface="Lato"/>
              </a:rPr>
              <a:t>) </a:t>
            </a:r>
            <a:endParaRPr b="1">
              <a:solidFill>
                <a:srgbClr val="FFD966"/>
              </a:solidFill>
              <a:latin typeface="Lato"/>
              <a:ea typeface="Lato"/>
              <a:cs typeface="Lato"/>
              <a:sym typeface="La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>
                <a:solidFill>
                  <a:srgbClr val="FFD966"/>
                </a:solidFill>
                <a:latin typeface="Lato"/>
                <a:ea typeface="Lato"/>
                <a:cs typeface="Lato"/>
                <a:sym typeface="Lato"/>
              </a:rPr>
              <a:t>{ </a:t>
            </a:r>
            <a:r>
              <a:rPr b="1" lang="vi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/</a:t>
            </a:r>
            <a:r>
              <a:rPr b="1" lang="vi">
                <a:solidFill>
                  <a:srgbClr val="38761D"/>
                </a:solidFill>
                <a:latin typeface="Lato"/>
                <a:ea typeface="Lato"/>
                <a:cs typeface="Lato"/>
                <a:sym typeface="Lato"/>
              </a:rPr>
              <a:t>/Khoi tao  huong di chuyen cua Ball</a:t>
            </a:r>
            <a:r>
              <a:rPr b="1" lang="vi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lang="vi">
                <a:solidFill>
                  <a:srgbClr val="FFD966"/>
                </a:solidFill>
                <a:latin typeface="Lato"/>
                <a:ea typeface="Lato"/>
                <a:cs typeface="Lato"/>
                <a:sym typeface="Lato"/>
              </a:rPr>
              <a:t>}</a:t>
            </a:r>
            <a:endParaRPr b="1">
              <a:solidFill>
                <a:srgbClr val="FFD96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void </a:t>
            </a:r>
            <a:r>
              <a:rPr b="1" lang="vi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Ball </a:t>
            </a:r>
            <a:r>
              <a:rPr b="1" lang="vi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:: render</a:t>
            </a:r>
            <a:r>
              <a:rPr b="1" lang="vi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lang="vi">
                <a:solidFill>
                  <a:srgbClr val="FFD966"/>
                </a:solidFill>
                <a:latin typeface="Lato"/>
                <a:ea typeface="Lato"/>
                <a:cs typeface="Lato"/>
                <a:sym typeface="Lato"/>
              </a:rPr>
              <a:t>( ) </a:t>
            </a:r>
            <a:endParaRPr b="1">
              <a:solidFill>
                <a:srgbClr val="FFD966"/>
              </a:solidFill>
              <a:latin typeface="Lato"/>
              <a:ea typeface="Lato"/>
              <a:cs typeface="Lato"/>
              <a:sym typeface="La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>
                <a:solidFill>
                  <a:srgbClr val="FFD966"/>
                </a:solidFill>
                <a:latin typeface="Lato"/>
                <a:ea typeface="Lato"/>
                <a:cs typeface="Lato"/>
                <a:sym typeface="Lato"/>
              </a:rPr>
              <a:t>{  </a:t>
            </a:r>
            <a:r>
              <a:rPr b="1" lang="vi">
                <a:solidFill>
                  <a:srgbClr val="38761D"/>
                </a:solidFill>
                <a:latin typeface="Lato"/>
                <a:ea typeface="Lato"/>
                <a:cs typeface="Lato"/>
                <a:sym typeface="Lato"/>
              </a:rPr>
              <a:t>//Render Ball ra man hinh </a:t>
            </a:r>
            <a:r>
              <a:rPr b="1" lang="vi">
                <a:solidFill>
                  <a:srgbClr val="FFD966"/>
                </a:solidFill>
                <a:latin typeface="Lato"/>
                <a:ea typeface="Lato"/>
                <a:cs typeface="Lato"/>
                <a:sym typeface="Lato"/>
              </a:rPr>
              <a:t>}</a:t>
            </a:r>
            <a:endParaRPr b="1">
              <a:solidFill>
                <a:srgbClr val="FFD96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void </a:t>
            </a:r>
            <a:r>
              <a:rPr b="1" lang="vi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Ball</a:t>
            </a:r>
            <a:r>
              <a:rPr b="1" lang="vi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:: update</a:t>
            </a:r>
            <a:r>
              <a:rPr b="1" lang="vi">
                <a:solidFill>
                  <a:srgbClr val="FFD966"/>
                </a:solidFill>
                <a:latin typeface="Lato"/>
                <a:ea typeface="Lato"/>
                <a:cs typeface="Lato"/>
                <a:sym typeface="Lato"/>
              </a:rPr>
              <a:t>( </a:t>
            </a:r>
            <a:r>
              <a:rPr b="1" lang="vi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float </a:t>
            </a:r>
            <a:r>
              <a:rPr b="1" lang="vi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p_DeltaTime</a:t>
            </a:r>
            <a:r>
              <a:rPr b="1" lang="vi">
                <a:solidFill>
                  <a:srgbClr val="FFD966"/>
                </a:solidFill>
                <a:latin typeface="Lato"/>
                <a:ea typeface="Lato"/>
                <a:cs typeface="Lato"/>
                <a:sym typeface="Lato"/>
              </a:rPr>
              <a:t>) </a:t>
            </a:r>
            <a:endParaRPr b="1">
              <a:solidFill>
                <a:srgbClr val="FFD966"/>
              </a:solidFill>
              <a:latin typeface="Lato"/>
              <a:ea typeface="Lato"/>
              <a:cs typeface="Lato"/>
              <a:sym typeface="La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>
                <a:solidFill>
                  <a:srgbClr val="FFD966"/>
                </a:solidFill>
                <a:latin typeface="Lato"/>
                <a:ea typeface="Lato"/>
                <a:cs typeface="Lato"/>
                <a:sym typeface="Lato"/>
              </a:rPr>
              <a:t>{</a:t>
            </a:r>
            <a:r>
              <a:rPr b="1" lang="vi">
                <a:solidFill>
                  <a:srgbClr val="38761D"/>
                </a:solidFill>
                <a:latin typeface="Lato"/>
                <a:ea typeface="Lato"/>
                <a:cs typeface="Lato"/>
                <a:sym typeface="Lato"/>
              </a:rPr>
              <a:t> //cap nhat vi tri Ball theo huong di chuyen</a:t>
            </a:r>
            <a:r>
              <a:rPr b="1" lang="vi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lang="vi">
                <a:solidFill>
                  <a:srgbClr val="FFD966"/>
                </a:solidFill>
                <a:latin typeface="Lato"/>
                <a:ea typeface="Lato"/>
                <a:cs typeface="Lato"/>
                <a:sym typeface="Lato"/>
              </a:rPr>
              <a:t>}</a:t>
            </a:r>
            <a:endParaRPr b="1">
              <a:solidFill>
                <a:srgbClr val="FFD96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void </a:t>
            </a:r>
            <a:r>
              <a:rPr b="1" lang="vi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Ball </a:t>
            </a:r>
            <a:r>
              <a:rPr b="1" lang="vi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:: clean </a:t>
            </a:r>
            <a:r>
              <a:rPr b="1" lang="vi">
                <a:solidFill>
                  <a:srgbClr val="FFD966"/>
                </a:solidFill>
                <a:latin typeface="Lato"/>
                <a:ea typeface="Lato"/>
                <a:cs typeface="Lato"/>
                <a:sym typeface="Lato"/>
              </a:rPr>
              <a:t>( ) { }</a:t>
            </a:r>
            <a:endParaRPr b="1">
              <a:solidFill>
                <a:srgbClr val="FFD96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void </a:t>
            </a:r>
            <a:r>
              <a:rPr b="1" lang="vi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Ball </a:t>
            </a:r>
            <a:r>
              <a:rPr b="1" lang="vi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:: setPosition</a:t>
            </a:r>
            <a:r>
              <a:rPr b="1" lang="vi">
                <a:solidFill>
                  <a:srgbClr val="FFD966"/>
                </a:solidFill>
                <a:latin typeface="Lato"/>
                <a:ea typeface="Lato"/>
                <a:cs typeface="Lato"/>
                <a:sym typeface="Lato"/>
              </a:rPr>
              <a:t>  ( </a:t>
            </a:r>
            <a:r>
              <a:rPr b="1" lang="vi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Vector2D </a:t>
            </a:r>
            <a:r>
              <a:rPr b="1" lang="vi">
                <a:solidFill>
                  <a:srgbClr val="FFD966"/>
                </a:solidFill>
                <a:latin typeface="Lato"/>
                <a:ea typeface="Lato"/>
                <a:cs typeface="Lato"/>
                <a:sym typeface="Lato"/>
              </a:rPr>
              <a:t>&lt;</a:t>
            </a:r>
            <a:r>
              <a:rPr b="1" lang="vi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float</a:t>
            </a:r>
            <a:r>
              <a:rPr b="1" lang="vi">
                <a:solidFill>
                  <a:srgbClr val="FFD966"/>
                </a:solidFill>
                <a:latin typeface="Lato"/>
                <a:ea typeface="Lato"/>
                <a:cs typeface="Lato"/>
                <a:sym typeface="Lato"/>
              </a:rPr>
              <a:t>&gt; </a:t>
            </a:r>
            <a:r>
              <a:rPr b="1" lang="vi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p_Pos</a:t>
            </a:r>
            <a:r>
              <a:rPr b="1" lang="vi">
                <a:solidFill>
                  <a:srgbClr val="FFD966"/>
                </a:solidFill>
                <a:latin typeface="Lato"/>
                <a:ea typeface="Lato"/>
                <a:cs typeface="Lato"/>
                <a:sym typeface="Lato"/>
              </a:rPr>
              <a:t>) { }</a:t>
            </a:r>
            <a:endParaRPr b="1">
              <a:solidFill>
                <a:srgbClr val="FFD96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Vector2D </a:t>
            </a:r>
            <a:r>
              <a:rPr b="1" lang="vi">
                <a:solidFill>
                  <a:srgbClr val="FFD966"/>
                </a:solidFill>
                <a:latin typeface="Lato"/>
                <a:ea typeface="Lato"/>
                <a:cs typeface="Lato"/>
                <a:sym typeface="Lato"/>
              </a:rPr>
              <a:t>&lt;</a:t>
            </a:r>
            <a:r>
              <a:rPr b="1" lang="vi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float</a:t>
            </a:r>
            <a:r>
              <a:rPr b="1" lang="vi">
                <a:solidFill>
                  <a:srgbClr val="FFD966"/>
                </a:solidFill>
                <a:latin typeface="Lato"/>
                <a:ea typeface="Lato"/>
                <a:cs typeface="Lato"/>
                <a:sym typeface="Lato"/>
              </a:rPr>
              <a:t>&gt; </a:t>
            </a:r>
            <a:r>
              <a:rPr b="1" lang="vi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Ball</a:t>
            </a:r>
            <a:r>
              <a:rPr b="1" lang="vi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:: getPosition</a:t>
            </a:r>
            <a:r>
              <a:rPr b="1" lang="vi">
                <a:solidFill>
                  <a:srgbClr val="FFD966"/>
                </a:solidFill>
                <a:latin typeface="Lato"/>
                <a:ea typeface="Lato"/>
                <a:cs typeface="Lato"/>
                <a:sym typeface="Lato"/>
              </a:rPr>
              <a:t> (  ) </a:t>
            </a:r>
            <a:endParaRPr b="1">
              <a:solidFill>
                <a:srgbClr val="FFD966"/>
              </a:solidFill>
              <a:latin typeface="Lato"/>
              <a:ea typeface="Lato"/>
              <a:cs typeface="Lato"/>
              <a:sym typeface="La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>
                <a:solidFill>
                  <a:srgbClr val="FFD966"/>
                </a:solidFill>
                <a:latin typeface="Lato"/>
                <a:ea typeface="Lato"/>
                <a:cs typeface="Lato"/>
                <a:sym typeface="Lato"/>
              </a:rPr>
              <a:t>{ </a:t>
            </a:r>
            <a:r>
              <a:rPr b="1" lang="vi">
                <a:solidFill>
                  <a:srgbClr val="38761D"/>
                </a:solidFill>
                <a:latin typeface="Lato"/>
                <a:ea typeface="Lato"/>
                <a:cs typeface="Lato"/>
                <a:sym typeface="Lato"/>
              </a:rPr>
              <a:t>//Return Transform -&gt; Position</a:t>
            </a:r>
            <a:r>
              <a:rPr b="1" lang="vi">
                <a:solidFill>
                  <a:srgbClr val="FFD966"/>
                </a:solidFill>
                <a:latin typeface="Lato"/>
                <a:ea typeface="Lato"/>
                <a:cs typeface="Lato"/>
                <a:sym typeface="Lato"/>
              </a:rPr>
              <a:t>  } </a:t>
            </a:r>
            <a:endParaRPr b="1">
              <a:solidFill>
                <a:srgbClr val="FFD96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Vector2D </a:t>
            </a:r>
            <a:r>
              <a:rPr b="1" lang="vi">
                <a:solidFill>
                  <a:srgbClr val="FFD966"/>
                </a:solidFill>
                <a:latin typeface="Lato"/>
                <a:ea typeface="Lato"/>
                <a:cs typeface="Lato"/>
                <a:sym typeface="Lato"/>
              </a:rPr>
              <a:t>&lt;</a:t>
            </a:r>
            <a:r>
              <a:rPr b="1" lang="vi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float</a:t>
            </a:r>
            <a:r>
              <a:rPr b="1" lang="vi">
                <a:solidFill>
                  <a:srgbClr val="FFD966"/>
                </a:solidFill>
                <a:latin typeface="Lato"/>
                <a:ea typeface="Lato"/>
                <a:cs typeface="Lato"/>
                <a:sym typeface="Lato"/>
              </a:rPr>
              <a:t>&gt; </a:t>
            </a:r>
            <a:r>
              <a:rPr b="1" lang="vi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Ball</a:t>
            </a:r>
            <a:r>
              <a:rPr b="1" lang="vi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:: randDirection</a:t>
            </a:r>
            <a:r>
              <a:rPr b="1" lang="vi">
                <a:solidFill>
                  <a:srgbClr val="FFD966"/>
                </a:solidFill>
                <a:latin typeface="Lato"/>
                <a:ea typeface="Lato"/>
                <a:cs typeface="Lato"/>
                <a:sym typeface="Lato"/>
              </a:rPr>
              <a:t>(  ) </a:t>
            </a:r>
            <a:endParaRPr b="1">
              <a:solidFill>
                <a:srgbClr val="FFD966"/>
              </a:solidFill>
              <a:latin typeface="Lato"/>
              <a:ea typeface="Lato"/>
              <a:cs typeface="Lato"/>
              <a:sym typeface="La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>
                <a:solidFill>
                  <a:srgbClr val="FFD966"/>
                </a:solidFill>
                <a:latin typeface="Lato"/>
                <a:ea typeface="Lato"/>
                <a:cs typeface="Lato"/>
                <a:sym typeface="Lato"/>
              </a:rPr>
              <a:t>{ </a:t>
            </a:r>
            <a:r>
              <a:rPr b="1" lang="vi">
                <a:solidFill>
                  <a:srgbClr val="38761D"/>
                </a:solidFill>
                <a:latin typeface="Lato"/>
                <a:ea typeface="Lato"/>
                <a:cs typeface="Lato"/>
                <a:sym typeface="Lato"/>
              </a:rPr>
              <a:t>//Random direction</a:t>
            </a:r>
            <a:r>
              <a:rPr b="1" lang="vi">
                <a:solidFill>
                  <a:srgbClr val="FFD966"/>
                </a:solidFill>
                <a:latin typeface="Lato"/>
                <a:ea typeface="Lato"/>
                <a:cs typeface="Lato"/>
                <a:sym typeface="Lato"/>
              </a:rPr>
              <a:t> }</a:t>
            </a:r>
            <a:endParaRPr b="1">
              <a:solidFill>
                <a:srgbClr val="FFD96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Ball</a:t>
            </a:r>
            <a:r>
              <a:rPr b="1" lang="vi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:: ~Ball</a:t>
            </a:r>
            <a:r>
              <a:rPr b="1" lang="vi">
                <a:solidFill>
                  <a:srgbClr val="FFD966"/>
                </a:solidFill>
                <a:latin typeface="Lato"/>
                <a:ea typeface="Lato"/>
                <a:cs typeface="Lato"/>
                <a:sym typeface="Lato"/>
              </a:rPr>
              <a:t> ( ) </a:t>
            </a:r>
            <a:endParaRPr b="1">
              <a:solidFill>
                <a:srgbClr val="FFD966"/>
              </a:solidFill>
              <a:latin typeface="Lato"/>
              <a:ea typeface="Lato"/>
              <a:cs typeface="Lato"/>
              <a:sym typeface="La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>
                <a:solidFill>
                  <a:srgbClr val="FFD966"/>
                </a:solidFill>
                <a:latin typeface="Lato"/>
                <a:ea typeface="Lato"/>
                <a:cs typeface="Lato"/>
                <a:sym typeface="Lato"/>
              </a:rPr>
              <a:t>{ </a:t>
            </a:r>
            <a:r>
              <a:rPr b="1" lang="vi">
                <a:solidFill>
                  <a:srgbClr val="38761D"/>
                </a:solidFill>
                <a:latin typeface="Lato"/>
                <a:ea typeface="Lato"/>
                <a:cs typeface="Lato"/>
                <a:sym typeface="Lato"/>
              </a:rPr>
              <a:t>//Destructor</a:t>
            </a:r>
            <a:r>
              <a:rPr b="1" lang="vi">
                <a:solidFill>
                  <a:srgbClr val="FFD966"/>
                </a:solidFill>
                <a:latin typeface="Lato"/>
                <a:ea typeface="Lato"/>
                <a:cs typeface="Lato"/>
                <a:sym typeface="Lato"/>
              </a:rPr>
              <a:t> }</a:t>
            </a:r>
            <a:r>
              <a:rPr b="1" lang="vi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8"/>
          <p:cNvSpPr txBox="1"/>
          <p:nvPr/>
        </p:nvSpPr>
        <p:spPr>
          <a:xfrm>
            <a:off x="220525" y="44775"/>
            <a:ext cx="3054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2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</a:t>
            </a:r>
            <a:r>
              <a:rPr b="1" lang="vi" sz="2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. Class Player</a:t>
            </a:r>
            <a:endParaRPr b="1" sz="23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97" name="Google Shape;29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4725" y="44775"/>
            <a:ext cx="852550" cy="756700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28"/>
          <p:cNvSpPr/>
          <p:nvPr/>
        </p:nvSpPr>
        <p:spPr>
          <a:xfrm>
            <a:off x="1867025" y="801475"/>
            <a:ext cx="4958100" cy="3696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Player </a:t>
            </a:r>
            <a:r>
              <a:rPr b="1" lang="vi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:: Player </a:t>
            </a:r>
            <a:r>
              <a:rPr b="1" lang="vi">
                <a:solidFill>
                  <a:srgbClr val="FFD966"/>
                </a:solidFill>
                <a:latin typeface="Lato"/>
                <a:ea typeface="Lato"/>
                <a:cs typeface="Lato"/>
                <a:sym typeface="Lato"/>
              </a:rPr>
              <a:t>( ) </a:t>
            </a:r>
            <a:endParaRPr b="1">
              <a:solidFill>
                <a:srgbClr val="FFD966"/>
              </a:solidFill>
              <a:latin typeface="Lato"/>
              <a:ea typeface="Lato"/>
              <a:cs typeface="Lato"/>
              <a:sym typeface="La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>
                <a:solidFill>
                  <a:srgbClr val="FFD966"/>
                </a:solidFill>
                <a:latin typeface="Lato"/>
                <a:ea typeface="Lato"/>
                <a:cs typeface="Lato"/>
                <a:sym typeface="Lato"/>
              </a:rPr>
              <a:t>{</a:t>
            </a:r>
            <a:r>
              <a:rPr b="1" lang="vi">
                <a:solidFill>
                  <a:srgbClr val="38761D"/>
                </a:solidFill>
                <a:latin typeface="Lato"/>
                <a:ea typeface="Lato"/>
                <a:cs typeface="Lato"/>
                <a:sym typeface="Lato"/>
              </a:rPr>
              <a:t> //Constructor</a:t>
            </a:r>
            <a:r>
              <a:rPr b="1" lang="vi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lang="vi">
                <a:solidFill>
                  <a:srgbClr val="FFD966"/>
                </a:solidFill>
                <a:latin typeface="Lato"/>
                <a:ea typeface="Lato"/>
                <a:cs typeface="Lato"/>
                <a:sym typeface="Lato"/>
              </a:rPr>
              <a:t>}</a:t>
            </a:r>
            <a:endParaRPr b="1">
              <a:solidFill>
                <a:srgbClr val="FFD96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Player</a:t>
            </a:r>
            <a:r>
              <a:rPr b="1" lang="vi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lang="vi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:: Player</a:t>
            </a:r>
            <a:r>
              <a:rPr b="1" lang="vi">
                <a:solidFill>
                  <a:srgbClr val="FFD966"/>
                </a:solidFill>
                <a:latin typeface="Lato"/>
                <a:ea typeface="Lato"/>
                <a:cs typeface="Lato"/>
                <a:sym typeface="Lato"/>
              </a:rPr>
              <a:t>( </a:t>
            </a:r>
            <a:r>
              <a:rPr b="1" lang="vi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const char</a:t>
            </a:r>
            <a:r>
              <a:rPr b="1" lang="vi">
                <a:solidFill>
                  <a:srgbClr val="FFD966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lang="vi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*</a:t>
            </a:r>
            <a:r>
              <a:rPr b="1" lang="vi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p_Name</a:t>
            </a:r>
            <a:r>
              <a:rPr b="1" lang="vi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, </a:t>
            </a:r>
            <a:r>
              <a:rPr b="1" lang="vi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Vector2D</a:t>
            </a:r>
            <a:r>
              <a:rPr b="1" lang="vi">
                <a:solidFill>
                  <a:srgbClr val="FFD966"/>
                </a:solidFill>
                <a:latin typeface="Lato"/>
                <a:ea typeface="Lato"/>
                <a:cs typeface="Lato"/>
                <a:sym typeface="Lato"/>
              </a:rPr>
              <a:t>&lt;</a:t>
            </a:r>
            <a:r>
              <a:rPr b="1" lang="vi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float</a:t>
            </a:r>
            <a:r>
              <a:rPr b="1" lang="vi">
                <a:solidFill>
                  <a:srgbClr val="FFD966"/>
                </a:solidFill>
                <a:latin typeface="Lato"/>
                <a:ea typeface="Lato"/>
                <a:cs typeface="Lato"/>
                <a:sym typeface="Lato"/>
              </a:rPr>
              <a:t>&gt;</a:t>
            </a:r>
            <a:r>
              <a:rPr b="1" lang="vi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lang="vi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p_Pos </a:t>
            </a:r>
            <a:r>
              <a:rPr b="1" lang="vi">
                <a:solidFill>
                  <a:srgbClr val="FFD966"/>
                </a:solidFill>
                <a:latin typeface="Lato"/>
                <a:ea typeface="Lato"/>
                <a:cs typeface="Lato"/>
                <a:sym typeface="Lato"/>
              </a:rPr>
              <a:t>) </a:t>
            </a:r>
            <a:endParaRPr b="1">
              <a:solidFill>
                <a:srgbClr val="FFD966"/>
              </a:solidFill>
              <a:latin typeface="Lato"/>
              <a:ea typeface="Lato"/>
              <a:cs typeface="Lato"/>
              <a:sym typeface="La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>
                <a:solidFill>
                  <a:srgbClr val="FFD966"/>
                </a:solidFill>
                <a:latin typeface="Lato"/>
                <a:ea typeface="Lato"/>
                <a:cs typeface="Lato"/>
                <a:sym typeface="Lato"/>
              </a:rPr>
              <a:t>{ </a:t>
            </a:r>
            <a:r>
              <a:rPr b="1" lang="vi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/</a:t>
            </a:r>
            <a:r>
              <a:rPr b="1" lang="vi">
                <a:solidFill>
                  <a:srgbClr val="38761D"/>
                </a:solidFill>
                <a:latin typeface="Lato"/>
                <a:ea typeface="Lato"/>
                <a:cs typeface="Lato"/>
                <a:sym typeface="Lato"/>
              </a:rPr>
              <a:t>/Khoi tao  huong di chuyen cua Ball</a:t>
            </a:r>
            <a:r>
              <a:rPr b="1" lang="vi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lang="vi">
                <a:solidFill>
                  <a:srgbClr val="FFD966"/>
                </a:solidFill>
                <a:latin typeface="Lato"/>
                <a:ea typeface="Lato"/>
                <a:cs typeface="Lato"/>
                <a:sym typeface="Lato"/>
              </a:rPr>
              <a:t>}</a:t>
            </a:r>
            <a:endParaRPr b="1">
              <a:solidFill>
                <a:srgbClr val="FFD96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void </a:t>
            </a:r>
            <a:r>
              <a:rPr b="1" lang="vi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Player</a:t>
            </a:r>
            <a:r>
              <a:rPr b="1" lang="vi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lang="vi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:: render</a:t>
            </a:r>
            <a:r>
              <a:rPr b="1" lang="vi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lang="vi">
                <a:solidFill>
                  <a:srgbClr val="FFD966"/>
                </a:solidFill>
                <a:latin typeface="Lato"/>
                <a:ea typeface="Lato"/>
                <a:cs typeface="Lato"/>
                <a:sym typeface="Lato"/>
              </a:rPr>
              <a:t>( ) </a:t>
            </a:r>
            <a:endParaRPr b="1">
              <a:solidFill>
                <a:srgbClr val="FFD966"/>
              </a:solidFill>
              <a:latin typeface="Lato"/>
              <a:ea typeface="Lato"/>
              <a:cs typeface="Lato"/>
              <a:sym typeface="La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>
                <a:solidFill>
                  <a:srgbClr val="FFD966"/>
                </a:solidFill>
                <a:latin typeface="Lato"/>
                <a:ea typeface="Lato"/>
                <a:cs typeface="Lato"/>
                <a:sym typeface="Lato"/>
              </a:rPr>
              <a:t>{  </a:t>
            </a:r>
            <a:r>
              <a:rPr b="1" lang="vi">
                <a:solidFill>
                  <a:srgbClr val="38761D"/>
                </a:solidFill>
                <a:latin typeface="Lato"/>
                <a:ea typeface="Lato"/>
                <a:cs typeface="Lato"/>
                <a:sym typeface="Lato"/>
              </a:rPr>
              <a:t>//Render thanh  Player len man hinh </a:t>
            </a:r>
            <a:r>
              <a:rPr b="1" lang="vi">
                <a:solidFill>
                  <a:srgbClr val="FFD966"/>
                </a:solidFill>
                <a:latin typeface="Lato"/>
                <a:ea typeface="Lato"/>
                <a:cs typeface="Lato"/>
                <a:sym typeface="Lato"/>
              </a:rPr>
              <a:t>}</a:t>
            </a:r>
            <a:endParaRPr b="1">
              <a:solidFill>
                <a:srgbClr val="FFD96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void </a:t>
            </a:r>
            <a:r>
              <a:rPr b="1" lang="vi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Player </a:t>
            </a:r>
            <a:r>
              <a:rPr b="1" lang="vi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:: update</a:t>
            </a:r>
            <a:r>
              <a:rPr b="1" lang="vi">
                <a:solidFill>
                  <a:srgbClr val="FFD966"/>
                </a:solidFill>
                <a:latin typeface="Lato"/>
                <a:ea typeface="Lato"/>
                <a:cs typeface="Lato"/>
                <a:sym typeface="Lato"/>
              </a:rPr>
              <a:t>( </a:t>
            </a:r>
            <a:r>
              <a:rPr b="1" lang="vi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float </a:t>
            </a:r>
            <a:r>
              <a:rPr b="1" lang="vi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p_DeltaTime </a:t>
            </a:r>
            <a:r>
              <a:rPr b="1" lang="vi">
                <a:solidFill>
                  <a:srgbClr val="FFD966"/>
                </a:solidFill>
                <a:latin typeface="Lato"/>
                <a:ea typeface="Lato"/>
                <a:cs typeface="Lato"/>
                <a:sym typeface="Lato"/>
              </a:rPr>
              <a:t>) </a:t>
            </a:r>
            <a:endParaRPr b="1">
              <a:solidFill>
                <a:srgbClr val="FFD966"/>
              </a:solidFill>
              <a:latin typeface="Lato"/>
              <a:ea typeface="Lato"/>
              <a:cs typeface="Lato"/>
              <a:sym typeface="La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>
                <a:solidFill>
                  <a:srgbClr val="FFD966"/>
                </a:solidFill>
                <a:latin typeface="Lato"/>
                <a:ea typeface="Lato"/>
                <a:cs typeface="Lato"/>
                <a:sym typeface="Lato"/>
              </a:rPr>
              <a:t>{</a:t>
            </a:r>
            <a:r>
              <a:rPr b="1" lang="vi">
                <a:solidFill>
                  <a:srgbClr val="38761D"/>
                </a:solidFill>
                <a:latin typeface="Lato"/>
                <a:ea typeface="Lato"/>
                <a:cs typeface="Lato"/>
                <a:sym typeface="Lato"/>
              </a:rPr>
              <a:t> //cap nhat vi tri thanh Player theo huong di chuyen</a:t>
            </a:r>
            <a:r>
              <a:rPr b="1" lang="vi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lang="vi">
                <a:solidFill>
                  <a:srgbClr val="FFD966"/>
                </a:solidFill>
                <a:latin typeface="Lato"/>
                <a:ea typeface="Lato"/>
                <a:cs typeface="Lato"/>
                <a:sym typeface="Lato"/>
              </a:rPr>
              <a:t>}</a:t>
            </a:r>
            <a:endParaRPr b="1">
              <a:solidFill>
                <a:srgbClr val="FFD96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void </a:t>
            </a:r>
            <a:r>
              <a:rPr b="1" lang="vi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Player </a:t>
            </a:r>
            <a:r>
              <a:rPr b="1" lang="vi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:: clean </a:t>
            </a:r>
            <a:r>
              <a:rPr b="1" lang="vi">
                <a:solidFill>
                  <a:srgbClr val="FFD966"/>
                </a:solidFill>
                <a:latin typeface="Lato"/>
                <a:ea typeface="Lato"/>
                <a:cs typeface="Lato"/>
                <a:sym typeface="Lato"/>
              </a:rPr>
              <a:t>( ) { }</a:t>
            </a:r>
            <a:endParaRPr b="1">
              <a:solidFill>
                <a:srgbClr val="FFD96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void </a:t>
            </a:r>
            <a:r>
              <a:rPr b="1" lang="vi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Player </a:t>
            </a:r>
            <a:r>
              <a:rPr b="1" lang="vi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:: countScore</a:t>
            </a:r>
            <a:r>
              <a:rPr b="1" lang="vi">
                <a:solidFill>
                  <a:srgbClr val="FFD966"/>
                </a:solidFill>
                <a:latin typeface="Lato"/>
                <a:ea typeface="Lato"/>
                <a:cs typeface="Lato"/>
                <a:sym typeface="Lato"/>
              </a:rPr>
              <a:t>  ( </a:t>
            </a:r>
            <a:r>
              <a:rPr b="1" lang="vi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Ball </a:t>
            </a:r>
            <a:r>
              <a:rPr b="1" lang="vi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&amp;</a:t>
            </a:r>
            <a:r>
              <a:rPr b="1" lang="vi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p_Ball </a:t>
            </a:r>
            <a:r>
              <a:rPr b="1" lang="vi">
                <a:solidFill>
                  <a:srgbClr val="FFD966"/>
                </a:solidFill>
                <a:latin typeface="Lato"/>
                <a:ea typeface="Lato"/>
                <a:cs typeface="Lato"/>
                <a:sym typeface="Lato"/>
              </a:rPr>
              <a:t>) { }</a:t>
            </a:r>
            <a:endParaRPr b="1">
              <a:solidFill>
                <a:srgbClr val="FFD96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Player</a:t>
            </a:r>
            <a:r>
              <a:rPr b="1" lang="vi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:: ~Player</a:t>
            </a:r>
            <a:r>
              <a:rPr b="1" lang="vi">
                <a:solidFill>
                  <a:srgbClr val="FFD966"/>
                </a:solidFill>
                <a:latin typeface="Lato"/>
                <a:ea typeface="Lato"/>
                <a:cs typeface="Lato"/>
                <a:sym typeface="Lato"/>
              </a:rPr>
              <a:t> ( ) </a:t>
            </a:r>
            <a:endParaRPr b="1">
              <a:solidFill>
                <a:srgbClr val="FFD966"/>
              </a:solidFill>
              <a:latin typeface="Lato"/>
              <a:ea typeface="Lato"/>
              <a:cs typeface="Lato"/>
              <a:sym typeface="La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>
                <a:solidFill>
                  <a:srgbClr val="FFD966"/>
                </a:solidFill>
                <a:latin typeface="Lato"/>
                <a:ea typeface="Lato"/>
                <a:cs typeface="Lato"/>
                <a:sym typeface="Lato"/>
              </a:rPr>
              <a:t>{ </a:t>
            </a:r>
            <a:r>
              <a:rPr b="1" lang="vi">
                <a:solidFill>
                  <a:srgbClr val="38761D"/>
                </a:solidFill>
                <a:latin typeface="Lato"/>
                <a:ea typeface="Lato"/>
                <a:cs typeface="Lato"/>
                <a:sym typeface="Lato"/>
              </a:rPr>
              <a:t>//Destructor</a:t>
            </a:r>
            <a:r>
              <a:rPr b="1" lang="vi">
                <a:solidFill>
                  <a:srgbClr val="FFD966"/>
                </a:solidFill>
                <a:latin typeface="Lato"/>
                <a:ea typeface="Lato"/>
                <a:cs typeface="Lato"/>
                <a:sym typeface="Lato"/>
              </a:rPr>
              <a:t> }</a:t>
            </a:r>
            <a:r>
              <a:rPr b="1" lang="vi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9"/>
          <p:cNvSpPr txBox="1"/>
          <p:nvPr/>
        </p:nvSpPr>
        <p:spPr>
          <a:xfrm>
            <a:off x="228425" y="31875"/>
            <a:ext cx="36726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2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</a:t>
            </a:r>
            <a:r>
              <a:rPr b="1" lang="vi" sz="2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. Class GameObject</a:t>
            </a:r>
            <a:endParaRPr b="1" sz="23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04" name="Google Shape;30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50725" y="31875"/>
            <a:ext cx="832675" cy="739075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29"/>
          <p:cNvSpPr/>
          <p:nvPr/>
        </p:nvSpPr>
        <p:spPr>
          <a:xfrm>
            <a:off x="1911525" y="570675"/>
            <a:ext cx="5825700" cy="4214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class </a:t>
            </a:r>
            <a:r>
              <a:rPr b="1" lang="vi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GameObject </a:t>
            </a:r>
            <a:r>
              <a:rPr b="1" lang="vi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: </a:t>
            </a:r>
            <a:r>
              <a:rPr b="1" lang="vi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public </a:t>
            </a:r>
            <a:r>
              <a:rPr b="1" lang="vi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IObject </a:t>
            </a:r>
            <a:endParaRPr b="1">
              <a:solidFill>
                <a:srgbClr val="00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>
                <a:solidFill>
                  <a:srgbClr val="FFD966"/>
                </a:solidFill>
                <a:latin typeface="Lato"/>
                <a:ea typeface="Lato"/>
                <a:cs typeface="Lato"/>
                <a:sym typeface="Lato"/>
              </a:rPr>
              <a:t>{ </a:t>
            </a:r>
            <a:endParaRPr b="1">
              <a:solidFill>
                <a:srgbClr val="FFD96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  protected:</a:t>
            </a:r>
            <a:endParaRPr b="1">
              <a:solidFill>
                <a:srgbClr val="00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	const char</a:t>
            </a:r>
            <a:r>
              <a:rPr b="1" lang="vi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*m_ObjID;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	Transform </a:t>
            </a:r>
            <a:r>
              <a:rPr b="1" lang="vi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*m_Transform;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 </a:t>
            </a:r>
            <a:r>
              <a:rPr b="1" lang="vi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public</a:t>
            </a:r>
            <a:r>
              <a:rPr b="1" lang="vi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:</a:t>
            </a:r>
            <a:endParaRPr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	</a:t>
            </a:r>
            <a:r>
              <a:rPr b="1" lang="vi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GameObject</a:t>
            </a:r>
            <a:r>
              <a:rPr b="1" lang="vi">
                <a:solidFill>
                  <a:srgbClr val="FF00FF"/>
                </a:solidFill>
                <a:latin typeface="Lato"/>
                <a:ea typeface="Lato"/>
                <a:cs typeface="Lato"/>
                <a:sym typeface="Lato"/>
              </a:rPr>
              <a:t> ( ) { </a:t>
            </a:r>
            <a:r>
              <a:rPr b="1" lang="vi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//Constructor</a:t>
            </a:r>
            <a:r>
              <a:rPr b="1" lang="vi">
                <a:solidFill>
                  <a:srgbClr val="FF00FF"/>
                </a:solidFill>
                <a:latin typeface="Lato"/>
                <a:ea typeface="Lato"/>
                <a:cs typeface="Lato"/>
                <a:sym typeface="Lato"/>
              </a:rPr>
              <a:t>}</a:t>
            </a:r>
            <a:endParaRPr b="1">
              <a:solidFill>
                <a:srgbClr val="FF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	</a:t>
            </a:r>
            <a:r>
              <a:rPr b="1" lang="vi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GameObject </a:t>
            </a:r>
            <a:r>
              <a:rPr b="1" lang="vi">
                <a:solidFill>
                  <a:srgbClr val="FF00FF"/>
                </a:solidFill>
                <a:latin typeface="Lato"/>
                <a:ea typeface="Lato"/>
                <a:cs typeface="Lato"/>
                <a:sym typeface="Lato"/>
              </a:rPr>
              <a:t>(</a:t>
            </a:r>
            <a:r>
              <a:rPr b="1" lang="vi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const char</a:t>
            </a:r>
            <a:r>
              <a:rPr b="1" lang="vi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*</a:t>
            </a:r>
            <a:r>
              <a:rPr b="1" lang="vi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p_ObjID</a:t>
            </a:r>
            <a:r>
              <a:rPr b="1" lang="vi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,</a:t>
            </a:r>
            <a:r>
              <a:rPr b="1" lang="vi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 </a:t>
            </a:r>
            <a:r>
              <a:rPr b="1" lang="vi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Vector2D </a:t>
            </a:r>
            <a:r>
              <a:rPr b="1" lang="vi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&lt;</a:t>
            </a:r>
            <a:r>
              <a:rPr b="1" lang="vi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float</a:t>
            </a:r>
            <a:r>
              <a:rPr b="1" lang="vi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&gt;</a:t>
            </a:r>
            <a:r>
              <a:rPr b="1" lang="vi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lang="vi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p_Pos</a:t>
            </a:r>
            <a:r>
              <a:rPr b="1" lang="vi">
                <a:solidFill>
                  <a:srgbClr val="FF00FF"/>
                </a:solidFill>
                <a:latin typeface="Lato"/>
                <a:ea typeface="Lato"/>
                <a:cs typeface="Lato"/>
                <a:sym typeface="Lato"/>
              </a:rPr>
              <a:t>)</a:t>
            </a:r>
            <a:endParaRPr b="1">
              <a:solidFill>
                <a:srgbClr val="FF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>
                <a:solidFill>
                  <a:srgbClr val="FF00FF"/>
                </a:solidFill>
                <a:latin typeface="Lato"/>
                <a:ea typeface="Lato"/>
                <a:cs typeface="Lato"/>
                <a:sym typeface="Lato"/>
              </a:rPr>
              <a:t>	 </a:t>
            </a:r>
            <a:r>
              <a:rPr b="1" lang="vi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:</a:t>
            </a:r>
            <a:r>
              <a:rPr b="1" lang="vi">
                <a:solidFill>
                  <a:srgbClr val="FF00F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lang="vi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m_ObjID </a:t>
            </a:r>
            <a:r>
              <a:rPr b="1" lang="vi">
                <a:solidFill>
                  <a:srgbClr val="FF00FF"/>
                </a:solidFill>
                <a:latin typeface="Lato"/>
                <a:ea typeface="Lato"/>
                <a:cs typeface="Lato"/>
                <a:sym typeface="Lato"/>
              </a:rPr>
              <a:t>( </a:t>
            </a:r>
            <a:r>
              <a:rPr b="1" lang="vi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p_ObjID</a:t>
            </a:r>
            <a:r>
              <a:rPr b="1" lang="vi">
                <a:solidFill>
                  <a:srgbClr val="FF00FF"/>
                </a:solidFill>
                <a:latin typeface="Lato"/>
                <a:ea typeface="Lato"/>
                <a:cs typeface="Lato"/>
                <a:sym typeface="Lato"/>
              </a:rPr>
              <a:t>) </a:t>
            </a:r>
            <a:endParaRPr b="1">
              <a:solidFill>
                <a:srgbClr val="FF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>
                <a:solidFill>
                  <a:srgbClr val="FF00FF"/>
                </a:solidFill>
                <a:latin typeface="Lato"/>
                <a:ea typeface="Lato"/>
                <a:cs typeface="Lato"/>
                <a:sym typeface="Lato"/>
              </a:rPr>
              <a:t> { }</a:t>
            </a:r>
            <a:endParaRPr b="1">
              <a:solidFill>
                <a:srgbClr val="FF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virtual void </a:t>
            </a:r>
            <a:r>
              <a:rPr b="1" lang="vi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render</a:t>
            </a:r>
            <a:r>
              <a:rPr b="1" lang="vi">
                <a:solidFill>
                  <a:srgbClr val="FF00FF"/>
                </a:solidFill>
                <a:latin typeface="Lato"/>
                <a:ea typeface="Lato"/>
                <a:cs typeface="Lato"/>
                <a:sym typeface="Lato"/>
              </a:rPr>
              <a:t> ( )</a:t>
            </a:r>
            <a:r>
              <a:rPr b="1" lang="vi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= 0;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virtual </a:t>
            </a:r>
            <a:r>
              <a:rPr b="1" lang="vi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void </a:t>
            </a:r>
            <a:r>
              <a:rPr b="1" lang="vi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update </a:t>
            </a:r>
            <a:r>
              <a:rPr b="1" lang="vi">
                <a:solidFill>
                  <a:srgbClr val="FF00FF"/>
                </a:solidFill>
                <a:latin typeface="Lato"/>
                <a:ea typeface="Lato"/>
                <a:cs typeface="Lato"/>
                <a:sym typeface="Lato"/>
              </a:rPr>
              <a:t>(</a:t>
            </a:r>
            <a:r>
              <a:rPr b="1" lang="vi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float</a:t>
            </a:r>
            <a:r>
              <a:rPr b="1" lang="vi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lang="vi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p_DeltaTime</a:t>
            </a:r>
            <a:r>
              <a:rPr b="1" lang="vi">
                <a:solidFill>
                  <a:srgbClr val="FF00FF"/>
                </a:solidFill>
                <a:latin typeface="Lato"/>
                <a:ea typeface="Lato"/>
                <a:cs typeface="Lato"/>
                <a:sym typeface="Lato"/>
              </a:rPr>
              <a:t>)</a:t>
            </a:r>
            <a:r>
              <a:rPr b="1" lang="vi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lang="vi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= 0;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virtual </a:t>
            </a:r>
            <a:r>
              <a:rPr b="1" lang="vi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void </a:t>
            </a:r>
            <a:r>
              <a:rPr b="1" lang="vi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clean </a:t>
            </a:r>
            <a:r>
              <a:rPr b="1" lang="vi">
                <a:solidFill>
                  <a:srgbClr val="FF00FF"/>
                </a:solidFill>
                <a:latin typeface="Lato"/>
                <a:ea typeface="Lato"/>
                <a:cs typeface="Lato"/>
                <a:sym typeface="Lato"/>
              </a:rPr>
              <a:t>( )</a:t>
            </a:r>
            <a:r>
              <a:rPr b="1" lang="vi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lang="vi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= 0;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>
                <a:solidFill>
                  <a:srgbClr val="FFD966"/>
                </a:solidFill>
                <a:latin typeface="Lato"/>
                <a:ea typeface="Lato"/>
                <a:cs typeface="Lato"/>
                <a:sym typeface="Lato"/>
              </a:rPr>
              <a:t>}</a:t>
            </a:r>
            <a:r>
              <a:rPr b="1" lang="vi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;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0"/>
          <p:cNvSpPr txBox="1"/>
          <p:nvPr/>
        </p:nvSpPr>
        <p:spPr>
          <a:xfrm>
            <a:off x="230675" y="53175"/>
            <a:ext cx="3054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2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f</a:t>
            </a:r>
            <a:r>
              <a:rPr b="1" lang="vi" sz="2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. Class IObject</a:t>
            </a:r>
            <a:endParaRPr b="1" sz="23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11" name="Google Shape;31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83675" y="0"/>
            <a:ext cx="817025" cy="725175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30"/>
          <p:cNvSpPr/>
          <p:nvPr/>
        </p:nvSpPr>
        <p:spPr>
          <a:xfrm>
            <a:off x="2428800" y="884800"/>
            <a:ext cx="4641000" cy="3170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#include</a:t>
            </a:r>
            <a:r>
              <a:rPr b="1" lang="vi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lang="vi">
                <a:solidFill>
                  <a:srgbClr val="FF9900"/>
                </a:solidFill>
                <a:latin typeface="Lato"/>
                <a:ea typeface="Lato"/>
                <a:cs typeface="Lato"/>
                <a:sym typeface="Lato"/>
              </a:rPr>
              <a:t>“Screen.h”</a:t>
            </a:r>
            <a:endParaRPr b="1">
              <a:solidFill>
                <a:srgbClr val="FF99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class </a:t>
            </a:r>
            <a:r>
              <a:rPr b="1" lang="vi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IObject</a:t>
            </a:r>
            <a:endParaRPr b="1">
              <a:solidFill>
                <a:srgbClr val="00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>
                <a:solidFill>
                  <a:srgbClr val="FFD966"/>
                </a:solidFill>
                <a:latin typeface="Lato"/>
                <a:ea typeface="Lato"/>
                <a:cs typeface="Lato"/>
                <a:sym typeface="Lato"/>
              </a:rPr>
              <a:t>{</a:t>
            </a:r>
            <a:endParaRPr b="1">
              <a:solidFill>
                <a:srgbClr val="FFD96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public</a:t>
            </a:r>
            <a:r>
              <a:rPr b="1" lang="vi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: </a:t>
            </a:r>
            <a:endParaRPr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virtual void </a:t>
            </a:r>
            <a:r>
              <a:rPr b="1" lang="vi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render</a:t>
            </a:r>
            <a:r>
              <a:rPr b="1" lang="vi">
                <a:solidFill>
                  <a:srgbClr val="FF00FF"/>
                </a:solidFill>
                <a:latin typeface="Lato"/>
                <a:ea typeface="Lato"/>
                <a:cs typeface="Lato"/>
                <a:sym typeface="Lato"/>
              </a:rPr>
              <a:t> ( )</a:t>
            </a:r>
            <a:r>
              <a:rPr b="1" lang="vi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= 0 ;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virtual void </a:t>
            </a:r>
            <a:r>
              <a:rPr b="1" lang="vi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update </a:t>
            </a:r>
            <a:r>
              <a:rPr b="1" lang="vi">
                <a:solidFill>
                  <a:srgbClr val="FF00FF"/>
                </a:solidFill>
                <a:latin typeface="Lato"/>
                <a:ea typeface="Lato"/>
                <a:cs typeface="Lato"/>
                <a:sym typeface="Lato"/>
              </a:rPr>
              <a:t>( </a:t>
            </a:r>
            <a:r>
              <a:rPr b="1" lang="vi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float </a:t>
            </a:r>
            <a:r>
              <a:rPr b="1" lang="vi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lang="vi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p_DeltaTime </a:t>
            </a:r>
            <a:r>
              <a:rPr b="1" lang="vi">
                <a:solidFill>
                  <a:srgbClr val="FF00FF"/>
                </a:solidFill>
                <a:latin typeface="Lato"/>
                <a:ea typeface="Lato"/>
                <a:cs typeface="Lato"/>
                <a:sym typeface="Lato"/>
              </a:rPr>
              <a:t>)</a:t>
            </a:r>
            <a:r>
              <a:rPr b="1" lang="vi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lang="vi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= 0 ;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virtual void </a:t>
            </a:r>
            <a:r>
              <a:rPr b="1" lang="vi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clean </a:t>
            </a:r>
            <a:r>
              <a:rPr b="1" lang="vi">
                <a:solidFill>
                  <a:srgbClr val="FF00FF"/>
                </a:solidFill>
                <a:latin typeface="Lato"/>
                <a:ea typeface="Lato"/>
                <a:cs typeface="Lato"/>
                <a:sym typeface="Lato"/>
              </a:rPr>
              <a:t>( )</a:t>
            </a:r>
            <a:r>
              <a:rPr b="1" lang="vi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lang="vi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= 0 ;</a:t>
            </a:r>
            <a:endParaRPr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>
                <a:solidFill>
                  <a:srgbClr val="FFD966"/>
                </a:solidFill>
                <a:latin typeface="Lato"/>
                <a:ea typeface="Lato"/>
                <a:cs typeface="Lato"/>
                <a:sym typeface="Lato"/>
              </a:rPr>
              <a:t>}</a:t>
            </a:r>
            <a:r>
              <a:rPr b="1" lang="vi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;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1"/>
          <p:cNvSpPr txBox="1"/>
          <p:nvPr/>
        </p:nvSpPr>
        <p:spPr>
          <a:xfrm>
            <a:off x="198250" y="53725"/>
            <a:ext cx="3054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2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g</a:t>
            </a:r>
            <a:r>
              <a:rPr b="1" lang="vi" sz="2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. Class Transform</a:t>
            </a:r>
            <a:endParaRPr b="1" sz="23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18" name="Google Shape;31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99600" y="53725"/>
            <a:ext cx="787775" cy="699225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p31"/>
          <p:cNvSpPr/>
          <p:nvPr/>
        </p:nvSpPr>
        <p:spPr>
          <a:xfrm>
            <a:off x="1854000" y="929100"/>
            <a:ext cx="4973700" cy="4214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>
                <a:solidFill>
                  <a:srgbClr val="EFEFEF"/>
                </a:solidFill>
              </a:rPr>
              <a:t>#include </a:t>
            </a:r>
            <a:r>
              <a:rPr b="1" lang="vi">
                <a:solidFill>
                  <a:srgbClr val="CCCCCC"/>
                </a:solidFill>
              </a:rPr>
              <a:t> </a:t>
            </a:r>
            <a:r>
              <a:rPr b="1" lang="vi">
                <a:solidFill>
                  <a:srgbClr val="FF9900"/>
                </a:solidFill>
              </a:rPr>
              <a:t>&lt;iostream&gt;</a:t>
            </a:r>
            <a:endParaRPr b="1">
              <a:solidFill>
                <a:srgbClr val="FF99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>
                <a:solidFill>
                  <a:srgbClr val="EFEFEF"/>
                </a:solidFill>
              </a:rPr>
              <a:t>#include</a:t>
            </a:r>
            <a:r>
              <a:rPr b="1" lang="vi">
                <a:solidFill>
                  <a:srgbClr val="D9D9D9"/>
                </a:solidFill>
              </a:rPr>
              <a:t> </a:t>
            </a:r>
            <a:r>
              <a:rPr b="1" lang="vi">
                <a:solidFill>
                  <a:srgbClr val="FF9900"/>
                </a:solidFill>
              </a:rPr>
              <a:t>“Vector2D.h”</a:t>
            </a:r>
            <a:endParaRPr b="1">
              <a:solidFill>
                <a:srgbClr val="FF99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>
                <a:solidFill>
                  <a:srgbClr val="EFEFEF"/>
                </a:solidFill>
              </a:rPr>
              <a:t>#define</a:t>
            </a:r>
            <a:r>
              <a:rPr b="1" lang="vi"/>
              <a:t> </a:t>
            </a:r>
            <a:r>
              <a:rPr b="1" lang="vi">
                <a:solidFill>
                  <a:srgbClr val="FF00FF"/>
                </a:solidFill>
              </a:rPr>
              <a:t>FORWARD </a:t>
            </a:r>
            <a:r>
              <a:rPr b="1" lang="vi">
                <a:solidFill>
                  <a:schemeClr val="lt1"/>
                </a:solidFill>
              </a:rPr>
              <a:t>1</a:t>
            </a:r>
            <a:endParaRPr b="1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>
                <a:solidFill>
                  <a:srgbClr val="EFEFEF"/>
                </a:solidFill>
              </a:rPr>
              <a:t>#define</a:t>
            </a:r>
            <a:r>
              <a:rPr b="1" lang="vi"/>
              <a:t> </a:t>
            </a:r>
            <a:r>
              <a:rPr b="1" lang="vi">
                <a:solidFill>
                  <a:srgbClr val="FF00FF"/>
                </a:solidFill>
              </a:rPr>
              <a:t>BACKWARD </a:t>
            </a:r>
            <a:r>
              <a:rPr b="1" lang="vi">
                <a:solidFill>
                  <a:schemeClr val="lt1"/>
                </a:solidFill>
              </a:rPr>
              <a:t>-1</a:t>
            </a:r>
            <a:endParaRPr b="1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>
                <a:solidFill>
                  <a:srgbClr val="EFEFEF"/>
                </a:solidFill>
              </a:rPr>
              <a:t>#define</a:t>
            </a:r>
            <a:r>
              <a:rPr b="1" lang="vi"/>
              <a:t> </a:t>
            </a:r>
            <a:r>
              <a:rPr b="1" lang="vi">
                <a:solidFill>
                  <a:srgbClr val="FF00FF"/>
                </a:solidFill>
              </a:rPr>
              <a:t>UPWARD </a:t>
            </a:r>
            <a:r>
              <a:rPr b="1" lang="vi">
                <a:solidFill>
                  <a:schemeClr val="lt1"/>
                </a:solidFill>
              </a:rPr>
              <a:t>-1</a:t>
            </a:r>
            <a:endParaRPr b="1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>
                <a:solidFill>
                  <a:srgbClr val="EFEFEF"/>
                </a:solidFill>
              </a:rPr>
              <a:t>#define</a:t>
            </a:r>
            <a:r>
              <a:rPr b="1" lang="vi"/>
              <a:t> </a:t>
            </a:r>
            <a:r>
              <a:rPr b="1" lang="vi">
                <a:solidFill>
                  <a:srgbClr val="FF00FF"/>
                </a:solidFill>
              </a:rPr>
              <a:t>DOWNWARD </a:t>
            </a:r>
            <a:r>
              <a:rPr b="1" lang="vi">
                <a:solidFill>
                  <a:schemeClr val="lt1"/>
                </a:solidFill>
              </a:rPr>
              <a:t>1</a:t>
            </a:r>
            <a:endParaRPr b="1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>
                <a:solidFill>
                  <a:srgbClr val="0000FF"/>
                </a:solidFill>
              </a:rPr>
              <a:t>class </a:t>
            </a:r>
            <a:r>
              <a:rPr b="1" lang="vi">
                <a:solidFill>
                  <a:srgbClr val="00FFFF"/>
                </a:solidFill>
              </a:rPr>
              <a:t>Transform</a:t>
            </a:r>
            <a:endParaRPr b="1"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>
                <a:solidFill>
                  <a:srgbClr val="FFD966"/>
                </a:solidFill>
              </a:rPr>
              <a:t>{</a:t>
            </a:r>
            <a:endParaRPr b="1">
              <a:solidFill>
                <a:srgbClr val="FFD9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>
                <a:solidFill>
                  <a:srgbClr val="FFD966"/>
                </a:solidFill>
              </a:rPr>
              <a:t> </a:t>
            </a:r>
            <a:r>
              <a:rPr b="1" lang="vi">
                <a:solidFill>
                  <a:srgbClr val="0000FF"/>
                </a:solidFill>
              </a:rPr>
              <a:t>public: </a:t>
            </a:r>
            <a:endParaRPr b="1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	</a:t>
            </a:r>
            <a:r>
              <a:rPr b="1" lang="vi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Vector2D </a:t>
            </a:r>
            <a:r>
              <a:rPr b="1" lang="vi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&lt;</a:t>
            </a:r>
            <a:r>
              <a:rPr b="1" lang="vi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float</a:t>
            </a:r>
            <a:r>
              <a:rPr b="1" lang="vi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&gt;</a:t>
            </a:r>
            <a:r>
              <a:rPr b="1" lang="vi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lang="vi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m_Position;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	</a:t>
            </a:r>
            <a:r>
              <a:rPr b="1" lang="vi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Vector2D </a:t>
            </a:r>
            <a:r>
              <a:rPr b="1" lang="vi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&lt;</a:t>
            </a:r>
            <a:r>
              <a:rPr b="1" lang="vi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float</a:t>
            </a:r>
            <a:r>
              <a:rPr b="1" lang="vi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&gt;</a:t>
            </a:r>
            <a:r>
              <a:rPr b="1" lang="vi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lang="vi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m_Velocity;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	Transform </a:t>
            </a:r>
            <a:r>
              <a:rPr b="1" lang="vi">
                <a:solidFill>
                  <a:srgbClr val="FF00FF"/>
                </a:solidFill>
                <a:latin typeface="Lato"/>
                <a:ea typeface="Lato"/>
                <a:cs typeface="Lato"/>
                <a:sym typeface="Lato"/>
              </a:rPr>
              <a:t>( )</a:t>
            </a:r>
            <a:r>
              <a:rPr b="1" lang="vi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lang="vi">
                <a:solidFill>
                  <a:srgbClr val="FF00FF"/>
                </a:solidFill>
                <a:latin typeface="Lato"/>
                <a:ea typeface="Lato"/>
                <a:cs typeface="Lato"/>
                <a:sym typeface="Lato"/>
              </a:rPr>
              <a:t>{ </a:t>
            </a:r>
            <a:r>
              <a:rPr b="1" lang="vi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m_Position . Zero</a:t>
            </a:r>
            <a:r>
              <a:rPr b="1" lang="vi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()</a:t>
            </a:r>
            <a:r>
              <a:rPr b="1" lang="vi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;</a:t>
            </a:r>
            <a:r>
              <a:rPr b="1" lang="vi">
                <a:solidFill>
                  <a:srgbClr val="FF00FF"/>
                </a:solidFill>
                <a:latin typeface="Lato"/>
                <a:ea typeface="Lato"/>
                <a:cs typeface="Lato"/>
                <a:sym typeface="Lato"/>
              </a:rPr>
              <a:t> }</a:t>
            </a:r>
            <a:endParaRPr b="1">
              <a:solidFill>
                <a:srgbClr val="FF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	Transform </a:t>
            </a:r>
            <a:r>
              <a:rPr b="1" lang="vi">
                <a:solidFill>
                  <a:srgbClr val="FF00FF"/>
                </a:solidFill>
                <a:latin typeface="Lato"/>
                <a:ea typeface="Lato"/>
                <a:cs typeface="Lato"/>
                <a:sym typeface="Lato"/>
              </a:rPr>
              <a:t>(</a:t>
            </a:r>
            <a:r>
              <a:rPr b="1" lang="vi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float</a:t>
            </a:r>
            <a:r>
              <a:rPr b="1" lang="vi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p_posX, </a:t>
            </a:r>
            <a:r>
              <a:rPr b="1" lang="vi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float </a:t>
            </a:r>
            <a:r>
              <a:rPr b="1" lang="vi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p_posY</a:t>
            </a:r>
            <a:r>
              <a:rPr b="1" lang="vi">
                <a:solidFill>
                  <a:srgbClr val="FF00FF"/>
                </a:solidFill>
                <a:latin typeface="Lato"/>
                <a:ea typeface="Lato"/>
                <a:cs typeface="Lato"/>
                <a:sym typeface="Lato"/>
              </a:rPr>
              <a:t>) { }</a:t>
            </a:r>
            <a:endParaRPr b="1">
              <a:solidFill>
                <a:srgbClr val="FF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	</a:t>
            </a:r>
            <a:r>
              <a:rPr b="1" lang="vi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void </a:t>
            </a:r>
            <a:r>
              <a:rPr b="1" lang="vi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Log </a:t>
            </a:r>
            <a:r>
              <a:rPr b="1" lang="vi">
                <a:solidFill>
                  <a:srgbClr val="FF00FF"/>
                </a:solidFill>
                <a:latin typeface="Lato"/>
                <a:ea typeface="Lato"/>
                <a:cs typeface="Lato"/>
                <a:sym typeface="Lato"/>
              </a:rPr>
              <a:t>(</a:t>
            </a:r>
            <a:r>
              <a:rPr b="1" lang="vi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lang="vi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char *</a:t>
            </a:r>
            <a:r>
              <a:rPr b="1" lang="vi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msg </a:t>
            </a:r>
            <a:r>
              <a:rPr b="1" lang="vi">
                <a:solidFill>
                  <a:srgbClr val="FF00FF"/>
                </a:solidFill>
                <a:latin typeface="Lato"/>
                <a:ea typeface="Lato"/>
                <a:cs typeface="Lato"/>
                <a:sym typeface="Lato"/>
              </a:rPr>
              <a:t>) { }</a:t>
            </a:r>
            <a:endParaRPr b="1">
              <a:solidFill>
                <a:srgbClr val="FF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	</a:t>
            </a:r>
            <a:r>
              <a:rPr b="1" lang="vi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inline void </a:t>
            </a:r>
            <a:r>
              <a:rPr b="1" lang="vi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TranslateX</a:t>
            </a:r>
            <a:r>
              <a:rPr b="1" lang="vi">
                <a:solidFill>
                  <a:srgbClr val="FF00FF"/>
                </a:solidFill>
                <a:latin typeface="Lato"/>
                <a:ea typeface="Lato"/>
                <a:cs typeface="Lato"/>
                <a:sym typeface="Lato"/>
              </a:rPr>
              <a:t>  ( </a:t>
            </a:r>
            <a:r>
              <a:rPr b="1" lang="vi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float </a:t>
            </a:r>
            <a:r>
              <a:rPr b="1" lang="vi">
                <a:solidFill>
                  <a:srgbClr val="D9D9D9"/>
                </a:solidFill>
                <a:latin typeface="Lato"/>
                <a:ea typeface="Lato"/>
                <a:cs typeface="Lato"/>
                <a:sym typeface="Lato"/>
              </a:rPr>
              <a:t>X </a:t>
            </a:r>
            <a:r>
              <a:rPr b="1" lang="vi">
                <a:solidFill>
                  <a:srgbClr val="FF00FF"/>
                </a:solidFill>
                <a:latin typeface="Lato"/>
                <a:ea typeface="Lato"/>
                <a:cs typeface="Lato"/>
                <a:sym typeface="Lato"/>
              </a:rPr>
              <a:t>) { }</a:t>
            </a:r>
            <a:endParaRPr b="1">
              <a:solidFill>
                <a:srgbClr val="FF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	</a:t>
            </a:r>
            <a:r>
              <a:rPr b="1" lang="vi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inline void </a:t>
            </a:r>
            <a:r>
              <a:rPr b="1" lang="vi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TranslateY</a:t>
            </a:r>
            <a:r>
              <a:rPr b="1" lang="vi">
                <a:solidFill>
                  <a:srgbClr val="FF00FF"/>
                </a:solidFill>
                <a:latin typeface="Lato"/>
                <a:ea typeface="Lato"/>
                <a:cs typeface="Lato"/>
                <a:sym typeface="Lato"/>
              </a:rPr>
              <a:t> ( </a:t>
            </a:r>
            <a:r>
              <a:rPr b="1" lang="vi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float </a:t>
            </a:r>
            <a:r>
              <a:rPr b="1" lang="vi">
                <a:solidFill>
                  <a:srgbClr val="D9D9D9"/>
                </a:solidFill>
                <a:latin typeface="Lato"/>
                <a:ea typeface="Lato"/>
                <a:cs typeface="Lato"/>
                <a:sym typeface="Lato"/>
              </a:rPr>
              <a:t>Y </a:t>
            </a:r>
            <a:r>
              <a:rPr b="1" lang="vi">
                <a:solidFill>
                  <a:srgbClr val="FF00FF"/>
                </a:solidFill>
                <a:latin typeface="Lato"/>
                <a:ea typeface="Lato"/>
                <a:cs typeface="Lato"/>
                <a:sym typeface="Lato"/>
              </a:rPr>
              <a:t>) { }</a:t>
            </a:r>
            <a:endParaRPr b="1">
              <a:solidFill>
                <a:srgbClr val="FF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inline void </a:t>
            </a:r>
            <a:r>
              <a:rPr b="1" lang="vi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TranslateVector </a:t>
            </a:r>
            <a:r>
              <a:rPr b="1" lang="vi">
                <a:solidFill>
                  <a:srgbClr val="FF00FF"/>
                </a:solidFill>
                <a:latin typeface="Lato"/>
                <a:ea typeface="Lato"/>
                <a:cs typeface="Lato"/>
                <a:sym typeface="Lato"/>
              </a:rPr>
              <a:t>( </a:t>
            </a:r>
            <a:r>
              <a:rPr b="1" lang="vi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Vector2D </a:t>
            </a:r>
            <a:r>
              <a:rPr b="1" lang="vi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&lt;</a:t>
            </a:r>
            <a:r>
              <a:rPr b="1" lang="vi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float</a:t>
            </a:r>
            <a:r>
              <a:rPr b="1" lang="vi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&gt; v</a:t>
            </a:r>
            <a:r>
              <a:rPr b="1" lang="vi">
                <a:solidFill>
                  <a:srgbClr val="FF00FF"/>
                </a:solidFill>
                <a:latin typeface="Lato"/>
                <a:ea typeface="Lato"/>
                <a:cs typeface="Lato"/>
                <a:sym typeface="Lato"/>
              </a:rPr>
              <a:t>)</a:t>
            </a:r>
            <a:r>
              <a:rPr b="1" lang="vi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>
                <a:solidFill>
                  <a:srgbClr val="FF00FF"/>
                </a:solidFill>
                <a:latin typeface="Lato"/>
                <a:ea typeface="Lato"/>
                <a:cs typeface="Lato"/>
                <a:sym typeface="Lato"/>
              </a:rPr>
              <a:t>{ </a:t>
            </a:r>
            <a:r>
              <a:rPr b="1" lang="vi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m_Position += v; </a:t>
            </a:r>
            <a:r>
              <a:rPr b="1" lang="vi">
                <a:solidFill>
                  <a:srgbClr val="FF00FF"/>
                </a:solidFill>
                <a:latin typeface="Lato"/>
                <a:ea typeface="Lato"/>
                <a:cs typeface="Lato"/>
                <a:sym typeface="Lato"/>
              </a:rPr>
              <a:t>}</a:t>
            </a:r>
            <a:endParaRPr b="1">
              <a:solidFill>
                <a:srgbClr val="FF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>
                <a:solidFill>
                  <a:srgbClr val="FFD966"/>
                </a:solidFill>
                <a:latin typeface="Lato"/>
                <a:ea typeface="Lato"/>
                <a:cs typeface="Lato"/>
                <a:sym typeface="Lato"/>
              </a:rPr>
              <a:t>};</a:t>
            </a:r>
            <a:endParaRPr b="1">
              <a:solidFill>
                <a:srgbClr val="FFD966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ctrTitle"/>
          </p:nvPr>
        </p:nvSpPr>
        <p:spPr>
          <a:xfrm>
            <a:off x="2995075" y="766175"/>
            <a:ext cx="2505900" cy="6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3200"/>
              <a:t>OUTLINE</a:t>
            </a:r>
            <a:endParaRPr b="1" sz="3200"/>
          </a:p>
        </p:txBody>
      </p:sp>
      <p:sp>
        <p:nvSpPr>
          <p:cNvPr id="142" name="Google Shape;142;p14"/>
          <p:cNvSpPr txBox="1"/>
          <p:nvPr>
            <p:ph idx="1" type="subTitle"/>
          </p:nvPr>
        </p:nvSpPr>
        <p:spPr>
          <a:xfrm>
            <a:off x="3639150" y="1648725"/>
            <a:ext cx="4199100" cy="25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Montserrat"/>
              <a:buAutoNum type="arabicPeriod"/>
            </a:pPr>
            <a:r>
              <a:rPr b="1" lang="vi" sz="1900">
                <a:latin typeface="Montserrat"/>
                <a:ea typeface="Montserrat"/>
                <a:cs typeface="Montserrat"/>
                <a:sym typeface="Montserrat"/>
              </a:rPr>
              <a:t>MÔ TẢ ĐỀ TÀI </a:t>
            </a:r>
            <a:endParaRPr b="1"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Montserrat"/>
              <a:buAutoNum type="arabicPeriod"/>
            </a:pPr>
            <a:r>
              <a:rPr b="1" lang="vi" sz="1900">
                <a:latin typeface="Montserrat"/>
                <a:ea typeface="Montserrat"/>
                <a:cs typeface="Montserrat"/>
                <a:sym typeface="Montserrat"/>
              </a:rPr>
              <a:t>XÁC ĐỊNH MÔ HÌNH HOẠT ĐỘNG CỦA MỘT GAME TRÊN C++</a:t>
            </a:r>
            <a:endParaRPr b="1"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Montserrat"/>
              <a:buAutoNum type="arabicPeriod"/>
            </a:pPr>
            <a:r>
              <a:rPr b="1" lang="vi" sz="1900">
                <a:latin typeface="Montserrat"/>
                <a:ea typeface="Montserrat"/>
                <a:cs typeface="Montserrat"/>
                <a:sym typeface="Montserrat"/>
              </a:rPr>
              <a:t>XÁC ĐỊNH CÔNG VIỆC, ĐỐI TƯỢNG VÀ PHÂN CHIA ĐỐI TƯỢNG</a:t>
            </a:r>
            <a:endParaRPr b="1"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Montserrat"/>
              <a:buAutoNum type="arabicPeriod"/>
            </a:pPr>
            <a:r>
              <a:rPr b="1" lang="vi" sz="1900">
                <a:latin typeface="Montserrat"/>
                <a:ea typeface="Montserrat"/>
                <a:cs typeface="Montserrat"/>
                <a:sym typeface="Montserrat"/>
              </a:rPr>
              <a:t>KẾT QUẢ VÀ ĐÁNH GIÁ</a:t>
            </a:r>
            <a:endParaRPr b="1"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3" name="Google Shape;14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1825" y="4233151"/>
            <a:ext cx="1025650" cy="91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2"/>
          <p:cNvSpPr txBox="1"/>
          <p:nvPr/>
        </p:nvSpPr>
        <p:spPr>
          <a:xfrm>
            <a:off x="198250" y="53725"/>
            <a:ext cx="3054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2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lang="vi" sz="2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. Class Vector2D</a:t>
            </a:r>
            <a:endParaRPr b="1" sz="23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5" name="Google Shape;325;p32"/>
          <p:cNvSpPr/>
          <p:nvPr/>
        </p:nvSpPr>
        <p:spPr>
          <a:xfrm>
            <a:off x="0" y="519700"/>
            <a:ext cx="4572000" cy="4551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>
                <a:solidFill>
                  <a:srgbClr val="0000FF"/>
                </a:solidFill>
              </a:rPr>
              <a:t>class </a:t>
            </a:r>
            <a:r>
              <a:rPr b="1" lang="vi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Vector2D </a:t>
            </a:r>
            <a:endParaRPr b="1"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>
                <a:solidFill>
                  <a:srgbClr val="FFD966"/>
                </a:solidFill>
              </a:rPr>
              <a:t>{</a:t>
            </a:r>
            <a:endParaRPr b="1">
              <a:solidFill>
                <a:srgbClr val="FFD9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>
                <a:solidFill>
                  <a:srgbClr val="0000FF"/>
                </a:solidFill>
              </a:rPr>
              <a:t>private: </a:t>
            </a:r>
            <a:endParaRPr b="1">
              <a:solidFill>
                <a:srgbClr val="0000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>
                <a:solidFill>
                  <a:srgbClr val="0000FF"/>
                </a:solidFill>
              </a:rPr>
              <a:t>inline </a:t>
            </a:r>
            <a:r>
              <a:rPr b="1" lang="vi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Vector2D </a:t>
            </a:r>
            <a:r>
              <a:rPr b="1" lang="vi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&lt;</a:t>
            </a:r>
            <a:r>
              <a:rPr b="1" lang="vi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r>
              <a:rPr b="1" lang="vi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&gt;</a:t>
            </a:r>
            <a:r>
              <a:rPr b="1" lang="vi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lang="vi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&amp;</a:t>
            </a:r>
            <a:r>
              <a:rPr b="1" lang="vi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m_Add</a:t>
            </a:r>
            <a:r>
              <a:rPr b="1" lang="vi">
                <a:solidFill>
                  <a:srgbClr val="FF00F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b="1">
              <a:solidFill>
                <a:srgbClr val="FF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>
                <a:solidFill>
                  <a:srgbClr val="FF00FF"/>
                </a:solidFill>
                <a:latin typeface="Lato"/>
                <a:ea typeface="Lato"/>
                <a:cs typeface="Lato"/>
                <a:sym typeface="Lato"/>
              </a:rPr>
              <a:t>(</a:t>
            </a:r>
            <a:r>
              <a:rPr b="1" lang="vi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const</a:t>
            </a:r>
            <a:r>
              <a:rPr b="1" lang="vi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 Vector2D </a:t>
            </a:r>
            <a:r>
              <a:rPr b="1" lang="vi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&lt;</a:t>
            </a:r>
            <a:r>
              <a:rPr b="1" lang="vi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r>
              <a:rPr b="1" lang="vi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&gt;</a:t>
            </a:r>
            <a:r>
              <a:rPr b="1" lang="vi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lang="vi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&amp;</a:t>
            </a:r>
            <a:r>
              <a:rPr b="1" lang="vi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p_Vec</a:t>
            </a:r>
            <a:r>
              <a:rPr b="1" lang="vi">
                <a:solidFill>
                  <a:srgbClr val="FF00FF"/>
                </a:solidFill>
                <a:latin typeface="Lato"/>
                <a:ea typeface="Lato"/>
                <a:cs typeface="Lato"/>
                <a:sym typeface="Lato"/>
              </a:rPr>
              <a:t>) { }</a:t>
            </a:r>
            <a:endParaRPr b="1">
              <a:solidFill>
                <a:srgbClr val="FF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>
                <a:solidFill>
                  <a:srgbClr val="0000FF"/>
                </a:solidFill>
              </a:rPr>
              <a:t>inline </a:t>
            </a:r>
            <a:r>
              <a:rPr b="1" lang="vi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Vector2D </a:t>
            </a:r>
            <a:r>
              <a:rPr b="1" lang="vi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&lt;</a:t>
            </a:r>
            <a:r>
              <a:rPr b="1" lang="vi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r>
              <a:rPr b="1" lang="vi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&gt;</a:t>
            </a:r>
            <a:r>
              <a:rPr b="1" lang="vi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lang="vi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&amp;</a:t>
            </a:r>
            <a:r>
              <a:rPr b="1" lang="vi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m_Subtract</a:t>
            </a:r>
            <a:r>
              <a:rPr b="1" lang="vi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b="1">
              <a:solidFill>
                <a:srgbClr val="00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>
                <a:solidFill>
                  <a:srgbClr val="FF00FF"/>
                </a:solidFill>
                <a:latin typeface="Lato"/>
                <a:ea typeface="Lato"/>
                <a:cs typeface="Lato"/>
                <a:sym typeface="Lato"/>
              </a:rPr>
              <a:t>(</a:t>
            </a:r>
            <a:r>
              <a:rPr b="1" lang="vi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const</a:t>
            </a:r>
            <a:r>
              <a:rPr b="1" lang="vi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 Vector2D </a:t>
            </a:r>
            <a:r>
              <a:rPr b="1" lang="vi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&lt;</a:t>
            </a:r>
            <a:r>
              <a:rPr b="1" lang="vi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r>
              <a:rPr b="1" lang="vi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&gt;</a:t>
            </a:r>
            <a:r>
              <a:rPr b="1" lang="vi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lang="vi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&amp;</a:t>
            </a:r>
            <a:r>
              <a:rPr b="1" lang="vi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p_Vec</a:t>
            </a:r>
            <a:r>
              <a:rPr b="1" lang="vi">
                <a:solidFill>
                  <a:srgbClr val="FF00FF"/>
                </a:solidFill>
                <a:latin typeface="Lato"/>
                <a:ea typeface="Lato"/>
                <a:cs typeface="Lato"/>
                <a:sym typeface="Lato"/>
              </a:rPr>
              <a:t>) { }</a:t>
            </a:r>
            <a:endParaRPr b="1">
              <a:solidFill>
                <a:srgbClr val="FF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>
                <a:solidFill>
                  <a:srgbClr val="0000FF"/>
                </a:solidFill>
              </a:rPr>
              <a:t>inline </a:t>
            </a:r>
            <a:r>
              <a:rPr b="1" lang="vi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Vector2D </a:t>
            </a:r>
            <a:r>
              <a:rPr b="1" lang="vi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&lt;</a:t>
            </a:r>
            <a:r>
              <a:rPr b="1" lang="vi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r>
              <a:rPr b="1" lang="vi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&gt;</a:t>
            </a:r>
            <a:r>
              <a:rPr b="1" lang="vi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lang="vi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&amp;</a:t>
            </a:r>
            <a:r>
              <a:rPr b="1" lang="vi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m_Multiply</a:t>
            </a:r>
            <a:endParaRPr b="1">
              <a:solidFill>
                <a:srgbClr val="00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>
                <a:solidFill>
                  <a:srgbClr val="FF00FF"/>
                </a:solidFill>
                <a:latin typeface="Lato"/>
                <a:ea typeface="Lato"/>
                <a:cs typeface="Lato"/>
                <a:sym typeface="Lato"/>
              </a:rPr>
              <a:t>(</a:t>
            </a:r>
            <a:r>
              <a:rPr b="1" lang="vi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const</a:t>
            </a:r>
            <a:r>
              <a:rPr b="1" lang="vi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 Vector2D </a:t>
            </a:r>
            <a:r>
              <a:rPr b="1" lang="vi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&lt;</a:t>
            </a:r>
            <a:r>
              <a:rPr b="1" lang="vi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r>
              <a:rPr b="1" lang="vi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&gt;</a:t>
            </a:r>
            <a:r>
              <a:rPr b="1" lang="vi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lang="vi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&amp;</a:t>
            </a:r>
            <a:r>
              <a:rPr b="1" lang="vi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p_Vec</a:t>
            </a:r>
            <a:r>
              <a:rPr b="1" lang="vi">
                <a:solidFill>
                  <a:srgbClr val="FF00FF"/>
                </a:solidFill>
                <a:latin typeface="Lato"/>
                <a:ea typeface="Lato"/>
                <a:cs typeface="Lato"/>
                <a:sym typeface="Lato"/>
              </a:rPr>
              <a:t>) { }</a:t>
            </a:r>
            <a:endParaRPr b="1">
              <a:solidFill>
                <a:srgbClr val="FF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>
                <a:solidFill>
                  <a:srgbClr val="0000FF"/>
                </a:solidFill>
              </a:rPr>
              <a:t>inline </a:t>
            </a:r>
            <a:r>
              <a:rPr b="1" lang="vi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Vector2D </a:t>
            </a:r>
            <a:r>
              <a:rPr b="1" lang="vi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&lt;</a:t>
            </a:r>
            <a:r>
              <a:rPr b="1" lang="vi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r>
              <a:rPr b="1" lang="vi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&gt;</a:t>
            </a:r>
            <a:r>
              <a:rPr b="1" lang="vi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lang="vi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&amp;</a:t>
            </a:r>
            <a:r>
              <a:rPr b="1" lang="vi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m_Divide</a:t>
            </a:r>
            <a:r>
              <a:rPr b="1" lang="vi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b="1">
              <a:solidFill>
                <a:srgbClr val="00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>
                <a:solidFill>
                  <a:srgbClr val="FF00FF"/>
                </a:solidFill>
                <a:latin typeface="Lato"/>
                <a:ea typeface="Lato"/>
                <a:cs typeface="Lato"/>
                <a:sym typeface="Lato"/>
              </a:rPr>
              <a:t>(</a:t>
            </a:r>
            <a:r>
              <a:rPr b="1" lang="vi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const</a:t>
            </a:r>
            <a:r>
              <a:rPr b="1" lang="vi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 Vector2D &lt;T&gt; </a:t>
            </a:r>
            <a:r>
              <a:rPr b="1" lang="vi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&amp;</a:t>
            </a:r>
            <a:r>
              <a:rPr b="1" lang="vi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p_Vec</a:t>
            </a:r>
            <a:r>
              <a:rPr b="1" lang="vi">
                <a:solidFill>
                  <a:srgbClr val="FF00FF"/>
                </a:solidFill>
                <a:latin typeface="Lato"/>
                <a:ea typeface="Lato"/>
                <a:cs typeface="Lato"/>
                <a:sym typeface="Lato"/>
              </a:rPr>
              <a:t>) { }</a:t>
            </a:r>
            <a:endParaRPr b="1">
              <a:solidFill>
                <a:srgbClr val="00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>
                <a:solidFill>
                  <a:srgbClr val="FFD966"/>
                </a:solidFill>
              </a:rPr>
              <a:t> </a:t>
            </a:r>
            <a:r>
              <a:rPr b="1" lang="vi">
                <a:solidFill>
                  <a:srgbClr val="0000FF"/>
                </a:solidFill>
              </a:rPr>
              <a:t>public: </a:t>
            </a:r>
            <a:endParaRPr b="1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>
                <a:solidFill>
                  <a:srgbClr val="0000FF"/>
                </a:solidFill>
              </a:rPr>
              <a:t>	T m_X, m_Y;</a:t>
            </a:r>
            <a:endParaRPr b="1">
              <a:solidFill>
                <a:srgbClr val="0000FF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Vector2D </a:t>
            </a:r>
            <a:r>
              <a:rPr b="1" lang="vi">
                <a:solidFill>
                  <a:srgbClr val="FF00FF"/>
                </a:solidFill>
                <a:latin typeface="Lato"/>
                <a:ea typeface="Lato"/>
                <a:cs typeface="Lato"/>
                <a:sym typeface="Lato"/>
              </a:rPr>
              <a:t>( )</a:t>
            </a:r>
            <a:r>
              <a:rPr b="1" lang="vi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: m_X</a:t>
            </a:r>
            <a:r>
              <a:rPr b="1" lang="vi">
                <a:solidFill>
                  <a:srgbClr val="FF00FF"/>
                </a:solidFill>
                <a:latin typeface="Lato"/>
                <a:ea typeface="Lato"/>
                <a:cs typeface="Lato"/>
                <a:sym typeface="Lato"/>
              </a:rPr>
              <a:t>(</a:t>
            </a:r>
            <a:r>
              <a:rPr b="1" lang="vi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r>
              <a:rPr b="1" lang="vi">
                <a:solidFill>
                  <a:srgbClr val="FF00FF"/>
                </a:solidFill>
                <a:latin typeface="Lato"/>
                <a:ea typeface="Lato"/>
                <a:cs typeface="Lato"/>
                <a:sym typeface="Lato"/>
              </a:rPr>
              <a:t>) </a:t>
            </a:r>
            <a:r>
              <a:rPr b="1" lang="vi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,  m_Y</a:t>
            </a:r>
            <a:r>
              <a:rPr b="1" lang="vi">
                <a:solidFill>
                  <a:srgbClr val="FF00FF"/>
                </a:solidFill>
                <a:latin typeface="Lato"/>
                <a:ea typeface="Lato"/>
                <a:cs typeface="Lato"/>
                <a:sym typeface="Lato"/>
              </a:rPr>
              <a:t> (</a:t>
            </a:r>
            <a:r>
              <a:rPr b="1" lang="vi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lang="vi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0 </a:t>
            </a:r>
            <a:r>
              <a:rPr b="1" lang="vi">
                <a:solidFill>
                  <a:srgbClr val="FF00FF"/>
                </a:solidFill>
                <a:latin typeface="Lato"/>
                <a:ea typeface="Lato"/>
                <a:cs typeface="Lato"/>
                <a:sym typeface="Lato"/>
              </a:rPr>
              <a:t>) {  }</a:t>
            </a:r>
            <a:endParaRPr b="1">
              <a:solidFill>
                <a:srgbClr val="FF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Vector2D </a:t>
            </a:r>
            <a:r>
              <a:rPr b="1" lang="vi">
                <a:solidFill>
                  <a:srgbClr val="FF00FF"/>
                </a:solidFill>
                <a:latin typeface="Lato"/>
                <a:ea typeface="Lato"/>
                <a:cs typeface="Lato"/>
                <a:sym typeface="Lato"/>
              </a:rPr>
              <a:t>( </a:t>
            </a:r>
            <a:r>
              <a:rPr b="1" lang="vi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T </a:t>
            </a:r>
            <a:r>
              <a:rPr b="1" lang="vi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p_X</a:t>
            </a:r>
            <a:r>
              <a:rPr b="1" lang="vi">
                <a:solidFill>
                  <a:srgbClr val="FF00FF"/>
                </a:solidFill>
                <a:latin typeface="Lato"/>
                <a:ea typeface="Lato"/>
                <a:cs typeface="Lato"/>
                <a:sym typeface="Lato"/>
              </a:rPr>
              <a:t>, </a:t>
            </a:r>
            <a:r>
              <a:rPr b="1" lang="vi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T </a:t>
            </a:r>
            <a:r>
              <a:rPr b="1" lang="vi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p_Y </a:t>
            </a:r>
            <a:r>
              <a:rPr b="1" lang="vi">
                <a:solidFill>
                  <a:srgbClr val="FF00FF"/>
                </a:solidFill>
                <a:latin typeface="Lato"/>
                <a:ea typeface="Lato"/>
                <a:cs typeface="Lato"/>
                <a:sym typeface="Lato"/>
              </a:rPr>
              <a:t>)</a:t>
            </a:r>
            <a:r>
              <a:rPr b="1" lang="vi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: m_X</a:t>
            </a:r>
            <a:r>
              <a:rPr b="1" lang="vi">
                <a:solidFill>
                  <a:srgbClr val="FF00FF"/>
                </a:solidFill>
                <a:latin typeface="Lato"/>
                <a:ea typeface="Lato"/>
                <a:cs typeface="Lato"/>
                <a:sym typeface="Lato"/>
              </a:rPr>
              <a:t>(</a:t>
            </a:r>
            <a:r>
              <a:rPr b="1" lang="vi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p_X</a:t>
            </a:r>
            <a:r>
              <a:rPr b="1" lang="vi">
                <a:solidFill>
                  <a:srgbClr val="FF00FF"/>
                </a:solidFill>
                <a:latin typeface="Lato"/>
                <a:ea typeface="Lato"/>
                <a:cs typeface="Lato"/>
                <a:sym typeface="Lato"/>
              </a:rPr>
              <a:t>) </a:t>
            </a:r>
            <a:r>
              <a:rPr b="1" lang="vi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,  m_Y</a:t>
            </a:r>
            <a:r>
              <a:rPr b="1" lang="vi">
                <a:solidFill>
                  <a:srgbClr val="FF00FF"/>
                </a:solidFill>
                <a:latin typeface="Lato"/>
                <a:ea typeface="Lato"/>
                <a:cs typeface="Lato"/>
                <a:sym typeface="Lato"/>
              </a:rPr>
              <a:t> (</a:t>
            </a:r>
            <a:r>
              <a:rPr b="1" lang="vi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lang="vi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p_Y </a:t>
            </a:r>
            <a:r>
              <a:rPr b="1" lang="vi">
                <a:solidFill>
                  <a:srgbClr val="FF00FF"/>
                </a:solidFill>
                <a:latin typeface="Lato"/>
                <a:ea typeface="Lato"/>
                <a:cs typeface="Lato"/>
                <a:sym typeface="Lato"/>
              </a:rPr>
              <a:t>)  {  }</a:t>
            </a:r>
            <a:endParaRPr b="1">
              <a:solidFill>
                <a:srgbClr val="FF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	</a:t>
            </a:r>
            <a:r>
              <a:rPr b="1" lang="vi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Vector2D </a:t>
            </a:r>
            <a:r>
              <a:rPr b="1" lang="vi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&lt;</a:t>
            </a:r>
            <a:r>
              <a:rPr b="1" lang="vi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r>
              <a:rPr b="1" lang="vi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&gt;</a:t>
            </a:r>
            <a:r>
              <a:rPr b="1" lang="vi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lang="vi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&amp;</a:t>
            </a:r>
            <a:r>
              <a:rPr b="1" lang="vi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Ones </a:t>
            </a:r>
            <a:r>
              <a:rPr b="1" lang="vi">
                <a:solidFill>
                  <a:srgbClr val="FF00FF"/>
                </a:solidFill>
                <a:latin typeface="Lato"/>
                <a:ea typeface="Lato"/>
                <a:cs typeface="Lato"/>
                <a:sym typeface="Lato"/>
              </a:rPr>
              <a:t>( </a:t>
            </a:r>
            <a:r>
              <a:rPr b="1" lang="vi">
                <a:solidFill>
                  <a:srgbClr val="38761D"/>
                </a:solidFill>
                <a:latin typeface="Lato"/>
                <a:ea typeface="Lato"/>
                <a:cs typeface="Lato"/>
                <a:sym typeface="Lato"/>
              </a:rPr>
              <a:t> //m_X =1, m_Y =1 </a:t>
            </a:r>
            <a:r>
              <a:rPr b="1" lang="vi">
                <a:solidFill>
                  <a:srgbClr val="FF00FF"/>
                </a:solidFill>
                <a:latin typeface="Lato"/>
                <a:ea typeface="Lato"/>
                <a:cs typeface="Lato"/>
                <a:sym typeface="Lato"/>
              </a:rPr>
              <a:t>) { }</a:t>
            </a:r>
            <a:endParaRPr b="1">
              <a:solidFill>
                <a:srgbClr val="FF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Vector2D </a:t>
            </a:r>
            <a:r>
              <a:rPr b="1" lang="vi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&lt;</a:t>
            </a:r>
            <a:r>
              <a:rPr b="1" lang="vi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r>
              <a:rPr b="1" lang="vi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&gt;</a:t>
            </a:r>
            <a:r>
              <a:rPr b="1" lang="vi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lang="vi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&amp;</a:t>
            </a:r>
            <a:r>
              <a:rPr b="1" lang="vi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Zeros</a:t>
            </a:r>
            <a:r>
              <a:rPr b="1" lang="vi">
                <a:solidFill>
                  <a:srgbClr val="FF00FF"/>
                </a:solidFill>
                <a:latin typeface="Lato"/>
                <a:ea typeface="Lato"/>
                <a:cs typeface="Lato"/>
                <a:sym typeface="Lato"/>
              </a:rPr>
              <a:t>( </a:t>
            </a:r>
            <a:r>
              <a:rPr b="1" lang="vi">
                <a:solidFill>
                  <a:srgbClr val="38761D"/>
                </a:solidFill>
                <a:latin typeface="Lato"/>
                <a:ea typeface="Lato"/>
                <a:cs typeface="Lato"/>
                <a:sym typeface="Lato"/>
              </a:rPr>
              <a:t>//m_X =0, m_Y =0</a:t>
            </a:r>
            <a:r>
              <a:rPr b="1" lang="vi">
                <a:solidFill>
                  <a:srgbClr val="FF00FF"/>
                </a:solidFill>
                <a:latin typeface="Lato"/>
                <a:ea typeface="Lato"/>
                <a:cs typeface="Lato"/>
                <a:sym typeface="Lato"/>
              </a:rPr>
              <a:t> ) { }</a:t>
            </a:r>
            <a:endParaRPr b="1">
              <a:solidFill>
                <a:srgbClr val="FF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void </a:t>
            </a:r>
            <a:r>
              <a:rPr b="1" lang="vi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print</a:t>
            </a:r>
            <a:r>
              <a:rPr b="1" lang="vi">
                <a:solidFill>
                  <a:srgbClr val="FF00FF"/>
                </a:solidFill>
                <a:latin typeface="Lato"/>
                <a:ea typeface="Lato"/>
                <a:cs typeface="Lato"/>
                <a:sym typeface="Lato"/>
              </a:rPr>
              <a:t>() {</a:t>
            </a:r>
            <a:r>
              <a:rPr b="1" lang="vi">
                <a:solidFill>
                  <a:srgbClr val="38761D"/>
                </a:solidFill>
                <a:latin typeface="Lato"/>
                <a:ea typeface="Lato"/>
                <a:cs typeface="Lato"/>
                <a:sym typeface="Lato"/>
              </a:rPr>
              <a:t> //cout m_X, m_Y</a:t>
            </a:r>
            <a:r>
              <a:rPr b="1" lang="vi">
                <a:solidFill>
                  <a:srgbClr val="FF00FF"/>
                </a:solidFill>
                <a:latin typeface="Lato"/>
                <a:ea typeface="Lato"/>
                <a:cs typeface="Lato"/>
                <a:sym typeface="Lato"/>
              </a:rPr>
              <a:t> }</a:t>
            </a:r>
            <a:endParaRPr b="1">
              <a:solidFill>
                <a:srgbClr val="FF00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6" name="Google Shape;326;p32"/>
          <p:cNvSpPr/>
          <p:nvPr/>
        </p:nvSpPr>
        <p:spPr>
          <a:xfrm>
            <a:off x="4668200" y="106200"/>
            <a:ext cx="4413600" cy="4931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4680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>
                <a:solidFill>
                  <a:srgbClr val="0000FF"/>
                </a:solidFill>
              </a:rPr>
              <a:t>friend </a:t>
            </a:r>
            <a:r>
              <a:rPr b="1" lang="vi">
                <a:solidFill>
                  <a:srgbClr val="0000FF"/>
                </a:solidFill>
              </a:rPr>
              <a:t> </a:t>
            </a:r>
            <a:r>
              <a:rPr b="1" lang="vi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Vector2D </a:t>
            </a:r>
            <a:r>
              <a:rPr b="1" lang="vi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&lt;</a:t>
            </a:r>
            <a:r>
              <a:rPr b="1" lang="vi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r>
              <a:rPr b="1" lang="vi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&gt;</a:t>
            </a:r>
            <a:r>
              <a:rPr b="1" lang="vi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lang="vi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&amp;operator</a:t>
            </a:r>
            <a:r>
              <a:rPr b="1" lang="vi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+</a:t>
            </a:r>
            <a:r>
              <a:rPr b="1" lang="vi">
                <a:solidFill>
                  <a:srgbClr val="FF00FF"/>
                </a:solidFill>
                <a:latin typeface="Lato"/>
                <a:ea typeface="Lato"/>
                <a:cs typeface="Lato"/>
                <a:sym typeface="Lato"/>
              </a:rPr>
              <a:t> (</a:t>
            </a:r>
            <a:r>
              <a:rPr b="1" lang="vi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Vector2D </a:t>
            </a:r>
            <a:endParaRPr b="1">
              <a:solidFill>
                <a:srgbClr val="00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&lt;</a:t>
            </a:r>
            <a:r>
              <a:rPr b="1" lang="vi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r>
              <a:rPr b="1" lang="vi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&gt;</a:t>
            </a:r>
            <a:r>
              <a:rPr b="1" lang="vi">
                <a:solidFill>
                  <a:srgbClr val="FF00F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lang="vi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&amp;</a:t>
            </a:r>
            <a:r>
              <a:rPr b="1" lang="vi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p_A</a:t>
            </a:r>
            <a:r>
              <a:rPr b="1" lang="vi">
                <a:solidFill>
                  <a:srgbClr val="FF00FF"/>
                </a:solidFill>
                <a:latin typeface="Lato"/>
                <a:ea typeface="Lato"/>
                <a:cs typeface="Lato"/>
                <a:sym typeface="Lato"/>
              </a:rPr>
              <a:t>, </a:t>
            </a:r>
            <a:r>
              <a:rPr b="1" lang="vi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const </a:t>
            </a:r>
            <a:r>
              <a:rPr b="1" lang="vi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Vector2D </a:t>
            </a:r>
            <a:r>
              <a:rPr b="1" lang="vi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&lt;</a:t>
            </a:r>
            <a:r>
              <a:rPr b="1" lang="vi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r>
              <a:rPr b="1" lang="vi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&gt; </a:t>
            </a:r>
            <a:r>
              <a:rPr b="1" lang="vi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&amp;</a:t>
            </a:r>
            <a:r>
              <a:rPr b="1" lang="vi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p_B</a:t>
            </a:r>
            <a:r>
              <a:rPr b="1" lang="vi">
                <a:solidFill>
                  <a:srgbClr val="FF00FF"/>
                </a:solidFill>
                <a:latin typeface="Lato"/>
                <a:ea typeface="Lato"/>
                <a:cs typeface="Lato"/>
                <a:sym typeface="Lato"/>
              </a:rPr>
              <a:t>) {  }</a:t>
            </a:r>
            <a:endParaRPr b="1">
              <a:solidFill>
                <a:srgbClr val="FFD9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>
                <a:solidFill>
                  <a:srgbClr val="0000FF"/>
                </a:solidFill>
              </a:rPr>
              <a:t>friend  </a:t>
            </a:r>
            <a:r>
              <a:rPr b="1" lang="vi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Vector2D </a:t>
            </a:r>
            <a:r>
              <a:rPr b="1" lang="vi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&lt;</a:t>
            </a:r>
            <a:r>
              <a:rPr b="1" lang="vi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r>
              <a:rPr b="1" lang="vi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&gt;</a:t>
            </a:r>
            <a:r>
              <a:rPr b="1" lang="vi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lang="vi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&amp;operator</a:t>
            </a:r>
            <a:r>
              <a:rPr b="1" lang="vi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-</a:t>
            </a:r>
            <a:r>
              <a:rPr b="1" lang="vi">
                <a:solidFill>
                  <a:srgbClr val="FF00FF"/>
                </a:solidFill>
                <a:latin typeface="Lato"/>
                <a:ea typeface="Lato"/>
                <a:cs typeface="Lato"/>
                <a:sym typeface="Lato"/>
              </a:rPr>
              <a:t> (</a:t>
            </a:r>
            <a:r>
              <a:rPr b="1" lang="vi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Vector2D </a:t>
            </a:r>
            <a:endParaRPr b="1">
              <a:solidFill>
                <a:srgbClr val="00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&lt;</a:t>
            </a:r>
            <a:r>
              <a:rPr b="1" lang="vi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r>
              <a:rPr b="1" lang="vi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&gt;</a:t>
            </a:r>
            <a:r>
              <a:rPr b="1" lang="vi">
                <a:solidFill>
                  <a:srgbClr val="FF00F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lang="vi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&amp;</a:t>
            </a:r>
            <a:r>
              <a:rPr b="1" lang="vi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p_A</a:t>
            </a:r>
            <a:r>
              <a:rPr b="1" lang="vi">
                <a:solidFill>
                  <a:srgbClr val="FF00FF"/>
                </a:solidFill>
                <a:latin typeface="Lato"/>
                <a:ea typeface="Lato"/>
                <a:cs typeface="Lato"/>
                <a:sym typeface="Lato"/>
              </a:rPr>
              <a:t>, </a:t>
            </a:r>
            <a:r>
              <a:rPr b="1" lang="vi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const </a:t>
            </a:r>
            <a:r>
              <a:rPr b="1" lang="vi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Vector2D </a:t>
            </a:r>
            <a:r>
              <a:rPr b="1" lang="vi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&lt;</a:t>
            </a:r>
            <a:r>
              <a:rPr b="1" lang="vi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r>
              <a:rPr b="1" lang="vi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&gt; </a:t>
            </a:r>
            <a:r>
              <a:rPr b="1" lang="vi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&amp;</a:t>
            </a:r>
            <a:r>
              <a:rPr b="1" lang="vi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p_B</a:t>
            </a:r>
            <a:r>
              <a:rPr b="1" lang="vi">
                <a:solidFill>
                  <a:srgbClr val="FF00FF"/>
                </a:solidFill>
                <a:latin typeface="Lato"/>
                <a:ea typeface="Lato"/>
                <a:cs typeface="Lato"/>
                <a:sym typeface="Lato"/>
              </a:rPr>
              <a:t>) {  }</a:t>
            </a:r>
            <a:endParaRPr b="1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lang="vi">
                <a:solidFill>
                  <a:srgbClr val="0000FF"/>
                </a:solidFill>
              </a:rPr>
              <a:t>friend  </a:t>
            </a:r>
            <a:r>
              <a:rPr b="1" lang="vi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Vector2D </a:t>
            </a:r>
            <a:r>
              <a:rPr b="1" lang="vi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&lt;</a:t>
            </a:r>
            <a:r>
              <a:rPr b="1" lang="vi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r>
              <a:rPr b="1" lang="vi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&gt;</a:t>
            </a:r>
            <a:r>
              <a:rPr b="1" lang="vi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lang="vi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&amp;operator</a:t>
            </a:r>
            <a:r>
              <a:rPr b="1" lang="vi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*</a:t>
            </a:r>
            <a:r>
              <a:rPr b="1" lang="vi">
                <a:solidFill>
                  <a:srgbClr val="FF00FF"/>
                </a:solidFill>
                <a:latin typeface="Lato"/>
                <a:ea typeface="Lato"/>
                <a:cs typeface="Lato"/>
                <a:sym typeface="Lato"/>
              </a:rPr>
              <a:t> (</a:t>
            </a:r>
            <a:r>
              <a:rPr b="1" lang="vi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Vector2D </a:t>
            </a:r>
            <a:endParaRPr b="1">
              <a:solidFill>
                <a:srgbClr val="00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&lt;</a:t>
            </a:r>
            <a:r>
              <a:rPr b="1" lang="vi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r>
              <a:rPr b="1" lang="vi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&gt;</a:t>
            </a:r>
            <a:r>
              <a:rPr b="1" lang="vi">
                <a:solidFill>
                  <a:srgbClr val="FF00F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lang="vi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&amp;</a:t>
            </a:r>
            <a:r>
              <a:rPr b="1" lang="vi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p_A</a:t>
            </a:r>
            <a:r>
              <a:rPr b="1" lang="vi">
                <a:solidFill>
                  <a:srgbClr val="FF00FF"/>
                </a:solidFill>
                <a:latin typeface="Lato"/>
                <a:ea typeface="Lato"/>
                <a:cs typeface="Lato"/>
                <a:sym typeface="Lato"/>
              </a:rPr>
              <a:t>, </a:t>
            </a:r>
            <a:r>
              <a:rPr b="1" lang="vi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const </a:t>
            </a:r>
            <a:r>
              <a:rPr b="1" lang="vi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Vector2D </a:t>
            </a:r>
            <a:r>
              <a:rPr b="1" lang="vi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&lt;</a:t>
            </a:r>
            <a:r>
              <a:rPr b="1" lang="vi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r>
              <a:rPr b="1" lang="vi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&gt; </a:t>
            </a:r>
            <a:r>
              <a:rPr b="1" lang="vi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&amp;</a:t>
            </a:r>
            <a:r>
              <a:rPr b="1" lang="vi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p_B</a:t>
            </a:r>
            <a:r>
              <a:rPr b="1" lang="vi">
                <a:solidFill>
                  <a:srgbClr val="FF00FF"/>
                </a:solidFill>
                <a:latin typeface="Lato"/>
                <a:ea typeface="Lato"/>
                <a:cs typeface="Lato"/>
                <a:sym typeface="Lato"/>
              </a:rPr>
              <a:t>) {  }</a:t>
            </a:r>
            <a:endParaRPr b="1">
              <a:solidFill>
                <a:srgbClr val="FF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>
                <a:solidFill>
                  <a:srgbClr val="0000FF"/>
                </a:solidFill>
              </a:rPr>
              <a:t>friend  </a:t>
            </a:r>
            <a:r>
              <a:rPr b="1" lang="vi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Vector2D </a:t>
            </a:r>
            <a:r>
              <a:rPr b="1" lang="vi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&lt;</a:t>
            </a:r>
            <a:r>
              <a:rPr b="1" lang="vi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r>
              <a:rPr b="1" lang="vi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&gt;</a:t>
            </a:r>
            <a:r>
              <a:rPr b="1" lang="vi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lang="vi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&amp;operator</a:t>
            </a:r>
            <a:r>
              <a:rPr b="1" lang="vi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/</a:t>
            </a:r>
            <a:r>
              <a:rPr b="1" lang="vi">
                <a:solidFill>
                  <a:srgbClr val="FF00FF"/>
                </a:solidFill>
                <a:latin typeface="Lato"/>
                <a:ea typeface="Lato"/>
                <a:cs typeface="Lato"/>
                <a:sym typeface="Lato"/>
              </a:rPr>
              <a:t> (</a:t>
            </a:r>
            <a:r>
              <a:rPr b="1" lang="vi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Vector2D </a:t>
            </a:r>
            <a:endParaRPr b="1">
              <a:solidFill>
                <a:srgbClr val="00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&lt;</a:t>
            </a:r>
            <a:r>
              <a:rPr b="1" lang="vi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r>
              <a:rPr b="1" lang="vi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&gt;</a:t>
            </a:r>
            <a:r>
              <a:rPr b="1" lang="vi">
                <a:solidFill>
                  <a:srgbClr val="FF00F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lang="vi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&amp;</a:t>
            </a:r>
            <a:r>
              <a:rPr b="1" lang="vi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p_A</a:t>
            </a:r>
            <a:r>
              <a:rPr b="1" lang="vi">
                <a:solidFill>
                  <a:srgbClr val="FF00FF"/>
                </a:solidFill>
                <a:latin typeface="Lato"/>
                <a:ea typeface="Lato"/>
                <a:cs typeface="Lato"/>
                <a:sym typeface="Lato"/>
              </a:rPr>
              <a:t>, </a:t>
            </a:r>
            <a:r>
              <a:rPr b="1" lang="vi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const </a:t>
            </a:r>
            <a:r>
              <a:rPr b="1" lang="vi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Vector2D </a:t>
            </a:r>
            <a:r>
              <a:rPr b="1" lang="vi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&lt;</a:t>
            </a:r>
            <a:r>
              <a:rPr b="1" lang="vi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r>
              <a:rPr b="1" lang="vi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&gt; </a:t>
            </a:r>
            <a:r>
              <a:rPr b="1" lang="vi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&amp;</a:t>
            </a:r>
            <a:r>
              <a:rPr b="1" lang="vi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p_B</a:t>
            </a:r>
            <a:r>
              <a:rPr b="1" lang="vi">
                <a:solidFill>
                  <a:srgbClr val="FF00FF"/>
                </a:solidFill>
                <a:latin typeface="Lato"/>
                <a:ea typeface="Lato"/>
                <a:cs typeface="Lato"/>
                <a:sym typeface="Lato"/>
              </a:rPr>
              <a:t>) {  }</a:t>
            </a:r>
            <a:endParaRPr b="1">
              <a:solidFill>
                <a:srgbClr val="FF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Vector2D </a:t>
            </a:r>
            <a:r>
              <a:rPr b="1" lang="vi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&lt;</a:t>
            </a:r>
            <a:r>
              <a:rPr b="1" lang="vi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r>
              <a:rPr b="1" lang="vi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&gt;</a:t>
            </a:r>
            <a:r>
              <a:rPr b="1" lang="vi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lang="vi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&amp;operator</a:t>
            </a:r>
            <a:r>
              <a:rPr b="1" lang="vi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+=</a:t>
            </a:r>
            <a:r>
              <a:rPr b="1" lang="vi">
                <a:solidFill>
                  <a:srgbClr val="FF00FF"/>
                </a:solidFill>
                <a:latin typeface="Lato"/>
                <a:ea typeface="Lato"/>
                <a:cs typeface="Lato"/>
                <a:sym typeface="Lato"/>
              </a:rPr>
              <a:t> (</a:t>
            </a:r>
            <a:r>
              <a:rPr b="1" lang="vi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Vector2D </a:t>
            </a:r>
            <a:endParaRPr b="1">
              <a:solidFill>
                <a:srgbClr val="00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&lt;</a:t>
            </a:r>
            <a:r>
              <a:rPr b="1" lang="vi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r>
              <a:rPr b="1" lang="vi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&gt;</a:t>
            </a:r>
            <a:r>
              <a:rPr b="1" lang="vi">
                <a:solidFill>
                  <a:srgbClr val="FF00F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lang="vi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&amp;</a:t>
            </a:r>
            <a:r>
              <a:rPr b="1" lang="vi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p_A</a:t>
            </a:r>
            <a:r>
              <a:rPr b="1" lang="vi">
                <a:solidFill>
                  <a:srgbClr val="FF00FF"/>
                </a:solidFill>
                <a:latin typeface="Lato"/>
                <a:ea typeface="Lato"/>
                <a:cs typeface="Lato"/>
                <a:sym typeface="Lato"/>
              </a:rPr>
              <a:t>, </a:t>
            </a:r>
            <a:r>
              <a:rPr b="1" lang="vi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const </a:t>
            </a:r>
            <a:r>
              <a:rPr b="1" lang="vi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Vector2D </a:t>
            </a:r>
            <a:r>
              <a:rPr b="1" lang="vi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&lt;</a:t>
            </a:r>
            <a:r>
              <a:rPr b="1" lang="vi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r>
              <a:rPr b="1" lang="vi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&gt; </a:t>
            </a:r>
            <a:r>
              <a:rPr b="1" lang="vi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&amp;</a:t>
            </a:r>
            <a:r>
              <a:rPr b="1" lang="vi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p_B</a:t>
            </a:r>
            <a:r>
              <a:rPr b="1" lang="vi">
                <a:solidFill>
                  <a:srgbClr val="FF00FF"/>
                </a:solidFill>
                <a:latin typeface="Lato"/>
                <a:ea typeface="Lato"/>
                <a:cs typeface="Lato"/>
                <a:sym typeface="Lato"/>
              </a:rPr>
              <a:t>) {  }</a:t>
            </a:r>
            <a:endParaRPr b="1">
              <a:solidFill>
                <a:srgbClr val="FF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Vector2D </a:t>
            </a:r>
            <a:r>
              <a:rPr b="1" lang="vi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&lt;</a:t>
            </a:r>
            <a:r>
              <a:rPr b="1" lang="vi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r>
              <a:rPr b="1" lang="vi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&gt;</a:t>
            </a:r>
            <a:r>
              <a:rPr b="1" lang="vi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lang="vi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&amp;operator</a:t>
            </a:r>
            <a:r>
              <a:rPr b="1" lang="vi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-=</a:t>
            </a:r>
            <a:r>
              <a:rPr b="1" lang="vi">
                <a:solidFill>
                  <a:srgbClr val="FF00FF"/>
                </a:solidFill>
                <a:latin typeface="Lato"/>
                <a:ea typeface="Lato"/>
                <a:cs typeface="Lato"/>
                <a:sym typeface="Lato"/>
              </a:rPr>
              <a:t> (</a:t>
            </a:r>
            <a:r>
              <a:rPr b="1" lang="vi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Vector2D </a:t>
            </a:r>
            <a:endParaRPr b="1">
              <a:solidFill>
                <a:srgbClr val="00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&lt;</a:t>
            </a:r>
            <a:r>
              <a:rPr b="1" lang="vi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r>
              <a:rPr b="1" lang="vi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&gt;</a:t>
            </a:r>
            <a:r>
              <a:rPr b="1" lang="vi">
                <a:solidFill>
                  <a:srgbClr val="FF00F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lang="vi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&amp;</a:t>
            </a:r>
            <a:r>
              <a:rPr b="1" lang="vi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p_A</a:t>
            </a:r>
            <a:r>
              <a:rPr b="1" lang="vi">
                <a:solidFill>
                  <a:srgbClr val="FF00FF"/>
                </a:solidFill>
                <a:latin typeface="Lato"/>
                <a:ea typeface="Lato"/>
                <a:cs typeface="Lato"/>
                <a:sym typeface="Lato"/>
              </a:rPr>
              <a:t>, </a:t>
            </a:r>
            <a:r>
              <a:rPr b="1" lang="vi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const </a:t>
            </a:r>
            <a:r>
              <a:rPr b="1" lang="vi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Vector2D </a:t>
            </a:r>
            <a:r>
              <a:rPr b="1" lang="vi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&lt;</a:t>
            </a:r>
            <a:r>
              <a:rPr b="1" lang="vi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r>
              <a:rPr b="1" lang="vi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&gt; </a:t>
            </a:r>
            <a:r>
              <a:rPr b="1" lang="vi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&amp;</a:t>
            </a:r>
            <a:r>
              <a:rPr b="1" lang="vi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p_B</a:t>
            </a:r>
            <a:r>
              <a:rPr b="1" lang="vi">
                <a:solidFill>
                  <a:srgbClr val="FF00FF"/>
                </a:solidFill>
                <a:latin typeface="Lato"/>
                <a:ea typeface="Lato"/>
                <a:cs typeface="Lato"/>
                <a:sym typeface="Lato"/>
              </a:rPr>
              <a:t>) {  }</a:t>
            </a:r>
            <a:endParaRPr b="1">
              <a:solidFill>
                <a:srgbClr val="FF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Vector2D </a:t>
            </a:r>
            <a:r>
              <a:rPr b="1" lang="vi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&lt;</a:t>
            </a:r>
            <a:r>
              <a:rPr b="1" lang="vi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r>
              <a:rPr b="1" lang="vi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&gt;</a:t>
            </a:r>
            <a:r>
              <a:rPr b="1" lang="vi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lang="vi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&amp;operator</a:t>
            </a:r>
            <a:r>
              <a:rPr b="1" lang="vi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*=</a:t>
            </a:r>
            <a:r>
              <a:rPr b="1" lang="vi">
                <a:solidFill>
                  <a:srgbClr val="FF00FF"/>
                </a:solidFill>
                <a:latin typeface="Lato"/>
                <a:ea typeface="Lato"/>
                <a:cs typeface="Lato"/>
                <a:sym typeface="Lato"/>
              </a:rPr>
              <a:t> (</a:t>
            </a:r>
            <a:r>
              <a:rPr b="1" lang="vi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Vector2D </a:t>
            </a:r>
            <a:endParaRPr b="1">
              <a:solidFill>
                <a:srgbClr val="00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&lt;</a:t>
            </a:r>
            <a:r>
              <a:rPr b="1" lang="vi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r>
              <a:rPr b="1" lang="vi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&gt;</a:t>
            </a:r>
            <a:r>
              <a:rPr b="1" lang="vi">
                <a:solidFill>
                  <a:srgbClr val="FF00F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lang="vi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&amp;</a:t>
            </a:r>
            <a:r>
              <a:rPr b="1" lang="vi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p_A</a:t>
            </a:r>
            <a:r>
              <a:rPr b="1" lang="vi">
                <a:solidFill>
                  <a:srgbClr val="FF00FF"/>
                </a:solidFill>
                <a:latin typeface="Lato"/>
                <a:ea typeface="Lato"/>
                <a:cs typeface="Lato"/>
                <a:sym typeface="Lato"/>
              </a:rPr>
              <a:t>, </a:t>
            </a:r>
            <a:r>
              <a:rPr b="1" lang="vi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const </a:t>
            </a:r>
            <a:r>
              <a:rPr b="1" lang="vi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Vector2D </a:t>
            </a:r>
            <a:r>
              <a:rPr b="1" lang="vi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&lt;</a:t>
            </a:r>
            <a:r>
              <a:rPr b="1" lang="vi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r>
              <a:rPr b="1" lang="vi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&gt; </a:t>
            </a:r>
            <a:r>
              <a:rPr b="1" lang="vi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&amp;</a:t>
            </a:r>
            <a:r>
              <a:rPr b="1" lang="vi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p_B</a:t>
            </a:r>
            <a:r>
              <a:rPr b="1" lang="vi">
                <a:solidFill>
                  <a:srgbClr val="FF00FF"/>
                </a:solidFill>
                <a:latin typeface="Lato"/>
                <a:ea typeface="Lato"/>
                <a:cs typeface="Lato"/>
                <a:sym typeface="Lato"/>
              </a:rPr>
              <a:t>) {  }</a:t>
            </a:r>
            <a:endParaRPr b="1">
              <a:solidFill>
                <a:srgbClr val="FF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Vector2D </a:t>
            </a:r>
            <a:r>
              <a:rPr b="1" lang="vi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&lt;</a:t>
            </a:r>
            <a:r>
              <a:rPr b="1" lang="vi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r>
              <a:rPr b="1" lang="vi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&gt;</a:t>
            </a:r>
            <a:r>
              <a:rPr b="1" lang="vi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lang="vi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&amp;operator</a:t>
            </a:r>
            <a:r>
              <a:rPr b="1" lang="vi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/=</a:t>
            </a:r>
            <a:r>
              <a:rPr b="1" lang="vi">
                <a:solidFill>
                  <a:srgbClr val="FF00FF"/>
                </a:solidFill>
                <a:latin typeface="Lato"/>
                <a:ea typeface="Lato"/>
                <a:cs typeface="Lato"/>
                <a:sym typeface="Lato"/>
              </a:rPr>
              <a:t> (</a:t>
            </a:r>
            <a:r>
              <a:rPr b="1" lang="vi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Vector2D </a:t>
            </a:r>
            <a:endParaRPr b="1">
              <a:solidFill>
                <a:srgbClr val="00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&lt;</a:t>
            </a:r>
            <a:r>
              <a:rPr b="1" lang="vi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r>
              <a:rPr b="1" lang="vi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&gt;</a:t>
            </a:r>
            <a:r>
              <a:rPr b="1" lang="vi">
                <a:solidFill>
                  <a:srgbClr val="FF00F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lang="vi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&amp;</a:t>
            </a:r>
            <a:r>
              <a:rPr b="1" lang="vi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p_A</a:t>
            </a:r>
            <a:r>
              <a:rPr b="1" lang="vi">
                <a:solidFill>
                  <a:srgbClr val="FF00FF"/>
                </a:solidFill>
                <a:latin typeface="Lato"/>
                <a:ea typeface="Lato"/>
                <a:cs typeface="Lato"/>
                <a:sym typeface="Lato"/>
              </a:rPr>
              <a:t>, </a:t>
            </a:r>
            <a:r>
              <a:rPr b="1" lang="vi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const </a:t>
            </a:r>
            <a:r>
              <a:rPr b="1" lang="vi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Vector2D </a:t>
            </a:r>
            <a:r>
              <a:rPr b="1" lang="vi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&lt;</a:t>
            </a:r>
            <a:r>
              <a:rPr b="1" lang="vi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r>
              <a:rPr b="1" lang="vi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&gt; </a:t>
            </a:r>
            <a:r>
              <a:rPr b="1" lang="vi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&amp;</a:t>
            </a:r>
            <a:r>
              <a:rPr b="1" lang="vi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p_B</a:t>
            </a:r>
            <a:r>
              <a:rPr b="1" lang="vi">
                <a:solidFill>
                  <a:srgbClr val="FF00FF"/>
                </a:solidFill>
                <a:latin typeface="Lato"/>
                <a:ea typeface="Lato"/>
                <a:cs typeface="Lato"/>
                <a:sym typeface="Lato"/>
              </a:rPr>
              <a:t>) {  }</a:t>
            </a:r>
            <a:endParaRPr b="1">
              <a:solidFill>
                <a:srgbClr val="FF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Vector2D </a:t>
            </a:r>
            <a:r>
              <a:rPr b="1" lang="vi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&lt;</a:t>
            </a:r>
            <a:r>
              <a:rPr b="1" lang="vi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r>
              <a:rPr b="1" lang="vi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&gt;</a:t>
            </a:r>
            <a:r>
              <a:rPr b="1" lang="vi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lang="vi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&amp;operator</a:t>
            </a:r>
            <a:r>
              <a:rPr b="1" lang="vi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*</a:t>
            </a:r>
            <a:r>
              <a:rPr b="1" lang="vi">
                <a:solidFill>
                  <a:srgbClr val="FF00FF"/>
                </a:solidFill>
                <a:latin typeface="Lato"/>
                <a:ea typeface="Lato"/>
                <a:cs typeface="Lato"/>
                <a:sym typeface="Lato"/>
              </a:rPr>
              <a:t> (</a:t>
            </a:r>
            <a:r>
              <a:rPr b="1" lang="vi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T i</a:t>
            </a:r>
            <a:r>
              <a:rPr b="1" lang="vi">
                <a:solidFill>
                  <a:srgbClr val="FF00FF"/>
                </a:solidFill>
                <a:latin typeface="Lato"/>
                <a:ea typeface="Lato"/>
                <a:cs typeface="Lato"/>
                <a:sym typeface="Lato"/>
              </a:rPr>
              <a:t>) {  }</a:t>
            </a:r>
            <a:endParaRPr b="1">
              <a:solidFill>
                <a:srgbClr val="FF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Vector2D </a:t>
            </a:r>
            <a:r>
              <a:rPr b="1" lang="vi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&lt;</a:t>
            </a:r>
            <a:r>
              <a:rPr b="1" lang="vi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r>
              <a:rPr b="1" lang="vi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&gt;</a:t>
            </a:r>
            <a:r>
              <a:rPr b="1" lang="vi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lang="vi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&amp;operator</a:t>
            </a:r>
            <a:r>
              <a:rPr b="1" lang="vi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=</a:t>
            </a:r>
            <a:r>
              <a:rPr b="1" lang="vi">
                <a:solidFill>
                  <a:srgbClr val="FF00FF"/>
                </a:solidFill>
                <a:latin typeface="Lato"/>
                <a:ea typeface="Lato"/>
                <a:cs typeface="Lato"/>
                <a:sym typeface="Lato"/>
              </a:rPr>
              <a:t> (</a:t>
            </a:r>
            <a:r>
              <a:rPr b="1" lang="vi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const </a:t>
            </a:r>
            <a:r>
              <a:rPr b="1" lang="vi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Vector2D </a:t>
            </a:r>
            <a:r>
              <a:rPr b="1" lang="vi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&lt;</a:t>
            </a:r>
            <a:r>
              <a:rPr b="1" lang="vi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r>
              <a:rPr b="1" lang="vi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&gt; </a:t>
            </a:r>
            <a:r>
              <a:rPr b="1" lang="vi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&amp;</a:t>
            </a:r>
            <a:r>
              <a:rPr b="1" lang="vi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p_B</a:t>
            </a:r>
            <a:r>
              <a:rPr b="1" lang="vi">
                <a:solidFill>
                  <a:srgbClr val="FF00FF"/>
                </a:solidFill>
                <a:latin typeface="Lato"/>
                <a:ea typeface="Lato"/>
                <a:cs typeface="Lato"/>
                <a:sym typeface="Lato"/>
              </a:rPr>
              <a:t>) {  }</a:t>
            </a:r>
            <a:endParaRPr b="1">
              <a:solidFill>
                <a:srgbClr val="FF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>
                <a:solidFill>
                  <a:srgbClr val="0000FF"/>
                </a:solidFill>
              </a:rPr>
              <a:t>friend </a:t>
            </a:r>
            <a:r>
              <a:rPr b="1" lang="vi">
                <a:solidFill>
                  <a:srgbClr val="00FFFF"/>
                </a:solidFill>
              </a:rPr>
              <a:t>ostream </a:t>
            </a:r>
            <a:r>
              <a:rPr b="1" lang="vi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&amp;operator</a:t>
            </a:r>
            <a:r>
              <a:rPr b="1" lang="vi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&lt;&lt;</a:t>
            </a:r>
            <a:r>
              <a:rPr b="1" lang="vi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lang="vi">
                <a:solidFill>
                  <a:srgbClr val="FF00FF"/>
                </a:solidFill>
                <a:latin typeface="Lato"/>
                <a:ea typeface="Lato"/>
                <a:cs typeface="Lato"/>
                <a:sym typeface="Lato"/>
              </a:rPr>
              <a:t>(</a:t>
            </a:r>
            <a:r>
              <a:rPr b="1" lang="vi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lang="vi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ostream </a:t>
            </a:r>
            <a:r>
              <a:rPr b="1" lang="vi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p_Out</a:t>
            </a:r>
            <a:r>
              <a:rPr b="1" lang="vi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, const  </a:t>
            </a:r>
            <a:r>
              <a:rPr b="1" lang="vi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Vector2D </a:t>
            </a:r>
            <a:r>
              <a:rPr b="1" lang="vi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&amp;</a:t>
            </a:r>
            <a:r>
              <a:rPr b="1" lang="vi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p_Vec</a:t>
            </a:r>
            <a:r>
              <a:rPr b="1" lang="vi">
                <a:solidFill>
                  <a:srgbClr val="FF00FF"/>
                </a:solidFill>
                <a:latin typeface="Lato"/>
                <a:ea typeface="Lato"/>
                <a:cs typeface="Lato"/>
                <a:sym typeface="Lato"/>
              </a:rPr>
              <a:t>) { }</a:t>
            </a:r>
            <a:endParaRPr b="1">
              <a:solidFill>
                <a:srgbClr val="FF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>
                <a:solidFill>
                  <a:srgbClr val="FFD966"/>
                </a:solidFill>
                <a:latin typeface="Lato"/>
                <a:ea typeface="Lato"/>
                <a:cs typeface="Lato"/>
                <a:sym typeface="Lato"/>
              </a:rPr>
              <a:t>};</a:t>
            </a:r>
            <a:endParaRPr b="1">
              <a:solidFill>
                <a:srgbClr val="FFD96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D966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3"/>
          <p:cNvSpPr txBox="1"/>
          <p:nvPr/>
        </p:nvSpPr>
        <p:spPr>
          <a:xfrm>
            <a:off x="172625" y="34200"/>
            <a:ext cx="3054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2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</a:t>
            </a:r>
            <a:r>
              <a:rPr b="1" lang="vi" sz="2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. Class Screen</a:t>
            </a:r>
            <a:endParaRPr b="1" sz="23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32" name="Google Shape;33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72350" y="74975"/>
            <a:ext cx="734525" cy="651950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33"/>
          <p:cNvSpPr/>
          <p:nvPr/>
        </p:nvSpPr>
        <p:spPr>
          <a:xfrm>
            <a:off x="2523500" y="60150"/>
            <a:ext cx="5755500" cy="502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#include</a:t>
            </a:r>
            <a:r>
              <a:rPr b="1" lang="vi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lang="vi">
                <a:solidFill>
                  <a:srgbClr val="FF9900"/>
                </a:solidFill>
                <a:latin typeface="Lato"/>
                <a:ea typeface="Lato"/>
                <a:cs typeface="Lato"/>
                <a:sym typeface="Lato"/>
              </a:rPr>
              <a:t>&lt;windows.h&gt;</a:t>
            </a:r>
            <a:endParaRPr b="1">
              <a:solidFill>
                <a:srgbClr val="FF99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class </a:t>
            </a:r>
            <a:r>
              <a:rPr b="1" lang="vi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Screen </a:t>
            </a:r>
            <a:endParaRPr b="1">
              <a:solidFill>
                <a:srgbClr val="00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>
                <a:solidFill>
                  <a:srgbClr val="FFD966"/>
                </a:solidFill>
                <a:latin typeface="Lato"/>
                <a:ea typeface="Lato"/>
                <a:cs typeface="Lato"/>
                <a:sym typeface="Lato"/>
              </a:rPr>
              <a:t>{ </a:t>
            </a:r>
            <a:endParaRPr b="1">
              <a:solidFill>
                <a:srgbClr val="FFD96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 private: </a:t>
            </a:r>
            <a:endParaRPr b="1">
              <a:solidFill>
                <a:srgbClr val="00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	static </a:t>
            </a:r>
            <a:r>
              <a:rPr b="1" lang="vi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Screen</a:t>
            </a:r>
            <a:r>
              <a:rPr b="1" lang="vi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*s_Instance;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 public:</a:t>
            </a:r>
            <a:endParaRPr b="1">
              <a:solidFill>
                <a:srgbClr val="00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Screen </a:t>
            </a:r>
            <a:r>
              <a:rPr b="1" lang="vi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:: Screen</a:t>
            </a:r>
            <a:r>
              <a:rPr b="1" lang="vi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lang="vi">
                <a:solidFill>
                  <a:srgbClr val="FFD966"/>
                </a:solidFill>
                <a:latin typeface="Lato"/>
                <a:ea typeface="Lato"/>
                <a:cs typeface="Lato"/>
                <a:sym typeface="Lato"/>
              </a:rPr>
              <a:t>( ) { } </a:t>
            </a:r>
            <a:endParaRPr b="1">
              <a:solidFill>
                <a:srgbClr val="FFD96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void </a:t>
            </a:r>
            <a:r>
              <a:rPr b="1" lang="vi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Screen </a:t>
            </a:r>
            <a:r>
              <a:rPr b="1" lang="vi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:: Init</a:t>
            </a:r>
            <a:r>
              <a:rPr b="1" lang="vi">
                <a:solidFill>
                  <a:srgbClr val="FFD966"/>
                </a:solidFill>
                <a:latin typeface="Lato"/>
                <a:ea typeface="Lato"/>
                <a:cs typeface="Lato"/>
                <a:sym typeface="Lato"/>
              </a:rPr>
              <a:t>( </a:t>
            </a:r>
            <a:r>
              <a:rPr b="1" lang="vi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const char </a:t>
            </a:r>
            <a:r>
              <a:rPr b="1" lang="vi">
                <a:solidFill>
                  <a:srgbClr val="FFD966"/>
                </a:solidFill>
                <a:latin typeface="Lato"/>
                <a:ea typeface="Lato"/>
                <a:cs typeface="Lato"/>
                <a:sym typeface="Lato"/>
              </a:rPr>
              <a:t>*</a:t>
            </a:r>
            <a:r>
              <a:rPr b="1" lang="vi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p_Title</a:t>
            </a:r>
            <a:r>
              <a:rPr b="1" lang="vi">
                <a:solidFill>
                  <a:srgbClr val="FFD966"/>
                </a:solidFill>
                <a:latin typeface="Lato"/>
                <a:ea typeface="Lato"/>
                <a:cs typeface="Lato"/>
                <a:sym typeface="Lato"/>
              </a:rPr>
              <a:t>) { } </a:t>
            </a:r>
            <a:endParaRPr b="1">
              <a:solidFill>
                <a:srgbClr val="FFD96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void </a:t>
            </a:r>
            <a:r>
              <a:rPr b="1" lang="vi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Screen </a:t>
            </a:r>
            <a:r>
              <a:rPr b="1" lang="vi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:: Goto</a:t>
            </a:r>
            <a:r>
              <a:rPr b="1" lang="vi">
                <a:solidFill>
                  <a:srgbClr val="FFD966"/>
                </a:solidFill>
                <a:latin typeface="Lato"/>
                <a:ea typeface="Lato"/>
                <a:cs typeface="Lato"/>
                <a:sym typeface="Lato"/>
              </a:rPr>
              <a:t>( </a:t>
            </a:r>
            <a:r>
              <a:rPr b="1" lang="vi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SHORT </a:t>
            </a:r>
            <a:r>
              <a:rPr b="1" lang="vi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p_X</a:t>
            </a:r>
            <a:r>
              <a:rPr b="1" lang="vi">
                <a:solidFill>
                  <a:srgbClr val="FFD966"/>
                </a:solidFill>
                <a:latin typeface="Lato"/>
                <a:ea typeface="Lato"/>
                <a:cs typeface="Lato"/>
                <a:sym typeface="Lato"/>
              </a:rPr>
              <a:t>, </a:t>
            </a:r>
            <a:r>
              <a:rPr b="1" lang="vi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SHORT </a:t>
            </a:r>
            <a:r>
              <a:rPr b="1" lang="vi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p_Y </a:t>
            </a:r>
            <a:r>
              <a:rPr b="1" lang="vi">
                <a:solidFill>
                  <a:srgbClr val="FFD966"/>
                </a:solidFill>
                <a:latin typeface="Lato"/>
                <a:ea typeface="Lato"/>
                <a:cs typeface="Lato"/>
                <a:sym typeface="Lato"/>
              </a:rPr>
              <a:t>) { }</a:t>
            </a:r>
            <a:endParaRPr b="1">
              <a:solidFill>
                <a:srgbClr val="FFD96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>
                <a:solidFill>
                  <a:srgbClr val="FFD966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lang="vi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void </a:t>
            </a:r>
            <a:r>
              <a:rPr b="1" lang="vi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Screen </a:t>
            </a:r>
            <a:r>
              <a:rPr b="1" lang="vi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:: SetColor</a:t>
            </a:r>
            <a:r>
              <a:rPr b="1" lang="vi">
                <a:solidFill>
                  <a:srgbClr val="FFD966"/>
                </a:solidFill>
                <a:latin typeface="Lato"/>
                <a:ea typeface="Lato"/>
                <a:cs typeface="Lato"/>
                <a:sym typeface="Lato"/>
              </a:rPr>
              <a:t>( </a:t>
            </a:r>
            <a:r>
              <a:rPr b="1" lang="vi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int </a:t>
            </a:r>
            <a:r>
              <a:rPr b="1" lang="vi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p_BgColor </a:t>
            </a:r>
            <a:r>
              <a:rPr b="1" lang="vi">
                <a:solidFill>
                  <a:srgbClr val="FFD966"/>
                </a:solidFill>
                <a:latin typeface="Lato"/>
                <a:ea typeface="Lato"/>
                <a:cs typeface="Lato"/>
                <a:sym typeface="Lato"/>
              </a:rPr>
              <a:t>, </a:t>
            </a:r>
            <a:r>
              <a:rPr b="1" lang="vi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int </a:t>
            </a:r>
            <a:r>
              <a:rPr b="1" lang="vi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p_TxtColor </a:t>
            </a:r>
            <a:r>
              <a:rPr b="1" lang="vi">
                <a:solidFill>
                  <a:srgbClr val="FFD966"/>
                </a:solidFill>
                <a:latin typeface="Lato"/>
                <a:ea typeface="Lato"/>
                <a:cs typeface="Lato"/>
                <a:sym typeface="Lato"/>
              </a:rPr>
              <a:t>) { }</a:t>
            </a:r>
            <a:endParaRPr b="1">
              <a:solidFill>
                <a:srgbClr val="FFD96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void </a:t>
            </a:r>
            <a:r>
              <a:rPr b="1" lang="vi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Screen </a:t>
            </a:r>
            <a:r>
              <a:rPr b="1" lang="vi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:: HideCurSor</a:t>
            </a:r>
            <a:r>
              <a:rPr b="1" lang="vi">
                <a:solidFill>
                  <a:srgbClr val="FFD966"/>
                </a:solidFill>
                <a:latin typeface="Lato"/>
                <a:ea typeface="Lato"/>
                <a:cs typeface="Lato"/>
                <a:sym typeface="Lato"/>
              </a:rPr>
              <a:t>( </a:t>
            </a:r>
            <a:r>
              <a:rPr b="1" lang="vi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BOOL  </a:t>
            </a:r>
            <a:r>
              <a:rPr b="1" lang="vi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p_Show </a:t>
            </a:r>
            <a:r>
              <a:rPr b="1" lang="vi">
                <a:solidFill>
                  <a:srgbClr val="FFD966"/>
                </a:solidFill>
                <a:latin typeface="Lato"/>
                <a:ea typeface="Lato"/>
                <a:cs typeface="Lato"/>
                <a:sym typeface="Lato"/>
              </a:rPr>
              <a:t>) { }</a:t>
            </a:r>
            <a:endParaRPr b="1">
              <a:solidFill>
                <a:srgbClr val="FFD96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void </a:t>
            </a:r>
            <a:r>
              <a:rPr b="1" lang="vi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Screen </a:t>
            </a:r>
            <a:r>
              <a:rPr b="1" lang="vi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:: SetWindowSize</a:t>
            </a:r>
            <a:r>
              <a:rPr b="1" lang="vi">
                <a:solidFill>
                  <a:srgbClr val="FFD966"/>
                </a:solidFill>
                <a:latin typeface="Lato"/>
                <a:ea typeface="Lato"/>
                <a:cs typeface="Lato"/>
                <a:sym typeface="Lato"/>
              </a:rPr>
              <a:t>( </a:t>
            </a:r>
            <a:r>
              <a:rPr b="1" lang="vi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SHORT </a:t>
            </a:r>
            <a:r>
              <a:rPr b="1" lang="vi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p_W</a:t>
            </a:r>
            <a:r>
              <a:rPr b="1" lang="vi">
                <a:solidFill>
                  <a:srgbClr val="FFD966"/>
                </a:solidFill>
                <a:latin typeface="Lato"/>
                <a:ea typeface="Lato"/>
                <a:cs typeface="Lato"/>
                <a:sym typeface="Lato"/>
              </a:rPr>
              <a:t>, </a:t>
            </a:r>
            <a:r>
              <a:rPr b="1" lang="vi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SHORT </a:t>
            </a:r>
            <a:r>
              <a:rPr b="1" lang="vi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p_H </a:t>
            </a:r>
            <a:r>
              <a:rPr b="1" lang="vi">
                <a:solidFill>
                  <a:srgbClr val="FFD966"/>
                </a:solidFill>
                <a:latin typeface="Lato"/>
                <a:ea typeface="Lato"/>
                <a:cs typeface="Lato"/>
                <a:sym typeface="Lato"/>
              </a:rPr>
              <a:t>) { }</a:t>
            </a:r>
            <a:endParaRPr b="1">
              <a:solidFill>
                <a:srgbClr val="FFD96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void </a:t>
            </a:r>
            <a:r>
              <a:rPr b="1" lang="vi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Screen </a:t>
            </a:r>
            <a:r>
              <a:rPr b="1" lang="vi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:: SetScreenBufferSize</a:t>
            </a:r>
            <a:r>
              <a:rPr b="1" lang="vi">
                <a:solidFill>
                  <a:srgbClr val="FFD966"/>
                </a:solidFill>
                <a:latin typeface="Lato"/>
                <a:ea typeface="Lato"/>
                <a:cs typeface="Lato"/>
                <a:sym typeface="Lato"/>
              </a:rPr>
              <a:t>( </a:t>
            </a:r>
            <a:r>
              <a:rPr b="1" lang="vi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SHORT </a:t>
            </a:r>
            <a:r>
              <a:rPr b="1" lang="vi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p_W</a:t>
            </a:r>
            <a:r>
              <a:rPr b="1" lang="vi">
                <a:solidFill>
                  <a:srgbClr val="FFD966"/>
                </a:solidFill>
                <a:latin typeface="Lato"/>
                <a:ea typeface="Lato"/>
                <a:cs typeface="Lato"/>
                <a:sym typeface="Lato"/>
              </a:rPr>
              <a:t>, </a:t>
            </a:r>
            <a:r>
              <a:rPr b="1" lang="vi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SHORT </a:t>
            </a:r>
            <a:r>
              <a:rPr b="1" lang="vi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p_H </a:t>
            </a:r>
            <a:r>
              <a:rPr b="1" lang="vi">
                <a:solidFill>
                  <a:srgbClr val="FFD966"/>
                </a:solidFill>
                <a:latin typeface="Lato"/>
                <a:ea typeface="Lato"/>
                <a:cs typeface="Lato"/>
                <a:sym typeface="Lato"/>
              </a:rPr>
              <a:t>) { }</a:t>
            </a:r>
            <a:endParaRPr b="1">
              <a:solidFill>
                <a:srgbClr val="FFD96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void </a:t>
            </a:r>
            <a:r>
              <a:rPr b="1" lang="vi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Screen </a:t>
            </a:r>
            <a:r>
              <a:rPr b="1" lang="vi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:: DisableResizeWindow </a:t>
            </a:r>
            <a:r>
              <a:rPr b="1" lang="vi">
                <a:solidFill>
                  <a:srgbClr val="FFD966"/>
                </a:solidFill>
                <a:latin typeface="Lato"/>
                <a:ea typeface="Lato"/>
                <a:cs typeface="Lato"/>
                <a:sym typeface="Lato"/>
              </a:rPr>
              <a:t>(  ) { }</a:t>
            </a:r>
            <a:endParaRPr b="1">
              <a:solidFill>
                <a:srgbClr val="FFD96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void </a:t>
            </a:r>
            <a:r>
              <a:rPr b="1" lang="vi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Screen </a:t>
            </a:r>
            <a:r>
              <a:rPr b="1" lang="vi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:: DisableCtrButton</a:t>
            </a:r>
            <a:r>
              <a:rPr b="1" lang="vi">
                <a:solidFill>
                  <a:srgbClr val="FFD966"/>
                </a:solidFill>
                <a:latin typeface="Lato"/>
                <a:ea typeface="Lato"/>
                <a:cs typeface="Lato"/>
                <a:sym typeface="Lato"/>
              </a:rPr>
              <a:t>( </a:t>
            </a:r>
            <a:r>
              <a:rPr b="1" lang="vi">
                <a:solidFill>
                  <a:srgbClr val="4A86E8"/>
                </a:solidFill>
                <a:latin typeface="Lato"/>
                <a:ea typeface="Lato"/>
                <a:cs typeface="Lato"/>
                <a:sym typeface="Lato"/>
              </a:rPr>
              <a:t>bool </a:t>
            </a:r>
            <a:r>
              <a:rPr b="1" lang="vi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p_Close</a:t>
            </a:r>
            <a:r>
              <a:rPr b="1" lang="vi">
                <a:solidFill>
                  <a:srgbClr val="FFD966"/>
                </a:solidFill>
                <a:latin typeface="Lato"/>
                <a:ea typeface="Lato"/>
                <a:cs typeface="Lato"/>
                <a:sym typeface="Lato"/>
              </a:rPr>
              <a:t>, </a:t>
            </a:r>
            <a:r>
              <a:rPr b="1" lang="vi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bool </a:t>
            </a:r>
            <a:r>
              <a:rPr b="1" lang="vi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p_Min</a:t>
            </a:r>
            <a:r>
              <a:rPr b="1" lang="vi">
                <a:solidFill>
                  <a:srgbClr val="FFD966"/>
                </a:solidFill>
                <a:latin typeface="Lato"/>
                <a:ea typeface="Lato"/>
                <a:cs typeface="Lato"/>
                <a:sym typeface="Lato"/>
              </a:rPr>
              <a:t>, </a:t>
            </a:r>
            <a:r>
              <a:rPr b="1" lang="vi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bool </a:t>
            </a:r>
            <a:r>
              <a:rPr b="1" lang="vi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p_Max </a:t>
            </a:r>
            <a:r>
              <a:rPr b="1" lang="vi">
                <a:solidFill>
                  <a:srgbClr val="FFD966"/>
                </a:solidFill>
                <a:latin typeface="Lato"/>
                <a:ea typeface="Lato"/>
                <a:cs typeface="Lato"/>
                <a:sym typeface="Lato"/>
              </a:rPr>
              <a:t>) { }</a:t>
            </a:r>
            <a:endParaRPr b="1">
              <a:solidFill>
                <a:srgbClr val="FFD96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void </a:t>
            </a:r>
            <a:r>
              <a:rPr b="1" lang="vi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Screen </a:t>
            </a:r>
            <a:r>
              <a:rPr b="1" lang="vi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:: ShowScrollbar</a:t>
            </a:r>
            <a:r>
              <a:rPr b="1" lang="vi">
                <a:solidFill>
                  <a:srgbClr val="FFD966"/>
                </a:solidFill>
                <a:latin typeface="Lato"/>
                <a:ea typeface="Lato"/>
                <a:cs typeface="Lato"/>
                <a:sym typeface="Lato"/>
              </a:rPr>
              <a:t>( </a:t>
            </a:r>
            <a:r>
              <a:rPr b="1" lang="vi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BOOL  </a:t>
            </a:r>
            <a:r>
              <a:rPr b="1" lang="vi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p_Show</a:t>
            </a:r>
            <a:r>
              <a:rPr b="1" lang="vi">
                <a:solidFill>
                  <a:srgbClr val="FFD966"/>
                </a:solidFill>
                <a:latin typeface="Lato"/>
                <a:ea typeface="Lato"/>
                <a:cs typeface="Lato"/>
                <a:sym typeface="Lato"/>
              </a:rPr>
              <a:t>) { }</a:t>
            </a:r>
            <a:endParaRPr b="1">
              <a:solidFill>
                <a:srgbClr val="FFD96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void </a:t>
            </a:r>
            <a:r>
              <a:rPr b="1" lang="vi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Screen </a:t>
            </a:r>
            <a:r>
              <a:rPr b="1" lang="vi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:: CloseWindow</a:t>
            </a:r>
            <a:r>
              <a:rPr b="1" lang="vi">
                <a:solidFill>
                  <a:srgbClr val="FFD966"/>
                </a:solidFill>
                <a:latin typeface="Lato"/>
                <a:ea typeface="Lato"/>
                <a:cs typeface="Lato"/>
                <a:sym typeface="Lato"/>
              </a:rPr>
              <a:t>(  ) { }</a:t>
            </a:r>
            <a:endParaRPr b="1">
              <a:solidFill>
                <a:srgbClr val="FFD96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Screen </a:t>
            </a:r>
            <a:r>
              <a:rPr b="1" lang="vi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:: ~Screen</a:t>
            </a:r>
            <a:r>
              <a:rPr b="1" lang="vi">
                <a:solidFill>
                  <a:srgbClr val="FFD966"/>
                </a:solidFill>
                <a:latin typeface="Lato"/>
                <a:ea typeface="Lato"/>
                <a:cs typeface="Lato"/>
                <a:sym typeface="Lato"/>
              </a:rPr>
              <a:t>(  ) { }</a:t>
            </a:r>
            <a:endParaRPr b="1">
              <a:solidFill>
                <a:srgbClr val="FFD96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>
                <a:solidFill>
                  <a:srgbClr val="FFD966"/>
                </a:solidFill>
                <a:latin typeface="Lato"/>
                <a:ea typeface="Lato"/>
                <a:cs typeface="Lato"/>
                <a:sym typeface="Lato"/>
              </a:rPr>
              <a:t>};</a:t>
            </a:r>
            <a:endParaRPr b="1">
              <a:solidFill>
                <a:srgbClr val="FFD966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4"/>
          <p:cNvSpPr txBox="1"/>
          <p:nvPr/>
        </p:nvSpPr>
        <p:spPr>
          <a:xfrm>
            <a:off x="227325" y="34750"/>
            <a:ext cx="3054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2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j</a:t>
            </a:r>
            <a:r>
              <a:rPr b="1" lang="vi" sz="2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. Class Timer</a:t>
            </a:r>
            <a:endParaRPr b="1" sz="23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9" name="Google Shape;339;p34"/>
          <p:cNvSpPr/>
          <p:nvPr/>
        </p:nvSpPr>
        <p:spPr>
          <a:xfrm>
            <a:off x="2260500" y="118800"/>
            <a:ext cx="6758700" cy="4905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108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>
                <a:solidFill>
                  <a:srgbClr val="0000FF"/>
                </a:solidFill>
              </a:rPr>
              <a:t>const int </a:t>
            </a:r>
            <a:r>
              <a:rPr b="1" lang="vi">
                <a:solidFill>
                  <a:schemeClr val="lt1"/>
                </a:solidFill>
              </a:rPr>
              <a:t>TARGET_FPS = 60;</a:t>
            </a:r>
            <a:endParaRPr b="1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>
                <a:solidFill>
                  <a:srgbClr val="0000FF"/>
                </a:solidFill>
              </a:rPr>
              <a:t>const float </a:t>
            </a:r>
            <a:r>
              <a:rPr b="1" lang="vi">
                <a:solidFill>
                  <a:schemeClr val="lt1"/>
                </a:solidFill>
              </a:rPr>
              <a:t>TARGET_DELTATIME = 1.5f;</a:t>
            </a:r>
            <a:endParaRPr b="1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>
                <a:solidFill>
                  <a:srgbClr val="0000FF"/>
                </a:solidFill>
              </a:rPr>
              <a:t>class </a:t>
            </a:r>
            <a:r>
              <a:rPr b="1" lang="vi">
                <a:solidFill>
                  <a:srgbClr val="00FFFF"/>
                </a:solidFill>
              </a:rPr>
              <a:t>Timer</a:t>
            </a:r>
            <a:endParaRPr b="1"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>
                <a:solidFill>
                  <a:srgbClr val="FFD966"/>
                </a:solidFill>
              </a:rPr>
              <a:t>{ </a:t>
            </a:r>
            <a:r>
              <a:rPr b="1" lang="vi">
                <a:solidFill>
                  <a:srgbClr val="0000FF"/>
                </a:solidFill>
              </a:rPr>
              <a:t>private:</a:t>
            </a:r>
            <a:endParaRPr b="1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>
                <a:solidFill>
                  <a:srgbClr val="0000FF"/>
                </a:solidFill>
              </a:rPr>
              <a:t>	float </a:t>
            </a:r>
            <a:r>
              <a:rPr b="1" lang="vi">
                <a:solidFill>
                  <a:schemeClr val="lt1"/>
                </a:solidFill>
              </a:rPr>
              <a:t>m_DeltaTime </a:t>
            </a:r>
            <a:r>
              <a:rPr b="1" lang="vi">
                <a:solidFill>
                  <a:schemeClr val="lt1"/>
                </a:solidFill>
              </a:rPr>
              <a:t>;</a:t>
            </a:r>
            <a:endParaRPr b="1">
              <a:solidFill>
                <a:schemeClr val="lt1"/>
              </a:solidFill>
            </a:endParaRPr>
          </a:p>
          <a:p>
            <a:pPr indent="457200" lvl="0" marL="72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>
                <a:solidFill>
                  <a:srgbClr val="0000FF"/>
                </a:solidFill>
              </a:rPr>
              <a:t>float </a:t>
            </a:r>
            <a:r>
              <a:rPr b="1" lang="vi">
                <a:solidFill>
                  <a:schemeClr val="lt1"/>
                </a:solidFill>
              </a:rPr>
              <a:t>m_LastTime = 0;</a:t>
            </a:r>
            <a:endParaRPr b="1">
              <a:solidFill>
                <a:schemeClr val="lt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>
                <a:solidFill>
                  <a:srgbClr val="0000FF"/>
                </a:solidFill>
              </a:rPr>
              <a:t>static </a:t>
            </a:r>
            <a:r>
              <a:rPr b="1" lang="vi">
                <a:solidFill>
                  <a:schemeClr val="lt1"/>
                </a:solidFill>
              </a:rPr>
              <a:t>Timer *s_Instance;</a:t>
            </a:r>
            <a:endParaRPr b="1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>
                <a:solidFill>
                  <a:srgbClr val="0000FF"/>
                </a:solidFill>
              </a:rPr>
              <a:t>   public:</a:t>
            </a:r>
            <a:endParaRPr b="1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>
                <a:solidFill>
                  <a:srgbClr val="0000FF"/>
                </a:solidFill>
              </a:rPr>
              <a:t>	</a:t>
            </a:r>
            <a:r>
              <a:rPr b="1" lang="vi">
                <a:solidFill>
                  <a:schemeClr val="lt1"/>
                </a:solidFill>
              </a:rPr>
              <a:t>Timer</a:t>
            </a:r>
            <a:r>
              <a:rPr b="1" lang="vi">
                <a:solidFill>
                  <a:srgbClr val="FF00FF"/>
                </a:solidFill>
              </a:rPr>
              <a:t> ( ) { }</a:t>
            </a:r>
            <a:endParaRPr b="1">
              <a:solidFill>
                <a:srgbClr val="FF00FF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>
                <a:solidFill>
                  <a:srgbClr val="0000FF"/>
                </a:solidFill>
              </a:rPr>
              <a:t>void </a:t>
            </a:r>
            <a:r>
              <a:rPr b="1" lang="vi">
                <a:solidFill>
                  <a:schemeClr val="lt1"/>
                </a:solidFill>
              </a:rPr>
              <a:t>Tick</a:t>
            </a:r>
            <a:r>
              <a:rPr b="1" lang="vi">
                <a:solidFill>
                  <a:srgbClr val="FF00FF"/>
                </a:solidFill>
              </a:rPr>
              <a:t> ( ) </a:t>
            </a:r>
            <a:endParaRPr b="1">
              <a:solidFill>
                <a:srgbClr val="FF00FF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>
                <a:solidFill>
                  <a:srgbClr val="FF00FF"/>
                </a:solidFill>
              </a:rPr>
              <a:t>{</a:t>
            </a:r>
            <a:endParaRPr b="1">
              <a:solidFill>
                <a:srgbClr val="FF00FF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>
                <a:solidFill>
                  <a:schemeClr val="lt1"/>
                </a:solidFill>
              </a:rPr>
              <a:t>m_DeltaTime = </a:t>
            </a:r>
            <a:r>
              <a:rPr b="1" lang="vi">
                <a:solidFill>
                  <a:srgbClr val="FF00FF"/>
                </a:solidFill>
              </a:rPr>
              <a:t>(</a:t>
            </a:r>
            <a:r>
              <a:rPr b="1" lang="vi">
                <a:solidFill>
                  <a:schemeClr val="lt1"/>
                </a:solidFill>
              </a:rPr>
              <a:t>clock</a:t>
            </a:r>
            <a:r>
              <a:rPr b="1" lang="vi">
                <a:solidFill>
                  <a:srgbClr val="0000FF"/>
                </a:solidFill>
              </a:rPr>
              <a:t>()</a:t>
            </a:r>
            <a:r>
              <a:rPr b="1" lang="vi">
                <a:solidFill>
                  <a:schemeClr val="lt1"/>
                </a:solidFill>
              </a:rPr>
              <a:t> - m_LastTime</a:t>
            </a:r>
            <a:r>
              <a:rPr b="1" lang="vi">
                <a:solidFill>
                  <a:srgbClr val="FF00FF"/>
                </a:solidFill>
              </a:rPr>
              <a:t> )</a:t>
            </a:r>
            <a:endParaRPr b="1">
              <a:solidFill>
                <a:srgbClr val="FF00FF"/>
              </a:solidFill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>
                <a:solidFill>
                  <a:schemeClr val="lt1"/>
                </a:solidFill>
              </a:rPr>
              <a:t>*</a:t>
            </a:r>
            <a:r>
              <a:rPr b="1" lang="vi">
                <a:solidFill>
                  <a:srgbClr val="FF00FF"/>
                </a:solidFill>
              </a:rPr>
              <a:t>(</a:t>
            </a:r>
            <a:r>
              <a:rPr b="1" lang="vi">
                <a:solidFill>
                  <a:schemeClr val="lt1"/>
                </a:solidFill>
              </a:rPr>
              <a:t>TARGET_FPS / </a:t>
            </a:r>
            <a:r>
              <a:rPr b="1" lang="vi">
                <a:solidFill>
                  <a:srgbClr val="FFFFFF"/>
                </a:solidFill>
              </a:rPr>
              <a:t>1000.0f</a:t>
            </a:r>
            <a:r>
              <a:rPr b="1" lang="vi">
                <a:solidFill>
                  <a:srgbClr val="FF00FF"/>
                </a:solidFill>
              </a:rPr>
              <a:t>)</a:t>
            </a:r>
            <a:r>
              <a:rPr b="1" lang="vi">
                <a:solidFill>
                  <a:srgbClr val="FFFFFF"/>
                </a:solidFill>
              </a:rPr>
              <a:t>;</a:t>
            </a:r>
            <a:endParaRPr b="1">
              <a:solidFill>
                <a:srgbClr val="FFFFFF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>
                <a:solidFill>
                  <a:srgbClr val="0000FF"/>
                </a:solidFill>
              </a:rPr>
              <a:t>if </a:t>
            </a:r>
            <a:r>
              <a:rPr b="1" lang="vi">
                <a:solidFill>
                  <a:srgbClr val="FF00FF"/>
                </a:solidFill>
              </a:rPr>
              <a:t>(</a:t>
            </a:r>
            <a:r>
              <a:rPr b="1" lang="vi">
                <a:solidFill>
                  <a:schemeClr val="lt1"/>
                </a:solidFill>
              </a:rPr>
              <a:t>m_DeltaTime </a:t>
            </a:r>
            <a:r>
              <a:rPr b="1" lang="vi">
                <a:solidFill>
                  <a:srgbClr val="0000FF"/>
                </a:solidFill>
              </a:rPr>
              <a:t>  </a:t>
            </a:r>
            <a:r>
              <a:rPr b="1" lang="vi">
                <a:solidFill>
                  <a:schemeClr val="lt1"/>
                </a:solidFill>
              </a:rPr>
              <a:t>&gt;</a:t>
            </a:r>
            <a:r>
              <a:rPr b="1" lang="vi">
                <a:solidFill>
                  <a:srgbClr val="0000FF"/>
                </a:solidFill>
              </a:rPr>
              <a:t> </a:t>
            </a:r>
            <a:r>
              <a:rPr b="1" lang="vi">
                <a:solidFill>
                  <a:schemeClr val="lt1"/>
                </a:solidFill>
              </a:rPr>
              <a:t>TARGET_DELTATIME</a:t>
            </a:r>
            <a:r>
              <a:rPr b="1" lang="vi">
                <a:solidFill>
                  <a:srgbClr val="FF00FF"/>
                </a:solidFill>
              </a:rPr>
              <a:t>) </a:t>
            </a:r>
            <a:endParaRPr b="1">
              <a:solidFill>
                <a:srgbClr val="FF00FF"/>
              </a:solidFill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>
                <a:solidFill>
                  <a:schemeClr val="lt1"/>
                </a:solidFill>
              </a:rPr>
              <a:t>m_DeltaTime = TARGET_DELTATIME;</a:t>
            </a:r>
            <a:endParaRPr b="1">
              <a:solidFill>
                <a:schemeClr val="lt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>
                <a:solidFill>
                  <a:schemeClr val="lt1"/>
                </a:solidFill>
              </a:rPr>
              <a:t>m_LastTime = clock</a:t>
            </a:r>
            <a:r>
              <a:rPr b="1" lang="vi">
                <a:solidFill>
                  <a:srgbClr val="FF00FF"/>
                </a:solidFill>
              </a:rPr>
              <a:t>( )</a:t>
            </a:r>
            <a:r>
              <a:rPr b="1" lang="vi">
                <a:solidFill>
                  <a:schemeClr val="lt1"/>
                </a:solidFill>
              </a:rPr>
              <a:t>; </a:t>
            </a:r>
            <a:endParaRPr b="1">
              <a:solidFill>
                <a:schemeClr val="lt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>
                <a:solidFill>
                  <a:srgbClr val="FF00FF"/>
                </a:solidFill>
              </a:rPr>
              <a:t>} </a:t>
            </a:r>
            <a:endParaRPr b="1">
              <a:solidFill>
                <a:srgbClr val="FF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>
                <a:solidFill>
                  <a:srgbClr val="0000FF"/>
                </a:solidFill>
              </a:rPr>
              <a:t>	inline float </a:t>
            </a:r>
            <a:r>
              <a:rPr b="1" lang="vi">
                <a:solidFill>
                  <a:schemeClr val="lt1"/>
                </a:solidFill>
              </a:rPr>
              <a:t>GetDeltaTime </a:t>
            </a:r>
            <a:r>
              <a:rPr b="1" lang="vi">
                <a:solidFill>
                  <a:srgbClr val="FF00FF"/>
                </a:solidFill>
              </a:rPr>
              <a:t>( ) </a:t>
            </a:r>
            <a:endParaRPr b="1">
              <a:solidFill>
                <a:srgbClr val="FF00FF"/>
              </a:solidFill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>
                <a:solidFill>
                  <a:srgbClr val="0000FF"/>
                </a:solidFill>
              </a:rPr>
              <a:t>return </a:t>
            </a:r>
            <a:r>
              <a:rPr b="1" lang="vi">
                <a:solidFill>
                  <a:schemeClr val="lt1"/>
                </a:solidFill>
              </a:rPr>
              <a:t>m_DeltaTim</a:t>
            </a:r>
            <a:r>
              <a:rPr b="1" lang="vi">
                <a:solidFill>
                  <a:srgbClr val="FFFFFF"/>
                </a:solidFill>
              </a:rPr>
              <a:t>e</a:t>
            </a:r>
            <a:r>
              <a:rPr b="1" lang="vi">
                <a:solidFill>
                  <a:srgbClr val="FFFFFF"/>
                </a:solidFill>
              </a:rPr>
              <a:t>;</a:t>
            </a:r>
            <a:endParaRPr b="1"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>
                <a:solidFill>
                  <a:srgbClr val="0000FF"/>
                </a:solidFill>
              </a:rPr>
              <a:t>inline static </a:t>
            </a:r>
            <a:r>
              <a:rPr b="1" lang="vi">
                <a:solidFill>
                  <a:srgbClr val="00FFFF"/>
                </a:solidFill>
              </a:rPr>
              <a:t>Timer </a:t>
            </a:r>
            <a:r>
              <a:rPr b="1" lang="vi">
                <a:solidFill>
                  <a:srgbClr val="0000FF"/>
                </a:solidFill>
              </a:rPr>
              <a:t>*</a:t>
            </a:r>
            <a:r>
              <a:rPr b="1" lang="vi">
                <a:solidFill>
                  <a:srgbClr val="FFFFFF"/>
                </a:solidFill>
              </a:rPr>
              <a:t>GetInstance</a:t>
            </a:r>
            <a:r>
              <a:rPr b="1" lang="vi">
                <a:solidFill>
                  <a:srgbClr val="FF00FF"/>
                </a:solidFill>
              </a:rPr>
              <a:t>()</a:t>
            </a:r>
            <a:endParaRPr b="1">
              <a:solidFill>
                <a:srgbClr val="FF00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>
                <a:solidFill>
                  <a:srgbClr val="0000FF"/>
                </a:solidFill>
              </a:rPr>
              <a:t>   	return </a:t>
            </a:r>
            <a:r>
              <a:rPr b="1" lang="vi">
                <a:solidFill>
                  <a:schemeClr val="lt1"/>
                </a:solidFill>
              </a:rPr>
              <a:t>s_Instance = </a:t>
            </a:r>
            <a:r>
              <a:rPr b="1" lang="vi">
                <a:solidFill>
                  <a:srgbClr val="0000FF"/>
                </a:solidFill>
              </a:rPr>
              <a:t>(</a:t>
            </a:r>
            <a:r>
              <a:rPr b="1" lang="vi">
                <a:solidFill>
                  <a:srgbClr val="FFFFFF"/>
                </a:solidFill>
              </a:rPr>
              <a:t>s_Instance !=</a:t>
            </a:r>
            <a:r>
              <a:rPr b="1" lang="vi">
                <a:solidFill>
                  <a:srgbClr val="0000FF"/>
                </a:solidFill>
              </a:rPr>
              <a:t> nullptr) ? </a:t>
            </a:r>
            <a:r>
              <a:rPr b="1" lang="vi">
                <a:solidFill>
                  <a:schemeClr val="lt1"/>
                </a:solidFill>
              </a:rPr>
              <a:t>s_Instance :</a:t>
            </a:r>
            <a:r>
              <a:rPr b="1" lang="vi">
                <a:solidFill>
                  <a:srgbClr val="0000FF"/>
                </a:solidFill>
              </a:rPr>
              <a:t> new </a:t>
            </a:r>
            <a:r>
              <a:rPr b="1" lang="vi">
                <a:solidFill>
                  <a:schemeClr val="lt1"/>
                </a:solidFill>
              </a:rPr>
              <a:t>Timer</a:t>
            </a:r>
            <a:r>
              <a:rPr b="1" lang="vi">
                <a:solidFill>
                  <a:srgbClr val="0000FF"/>
                </a:solidFill>
              </a:rPr>
              <a:t>( )</a:t>
            </a:r>
            <a:r>
              <a:rPr b="1" lang="vi">
                <a:solidFill>
                  <a:schemeClr val="lt1"/>
                </a:solidFill>
              </a:rPr>
              <a:t>; </a:t>
            </a:r>
            <a:endParaRPr b="1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>
                <a:solidFill>
                  <a:srgbClr val="FFD966"/>
                </a:solidFill>
              </a:rPr>
              <a:t>};  </a:t>
            </a:r>
            <a:r>
              <a:rPr b="1" lang="vi">
                <a:solidFill>
                  <a:srgbClr val="00FFFF"/>
                </a:solidFill>
              </a:rPr>
              <a:t>Timer *Timer : : </a:t>
            </a:r>
            <a:r>
              <a:rPr b="1" lang="vi">
                <a:solidFill>
                  <a:srgbClr val="0000FF"/>
                </a:solidFill>
              </a:rPr>
              <a:t>s_Instance = nullptr;</a:t>
            </a:r>
            <a:endParaRPr b="1">
              <a:solidFill>
                <a:srgbClr val="FFD966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 txBox="1"/>
          <p:nvPr/>
        </p:nvSpPr>
        <p:spPr>
          <a:xfrm>
            <a:off x="1072150" y="522200"/>
            <a:ext cx="30540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Montserrat"/>
              <a:buAutoNum type="arabicPeriod"/>
            </a:pPr>
            <a:r>
              <a:rPr b="1" lang="vi" sz="2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MÔ TẢ ĐỀ TÀI:    </a:t>
            </a:r>
            <a:endParaRPr b="1" sz="23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AutoNum type="alphaLcPeriod"/>
            </a:pPr>
            <a:r>
              <a:rPr b="1" lang="vi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Mô tả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9" name="Google Shape;149;p15"/>
          <p:cNvSpPr/>
          <p:nvPr/>
        </p:nvSpPr>
        <p:spPr>
          <a:xfrm>
            <a:off x="976750" y="1445550"/>
            <a:ext cx="2340900" cy="28989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5"/>
          <p:cNvSpPr txBox="1"/>
          <p:nvPr/>
        </p:nvSpPr>
        <p:spPr>
          <a:xfrm>
            <a:off x="1090150" y="1509750"/>
            <a:ext cx="22275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Ping Pong Point là trò chơi 2D trên máy tính dựa theo trò chơi bóng bàn trong thực tế.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Trong đề tài này, chúng ta sẽ sử dụng ngôn ngữ lập trình C++, kiến thức về OOP và màn hình Console để thực hiện trò chơi.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1" name="Google Shape;15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7675" y="2772600"/>
            <a:ext cx="3533475" cy="198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97675" y="355800"/>
            <a:ext cx="3470950" cy="21346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6"/>
          <p:cNvSpPr txBox="1"/>
          <p:nvPr/>
        </p:nvSpPr>
        <p:spPr>
          <a:xfrm>
            <a:off x="1072150" y="522200"/>
            <a:ext cx="30540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Montserrat"/>
              <a:buAutoNum type="arabicPeriod"/>
            </a:pPr>
            <a:r>
              <a:rPr b="1" lang="vi" sz="2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MÔ TẢ ĐỀ TÀI:</a:t>
            </a:r>
            <a:endParaRPr b="1" sz="23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b. Ý tưởng 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8" name="Google Shape;158;p16"/>
          <p:cNvSpPr/>
          <p:nvPr/>
        </p:nvSpPr>
        <p:spPr>
          <a:xfrm>
            <a:off x="822325" y="1498375"/>
            <a:ext cx="2950800" cy="27864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6"/>
          <p:cNvSpPr txBox="1"/>
          <p:nvPr/>
        </p:nvSpPr>
        <p:spPr>
          <a:xfrm>
            <a:off x="760275" y="1721713"/>
            <a:ext cx="28374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-"/>
            </a:pPr>
            <a:r>
              <a:rPr b="1" lang="vi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Cần thực hiện hiển thị người chơi, bóng, tỉ số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-"/>
            </a:pPr>
            <a:r>
              <a:rPr b="1" lang="vi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Cần có 1 khung hình trên màn hình Console 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-"/>
            </a:pPr>
            <a:r>
              <a:rPr b="1" lang="vi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Sử dụng thuật toán để có thể phản xạ bóng trên 2 đường biên và lúc va chạm vật thể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-"/>
            </a:pPr>
            <a:r>
              <a:rPr b="1" lang="vi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Xác định được lúc 1 đường bóng kết thúc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0" name="Google Shape;16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8525" y="1100300"/>
            <a:ext cx="4139650" cy="3104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99989" y="4284775"/>
            <a:ext cx="967486" cy="85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3050" y="1100300"/>
            <a:ext cx="4356224" cy="326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7"/>
          <p:cNvSpPr txBox="1"/>
          <p:nvPr>
            <p:ph type="title"/>
          </p:nvPr>
        </p:nvSpPr>
        <p:spPr>
          <a:xfrm>
            <a:off x="1297500" y="393750"/>
            <a:ext cx="67614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900"/>
              <a:t>2. </a:t>
            </a:r>
            <a:r>
              <a:rPr b="1" lang="vi" sz="1900"/>
              <a:t>XÁC ĐỊNH MÔ HÌNH HOẠT ĐỘNG CỦA MỘT GAME TRÊN C++</a:t>
            </a:r>
            <a:endParaRPr b="1" sz="1760"/>
          </a:p>
        </p:txBody>
      </p:sp>
      <p:pic>
        <p:nvPicPr>
          <p:cNvPr id="168" name="Google Shape;16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1825" y="4233151"/>
            <a:ext cx="1025650" cy="91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76850" y="1305150"/>
            <a:ext cx="4356124" cy="3685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900"/>
              <a:t>3. </a:t>
            </a:r>
            <a:r>
              <a:rPr b="1" lang="vi" sz="1900"/>
              <a:t>XÁC ĐỊNH CÔNG VIỆC, ĐỐI TƯỢNG VÀ PHÂN CHIA ĐỐI TƯỢNG</a:t>
            </a:r>
            <a:endParaRPr/>
          </a:p>
        </p:txBody>
      </p:sp>
      <p:sp>
        <p:nvSpPr>
          <p:cNvPr id="175" name="Google Shape;175;p18"/>
          <p:cNvSpPr txBox="1"/>
          <p:nvPr>
            <p:ph idx="1" type="body"/>
          </p:nvPr>
        </p:nvSpPr>
        <p:spPr>
          <a:xfrm>
            <a:off x="1297500" y="13078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AutoNum type="alphaLcPeriod"/>
            </a:pPr>
            <a:r>
              <a:rPr b="1" lang="vi">
                <a:latin typeface="Montserrat"/>
                <a:ea typeface="Montserrat"/>
                <a:cs typeface="Montserrat"/>
                <a:sym typeface="Montserrat"/>
              </a:rPr>
              <a:t>Engine //Chứa các phương thức vận hành game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AutoNum type="alphaLcPeriod"/>
            </a:pPr>
            <a:r>
              <a:rPr b="1" lang="vi">
                <a:latin typeface="Montserrat"/>
                <a:ea typeface="Montserrat"/>
                <a:cs typeface="Montserrat"/>
                <a:sym typeface="Montserrat"/>
              </a:rPr>
              <a:t>Input //Gồm các phương thức quản lý dữ kiện người dùng nhập vào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AutoNum type="alphaLcPeriod"/>
            </a:pPr>
            <a:r>
              <a:rPr b="1" lang="vi">
                <a:latin typeface="Montserrat"/>
                <a:ea typeface="Montserrat"/>
                <a:cs typeface="Montserrat"/>
                <a:sym typeface="Montserrat"/>
              </a:rPr>
              <a:t>Object : chứa 2 Class Ball và Player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+"/>
            </a:pPr>
            <a:r>
              <a:rPr b="1" lang="vi">
                <a:latin typeface="Montserrat"/>
                <a:ea typeface="Montserrat"/>
                <a:cs typeface="Montserrat"/>
                <a:sym typeface="Montserrat"/>
              </a:rPr>
              <a:t>  </a:t>
            </a:r>
            <a:r>
              <a:rPr lang="vi">
                <a:latin typeface="Montserrat"/>
                <a:ea typeface="Montserrat"/>
                <a:cs typeface="Montserrat"/>
                <a:sym typeface="Montserrat"/>
              </a:rPr>
              <a:t>  Ball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Char char="+"/>
            </a:pPr>
            <a:r>
              <a:rPr lang="vi">
                <a:latin typeface="Montserrat"/>
                <a:ea typeface="Montserrat"/>
                <a:cs typeface="Montserrat"/>
                <a:sym typeface="Montserrat"/>
              </a:rPr>
              <a:t>    Player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Char char="+"/>
            </a:pPr>
            <a:r>
              <a:rPr lang="vi">
                <a:latin typeface="Montserrat"/>
                <a:ea typeface="Montserrat"/>
                <a:cs typeface="Montserrat"/>
                <a:sym typeface="Montserrat"/>
              </a:rPr>
              <a:t>    GameObject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Char char="+"/>
            </a:pPr>
            <a:r>
              <a:rPr lang="vi">
                <a:latin typeface="Montserrat"/>
                <a:ea typeface="Montserrat"/>
                <a:cs typeface="Montserrat"/>
                <a:sym typeface="Montserrat"/>
              </a:rPr>
              <a:t>    IObject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AutoNum type="alphaLcPeriod"/>
            </a:pPr>
            <a:r>
              <a:rPr b="1" lang="vi">
                <a:latin typeface="Montserrat"/>
                <a:ea typeface="Montserrat"/>
                <a:cs typeface="Montserrat"/>
                <a:sym typeface="Montserrat"/>
              </a:rPr>
              <a:t>Physics //là folder chứa các Class mang tính vật lý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Char char="+"/>
            </a:pPr>
            <a:r>
              <a:rPr lang="vi">
                <a:latin typeface="Montserrat"/>
                <a:ea typeface="Montserrat"/>
                <a:cs typeface="Montserrat"/>
                <a:sym typeface="Montserrat"/>
              </a:rPr>
              <a:t>    Transform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Char char="+"/>
            </a:pPr>
            <a:r>
              <a:rPr lang="vi">
                <a:latin typeface="Montserrat"/>
                <a:ea typeface="Montserrat"/>
                <a:cs typeface="Montserrat"/>
                <a:sym typeface="Montserrat"/>
              </a:rPr>
              <a:t>    Vector2D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AutoNum type="alphaLcPeriod"/>
            </a:pPr>
            <a:r>
              <a:rPr b="1" lang="vi">
                <a:latin typeface="Montserrat"/>
                <a:ea typeface="Montserrat"/>
                <a:cs typeface="Montserrat"/>
                <a:sym typeface="Montserrat"/>
              </a:rPr>
              <a:t>Screen //Class tạo đối tượng màn hình game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AutoNum type="alphaLcPeriod"/>
            </a:pPr>
            <a:r>
              <a:rPr b="1" lang="vi">
                <a:latin typeface="Montserrat"/>
                <a:ea typeface="Montserrat"/>
                <a:cs typeface="Montserrat"/>
                <a:sym typeface="Montserrat"/>
              </a:rPr>
              <a:t>Timer //Class tính toán chênh lệch thời gian và sử dụng điều chỉnh  FPS, Loop  của 1 trò chơi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76" name="Google Shape;17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1825" y="4233151"/>
            <a:ext cx="1025650" cy="91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9"/>
          <p:cNvSpPr/>
          <p:nvPr/>
        </p:nvSpPr>
        <p:spPr>
          <a:xfrm>
            <a:off x="6838975" y="2004775"/>
            <a:ext cx="2235900" cy="2770500"/>
          </a:xfrm>
          <a:prstGeom prst="roundRect">
            <a:avLst>
              <a:gd fmla="val 16667" name="adj"/>
            </a:avLst>
          </a:prstGeom>
          <a:solidFill>
            <a:srgbClr val="4C113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>
                <a:solidFill>
                  <a:srgbClr val="FF9900"/>
                </a:solidFill>
                <a:latin typeface="Lato"/>
                <a:ea typeface="Lato"/>
                <a:cs typeface="Lato"/>
                <a:sym typeface="Lato"/>
              </a:rPr>
              <a:t>Engine:</a:t>
            </a:r>
            <a:endParaRPr b="1">
              <a:solidFill>
                <a:srgbClr val="FF99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AutoNum type="arabicPeriod"/>
            </a:pPr>
            <a:r>
              <a:rPr lang="vi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Init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AutoNum type="arabicPeriod"/>
            </a:pPr>
            <a:r>
              <a:rPr lang="vi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Loop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AutoNum type="arabicPeriod"/>
            </a:pPr>
            <a:r>
              <a:rPr lang="vi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Menu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AutoNum type="arabicPeriod"/>
            </a:pPr>
            <a:r>
              <a:rPr lang="vi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Render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AutoNum type="arabicPeriod"/>
            </a:pPr>
            <a:r>
              <a:rPr lang="vi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Update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AutoNum type="arabicPeriod"/>
            </a:pPr>
            <a:r>
              <a:rPr lang="vi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Clean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AutoNum type="arabicPeriod"/>
            </a:pPr>
            <a:r>
              <a:rPr lang="vi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Quit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AutoNum type="arabicPeriod"/>
            </a:pPr>
            <a:r>
              <a:rPr lang="vi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HandleEvents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AutoNum type="arabicPeriod"/>
            </a:pPr>
            <a:r>
              <a:rPr lang="vi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IsRunning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AutoNum type="arabicPeriod"/>
            </a:pPr>
            <a:r>
              <a:rPr lang="vi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inline static *GetInstance</a:t>
            </a:r>
            <a:endParaRPr/>
          </a:p>
        </p:txBody>
      </p:sp>
      <p:sp>
        <p:nvSpPr>
          <p:cNvPr id="182" name="Google Shape;182;p19"/>
          <p:cNvSpPr/>
          <p:nvPr/>
        </p:nvSpPr>
        <p:spPr>
          <a:xfrm>
            <a:off x="6986863" y="350200"/>
            <a:ext cx="1863900" cy="1336500"/>
          </a:xfrm>
          <a:prstGeom prst="roundRect">
            <a:avLst>
              <a:gd fmla="val 16667" name="adj"/>
            </a:avLst>
          </a:prstGeom>
          <a:solidFill>
            <a:srgbClr val="4C113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>
                <a:solidFill>
                  <a:srgbClr val="FF9900"/>
                </a:solidFill>
                <a:latin typeface="Lato"/>
                <a:ea typeface="Lato"/>
                <a:cs typeface="Lato"/>
                <a:sym typeface="Lato"/>
              </a:rPr>
              <a:t>Input</a:t>
            </a:r>
            <a:r>
              <a:rPr lang="vi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: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AutoNum type="arabicPeriod"/>
            </a:pPr>
            <a:r>
              <a:rPr lang="vi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inline static *Getinstance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AutoNum type="arabicPeriod"/>
            </a:pPr>
            <a:r>
              <a:rPr lang="vi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void Listen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AutoNum type="arabicPeriod"/>
            </a:pPr>
            <a:r>
              <a:rPr lang="vi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bool GetKeyDown</a:t>
            </a:r>
            <a:endParaRPr/>
          </a:p>
        </p:txBody>
      </p:sp>
      <p:sp>
        <p:nvSpPr>
          <p:cNvPr id="183" name="Google Shape;183;p19"/>
          <p:cNvSpPr/>
          <p:nvPr/>
        </p:nvSpPr>
        <p:spPr>
          <a:xfrm>
            <a:off x="4882988" y="1962888"/>
            <a:ext cx="1739700" cy="1109400"/>
          </a:xfrm>
          <a:prstGeom prst="roundRect">
            <a:avLst>
              <a:gd fmla="val 16667" name="adj"/>
            </a:avLst>
          </a:prstGeom>
          <a:solidFill>
            <a:srgbClr val="4C113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>
                <a:solidFill>
                  <a:srgbClr val="FF9900"/>
                </a:solidFill>
                <a:latin typeface="Lato"/>
                <a:ea typeface="Lato"/>
                <a:cs typeface="Lato"/>
                <a:sym typeface="Lato"/>
              </a:rPr>
              <a:t>Ball</a:t>
            </a:r>
            <a:r>
              <a:rPr lang="vi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: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AutoNum type="arabicPeriod"/>
            </a:pPr>
            <a:r>
              <a:rPr lang="vi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void render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AutoNum type="arabicPeriod"/>
            </a:pPr>
            <a:r>
              <a:rPr lang="vi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void update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AutoNum type="arabicPeriod"/>
            </a:pPr>
            <a:r>
              <a:rPr lang="vi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void clean</a:t>
            </a:r>
            <a:endParaRPr/>
          </a:p>
        </p:txBody>
      </p:sp>
      <p:sp>
        <p:nvSpPr>
          <p:cNvPr id="184" name="Google Shape;184;p19"/>
          <p:cNvSpPr/>
          <p:nvPr/>
        </p:nvSpPr>
        <p:spPr>
          <a:xfrm>
            <a:off x="71300" y="1951675"/>
            <a:ext cx="2709600" cy="2876700"/>
          </a:xfrm>
          <a:prstGeom prst="roundRect">
            <a:avLst>
              <a:gd fmla="val 16667" name="adj"/>
            </a:avLst>
          </a:prstGeom>
          <a:solidFill>
            <a:srgbClr val="4C113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>
                <a:solidFill>
                  <a:srgbClr val="FF9900"/>
                </a:solidFill>
                <a:latin typeface="Lato"/>
                <a:ea typeface="Lato"/>
                <a:cs typeface="Lato"/>
                <a:sym typeface="Lato"/>
              </a:rPr>
              <a:t>Screen</a:t>
            </a:r>
            <a:r>
              <a:rPr lang="vi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: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AutoNum type="arabicPeriod"/>
            </a:pPr>
            <a:r>
              <a:rPr lang="vi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void Init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AutoNum type="arabicPeriod"/>
            </a:pPr>
            <a:r>
              <a:rPr lang="vi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void GoTo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AutoNum type="arabicPeriod"/>
            </a:pPr>
            <a:r>
              <a:rPr lang="vi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void SetColor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AutoNum type="arabicPeriod"/>
            </a:pPr>
            <a:r>
              <a:rPr lang="vi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void HideCursor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AutoNum type="arabicPeriod"/>
            </a:pPr>
            <a:r>
              <a:rPr lang="vi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void SetWindowSize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AutoNum type="arabicPeriod"/>
            </a:pPr>
            <a:r>
              <a:rPr lang="vi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SetScreenBuffetSize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AutoNum type="arabicPeriod"/>
            </a:pPr>
            <a:r>
              <a:rPr lang="vi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DisableResizeWindow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AutoNum type="arabicPeriod"/>
            </a:pPr>
            <a:r>
              <a:rPr lang="vi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DisableCtrButton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AutoNum type="arabicPeriod"/>
            </a:pPr>
            <a:r>
              <a:rPr lang="vi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void ShowScrollbar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AutoNum type="arabicPeriod"/>
            </a:pPr>
            <a:r>
              <a:rPr lang="vi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void CloseWindow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AutoNum type="arabicPeriod"/>
            </a:pPr>
            <a:r>
              <a:rPr lang="vi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static *GetInstance</a:t>
            </a:r>
            <a:endParaRPr/>
          </a:p>
        </p:txBody>
      </p:sp>
      <p:sp>
        <p:nvSpPr>
          <p:cNvPr id="185" name="Google Shape;185;p19"/>
          <p:cNvSpPr/>
          <p:nvPr/>
        </p:nvSpPr>
        <p:spPr>
          <a:xfrm>
            <a:off x="4959200" y="3556775"/>
            <a:ext cx="1739700" cy="1043400"/>
          </a:xfrm>
          <a:prstGeom prst="roundRect">
            <a:avLst>
              <a:gd fmla="val 16667" name="adj"/>
            </a:avLst>
          </a:prstGeom>
          <a:solidFill>
            <a:srgbClr val="4C113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>
                <a:solidFill>
                  <a:srgbClr val="FF9900"/>
                </a:solidFill>
                <a:latin typeface="Lato"/>
                <a:ea typeface="Lato"/>
                <a:cs typeface="Lato"/>
                <a:sym typeface="Lato"/>
              </a:rPr>
              <a:t>Vector2D</a:t>
            </a:r>
            <a:r>
              <a:rPr lang="vi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: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AutoNum type="arabicPeriod"/>
            </a:pPr>
            <a:r>
              <a:rPr lang="vi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Các toán tử +, - , * , &amp;,  / , &lt;&lt;, = , …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AutoNum type="arabicPeriod"/>
            </a:pPr>
            <a:r>
              <a:rPr lang="vi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void print</a:t>
            </a:r>
            <a:endParaRPr/>
          </a:p>
        </p:txBody>
      </p:sp>
      <p:sp>
        <p:nvSpPr>
          <p:cNvPr id="186" name="Google Shape;186;p19"/>
          <p:cNvSpPr/>
          <p:nvPr/>
        </p:nvSpPr>
        <p:spPr>
          <a:xfrm>
            <a:off x="5071250" y="285850"/>
            <a:ext cx="1739700" cy="1513800"/>
          </a:xfrm>
          <a:prstGeom prst="roundRect">
            <a:avLst>
              <a:gd fmla="val 16667" name="adj"/>
            </a:avLst>
          </a:prstGeom>
          <a:solidFill>
            <a:srgbClr val="4C113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>
                <a:solidFill>
                  <a:srgbClr val="FF9900"/>
                </a:solidFill>
                <a:latin typeface="Lato"/>
                <a:ea typeface="Lato"/>
                <a:cs typeface="Lato"/>
                <a:sym typeface="Lato"/>
              </a:rPr>
              <a:t>Player</a:t>
            </a:r>
            <a:r>
              <a:rPr lang="vi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: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AutoNum type="arabicPeriod"/>
            </a:pPr>
            <a:r>
              <a:rPr lang="vi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void render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AutoNum type="arabicPeriod"/>
            </a:pPr>
            <a:r>
              <a:rPr lang="vi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void update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AutoNum type="arabicPeriod"/>
            </a:pPr>
            <a:r>
              <a:rPr lang="vi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void clean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AutoNum type="arabicPeriod"/>
            </a:pPr>
            <a:r>
              <a:rPr lang="vi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void countScore</a:t>
            </a:r>
            <a:endParaRPr/>
          </a:p>
        </p:txBody>
      </p:sp>
      <p:sp>
        <p:nvSpPr>
          <p:cNvPr id="187" name="Google Shape;187;p19"/>
          <p:cNvSpPr/>
          <p:nvPr/>
        </p:nvSpPr>
        <p:spPr>
          <a:xfrm>
            <a:off x="2686075" y="261550"/>
            <a:ext cx="2166900" cy="1562400"/>
          </a:xfrm>
          <a:prstGeom prst="roundRect">
            <a:avLst>
              <a:gd fmla="val 16667" name="adj"/>
            </a:avLst>
          </a:prstGeom>
          <a:solidFill>
            <a:srgbClr val="4C113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>
                <a:solidFill>
                  <a:srgbClr val="FF9900"/>
                </a:solidFill>
                <a:latin typeface="Lato"/>
                <a:ea typeface="Lato"/>
                <a:cs typeface="Lato"/>
                <a:sym typeface="Lato"/>
              </a:rPr>
              <a:t>Timer</a:t>
            </a:r>
            <a:r>
              <a:rPr lang="vi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: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AutoNum type="arabicPeriod"/>
            </a:pPr>
            <a:r>
              <a:rPr lang="vi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static *s_Instance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AutoNum type="arabicPeriod"/>
            </a:pPr>
            <a:r>
              <a:rPr lang="vi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float GetDeltaTime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AutoNum type="arabicPeriod"/>
            </a:pPr>
            <a:r>
              <a:rPr lang="vi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static *GetInstance</a:t>
            </a:r>
            <a:endParaRPr/>
          </a:p>
        </p:txBody>
      </p:sp>
      <p:pic>
        <p:nvPicPr>
          <p:cNvPr id="188" name="Google Shape;18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79638"/>
            <a:ext cx="1114425" cy="1400175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19"/>
          <p:cNvSpPr/>
          <p:nvPr/>
        </p:nvSpPr>
        <p:spPr>
          <a:xfrm>
            <a:off x="95525" y="209525"/>
            <a:ext cx="2353200" cy="1470300"/>
          </a:xfrm>
          <a:prstGeom prst="roundRect">
            <a:avLst>
              <a:gd fmla="val 16667" name="adj"/>
            </a:avLst>
          </a:prstGeom>
          <a:solidFill>
            <a:srgbClr val="4C113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>
                <a:solidFill>
                  <a:srgbClr val="FF9900"/>
                </a:solidFill>
                <a:latin typeface="Lato"/>
                <a:ea typeface="Lato"/>
                <a:cs typeface="Lato"/>
                <a:sym typeface="Lato"/>
              </a:rPr>
              <a:t>Transform</a:t>
            </a:r>
            <a:r>
              <a:rPr lang="vi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: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AutoNum type="arabicPeriod"/>
            </a:pPr>
            <a:r>
              <a:rPr lang="vi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void Log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AutoNum type="arabicPeriod"/>
            </a:pPr>
            <a:r>
              <a:rPr lang="vi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void TranslateX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AutoNum type="arabicPeriod"/>
            </a:pPr>
            <a:r>
              <a:rPr lang="vi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void TranslateY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AutoNum type="arabicPeriod"/>
            </a:pPr>
            <a:r>
              <a:rPr lang="vi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void TranslateVector</a:t>
            </a:r>
            <a:endParaRPr/>
          </a:p>
        </p:txBody>
      </p:sp>
      <p:sp>
        <p:nvSpPr>
          <p:cNvPr id="190" name="Google Shape;190;p19"/>
          <p:cNvSpPr/>
          <p:nvPr/>
        </p:nvSpPr>
        <p:spPr>
          <a:xfrm>
            <a:off x="2965100" y="2126250"/>
            <a:ext cx="1670400" cy="1043400"/>
          </a:xfrm>
          <a:prstGeom prst="roundRect">
            <a:avLst>
              <a:gd fmla="val 16667" name="adj"/>
            </a:avLst>
          </a:prstGeom>
          <a:solidFill>
            <a:srgbClr val="4C113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>
                <a:solidFill>
                  <a:srgbClr val="FF9900"/>
                </a:solidFill>
                <a:latin typeface="Lato"/>
                <a:ea typeface="Lato"/>
                <a:cs typeface="Lato"/>
                <a:sym typeface="Lato"/>
              </a:rPr>
              <a:t>GameObject</a:t>
            </a:r>
            <a:r>
              <a:rPr lang="vi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: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AutoNum type="arabicPeriod"/>
            </a:pPr>
            <a:r>
              <a:rPr lang="vi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void render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AutoNum type="arabicPeriod"/>
            </a:pPr>
            <a:r>
              <a:rPr lang="vi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void update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AutoNum type="arabicPeriod"/>
            </a:pPr>
            <a:r>
              <a:rPr lang="vi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void clean</a:t>
            </a:r>
            <a:endParaRPr/>
          </a:p>
        </p:txBody>
      </p:sp>
      <p:sp>
        <p:nvSpPr>
          <p:cNvPr id="191" name="Google Shape;191;p19"/>
          <p:cNvSpPr/>
          <p:nvPr/>
        </p:nvSpPr>
        <p:spPr>
          <a:xfrm>
            <a:off x="2965125" y="3709600"/>
            <a:ext cx="1739700" cy="1109400"/>
          </a:xfrm>
          <a:prstGeom prst="roundRect">
            <a:avLst>
              <a:gd fmla="val 16667" name="adj"/>
            </a:avLst>
          </a:prstGeom>
          <a:solidFill>
            <a:srgbClr val="4C113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>
                <a:solidFill>
                  <a:srgbClr val="FF9900"/>
                </a:solidFill>
                <a:latin typeface="Lato"/>
                <a:ea typeface="Lato"/>
                <a:cs typeface="Lato"/>
                <a:sym typeface="Lato"/>
              </a:rPr>
              <a:t>IObject</a:t>
            </a:r>
            <a:r>
              <a:rPr lang="vi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: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AutoNum type="arabicPeriod"/>
            </a:pPr>
            <a:r>
              <a:rPr lang="vi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void render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AutoNum type="arabicPeriod"/>
            </a:pPr>
            <a:r>
              <a:rPr lang="vi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void update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AutoNum type="arabicPeriod"/>
            </a:pPr>
            <a:r>
              <a:rPr lang="vi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void clean</a:t>
            </a:r>
            <a:endParaRPr/>
          </a:p>
        </p:txBody>
      </p:sp>
      <p:cxnSp>
        <p:nvCxnSpPr>
          <p:cNvPr id="192" name="Google Shape;192;p19"/>
          <p:cNvCxnSpPr/>
          <p:nvPr/>
        </p:nvCxnSpPr>
        <p:spPr>
          <a:xfrm rot="10800000">
            <a:off x="3948075" y="3176500"/>
            <a:ext cx="1200" cy="53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3" name="Google Shape;193;p19"/>
          <p:cNvCxnSpPr/>
          <p:nvPr/>
        </p:nvCxnSpPr>
        <p:spPr>
          <a:xfrm rot="10800000">
            <a:off x="5843600" y="3071700"/>
            <a:ext cx="4500" cy="47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4" name="Google Shape;194;p19"/>
          <p:cNvCxnSpPr/>
          <p:nvPr/>
        </p:nvCxnSpPr>
        <p:spPr>
          <a:xfrm rot="10800000">
            <a:off x="4644350" y="2602700"/>
            <a:ext cx="229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5" name="Google Shape;195;p19"/>
          <p:cNvCxnSpPr/>
          <p:nvPr/>
        </p:nvCxnSpPr>
        <p:spPr>
          <a:xfrm flipH="1">
            <a:off x="4562525" y="1701025"/>
            <a:ext cx="559800" cy="46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6" name="Google Shape;196;p19"/>
          <p:cNvCxnSpPr/>
          <p:nvPr/>
        </p:nvCxnSpPr>
        <p:spPr>
          <a:xfrm>
            <a:off x="6629400" y="2559050"/>
            <a:ext cx="219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7" name="Google Shape;197;p19"/>
          <p:cNvCxnSpPr/>
          <p:nvPr/>
        </p:nvCxnSpPr>
        <p:spPr>
          <a:xfrm>
            <a:off x="6743700" y="1720850"/>
            <a:ext cx="295200" cy="36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8" name="Google Shape;198;p19"/>
          <p:cNvCxnSpPr/>
          <p:nvPr/>
        </p:nvCxnSpPr>
        <p:spPr>
          <a:xfrm>
            <a:off x="2375700" y="1603375"/>
            <a:ext cx="626100" cy="58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9" name="Google Shape;199;p19"/>
          <p:cNvCxnSpPr/>
          <p:nvPr/>
        </p:nvCxnSpPr>
        <p:spPr>
          <a:xfrm rot="10800000">
            <a:off x="1114425" y="118025"/>
            <a:ext cx="0" cy="9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0" name="Google Shape;200;p19"/>
          <p:cNvCxnSpPr/>
          <p:nvPr/>
        </p:nvCxnSpPr>
        <p:spPr>
          <a:xfrm flipH="1" rot="10800000">
            <a:off x="1115650" y="113375"/>
            <a:ext cx="7860600" cy="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1" name="Google Shape;201;p19"/>
          <p:cNvCxnSpPr/>
          <p:nvPr/>
        </p:nvCxnSpPr>
        <p:spPr>
          <a:xfrm flipH="1">
            <a:off x="8974925" y="109275"/>
            <a:ext cx="1200" cy="177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2" name="Google Shape;202;p19"/>
          <p:cNvCxnSpPr>
            <a:endCxn id="181" idx="0"/>
          </p:cNvCxnSpPr>
          <p:nvPr/>
        </p:nvCxnSpPr>
        <p:spPr>
          <a:xfrm flipH="1">
            <a:off x="7956925" y="1875175"/>
            <a:ext cx="1200" cy="12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3" name="Google Shape;203;p19"/>
          <p:cNvCxnSpPr/>
          <p:nvPr/>
        </p:nvCxnSpPr>
        <p:spPr>
          <a:xfrm>
            <a:off x="7954575" y="1876450"/>
            <a:ext cx="1020300" cy="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4" name="Google Shape;204;p19"/>
          <p:cNvCxnSpPr/>
          <p:nvPr/>
        </p:nvCxnSpPr>
        <p:spPr>
          <a:xfrm>
            <a:off x="7450950" y="1684175"/>
            <a:ext cx="4800" cy="32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5" name="Google Shape;205;p19"/>
          <p:cNvCxnSpPr/>
          <p:nvPr/>
        </p:nvCxnSpPr>
        <p:spPr>
          <a:xfrm>
            <a:off x="1425950" y="4828375"/>
            <a:ext cx="300" cy="23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6" name="Google Shape;206;p19"/>
          <p:cNvCxnSpPr/>
          <p:nvPr/>
        </p:nvCxnSpPr>
        <p:spPr>
          <a:xfrm flipH="1" rot="10800000">
            <a:off x="1421625" y="5031950"/>
            <a:ext cx="6541800" cy="3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7" name="Google Shape;207;p19"/>
          <p:cNvCxnSpPr>
            <a:endCxn id="181" idx="2"/>
          </p:cNvCxnSpPr>
          <p:nvPr/>
        </p:nvCxnSpPr>
        <p:spPr>
          <a:xfrm rot="10800000">
            <a:off x="7956925" y="4775275"/>
            <a:ext cx="4800" cy="26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8" name="Google Shape;208;p19"/>
          <p:cNvSpPr txBox="1"/>
          <p:nvPr/>
        </p:nvSpPr>
        <p:spPr>
          <a:xfrm>
            <a:off x="3188475" y="3270275"/>
            <a:ext cx="1114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000">
                <a:solidFill>
                  <a:srgbClr val="F9CB9C"/>
                </a:solidFill>
                <a:latin typeface="Lato"/>
                <a:ea typeface="Lato"/>
                <a:cs typeface="Lato"/>
                <a:sym typeface="Lato"/>
              </a:rPr>
              <a:t>inheritance</a:t>
            </a:r>
            <a:endParaRPr b="1" sz="1000">
              <a:solidFill>
                <a:srgbClr val="F9CB9C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9" name="Google Shape;209;p19"/>
          <p:cNvSpPr txBox="1"/>
          <p:nvPr/>
        </p:nvSpPr>
        <p:spPr>
          <a:xfrm rot="-5400000">
            <a:off x="4366850" y="2825400"/>
            <a:ext cx="846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000">
                <a:solidFill>
                  <a:srgbClr val="F9CB9C"/>
                </a:solidFill>
                <a:latin typeface="Lato"/>
                <a:ea typeface="Lato"/>
                <a:cs typeface="Lato"/>
                <a:sym typeface="Lato"/>
              </a:rPr>
              <a:t>inheritance</a:t>
            </a:r>
            <a:endParaRPr b="1" sz="1000">
              <a:solidFill>
                <a:srgbClr val="F9CB9C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0" name="Google Shape;210;p19"/>
          <p:cNvSpPr txBox="1"/>
          <p:nvPr/>
        </p:nvSpPr>
        <p:spPr>
          <a:xfrm>
            <a:off x="3961663" y="1823950"/>
            <a:ext cx="846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000">
                <a:solidFill>
                  <a:srgbClr val="F9CB9C"/>
                </a:solidFill>
                <a:latin typeface="Lato"/>
                <a:ea typeface="Lato"/>
                <a:cs typeface="Lato"/>
                <a:sym typeface="Lato"/>
              </a:rPr>
              <a:t>inheritance</a:t>
            </a:r>
            <a:endParaRPr b="1" sz="1000">
              <a:solidFill>
                <a:srgbClr val="F9CB9C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Google Shape;2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50700" y="47575"/>
            <a:ext cx="738650" cy="65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376650"/>
            <a:ext cx="1190625" cy="16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20"/>
          <p:cNvSpPr txBox="1"/>
          <p:nvPr/>
        </p:nvSpPr>
        <p:spPr>
          <a:xfrm>
            <a:off x="156700" y="47575"/>
            <a:ext cx="46317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2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Bouncing Algorithm</a:t>
            </a:r>
            <a:endParaRPr b="1" sz="23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18" name="Google Shape;218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4975" y="586375"/>
            <a:ext cx="3334576" cy="215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4975" y="2838050"/>
            <a:ext cx="3334575" cy="221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618625" y="586375"/>
            <a:ext cx="3186024" cy="2150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2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618625" y="2838050"/>
            <a:ext cx="3186024" cy="2182350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20"/>
          <p:cNvSpPr txBox="1"/>
          <p:nvPr/>
        </p:nvSpPr>
        <p:spPr>
          <a:xfrm>
            <a:off x="594975" y="586375"/>
            <a:ext cx="1380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200">
                <a:latin typeface="Lato"/>
                <a:ea typeface="Lato"/>
                <a:cs typeface="Lato"/>
                <a:sym typeface="Lato"/>
              </a:rPr>
              <a:t>Left Wall/Edge</a:t>
            </a:r>
            <a:endParaRPr b="1"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3" name="Google Shape;223;p20"/>
          <p:cNvSpPr txBox="1"/>
          <p:nvPr/>
        </p:nvSpPr>
        <p:spPr>
          <a:xfrm>
            <a:off x="1782088" y="2838050"/>
            <a:ext cx="1380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200">
                <a:latin typeface="Lato"/>
                <a:ea typeface="Lato"/>
                <a:cs typeface="Lato"/>
                <a:sym typeface="Lato"/>
              </a:rPr>
              <a:t>Right Wall/Edge</a:t>
            </a:r>
            <a:endParaRPr b="1"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4" name="Google Shape;224;p20"/>
          <p:cNvSpPr txBox="1"/>
          <p:nvPr/>
        </p:nvSpPr>
        <p:spPr>
          <a:xfrm>
            <a:off x="4841425" y="624325"/>
            <a:ext cx="1380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200">
                <a:latin typeface="Lato"/>
                <a:ea typeface="Lato"/>
                <a:cs typeface="Lato"/>
                <a:sym typeface="Lato"/>
              </a:rPr>
              <a:t>Top Wall/Edge</a:t>
            </a:r>
            <a:endParaRPr b="1"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5" name="Google Shape;225;p20"/>
          <p:cNvSpPr txBox="1"/>
          <p:nvPr/>
        </p:nvSpPr>
        <p:spPr>
          <a:xfrm>
            <a:off x="4893750" y="2871500"/>
            <a:ext cx="1617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200">
                <a:latin typeface="Lato"/>
                <a:ea typeface="Lato"/>
                <a:cs typeface="Lato"/>
                <a:sym typeface="Lato"/>
              </a:rPr>
              <a:t>Bottom Wall/Edge</a:t>
            </a:r>
            <a:endParaRPr b="1" sz="12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1"/>
          <p:cNvSpPr txBox="1"/>
          <p:nvPr/>
        </p:nvSpPr>
        <p:spPr>
          <a:xfrm>
            <a:off x="1090150" y="476200"/>
            <a:ext cx="30540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2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4. Kết quả và đánh giá:</a:t>
            </a:r>
            <a:endParaRPr b="1" sz="23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31" name="Google Shape;23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1763" y="1728300"/>
            <a:ext cx="3590775" cy="209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079871"/>
            <a:ext cx="4429750" cy="317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29200" y="4399450"/>
            <a:ext cx="838275" cy="74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