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Cormorant Garamond Bold Italics" panose="020B0604020202020204" charset="0"/>
      <p:regular r:id="rId15"/>
    </p:embeddedFont>
    <p:embeddedFont>
      <p:font typeface="Economica" panose="020B0604020202020204" charset="0"/>
      <p:regular r:id="rId16"/>
    </p:embeddedFont>
    <p:embeddedFont>
      <p:font typeface="Open Sans" panose="020B0606030504020204" pitchFamily="34" charset="0"/>
      <p:regular r:id="rId17"/>
    </p:embeddedFont>
    <p:embeddedFont>
      <p:font typeface="Open Sans Bold" panose="020B0806030504020204" charset="0"/>
      <p:regular r:id="rId18"/>
    </p:embeddedFont>
    <p:embeddedFont>
      <p:font typeface="Quicksand" panose="020B0604020202020204" charset="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13.04.2025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Modelos com menor dimensionalidade na matriz de variáveis explicativas </a:t>
            </a:r>
          </a:p>
          <a:p>
            <a:r>
              <a:rPr lang="en-US"/>
              <a:t>𝑋 — como os modelos com apenas termos quadráticos ou agrupamentos simplificados — são mais simples e computacionalmente eficientes, mas tendem a apresentar menor poder preditivo.</a:t>
            </a:r>
          </a:p>
          <a:p>
            <a:endParaRPr lang="en-US"/>
          </a:p>
          <a:p>
            <a:r>
              <a:rPr lang="en-US"/>
              <a:t>No entanto, em redes elétricas de maior escala, com centenas de barramentos, utilizar um modelo como o Outer-Product (que considera todas as combinações quadráticas e cruzadas de injeções de potência) pode tornar-se inviável. Isto acontece porque o número de variáveis no modelo cresce quadraticamente com o número de nós, levando a problemas de memória, tempo de treino e risco de overfitting.</a:t>
            </a:r>
          </a:p>
          <a:p>
            <a:endParaRPr lang="en-US"/>
          </a:p>
          <a:p>
            <a:r>
              <a:rPr lang="en-US"/>
              <a:t>Este trade-off entre precisão vs. simplicidade motivou-nos a comparar diferentes modelos — com 10, 8, 4 e 3 parâmetros — sob diferentes níveis de ruído, como ilustrado neste gráfico:</a:t>
            </a:r>
          </a:p>
          <a:p>
            <a:endParaRPr lang="en-US"/>
          </a:p>
          <a:p>
            <a:r>
              <a:rPr lang="en-US"/>
              <a:t>📈 Gráfico:</a:t>
            </a:r>
          </a:p>
          <a:p>
            <a:r>
              <a:rPr lang="en-US"/>
              <a:t>Este gráfico mostra o erro médio quadrático (RMSE) obtido pelos diferentes modelos à medida que o nível de ruído nos dados aumenta.</a:t>
            </a:r>
          </a:p>
          <a:p>
            <a:r>
              <a:rPr lang="en-US"/>
              <a:t>🔹 O modelo Outer-Product é o mais preciso, mas também o mais complexo (10 parâmetros).</a:t>
            </a:r>
          </a:p>
          <a:p>
            <a:r>
              <a:rPr lang="en-US"/>
              <a:t>🔹 Modelos mais simples como o Squares-Reduced (3 parâmetros) têm desempenho inferior, mas mantêm boa robustez face ao ruído.</a:t>
            </a:r>
          </a:p>
          <a:p>
            <a:r>
              <a:rPr lang="en-US"/>
              <a:t>👉 Isto abre a porta à adoção de modelos mais simples quando existe estrutura temporal nos dados, como exploraremos a seguir.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Quando existe correlação temporal nas injeções de potência, os modelos com menos parâmetros conseguem atingir níveis de erro tão baixos quanto os modelos mais complexos.</a:t>
            </a:r>
          </a:p>
          <a:p>
            <a:r>
              <a:rPr lang="en-US"/>
              <a:t>➜ Por exemplo, o modelo Squares-Reduced (3 parâmetros) atinge praticamente o mesmo RMSE que o Outer-Product (10 parâmetros).</a:t>
            </a:r>
          </a:p>
          <a:p>
            <a:endParaRPr lang="en-US"/>
          </a:p>
          <a:p>
            <a:r>
              <a:rPr lang="en-US"/>
              <a:t>Esta é uma conclusão poderosa, porque:</a:t>
            </a:r>
          </a:p>
          <a:p>
            <a:endParaRPr lang="en-US"/>
          </a:p>
          <a:p>
            <a:r>
              <a:rPr lang="en-US"/>
              <a:t>Permite usar modelos mais simples, mais rápidos de treinar e menos sensíveis a ruído;</a:t>
            </a:r>
          </a:p>
          <a:p>
            <a:endParaRPr lang="en-US"/>
          </a:p>
          <a:p>
            <a:r>
              <a:rPr lang="en-US"/>
              <a:t>Reduz a complexidade computacional e o risco de sobreajuste;</a:t>
            </a:r>
          </a:p>
          <a:p>
            <a:endParaRPr lang="en-US"/>
          </a:p>
          <a:p>
            <a:r>
              <a:rPr lang="en-US"/>
              <a:t>Mostra que a estrutura temporal dos dados pode ser aproveitada para melhorar muito a performance, sem precisar de modelos complexos.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Ao analisarmos as injeções de potência nos diferentes barramentos ao longo do tempo, observámos uma forte volatilidade e grandes variações súbitas (picos e quedas bruscas). Apesar de úteis para testes de robustez, estes perfis não refletem, na maioria dos casos, o comportamento realista de redes de distribuição — onde as cargas tendem a variar de forma mais suave e correlacionada no tempo, devido a hábitos de consumo mais regulares.</a:t>
            </a:r>
          </a:p>
          <a:p>
            <a:endParaRPr lang="en-US"/>
          </a:p>
          <a:p>
            <a:r>
              <a:rPr lang="en-US"/>
              <a:t>💡 Isto levantou uma hipótese interessante:</a:t>
            </a:r>
          </a:p>
          <a:p>
            <a:endParaRPr lang="en-US"/>
          </a:p>
          <a:p>
            <a:r>
              <a:rPr lang="en-US"/>
              <a:t>Se os perfis de carga forem suavizados ao longo do tempo (ou seja, se existirem correlações temporais nas injeções de potência), será que podemos usar modelos de regressão mais simples — com menos variáveis — para estimar com precisão as perdas?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Visualização dos Dados Originais vs Dados com Correlação Temporal</a:t>
            </a:r>
          </a:p>
          <a:p>
            <a:endParaRPr lang="en-US"/>
          </a:p>
          <a:p>
            <a:r>
              <a:rPr lang="en-US"/>
              <a:t>Neste slide podemos observar, para cada barramento, uma comparação entre os dados originais (linha azul) e os novos dados modificados (linha laranja), que já incorporam correlação temporal.</a:t>
            </a:r>
          </a:p>
          <a:p>
            <a:endParaRPr lang="en-US"/>
          </a:p>
          <a:p>
            <a:r>
              <a:rPr lang="en-US"/>
              <a:t>É visível que os novos perfis apresentam variações mais suaves ao longo do tempo.</a:t>
            </a:r>
          </a:p>
          <a:p>
            <a:endParaRPr lang="en-US"/>
          </a:p>
          <a:p>
            <a:r>
              <a:rPr lang="en-US"/>
              <a:t>👉 Na próxima página, explicamos como estes dados suavizados foram gerados a partir dos dados originais.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/>
          </a:p>
          <a:p>
            <a:r>
              <a:rPr lang="en-US"/>
              <a:t>Para tornar os perfis de potência mais realistas — simulando hábitos de consumo mais suaves e previsíveis — aplicámos um processo de suavização exponencial aos dados originais.</a:t>
            </a:r>
          </a:p>
          <a:p>
            <a:endParaRPr lang="en-US"/>
          </a:p>
          <a:p>
            <a:r>
              <a:rPr lang="en-US"/>
              <a:t>A técnica funciona da seguinte forma:</a:t>
            </a:r>
          </a:p>
          <a:p>
            <a:endParaRPr lang="en-US"/>
          </a:p>
          <a:p>
            <a:r>
              <a:rPr lang="en-US"/>
              <a:t>EQUAÇÃO</a:t>
            </a:r>
          </a:p>
          <a:p>
            <a:r>
              <a:rPr lang="en-US"/>
              <a:t>PARÂMETROS</a:t>
            </a:r>
          </a:p>
          <a:p>
            <a:endParaRPr lang="en-US"/>
          </a:p>
          <a:p>
            <a:r>
              <a:rPr lang="en-US"/>
              <a:t>Neste projeto, utilizámos:</a:t>
            </a:r>
          </a:p>
          <a:p>
            <a:endParaRPr lang="en-US"/>
          </a:p>
          <a:p>
            <a:r>
              <a:rPr lang="en-US"/>
              <a:t>α=0.8 — ou seja, damos mais peso ao valor anterior do que ao valor atual.</a:t>
            </a:r>
          </a:p>
          <a:p>
            <a:endParaRPr lang="en-US"/>
          </a:p>
          <a:p>
            <a:r>
              <a:rPr lang="en-US"/>
              <a:t>⚙️ Aplicámos esta suavização tanto aos dados de treino como aos de teste, de forma independente.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Testámos 4 modelos com complexidades diferentes. Vamos agora comparar o seu desempenho com e sem correlação temporal.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Aqui comparamos o RMSE obtido por cada modelo com e sem suavização temporal. Notamos que alguns modelos simples beneficiaram bastante da suavização, enquanto outros, como o Outer-Product, até pioraram.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/>
          </a:p>
          <a:p>
            <a:r>
              <a:rPr lang="en-US"/>
              <a:t>Aqui analisamos a robustez dos diferentes modelos face a níveis crescentes de ruído nas injeções de potência.</a:t>
            </a:r>
          </a:p>
          <a:p>
            <a:endParaRPr lang="en-US"/>
          </a:p>
          <a:p>
            <a:r>
              <a:rPr lang="en-US"/>
              <a:t>Notamos que os modelos mais simples — como o Squares-Only e Squares-Reduced — têm um comportamento muito estável, independentemente do ruído.</a:t>
            </a:r>
          </a:p>
          <a:p>
            <a:endParaRPr lang="en-US"/>
          </a:p>
          <a:p>
            <a:r>
              <a:rPr lang="en-US"/>
              <a:t>Já o modelo mais complexo (Outer-Product), apesar de ter o menor RMSE em dados ideais, é mais sensível ao ruído — e acaba por beneficiar menos da correlação temporal nestas condições.</a:t>
            </a:r>
          </a:p>
          <a:p>
            <a:endParaRPr lang="en-US"/>
          </a:p>
          <a:p>
            <a:r>
              <a:rPr lang="en-US"/>
              <a:t>Em contrapartida, os modelos simples beneficiam bastante da suavização, mantendo-se robustos mesmo quando os dados são mais ruidosos.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/>
          </a:p>
          <a:p>
            <a:r>
              <a:rPr lang="en-US"/>
              <a:t>Aqui analisamos diretamente o ganho percentual trazido pela correlação temporal para cada modelo.</a:t>
            </a:r>
          </a:p>
          <a:p>
            <a:endParaRPr lang="en-US"/>
          </a:p>
          <a:p>
            <a:r>
              <a:rPr lang="en-US"/>
              <a:t>Os modelos simples — Squares-Only e Squares-Reduced — apresentam uma melhoria estável entre 45% e 75%, mostrando que a suavização temporal é extremamente benéfica para estes casos.</a:t>
            </a:r>
          </a:p>
          <a:p>
            <a:endParaRPr lang="en-US"/>
          </a:p>
          <a:p>
            <a:r>
              <a:rPr lang="en-US"/>
              <a:t>O modelo mais complexo (Outer-Product), apesar de começar com um grande ganho, torna-se instável com ruído — chegando até a apresentar piora em alguns níveis.</a:t>
            </a:r>
          </a:p>
          <a:p>
            <a:endParaRPr lang="en-US"/>
          </a:p>
          <a:p>
            <a:r>
              <a:rPr lang="en-US"/>
              <a:t>Ou seja, a correlação temporal não só ajuda os modelos simples, como também torna-os mais robustos e consistentes face ao ruído.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A análise dos gráficos revela várias conclusões importantes:</a:t>
            </a:r>
          </a:p>
          <a:p>
            <a:endParaRPr lang="en-US"/>
          </a:p>
          <a:p>
            <a:r>
              <a:rPr lang="en-US"/>
              <a:t>Com correlação temporal (gráfico à esquerda), todos os modelos convergem rapidamente para baixos valores de erro (RMSE) mesmo com poucos dados. Modelos simples como o Squares-Reduced, com apenas 3 parâmetros, atingem um desempenho quase idêntico ao modelo mais complexo (Outer-Product), o que demonstra uma elevada eficiência de aprendizagem.</a:t>
            </a:r>
          </a:p>
          <a:p>
            <a:endParaRPr lang="en-US"/>
          </a:p>
          <a:p>
            <a:r>
              <a:rPr lang="en-US"/>
              <a:t>Sem correlação temporal (gráfico à direita), os modelos precisam de muito mais dados para obter um bom desempenho. O modelo Outer-Product, apesar de ser o mais completo, é instável e sensível à quantidade de dados, especialmente quando o conjunto de treino é pequeno.</a:t>
            </a:r>
          </a:p>
          <a:p>
            <a:endParaRPr lang="en-US"/>
          </a:p>
          <a:p>
            <a:r>
              <a:rPr lang="en-US"/>
              <a:t>A presença de correlação temporal melhora a robustez dos modelos, reduzindo significativamente o RMSE em todos os tamanhos de dataset.</a:t>
            </a:r>
          </a:p>
          <a:p>
            <a:endParaRPr lang="en-US"/>
          </a:p>
          <a:p>
            <a:r>
              <a:rPr lang="en-US"/>
              <a:t>Modelos simples tornam-se mais eficazes com dados mais informativos. A suavização temporal (correlação entre instantes de tempo) permite reduzir a complexidade do modelo sem comprometer a precisão.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28700" y="3316542"/>
            <a:ext cx="16229942" cy="159308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12992"/>
              </a:lnSpc>
              <a:spcBef>
                <a:spcPct val="0"/>
              </a:spcBef>
            </a:pPr>
            <a:r>
              <a:rPr lang="en-US" sz="928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Projeto 1</a:t>
            </a:r>
          </a:p>
        </p:txBody>
      </p:sp>
      <p:sp>
        <p:nvSpPr>
          <p:cNvPr id="3" name="AutoShape 3"/>
          <p:cNvSpPr/>
          <p:nvPr/>
        </p:nvSpPr>
        <p:spPr>
          <a:xfrm>
            <a:off x="9158735" y="9906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4" name="AutoShape 4"/>
          <p:cNvSpPr/>
          <p:nvPr/>
        </p:nvSpPr>
        <p:spPr>
          <a:xfrm>
            <a:off x="1043764" y="9296400"/>
            <a:ext cx="8114971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5" name="Freeform 5"/>
          <p:cNvSpPr/>
          <p:nvPr/>
        </p:nvSpPr>
        <p:spPr>
          <a:xfrm>
            <a:off x="9618706" y="90374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2752274" y="5133975"/>
            <a:ext cx="12812922" cy="14825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817"/>
              </a:lnSpc>
            </a:pPr>
            <a:r>
              <a:rPr lang="en-US" sz="4889">
                <a:solidFill>
                  <a:srgbClr val="0F4662"/>
                </a:solidFill>
                <a:latin typeface="Economica"/>
                <a:ea typeface="Economica"/>
                <a:cs typeface="Economica"/>
                <a:sym typeface="Economica"/>
              </a:rPr>
              <a:t>Será que conseguimos estimar perdas com modelos simples se forem temporariamente correlacionadas?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7626509" y="7664309"/>
            <a:ext cx="3064451" cy="5259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15 Abril, 2025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7981718" y="2080032"/>
            <a:ext cx="2324563" cy="529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4397"/>
              </a:lnSpc>
              <a:spcBef>
                <a:spcPct val="0"/>
              </a:spcBef>
            </a:pPr>
            <a:r>
              <a:rPr lang="en-US" sz="3141">
                <a:solidFill>
                  <a:srgbClr val="0F4662"/>
                </a:solidFill>
                <a:latin typeface="Quicksand"/>
                <a:ea typeface="Quicksand"/>
                <a:cs typeface="Quicksand"/>
                <a:sym typeface="Quicksand"/>
              </a:rPr>
              <a:t>Grupo 13</a:t>
            </a:r>
          </a:p>
        </p:txBody>
      </p:sp>
      <p:sp>
        <p:nvSpPr>
          <p:cNvPr id="9" name="Freeform 9"/>
          <p:cNvSpPr/>
          <p:nvPr/>
        </p:nvSpPr>
        <p:spPr>
          <a:xfrm>
            <a:off x="5646742" y="807892"/>
            <a:ext cx="2968854" cy="441617"/>
          </a:xfrm>
          <a:custGeom>
            <a:avLst/>
            <a:gdLst/>
            <a:ahLst/>
            <a:cxnLst/>
            <a:rect l="l" t="t" r="r" b="b"/>
            <a:pathLst>
              <a:path w="2968854" h="441617">
                <a:moveTo>
                  <a:pt x="0" y="0"/>
                </a:moveTo>
                <a:lnTo>
                  <a:pt x="2968854" y="0"/>
                </a:lnTo>
                <a:lnTo>
                  <a:pt x="2968854" y="441616"/>
                </a:lnTo>
                <a:lnTo>
                  <a:pt x="0" y="441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514350" y="2813641"/>
            <a:ext cx="8096419" cy="5394239"/>
          </a:xfrm>
          <a:custGeom>
            <a:avLst/>
            <a:gdLst/>
            <a:ahLst/>
            <a:cxnLst/>
            <a:rect l="l" t="t" r="r" b="b"/>
            <a:pathLst>
              <a:path w="8096419" h="5394239">
                <a:moveTo>
                  <a:pt x="0" y="0"/>
                </a:moveTo>
                <a:lnTo>
                  <a:pt x="8096419" y="0"/>
                </a:lnTo>
                <a:lnTo>
                  <a:pt x="8096419" y="5394240"/>
                </a:lnTo>
                <a:lnTo>
                  <a:pt x="0" y="539424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9529083" y="2813641"/>
            <a:ext cx="8095242" cy="5393455"/>
          </a:xfrm>
          <a:custGeom>
            <a:avLst/>
            <a:gdLst/>
            <a:ahLst/>
            <a:cxnLst/>
            <a:rect l="l" t="t" r="r" b="b"/>
            <a:pathLst>
              <a:path w="8095242" h="5393455">
                <a:moveTo>
                  <a:pt x="0" y="0"/>
                </a:moveTo>
                <a:lnTo>
                  <a:pt x="8095242" y="0"/>
                </a:lnTo>
                <a:lnTo>
                  <a:pt x="8095242" y="5393455"/>
                </a:lnTo>
                <a:lnTo>
                  <a:pt x="0" y="53934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514350" y="525487"/>
            <a:ext cx="17259300" cy="969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980"/>
              </a:lnSpc>
              <a:spcBef>
                <a:spcPct val="0"/>
              </a:spcBef>
            </a:pPr>
            <a:r>
              <a:rPr lang="en-US" sz="5700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Análise da Precisão dos Modelos VS o tamanho da série temporal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14350" y="8418311"/>
            <a:ext cx="8096419" cy="97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2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7: Evolução do erro (RMSE) dos modelos em função do número de passos temporais, sem aplicar qualquer correlação temporal aos dados.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529083" y="8418311"/>
            <a:ext cx="8095242" cy="9743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18"/>
              </a:lnSpc>
            </a:pPr>
            <a:r>
              <a:rPr lang="en-US" sz="22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8: Evolução do erro (RMSE) dos modelos em função do número de passos temporais, com suavização temporal aplicada aos dados.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462939"/>
            <a:ext cx="1180900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Conclusão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/>
        </p:nvGraphicFramePr>
        <p:xfrm>
          <a:off x="1415097" y="3432518"/>
          <a:ext cx="15457804" cy="5305425"/>
        </p:xfrm>
        <a:graphic>
          <a:graphicData uri="http://schemas.openxmlformats.org/drawingml/2006/table">
            <a:tbl>
              <a:tblPr/>
              <a:tblGrid>
                <a:gridCol w="41478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997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99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6997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19923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Nº de Parâmetros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Melhoria (Com e Sem Correlação)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Diferença para o melhor modelo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Outer-Product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-1.16%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-1.10%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Edge-Reduced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+64.31%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-166.49%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Squares-Only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+45.65%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-822.60%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Squares-Reduced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+73.44%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799"/>
                        </a:lnSpc>
                        <a:defRPr/>
                      </a:pPr>
                      <a:r>
                        <a:rPr lang="en-US" sz="1999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Melhor Modelo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4150965" y="8909051"/>
            <a:ext cx="9986070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Tabela 3: Tabela final comparativa de resultados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442710" y="3426814"/>
            <a:ext cx="11402580" cy="285995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3489"/>
              </a:lnSpc>
              <a:spcBef>
                <a:spcPct val="0"/>
              </a:spcBef>
            </a:pPr>
            <a:r>
              <a:rPr lang="en-US" sz="16778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Obrigado</a:t>
            </a:r>
            <a:r>
              <a:rPr lang="en-US" sz="16778" b="1" i="1" dirty="0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!</a:t>
            </a:r>
          </a:p>
        </p:txBody>
      </p:sp>
      <p:sp>
        <p:nvSpPr>
          <p:cNvPr id="3" name="AutoShape 3"/>
          <p:cNvSpPr/>
          <p:nvPr/>
        </p:nvSpPr>
        <p:spPr>
          <a:xfrm>
            <a:off x="5897880" y="22150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4" name="Freeform 4"/>
          <p:cNvSpPr/>
          <p:nvPr/>
        </p:nvSpPr>
        <p:spPr>
          <a:xfrm>
            <a:off x="8304001" y="1116666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5" name="AutoShape 5"/>
          <p:cNvSpPr/>
          <p:nvPr/>
        </p:nvSpPr>
        <p:spPr>
          <a:xfrm>
            <a:off x="5897880" y="8159883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8304001" y="9008400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900"/>
                </a:lnTo>
                <a:lnTo>
                  <a:pt x="0" y="2499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AutoShape 5"/>
          <p:cNvSpPr/>
          <p:nvPr/>
        </p:nvSpPr>
        <p:spPr>
          <a:xfrm>
            <a:off x="5897880" y="9425506"/>
            <a:ext cx="6492240" cy="0"/>
          </a:xfrm>
          <a:prstGeom prst="line">
            <a:avLst/>
          </a:prstGeom>
          <a:ln w="76200" cap="flat">
            <a:solidFill>
              <a:srgbClr val="0F466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pt-PT"/>
          </a:p>
        </p:txBody>
      </p:sp>
      <p:sp>
        <p:nvSpPr>
          <p:cNvPr id="6" name="Freeform 6"/>
          <p:cNvSpPr/>
          <p:nvPr/>
        </p:nvSpPr>
        <p:spPr>
          <a:xfrm>
            <a:off x="8304001" y="9861371"/>
            <a:ext cx="1679997" cy="249900"/>
          </a:xfrm>
          <a:custGeom>
            <a:avLst/>
            <a:gdLst/>
            <a:ahLst/>
            <a:cxnLst/>
            <a:rect l="l" t="t" r="r" b="b"/>
            <a:pathLst>
              <a:path w="1679997" h="249900">
                <a:moveTo>
                  <a:pt x="0" y="0"/>
                </a:moveTo>
                <a:lnTo>
                  <a:pt x="1679998" y="0"/>
                </a:lnTo>
                <a:lnTo>
                  <a:pt x="1679998" y="249899"/>
                </a:lnTo>
                <a:lnTo>
                  <a:pt x="0" y="2498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Freeform 7"/>
          <p:cNvSpPr/>
          <p:nvPr/>
        </p:nvSpPr>
        <p:spPr>
          <a:xfrm>
            <a:off x="10134343" y="2457807"/>
            <a:ext cx="6966342" cy="6156716"/>
          </a:xfrm>
          <a:custGeom>
            <a:avLst/>
            <a:gdLst/>
            <a:ahLst/>
            <a:cxnLst/>
            <a:rect l="l" t="t" r="r" b="b"/>
            <a:pathLst>
              <a:path w="6966342" h="6156716">
                <a:moveTo>
                  <a:pt x="0" y="0"/>
                </a:moveTo>
                <a:lnTo>
                  <a:pt x="6966342" y="0"/>
                </a:lnTo>
                <a:lnTo>
                  <a:pt x="6966342" y="6156716"/>
                </a:lnTo>
                <a:lnTo>
                  <a:pt x="0" y="615671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8" name="TextBox 8"/>
          <p:cNvSpPr txBox="1"/>
          <p:nvPr/>
        </p:nvSpPr>
        <p:spPr>
          <a:xfrm>
            <a:off x="1028700" y="46293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Introdução e Motivação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467193" y="2513454"/>
            <a:ext cx="9056260" cy="6419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endParaRPr/>
          </a:p>
          <a:p>
            <a:pPr marL="734059" lvl="1" indent="-367030" algn="l">
              <a:lnSpc>
                <a:spcPts val="4283"/>
              </a:lnSpc>
              <a:buFont typeface="Arial"/>
              <a:buChar char="•"/>
            </a:pPr>
            <a:r>
              <a:rPr lang="en-US" sz="3399" b="1">
                <a:solidFill>
                  <a:srgbClr val="0F46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Modelos Simples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→ Menor capacidade preditiva.</a:t>
            </a:r>
          </a:p>
          <a:p>
            <a:pPr algn="l">
              <a:lnSpc>
                <a:spcPts val="2520"/>
              </a:lnSpc>
            </a:pPr>
            <a:endParaRPr lang="en-US" sz="3399">
              <a:solidFill>
                <a:srgbClr val="0F466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283"/>
              </a:lnSpc>
              <a:buFont typeface="Arial"/>
              <a:buChar char="•"/>
            </a:pPr>
            <a:r>
              <a:rPr lang="en-US" sz="3399" b="1">
                <a:solidFill>
                  <a:srgbClr val="0F46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Modelos Complexos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→ Difícil escalar para redes grandes.</a:t>
            </a:r>
          </a:p>
          <a:p>
            <a:pPr algn="l">
              <a:lnSpc>
                <a:spcPts val="2800"/>
              </a:lnSpc>
            </a:pPr>
            <a:endParaRPr lang="en-US" sz="3399">
              <a:solidFill>
                <a:srgbClr val="0F466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Dimensão da matrix X cresce </a:t>
            </a:r>
            <a:r>
              <a:rPr lang="en-US" sz="3399" b="1">
                <a:solidFill>
                  <a:srgbClr val="0F46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quadraticamente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com o nº de barramentos.</a:t>
            </a: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F466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>
              <a:lnSpc>
                <a:spcPts val="4759"/>
              </a:lnSpc>
            </a:pPr>
            <a:endParaRPr lang="en-US" sz="3399">
              <a:solidFill>
                <a:srgbClr val="0F466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0697713" y="8457674"/>
            <a:ext cx="5839602" cy="70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1: RMSE dos diferentes modelos em função do Ruído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50965" y="2343713"/>
            <a:ext cx="9986070" cy="7132907"/>
          </a:xfrm>
          <a:custGeom>
            <a:avLst/>
            <a:gdLst/>
            <a:ahLst/>
            <a:cxnLst/>
            <a:rect l="l" t="t" r="r" b="b"/>
            <a:pathLst>
              <a:path w="9986070" h="7132907">
                <a:moveTo>
                  <a:pt x="0" y="0"/>
                </a:moveTo>
                <a:lnTo>
                  <a:pt x="9986070" y="0"/>
                </a:lnTo>
                <a:lnTo>
                  <a:pt x="9986070" y="7132907"/>
                </a:lnTo>
                <a:lnTo>
                  <a:pt x="0" y="7132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1028700" y="462939"/>
            <a:ext cx="991496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Introdução e Motivação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50965" y="9428995"/>
            <a:ext cx="9986070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2: Potência Injetada nos barramentos para os dados originais.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150965" y="2323163"/>
            <a:ext cx="9986070" cy="7132907"/>
          </a:xfrm>
          <a:custGeom>
            <a:avLst/>
            <a:gdLst/>
            <a:ahLst/>
            <a:cxnLst/>
            <a:rect l="l" t="t" r="r" b="b"/>
            <a:pathLst>
              <a:path w="9986070" h="7132907">
                <a:moveTo>
                  <a:pt x="0" y="0"/>
                </a:moveTo>
                <a:lnTo>
                  <a:pt x="9986070" y="0"/>
                </a:lnTo>
                <a:lnTo>
                  <a:pt x="9986070" y="7132907"/>
                </a:lnTo>
                <a:lnTo>
                  <a:pt x="0" y="713290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1028700" y="462939"/>
            <a:ext cx="1052311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Potência com Correlação Temporal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50965" y="9408445"/>
            <a:ext cx="9986070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3: Potência Injetada nos barramentos para os dados originais e modificados.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4429704" y="3616408"/>
            <a:ext cx="9428593" cy="917716"/>
          </a:xfrm>
          <a:custGeom>
            <a:avLst/>
            <a:gdLst/>
            <a:ahLst/>
            <a:cxnLst/>
            <a:rect l="l" t="t" r="r" b="b"/>
            <a:pathLst>
              <a:path w="9428593" h="917716">
                <a:moveTo>
                  <a:pt x="0" y="0"/>
                </a:moveTo>
                <a:lnTo>
                  <a:pt x="9428592" y="0"/>
                </a:lnTo>
                <a:lnTo>
                  <a:pt x="9428592" y="917717"/>
                </a:lnTo>
                <a:lnTo>
                  <a:pt x="0" y="9177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1028700" y="462939"/>
            <a:ext cx="1052311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Potência com Correlação Temporal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64543"/>
            <a:ext cx="11780342" cy="580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Processo de </a:t>
            </a:r>
            <a:r>
              <a:rPr lang="en-US" sz="3399" b="1">
                <a:solidFill>
                  <a:srgbClr val="0F46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suavização exponencial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aos dados originais: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4838925"/>
            <a:ext cx="13645545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α∈[0,1] é o fator de suavização: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Se α≈0: pouca suavização (dados quase iguais aos originais)</a:t>
            </a:r>
          </a:p>
          <a:p>
            <a:pPr marL="1468119" lvl="2" indent="-489373" algn="just">
              <a:lnSpc>
                <a:spcPts val="4759"/>
              </a:lnSpc>
              <a:buFont typeface="Arial"/>
              <a:buChar char="⚬"/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Se α≈1: muita suavização (dados variam muito lentamente)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6924265"/>
            <a:ext cx="1623060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Para o projeto escolhemos </a:t>
            </a:r>
            <a:r>
              <a:rPr lang="en-US" sz="3399" b="1">
                <a:solidFill>
                  <a:srgbClr val="0F4662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α ≈ 0.8</a:t>
            </a:r>
            <a:r>
              <a:rPr lang="en-US" sz="3399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→ damos mais valor aos dados anteriores do que aos autais.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415097" y="3424627"/>
          <a:ext cx="15457806" cy="5305425"/>
        </p:xfrm>
        <a:graphic>
          <a:graphicData uri="http://schemas.openxmlformats.org/drawingml/2006/table">
            <a:tbl>
              <a:tblPr/>
              <a:tblGrid>
                <a:gridCol w="2588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5307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5157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9923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Nº de Parâmetros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Estrutura da Matriz X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Outer-Product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Inclui todos os termos quadráticos e todos os produtos cruzados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Edge-Reduced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Igual ao anterior mas apenas com os produtos cruzados entre barramentos ligados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Squares-Only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Apenas com os termos quadráticos individuais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265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Squares-Reduced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Subconjunto dos termos quadráticos, com apenas os mais relevantes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1028700" y="462939"/>
            <a:ext cx="10523114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Modelos Testados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4150965" y="8801100"/>
            <a:ext cx="9986070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 dirty="0" err="1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Tabela</a:t>
            </a:r>
            <a:r>
              <a:rPr lang="en-US" sz="2000" dirty="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1: </a:t>
            </a:r>
            <a:r>
              <a:rPr lang="en-US" sz="2000" dirty="0" err="1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Modelos</a:t>
            </a:r>
            <a:r>
              <a:rPr lang="en-US" sz="2000" dirty="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testados</a:t>
            </a:r>
            <a:r>
              <a:rPr lang="en-US" sz="2000" dirty="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2000" dirty="0" err="1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respetiva</a:t>
            </a:r>
            <a:r>
              <a:rPr lang="en-US" sz="2000" dirty="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2000" dirty="0" err="1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estrutura</a:t>
            </a:r>
            <a:r>
              <a:rPr lang="en-US" sz="2000" dirty="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2000" dirty="0" err="1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matriz</a:t>
            </a:r>
            <a:r>
              <a:rPr lang="en-US" sz="2000" dirty="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 de entrada (X).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/>
        </p:nvGraphicFramePr>
        <p:xfrm>
          <a:off x="1028700" y="3063735"/>
          <a:ext cx="5811183" cy="5378192"/>
        </p:xfrm>
        <a:graphic>
          <a:graphicData uri="http://schemas.openxmlformats.org/drawingml/2006/table">
            <a:tbl>
              <a:tblPr/>
              <a:tblGrid>
                <a:gridCol w="3700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101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13983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Modelo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Melhoria do RMSE (%)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D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44180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Outer-Product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-1.16%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264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Edge-Reduced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64.31%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26447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Squares-Only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45.65%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67135"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Squares-Reduced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73.44%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99AC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Freeform 6"/>
          <p:cNvSpPr/>
          <p:nvPr/>
        </p:nvSpPr>
        <p:spPr>
          <a:xfrm>
            <a:off x="9258693" y="2841501"/>
            <a:ext cx="8000607" cy="5600425"/>
          </a:xfrm>
          <a:custGeom>
            <a:avLst/>
            <a:gdLst/>
            <a:ahLst/>
            <a:cxnLst/>
            <a:rect l="l" t="t" r="r" b="b"/>
            <a:pathLst>
              <a:path w="8000607" h="5600425">
                <a:moveTo>
                  <a:pt x="0" y="0"/>
                </a:moveTo>
                <a:lnTo>
                  <a:pt x="8000607" y="0"/>
                </a:lnTo>
                <a:lnTo>
                  <a:pt x="8000607" y="5600425"/>
                </a:lnTo>
                <a:lnTo>
                  <a:pt x="0" y="56004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7" name="TextBox 7"/>
          <p:cNvSpPr txBox="1"/>
          <p:nvPr/>
        </p:nvSpPr>
        <p:spPr>
          <a:xfrm>
            <a:off x="1028700" y="462939"/>
            <a:ext cx="1449794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Resultados - Sem VS Com Correlação Temporal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28700" y="8556626"/>
            <a:ext cx="5811183" cy="70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Tabela 2: Melhoria percentual do RMSE com correlação temporal (conjunto de teste).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868673" y="8556626"/>
            <a:ext cx="6780648" cy="701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4: RMSE dos modelos com e sem correlação temporal nos dados de entrada.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1925399" y="2321202"/>
            <a:ext cx="14437201" cy="7087011"/>
          </a:xfrm>
          <a:custGeom>
            <a:avLst/>
            <a:gdLst/>
            <a:ahLst/>
            <a:cxnLst/>
            <a:rect l="l" t="t" r="r" b="b"/>
            <a:pathLst>
              <a:path w="14437201" h="7087011">
                <a:moveTo>
                  <a:pt x="0" y="0"/>
                </a:moveTo>
                <a:lnTo>
                  <a:pt x="14437202" y="0"/>
                </a:lnTo>
                <a:lnTo>
                  <a:pt x="14437202" y="7087012"/>
                </a:lnTo>
                <a:lnTo>
                  <a:pt x="0" y="708701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514350" y="462939"/>
            <a:ext cx="17259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Resultados - Sem VS Com Correlação Temporal com ruído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0686" y="9560614"/>
            <a:ext cx="15046628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5: Evolução do RMSE com diferentes níveis de ruído, para dados com e sem correlação temporal.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8F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0"/>
            <a:ext cx="18288000" cy="2125393"/>
            <a:chOff x="0" y="0"/>
            <a:chExt cx="4816593" cy="55977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559774"/>
            </a:xfrm>
            <a:custGeom>
              <a:avLst/>
              <a:gdLst/>
              <a:ahLst/>
              <a:cxnLst/>
              <a:rect l="l" t="t" r="r" b="b"/>
              <a:pathLst>
                <a:path w="4816592" h="559774">
                  <a:moveTo>
                    <a:pt x="0" y="0"/>
                  </a:moveTo>
                  <a:lnTo>
                    <a:pt x="4816592" y="0"/>
                  </a:lnTo>
                  <a:lnTo>
                    <a:pt x="4816592" y="559774"/>
                  </a:lnTo>
                  <a:lnTo>
                    <a:pt x="0" y="559774"/>
                  </a:lnTo>
                  <a:close/>
                </a:path>
              </a:pathLst>
            </a:custGeom>
            <a:solidFill>
              <a:srgbClr val="DBE5EA"/>
            </a:solidFill>
          </p:spPr>
          <p:txBody>
            <a:bodyPr/>
            <a:lstStyle/>
            <a:p>
              <a:endParaRPr lang="pt-PT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816593" cy="6073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93"/>
                </a:lnSpc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>
            <a:off x="2289811" y="2404111"/>
            <a:ext cx="13708378" cy="6854189"/>
          </a:xfrm>
          <a:custGeom>
            <a:avLst/>
            <a:gdLst/>
            <a:ahLst/>
            <a:cxnLst/>
            <a:rect l="l" t="t" r="r" b="b"/>
            <a:pathLst>
              <a:path w="13708378" h="6854189">
                <a:moveTo>
                  <a:pt x="0" y="0"/>
                </a:moveTo>
                <a:lnTo>
                  <a:pt x="13708378" y="0"/>
                </a:lnTo>
                <a:lnTo>
                  <a:pt x="13708378" y="6854189"/>
                </a:lnTo>
                <a:lnTo>
                  <a:pt x="0" y="685418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/>
          </a:p>
        </p:txBody>
      </p:sp>
      <p:sp>
        <p:nvSpPr>
          <p:cNvPr id="6" name="TextBox 6"/>
          <p:cNvSpPr txBox="1"/>
          <p:nvPr/>
        </p:nvSpPr>
        <p:spPr>
          <a:xfrm>
            <a:off x="514350" y="462939"/>
            <a:ext cx="17259300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959"/>
              </a:lnSpc>
              <a:spcBef>
                <a:spcPct val="0"/>
              </a:spcBef>
            </a:pPr>
            <a:r>
              <a:rPr lang="en-US" sz="6399" b="1" i="1">
                <a:solidFill>
                  <a:srgbClr val="0F4662"/>
                </a:solidFill>
                <a:latin typeface="Cormorant Garamond Bold Italics"/>
                <a:ea typeface="Cormorant Garamond Bold Italics"/>
                <a:cs typeface="Cormorant Garamond Bold Italics"/>
                <a:sym typeface="Cormorant Garamond Bold Italics"/>
              </a:rPr>
              <a:t>Resultados - Sem VS Com Correlação Temporal com ruído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620686" y="9486900"/>
            <a:ext cx="15046628" cy="3492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0F4662"/>
                </a:solidFill>
                <a:latin typeface="Open Sans"/>
                <a:ea typeface="Open Sans"/>
                <a:cs typeface="Open Sans"/>
                <a:sym typeface="Open Sans"/>
              </a:rPr>
              <a:t>Figura 6: Ganho percentual dos modelos com correlação temporal, à medida que o ruído aumenta.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1530</Words>
  <Application>Microsoft Office PowerPoint</Application>
  <PresentationFormat>Custom</PresentationFormat>
  <Paragraphs>176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0" baseType="lpstr">
      <vt:lpstr>Open Sans Bold</vt:lpstr>
      <vt:lpstr>Cormorant Garamond Bold Italics</vt:lpstr>
      <vt:lpstr>Open Sans</vt:lpstr>
      <vt:lpstr>Economica</vt:lpstr>
      <vt:lpstr>Arial</vt:lpstr>
      <vt:lpstr>Quicksand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Realizado pelo Grupo 13</dc:title>
  <cp:lastModifiedBy>MARTA REBELO VALENTE</cp:lastModifiedBy>
  <cp:revision>2</cp:revision>
  <dcterms:created xsi:type="dcterms:W3CDTF">2006-08-16T00:00:00Z</dcterms:created>
  <dcterms:modified xsi:type="dcterms:W3CDTF">2025-04-13T18:14:38Z</dcterms:modified>
  <dc:identifier>DAGka9pigd4</dc:identifier>
</cp:coreProperties>
</file>