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8" r:id="rId12"/>
    <p:sldId id="266" r:id="rId13"/>
    <p:sldId id="267" r:id="rId14"/>
    <p:sldId id="269" r:id="rId15"/>
  </p:sldIdLst>
  <p:sldSz cx="18288000" cy="10287000"/>
  <p:notesSz cx="6858000" cy="9144000"/>
  <p:embeddedFontLst>
    <p:embeddedFont>
      <p:font typeface="Belleza" panose="020B0604020202020204" charset="0"/>
      <p:regular r:id="rId17"/>
    </p:embeddedFont>
    <p:embeddedFont>
      <p:font typeface="Bree Serif" panose="020B0604020202020204" charset="0"/>
      <p:regular r:id="rId18"/>
    </p:embeddedFont>
    <p:embeddedFont>
      <p:font typeface="Cambria Math" panose="02040503050406030204" pitchFamily="18" charset="0"/>
      <p:regular r:id="rId19"/>
    </p:embeddedFont>
    <p:embeddedFont>
      <p:font typeface="Copperplate Gothic 29 BC" panose="020B0604020202020204" charset="0"/>
      <p:regular r:id="rId20"/>
    </p:embeddedFont>
    <p:embeddedFont>
      <p:font typeface="Garet Light" panose="020B0604020202020204" charset="0"/>
      <p:regular r:id="rId21"/>
    </p:embeddedFont>
    <p:embeddedFont>
      <p:font typeface="Now" panose="020B0604020202020204" charset="0"/>
      <p:regular r:id="rId22"/>
    </p:embeddedFont>
    <p:embeddedFont>
      <p:font typeface="Questrial" pitchFamily="2" charset="0"/>
      <p:regular r:id="rId23"/>
    </p:embeddedFont>
    <p:embeddedFont>
      <p:font typeface="Rozha One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591" autoAdjust="0"/>
    <p:restoredTop sz="94622" autoAdjust="0"/>
  </p:normalViewPr>
  <p:slideViewPr>
    <p:cSldViewPr>
      <p:cViewPr>
        <p:scale>
          <a:sx n="41" d="100"/>
          <a:sy n="41" d="100"/>
        </p:scale>
        <p:origin x="1613" y="41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8AF0B8-6659-4F9B-8EBF-3B34E75A34D6}" type="datetimeFigureOut">
              <a:rPr lang="pt-PT" smtClean="0"/>
              <a:t>15/04/2025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84B69-0A43-4EA2-A4FE-AF9E5B550BE0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85782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84B69-0A43-4EA2-A4FE-AF9E5B550BE0}" type="slidenum">
              <a:rPr lang="pt-PT" smtClean="0"/>
              <a:t>2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9520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028700" y="1028700"/>
            <a:ext cx="16230600" cy="8229600"/>
          </a:xfrm>
          <a:prstGeom prst="rect">
            <a:avLst/>
          </a:prstGeom>
          <a:solidFill>
            <a:srgbClr val="E8E6E4"/>
          </a:solidFill>
        </p:spPr>
        <p:txBody>
          <a:bodyPr/>
          <a:lstStyle/>
          <a:p>
            <a:endParaRPr lang="pt-PT" noProof="0" dirty="0"/>
          </a:p>
        </p:txBody>
      </p:sp>
      <p:sp>
        <p:nvSpPr>
          <p:cNvPr id="3" name="Freeform 3"/>
          <p:cNvSpPr/>
          <p:nvPr/>
        </p:nvSpPr>
        <p:spPr>
          <a:xfrm>
            <a:off x="5486400" y="6554457"/>
            <a:ext cx="7315200" cy="498415"/>
          </a:xfrm>
          <a:custGeom>
            <a:avLst/>
            <a:gdLst/>
            <a:ahLst/>
            <a:cxnLst/>
            <a:rect l="l" t="t" r="r" b="b"/>
            <a:pathLst>
              <a:path w="7315200" h="498415">
                <a:moveTo>
                  <a:pt x="0" y="0"/>
                </a:moveTo>
                <a:lnTo>
                  <a:pt x="7315200" y="0"/>
                </a:lnTo>
                <a:lnTo>
                  <a:pt x="7315200" y="498415"/>
                </a:lnTo>
                <a:lnTo>
                  <a:pt x="0" y="498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PT" noProof="0" dirty="0"/>
          </a:p>
        </p:txBody>
      </p:sp>
      <p:sp>
        <p:nvSpPr>
          <p:cNvPr id="4" name="TextBox 4"/>
          <p:cNvSpPr txBox="1"/>
          <p:nvPr/>
        </p:nvSpPr>
        <p:spPr>
          <a:xfrm>
            <a:off x="7851571" y="7776463"/>
            <a:ext cx="2584859" cy="6045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002"/>
              </a:lnSpc>
              <a:spcBef>
                <a:spcPct val="0"/>
              </a:spcBef>
            </a:pPr>
            <a:r>
              <a:rPr lang="pt-PT" sz="3573" noProof="0" dirty="0">
                <a:solidFill>
                  <a:srgbClr val="434039"/>
                </a:solidFill>
                <a:latin typeface="Garet Light"/>
                <a:ea typeface="Garet Light"/>
                <a:cs typeface="Garet Light"/>
                <a:sym typeface="Garet Light"/>
              </a:rPr>
              <a:t>GRUPO 13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655594" y="2284770"/>
            <a:ext cx="4976812" cy="16160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299"/>
              </a:lnSpc>
            </a:pPr>
            <a:r>
              <a:rPr lang="pt-PT" sz="9499" noProof="0" dirty="0">
                <a:solidFill>
                  <a:srgbClr val="000000"/>
                </a:solidFill>
                <a:latin typeface="Rozha One"/>
                <a:ea typeface="Rozha One"/>
                <a:cs typeface="Rozha One"/>
                <a:sym typeface="Rozha One"/>
              </a:rPr>
              <a:t>Projeto 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456805" y="4348522"/>
            <a:ext cx="13374390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3"/>
              </a:lnSpc>
            </a:pPr>
            <a:r>
              <a:rPr lang="pt-PT" sz="4700" noProof="0" dirty="0">
                <a:solidFill>
                  <a:srgbClr val="545454"/>
                </a:solidFill>
                <a:latin typeface="Belleza"/>
                <a:ea typeface="Belleza"/>
                <a:cs typeface="Belleza"/>
                <a:sym typeface="Belleza"/>
              </a:rPr>
              <a:t>É possível estimar a variação da corrente da rede sem conhecer a impedância das linhas?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5568540" y="-5568540"/>
            <a:ext cx="2136996" cy="13274075"/>
            <a:chOff x="0" y="0"/>
            <a:chExt cx="562830" cy="34960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62830" cy="3496053"/>
            </a:xfrm>
            <a:custGeom>
              <a:avLst/>
              <a:gdLst/>
              <a:ahLst/>
              <a:cxnLst/>
              <a:rect l="l" t="t" r="r" b="b"/>
              <a:pathLst>
                <a:path w="562830" h="3496053">
                  <a:moveTo>
                    <a:pt x="187711" y="19070"/>
                  </a:moveTo>
                  <a:cubicBezTo>
                    <a:pt x="216473" y="7556"/>
                    <a:pt x="249371" y="0"/>
                    <a:pt x="281567" y="0"/>
                  </a:cubicBezTo>
                  <a:cubicBezTo>
                    <a:pt x="313764" y="0"/>
                    <a:pt x="344745" y="6476"/>
                    <a:pt x="373296" y="17990"/>
                  </a:cubicBezTo>
                  <a:cubicBezTo>
                    <a:pt x="373904" y="18350"/>
                    <a:pt x="374512" y="18350"/>
                    <a:pt x="375119" y="18710"/>
                  </a:cubicBezTo>
                  <a:cubicBezTo>
                    <a:pt x="482339" y="64765"/>
                    <a:pt x="561312" y="186379"/>
                    <a:pt x="562830" y="388105"/>
                  </a:cubicBezTo>
                  <a:lnTo>
                    <a:pt x="562830" y="3496053"/>
                  </a:lnTo>
                  <a:lnTo>
                    <a:pt x="0" y="3496053"/>
                  </a:lnTo>
                  <a:lnTo>
                    <a:pt x="0" y="390411"/>
                  </a:lnTo>
                  <a:cubicBezTo>
                    <a:pt x="1519" y="185660"/>
                    <a:pt x="79276" y="64045"/>
                    <a:pt x="187711" y="19070"/>
                  </a:cubicBezTo>
                  <a:close/>
                </a:path>
              </a:pathLst>
            </a:custGeom>
            <a:solidFill>
              <a:srgbClr val="E8E6E4"/>
            </a:solidFill>
          </p:spPr>
          <p:txBody>
            <a:bodyPr/>
            <a:lstStyle/>
            <a:p>
              <a:endParaRPr lang="pt-PT" noProof="0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79375"/>
              <a:ext cx="562830" cy="34166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 lang="pt-PT" noProof="0"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749728"/>
            <a:ext cx="11247754" cy="742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pt-PT" sz="5600" spc="-224" noProof="0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ANÁLISE DE SENSIBILIDADE AO RUÍDO</a:t>
            </a:r>
          </a:p>
        </p:txBody>
      </p:sp>
      <p:graphicFrame>
        <p:nvGraphicFramePr>
          <p:cNvPr id="6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1392158"/>
              </p:ext>
            </p:extLst>
          </p:nvPr>
        </p:nvGraphicFramePr>
        <p:xfrm>
          <a:off x="973296" y="2928239"/>
          <a:ext cx="16286004" cy="6330059"/>
        </p:xfrm>
        <a:graphic>
          <a:graphicData uri="http://schemas.openxmlformats.org/drawingml/2006/table">
            <a:tbl>
              <a:tblPr/>
              <a:tblGrid>
                <a:gridCol w="196356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300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384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38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314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3149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85251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916535"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Nível de Ruído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E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u="none" strike="noStrike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Linha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E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u="none" strike="noStrike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Impedância Verdadeira</a:t>
                      </a:r>
                      <a:endParaRPr lang="pt-PT" sz="1100" noProof="0" dirty="0"/>
                    </a:p>
                    <a:p>
                      <a:pPr algn="ctr">
                        <a:lnSpc>
                          <a:spcPts val="4059"/>
                        </a:lnSpc>
                      </a:pPr>
                      <a:r>
                        <a:rPr lang="pt-PT" sz="2899" u="none" strike="noStrike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Z = </a:t>
                      </a:r>
                      <a:r>
                        <a:rPr lang="pt-PT" sz="2899" u="none" strike="noStrike" noProof="0" dirty="0" err="1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R+jX</a:t>
                      </a:r>
                      <a:endParaRPr lang="pt-PT" sz="2899" u="none" strike="noStrike" noProof="0" dirty="0">
                        <a:solidFill>
                          <a:srgbClr val="000000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E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u="none" strike="noStrike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Impedância Estimada</a:t>
                      </a:r>
                      <a:endParaRPr lang="pt-PT" sz="1100" noProof="0" dirty="0"/>
                    </a:p>
                    <a:p>
                      <a:pPr algn="ctr">
                        <a:lnSpc>
                          <a:spcPts val="4059"/>
                        </a:lnSpc>
                      </a:pPr>
                      <a:r>
                        <a:rPr lang="pt-PT" sz="2899" u="none" strike="noStrike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Z = </a:t>
                      </a:r>
                      <a:r>
                        <a:rPr lang="pt-PT" sz="2899" u="none" strike="noStrike" noProof="0" dirty="0" err="1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R+jX</a:t>
                      </a:r>
                      <a:endParaRPr lang="pt-PT" sz="2899" u="none" strike="noStrike" noProof="0" dirty="0">
                        <a:solidFill>
                          <a:srgbClr val="000000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E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u="none" strike="noStrike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EMQ</a:t>
                      </a:r>
                      <a:endParaRPr lang="pt-PT" sz="2000" u="none" strike="noStrike" noProof="0" dirty="0">
                        <a:solidFill>
                          <a:srgbClr val="000000"/>
                        </a:solidFill>
                        <a:latin typeface="Questrial"/>
                        <a:ea typeface="Questrial"/>
                        <a:cs typeface="Questrial"/>
                        <a:sym typeface="Questrial"/>
                      </a:endParaRPr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E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u="none" strike="noStrike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Erro R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E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Erro X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100"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0.0%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0.0250 + 0.0125j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0.02495 + 0.01247j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0.21%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0.19%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0.25%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1606"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0.5%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0.0250 + 0.0125j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0.03250 + 0.01106j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56.11%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44.54%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81.33%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1606"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1.0%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0.0250 + 0.0125j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0.03422 + 0.02450j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80.71%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39.48%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157.31%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81606"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2.0%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0.0250 + 0.0125j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0.02153 + 0.01024j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84.92%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78.10%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104.56%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81606"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5.0%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0.0250 + 0.0125j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0.01051 + 0.00570j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69.72%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70.05%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68.32%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TextBox 7"/>
          <p:cNvSpPr txBox="1"/>
          <p:nvPr/>
        </p:nvSpPr>
        <p:spPr>
          <a:xfrm>
            <a:off x="1028700" y="9306977"/>
            <a:ext cx="16230600" cy="772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pt-PT" sz="2200" noProof="0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Tabela 2: Comparação entre os valores estimados da impedância para a linha 1 com diferentes níveis de ruído adicionados às medições de tensão no nó terminal.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E3C1AB-7F8D-4789-1420-15A1514A7477}"/>
                  </a:ext>
                </a:extLst>
              </p:cNvPr>
              <p:cNvSpPr txBox="1"/>
              <p:nvPr/>
            </p:nvSpPr>
            <p:spPr>
              <a:xfrm>
                <a:off x="12972699" y="2035675"/>
                <a:ext cx="4572000" cy="8438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PT" sz="2400" b="1" dirty="0">
                    <a:solidFill>
                      <a:srgbClr val="000000"/>
                    </a:solidFill>
                    <a:latin typeface="Questrial"/>
                    <a:ea typeface="Questrial"/>
                    <a:cs typeface="Questrial"/>
                  </a:rPr>
                  <a:t>Nota:</a:t>
                </a:r>
                <a14:m>
                  <m:oMath xmlns:m="http://schemas.openxmlformats.org/officeDocument/2006/math">
                    <m:r>
                      <a:rPr lang="pt-PT" sz="2400" b="1" i="0" noProof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pt-PT" sz="2400" b="0" i="1" noProof="0" smtClean="0">
                        <a:latin typeface="Cambria Math" panose="02040503050406030204" pitchFamily="18" charset="0"/>
                      </a:rPr>
                      <m:t>𝐸𝑀𝑄</m:t>
                    </m:r>
                    <m:r>
                      <a:rPr lang="pt-PT" sz="2400" b="0" i="1" noProof="0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pt-PT" sz="2400" i="1" noProof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pt-PT" sz="2400" b="0" i="1" noProof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PT" sz="2400" b="0" i="1" noProof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PT" sz="2400" b="0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pt-PT" sz="2400" b="0" i="1" noProof="0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PT" sz="2400" b="0" i="1" noProof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PT" sz="2400" b="0" i="1" noProof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PT" sz="2400" b="0" i="1" noProof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pt-PT" sz="2400" b="0" i="1" noProof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pt-PT" sz="2400" b="0" i="1" noProof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PT" sz="2400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̂"/>
                                            <m:ctrlPr>
                                              <a:rPr lang="pt-PT" sz="24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pt-PT" sz="2400" b="0" i="1" noProof="0" smtClean="0">
                                                <a:latin typeface="Cambria Math" panose="02040503050406030204" pitchFamily="18" charset="0"/>
                                              </a:rPr>
                                              <m:t>𝑦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pt-PT" sz="2400" b="0" i="1" noProof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pt-PT" sz="2400" b="0" i="1" noProof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PT" sz="2400" b="0" i="1" noProof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2400" b="0" i="1" noProof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  <m:sub>
                                        <m:r>
                                          <a:rPr lang="pt-PT" sz="2400" b="0" i="1" noProof="0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pt-PT" sz="2400" b="0" i="1" noProof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pt-PT" sz="20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41E3C1AB-7F8D-4789-1420-15A1514A74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72699" y="2035675"/>
                <a:ext cx="4572000" cy="843885"/>
              </a:xfrm>
              <a:prstGeom prst="rect">
                <a:avLst/>
              </a:prstGeom>
              <a:blipFill>
                <a:blip r:embed="rId2"/>
                <a:stretch>
                  <a:fillRect l="-2000"/>
                </a:stretch>
              </a:blipFill>
            </p:spPr>
            <p:txBody>
              <a:bodyPr/>
              <a:lstStyle/>
              <a:p>
                <a:r>
                  <a:rPr lang="pt-P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22696" y="2136996"/>
            <a:ext cx="14242608" cy="7121304"/>
          </a:xfrm>
          <a:custGeom>
            <a:avLst/>
            <a:gdLst/>
            <a:ahLst/>
            <a:cxnLst/>
            <a:rect l="l" t="t" r="r" b="b"/>
            <a:pathLst>
              <a:path w="14242608" h="7121304">
                <a:moveTo>
                  <a:pt x="0" y="0"/>
                </a:moveTo>
                <a:lnTo>
                  <a:pt x="14242608" y="0"/>
                </a:lnTo>
                <a:lnTo>
                  <a:pt x="14242608" y="7121304"/>
                </a:lnTo>
                <a:lnTo>
                  <a:pt x="0" y="71213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PT" noProof="0" dirty="0"/>
          </a:p>
        </p:txBody>
      </p:sp>
      <p:grpSp>
        <p:nvGrpSpPr>
          <p:cNvPr id="3" name="Group 3"/>
          <p:cNvGrpSpPr/>
          <p:nvPr/>
        </p:nvGrpSpPr>
        <p:grpSpPr>
          <a:xfrm rot="5400000">
            <a:off x="2366252" y="-2366252"/>
            <a:ext cx="2136996" cy="6869499"/>
            <a:chOff x="0" y="0"/>
            <a:chExt cx="562830" cy="1809251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562830" cy="1809251"/>
            </a:xfrm>
            <a:custGeom>
              <a:avLst/>
              <a:gdLst/>
              <a:ahLst/>
              <a:cxnLst/>
              <a:rect l="l" t="t" r="r" b="b"/>
              <a:pathLst>
                <a:path w="562830" h="1809251">
                  <a:moveTo>
                    <a:pt x="187711" y="19070"/>
                  </a:moveTo>
                  <a:cubicBezTo>
                    <a:pt x="216473" y="7556"/>
                    <a:pt x="249371" y="0"/>
                    <a:pt x="281567" y="0"/>
                  </a:cubicBezTo>
                  <a:cubicBezTo>
                    <a:pt x="313764" y="0"/>
                    <a:pt x="344745" y="6476"/>
                    <a:pt x="373296" y="17990"/>
                  </a:cubicBezTo>
                  <a:cubicBezTo>
                    <a:pt x="373904" y="18350"/>
                    <a:pt x="374512" y="18350"/>
                    <a:pt x="375119" y="18710"/>
                  </a:cubicBezTo>
                  <a:cubicBezTo>
                    <a:pt x="482339" y="64765"/>
                    <a:pt x="561312" y="186379"/>
                    <a:pt x="562830" y="350636"/>
                  </a:cubicBezTo>
                  <a:lnTo>
                    <a:pt x="562830" y="1809251"/>
                  </a:lnTo>
                  <a:lnTo>
                    <a:pt x="0" y="1809251"/>
                  </a:lnTo>
                  <a:lnTo>
                    <a:pt x="0" y="351718"/>
                  </a:lnTo>
                  <a:cubicBezTo>
                    <a:pt x="1519" y="185660"/>
                    <a:pt x="79276" y="64045"/>
                    <a:pt x="187711" y="19070"/>
                  </a:cubicBezTo>
                  <a:close/>
                </a:path>
              </a:pathLst>
            </a:custGeom>
            <a:solidFill>
              <a:srgbClr val="E8E6E4"/>
            </a:solidFill>
          </p:spPr>
          <p:txBody>
            <a:bodyPr/>
            <a:lstStyle/>
            <a:p>
              <a:endParaRPr lang="pt-PT" noProof="0" dirty="0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79375"/>
              <a:ext cx="562830" cy="17298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 lang="pt-PT" noProof="0" dirty="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973296" y="749728"/>
            <a:ext cx="4608343" cy="742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pt-PT" sz="5600" spc="-224" noProof="0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RESULTADOS</a:t>
            </a:r>
          </a:p>
        </p:txBody>
      </p:sp>
      <p:grpSp>
        <p:nvGrpSpPr>
          <p:cNvPr id="7" name="Group 7"/>
          <p:cNvGrpSpPr/>
          <p:nvPr/>
        </p:nvGrpSpPr>
        <p:grpSpPr>
          <a:xfrm rot="5400000">
            <a:off x="5568540" y="-5568540"/>
            <a:ext cx="2136996" cy="13274075"/>
            <a:chOff x="0" y="0"/>
            <a:chExt cx="562830" cy="349605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62830" cy="3496053"/>
            </a:xfrm>
            <a:custGeom>
              <a:avLst/>
              <a:gdLst/>
              <a:ahLst/>
              <a:cxnLst/>
              <a:rect l="l" t="t" r="r" b="b"/>
              <a:pathLst>
                <a:path w="562830" h="3496053">
                  <a:moveTo>
                    <a:pt x="187711" y="19070"/>
                  </a:moveTo>
                  <a:cubicBezTo>
                    <a:pt x="216473" y="7556"/>
                    <a:pt x="249371" y="0"/>
                    <a:pt x="281567" y="0"/>
                  </a:cubicBezTo>
                  <a:cubicBezTo>
                    <a:pt x="313764" y="0"/>
                    <a:pt x="344745" y="6476"/>
                    <a:pt x="373296" y="17990"/>
                  </a:cubicBezTo>
                  <a:cubicBezTo>
                    <a:pt x="373904" y="18350"/>
                    <a:pt x="374512" y="18350"/>
                    <a:pt x="375119" y="18710"/>
                  </a:cubicBezTo>
                  <a:cubicBezTo>
                    <a:pt x="482339" y="64765"/>
                    <a:pt x="561312" y="186379"/>
                    <a:pt x="562830" y="388105"/>
                  </a:cubicBezTo>
                  <a:lnTo>
                    <a:pt x="562830" y="3496053"/>
                  </a:lnTo>
                  <a:lnTo>
                    <a:pt x="0" y="3496053"/>
                  </a:lnTo>
                  <a:lnTo>
                    <a:pt x="0" y="390411"/>
                  </a:lnTo>
                  <a:cubicBezTo>
                    <a:pt x="1519" y="185660"/>
                    <a:pt x="79276" y="64045"/>
                    <a:pt x="187711" y="19070"/>
                  </a:cubicBezTo>
                  <a:close/>
                </a:path>
              </a:pathLst>
            </a:custGeom>
            <a:solidFill>
              <a:srgbClr val="E8E6E4"/>
            </a:solidFill>
          </p:spPr>
          <p:txBody>
            <a:bodyPr/>
            <a:lstStyle/>
            <a:p>
              <a:endParaRPr lang="pt-PT" noProof="0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79375"/>
              <a:ext cx="562830" cy="34166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 lang="pt-PT" noProof="0" dirty="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749728"/>
            <a:ext cx="11247754" cy="742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pt-PT" sz="5600" spc="-224" noProof="0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ANÁLISE DE SENSIBILIDADE AO RUÍDO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022696" y="9210675"/>
            <a:ext cx="14242608" cy="772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pt-PT" sz="2200" noProof="0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Figura 6: Erro Relativo na estimação das correntes para impedâncias estimadas por linha (para diferentes níveis de ruído).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2366252" y="-2366252"/>
            <a:ext cx="2136996" cy="6869499"/>
            <a:chOff x="0" y="0"/>
            <a:chExt cx="562830" cy="18092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62830" cy="1809251"/>
            </a:xfrm>
            <a:custGeom>
              <a:avLst/>
              <a:gdLst/>
              <a:ahLst/>
              <a:cxnLst/>
              <a:rect l="l" t="t" r="r" b="b"/>
              <a:pathLst>
                <a:path w="562830" h="1809251">
                  <a:moveTo>
                    <a:pt x="187711" y="19070"/>
                  </a:moveTo>
                  <a:cubicBezTo>
                    <a:pt x="216473" y="7556"/>
                    <a:pt x="249371" y="0"/>
                    <a:pt x="281567" y="0"/>
                  </a:cubicBezTo>
                  <a:cubicBezTo>
                    <a:pt x="313764" y="0"/>
                    <a:pt x="344745" y="6476"/>
                    <a:pt x="373296" y="17990"/>
                  </a:cubicBezTo>
                  <a:cubicBezTo>
                    <a:pt x="373904" y="18350"/>
                    <a:pt x="374512" y="18350"/>
                    <a:pt x="375119" y="18710"/>
                  </a:cubicBezTo>
                  <a:cubicBezTo>
                    <a:pt x="482339" y="64765"/>
                    <a:pt x="561312" y="186379"/>
                    <a:pt x="562830" y="350636"/>
                  </a:cubicBezTo>
                  <a:lnTo>
                    <a:pt x="562830" y="1809251"/>
                  </a:lnTo>
                  <a:lnTo>
                    <a:pt x="0" y="1809251"/>
                  </a:lnTo>
                  <a:lnTo>
                    <a:pt x="0" y="351718"/>
                  </a:lnTo>
                  <a:cubicBezTo>
                    <a:pt x="1519" y="185660"/>
                    <a:pt x="79276" y="64045"/>
                    <a:pt x="187711" y="19070"/>
                  </a:cubicBezTo>
                  <a:close/>
                </a:path>
              </a:pathLst>
            </a:custGeom>
            <a:solidFill>
              <a:srgbClr val="E8E6E4"/>
            </a:solidFill>
          </p:spPr>
          <p:txBody>
            <a:bodyPr/>
            <a:lstStyle/>
            <a:p>
              <a:endParaRPr lang="pt-PT" noProof="0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79375"/>
              <a:ext cx="562830" cy="17298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 lang="pt-PT" noProof="0"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73296" y="749728"/>
            <a:ext cx="4608343" cy="742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pt-PT" sz="5600" spc="-224" noProof="0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RESULTADOS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4409899"/>
            <a:ext cx="16230600" cy="36010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99"/>
              </a:lnSpc>
            </a:pPr>
            <a:r>
              <a:rPr lang="pt-PT" sz="2899" noProof="0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Erro Médio Quadrático (EMQ):</a:t>
            </a:r>
          </a:p>
          <a:p>
            <a:pPr marL="626107" lvl="1" indent="-313054" algn="l">
              <a:lnSpc>
                <a:spcPts val="5799"/>
              </a:lnSpc>
              <a:buFont typeface="Arial"/>
              <a:buChar char="•"/>
            </a:pPr>
            <a:r>
              <a:rPr lang="pt-PT" sz="2899" noProof="0" dirty="0">
                <a:solidFill>
                  <a:srgbClr val="8E1A20"/>
                </a:solidFill>
                <a:latin typeface="Questrial"/>
                <a:ea typeface="Questrial"/>
                <a:cs typeface="Questrial"/>
                <a:sym typeface="Questrial"/>
              </a:rPr>
              <a:t>0.5%:</a:t>
            </a:r>
            <a:r>
              <a:rPr lang="pt-PT" sz="2899" noProof="0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3.82e-04 ± 8.32e-05</a:t>
            </a:r>
          </a:p>
          <a:p>
            <a:pPr marL="626107" lvl="1" indent="-313054" algn="l">
              <a:lnSpc>
                <a:spcPts val="5799"/>
              </a:lnSpc>
              <a:buFont typeface="Arial"/>
              <a:buChar char="•"/>
            </a:pPr>
            <a:r>
              <a:rPr lang="pt-PT" sz="2899" noProof="0" dirty="0">
                <a:solidFill>
                  <a:srgbClr val="8E1A20"/>
                </a:solidFill>
                <a:latin typeface="Questrial"/>
                <a:ea typeface="Questrial"/>
                <a:cs typeface="Questrial"/>
                <a:sym typeface="Questrial"/>
              </a:rPr>
              <a:t>1.0%:</a:t>
            </a:r>
            <a:r>
              <a:rPr lang="pt-PT" sz="2899" noProof="0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6.85e-04 ± 2.59e-04</a:t>
            </a:r>
          </a:p>
          <a:p>
            <a:pPr marL="626107" lvl="1" indent="-313054" algn="l">
              <a:lnSpc>
                <a:spcPts val="5799"/>
              </a:lnSpc>
              <a:buFont typeface="Arial"/>
              <a:buChar char="•"/>
            </a:pPr>
            <a:r>
              <a:rPr lang="pt-PT" sz="2899" noProof="0" dirty="0">
                <a:solidFill>
                  <a:srgbClr val="8E1A20"/>
                </a:solidFill>
                <a:latin typeface="Questrial"/>
                <a:ea typeface="Questrial"/>
                <a:cs typeface="Questrial"/>
                <a:sym typeface="Questrial"/>
              </a:rPr>
              <a:t>2.0%:</a:t>
            </a:r>
            <a:r>
              <a:rPr lang="pt-PT" sz="2899" noProof="0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1.77e-03 ± 1.22e-03</a:t>
            </a:r>
          </a:p>
          <a:p>
            <a:pPr marL="626107" lvl="1" indent="-313054" algn="l">
              <a:lnSpc>
                <a:spcPts val="5799"/>
              </a:lnSpc>
              <a:buFont typeface="Arial"/>
              <a:buChar char="•"/>
            </a:pPr>
            <a:r>
              <a:rPr lang="pt-PT" sz="2899" noProof="0" dirty="0">
                <a:solidFill>
                  <a:srgbClr val="8E1A20"/>
                </a:solidFill>
                <a:latin typeface="Questrial"/>
                <a:ea typeface="Questrial"/>
                <a:cs typeface="Questrial"/>
                <a:sym typeface="Questrial"/>
              </a:rPr>
              <a:t>5.0%:</a:t>
            </a:r>
            <a:r>
              <a:rPr lang="pt-PT" sz="2899" noProof="0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2.41e-03 ± 1.51e-03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3843658"/>
            <a:ext cx="16230600" cy="5302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00"/>
              </a:lnSpc>
            </a:pPr>
            <a:r>
              <a:rPr lang="pt-PT" sz="4000" spc="-160" noProof="0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Impacto do Ruído na Estimação da Variação de Corrente:</a:t>
            </a:r>
          </a:p>
        </p:txBody>
      </p:sp>
      <p:grpSp>
        <p:nvGrpSpPr>
          <p:cNvPr id="8" name="Group 8"/>
          <p:cNvGrpSpPr/>
          <p:nvPr/>
        </p:nvGrpSpPr>
        <p:grpSpPr>
          <a:xfrm rot="5400000">
            <a:off x="5568540" y="-5568540"/>
            <a:ext cx="2136996" cy="13274075"/>
            <a:chOff x="0" y="0"/>
            <a:chExt cx="562830" cy="349605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562830" cy="3496053"/>
            </a:xfrm>
            <a:custGeom>
              <a:avLst/>
              <a:gdLst/>
              <a:ahLst/>
              <a:cxnLst/>
              <a:rect l="l" t="t" r="r" b="b"/>
              <a:pathLst>
                <a:path w="562830" h="3496053">
                  <a:moveTo>
                    <a:pt x="187711" y="19070"/>
                  </a:moveTo>
                  <a:cubicBezTo>
                    <a:pt x="216473" y="7556"/>
                    <a:pt x="249371" y="0"/>
                    <a:pt x="281567" y="0"/>
                  </a:cubicBezTo>
                  <a:cubicBezTo>
                    <a:pt x="313764" y="0"/>
                    <a:pt x="344745" y="6476"/>
                    <a:pt x="373296" y="17990"/>
                  </a:cubicBezTo>
                  <a:cubicBezTo>
                    <a:pt x="373904" y="18350"/>
                    <a:pt x="374512" y="18350"/>
                    <a:pt x="375119" y="18710"/>
                  </a:cubicBezTo>
                  <a:cubicBezTo>
                    <a:pt x="482339" y="64765"/>
                    <a:pt x="561312" y="186379"/>
                    <a:pt x="562830" y="388105"/>
                  </a:cubicBezTo>
                  <a:lnTo>
                    <a:pt x="562830" y="3496053"/>
                  </a:lnTo>
                  <a:lnTo>
                    <a:pt x="0" y="3496053"/>
                  </a:lnTo>
                  <a:lnTo>
                    <a:pt x="0" y="390411"/>
                  </a:lnTo>
                  <a:cubicBezTo>
                    <a:pt x="1519" y="185660"/>
                    <a:pt x="79276" y="64045"/>
                    <a:pt x="187711" y="19070"/>
                  </a:cubicBezTo>
                  <a:close/>
                </a:path>
              </a:pathLst>
            </a:custGeom>
            <a:solidFill>
              <a:srgbClr val="E8E6E4"/>
            </a:solidFill>
          </p:spPr>
          <p:txBody>
            <a:bodyPr/>
            <a:lstStyle/>
            <a:p>
              <a:endParaRPr lang="pt-PT" noProof="0" dirty="0"/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79375"/>
              <a:ext cx="562830" cy="34166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 lang="pt-PT" noProof="0" dirty="0"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749728"/>
            <a:ext cx="11247754" cy="742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pt-PT" sz="5600" spc="-224" noProof="0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ANÁLISE DE SENSIBILIDADE AO RUÍDO</a:t>
            </a:r>
          </a:p>
        </p:txBody>
      </p:sp>
      <p:cxnSp>
        <p:nvCxnSpPr>
          <p:cNvPr id="13" name="Conexão reta unidirecional 12">
            <a:extLst>
              <a:ext uri="{FF2B5EF4-FFF2-40B4-BE49-F238E27FC236}">
                <a16:creationId xmlns:a16="http://schemas.microsoft.com/office/drawing/2014/main" id="{AF71F6FE-7F30-E9E8-B264-7C3A7EC7D5BF}"/>
              </a:ext>
            </a:extLst>
          </p:cNvPr>
          <p:cNvCxnSpPr/>
          <p:nvPr/>
        </p:nvCxnSpPr>
        <p:spPr>
          <a:xfrm>
            <a:off x="7109013" y="5331915"/>
            <a:ext cx="0" cy="2715085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0708B50-805D-668D-8448-6916999199EC}"/>
              </a:ext>
            </a:extLst>
          </p:cNvPr>
          <p:cNvSpPr txBox="1"/>
          <p:nvPr/>
        </p:nvSpPr>
        <p:spPr>
          <a:xfrm>
            <a:off x="7337613" y="6458624"/>
            <a:ext cx="49612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400" noProof="0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Aumenta com o aumento do ruído</a:t>
            </a:r>
            <a:endParaRPr lang="pt-PT" sz="2400" noProof="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2366252" y="-2366252"/>
            <a:ext cx="2136996" cy="6869499"/>
            <a:chOff x="0" y="0"/>
            <a:chExt cx="562830" cy="18092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62830" cy="1809251"/>
            </a:xfrm>
            <a:custGeom>
              <a:avLst/>
              <a:gdLst/>
              <a:ahLst/>
              <a:cxnLst/>
              <a:rect l="l" t="t" r="r" b="b"/>
              <a:pathLst>
                <a:path w="562830" h="1809251">
                  <a:moveTo>
                    <a:pt x="187711" y="19070"/>
                  </a:moveTo>
                  <a:cubicBezTo>
                    <a:pt x="216473" y="7556"/>
                    <a:pt x="249371" y="0"/>
                    <a:pt x="281567" y="0"/>
                  </a:cubicBezTo>
                  <a:cubicBezTo>
                    <a:pt x="313764" y="0"/>
                    <a:pt x="344745" y="6476"/>
                    <a:pt x="373296" y="17990"/>
                  </a:cubicBezTo>
                  <a:cubicBezTo>
                    <a:pt x="373904" y="18350"/>
                    <a:pt x="374512" y="18350"/>
                    <a:pt x="375119" y="18710"/>
                  </a:cubicBezTo>
                  <a:cubicBezTo>
                    <a:pt x="482339" y="64765"/>
                    <a:pt x="561312" y="186379"/>
                    <a:pt x="562830" y="350636"/>
                  </a:cubicBezTo>
                  <a:lnTo>
                    <a:pt x="562830" y="1809251"/>
                  </a:lnTo>
                  <a:lnTo>
                    <a:pt x="0" y="1809251"/>
                  </a:lnTo>
                  <a:lnTo>
                    <a:pt x="0" y="351718"/>
                  </a:lnTo>
                  <a:cubicBezTo>
                    <a:pt x="1519" y="185660"/>
                    <a:pt x="79276" y="64045"/>
                    <a:pt x="187711" y="19070"/>
                  </a:cubicBezTo>
                  <a:close/>
                </a:path>
              </a:pathLst>
            </a:custGeom>
            <a:solidFill>
              <a:srgbClr val="E8E6E4"/>
            </a:solidFill>
          </p:spPr>
          <p:txBody>
            <a:bodyPr/>
            <a:lstStyle/>
            <a:p>
              <a:endParaRPr lang="pt-PT" noProof="0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79375"/>
              <a:ext cx="562830" cy="17298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 lang="pt-PT" noProof="0" dirty="0"/>
            </a:p>
          </p:txBody>
        </p:sp>
      </p:grpSp>
      <p:sp>
        <p:nvSpPr>
          <p:cNvPr id="5" name="Freeform 5"/>
          <p:cNvSpPr/>
          <p:nvPr/>
        </p:nvSpPr>
        <p:spPr>
          <a:xfrm>
            <a:off x="3209580" y="2136996"/>
            <a:ext cx="11868840" cy="7121304"/>
          </a:xfrm>
          <a:custGeom>
            <a:avLst/>
            <a:gdLst/>
            <a:ahLst/>
            <a:cxnLst/>
            <a:rect l="l" t="t" r="r" b="b"/>
            <a:pathLst>
              <a:path w="11868840" h="7121304">
                <a:moveTo>
                  <a:pt x="0" y="0"/>
                </a:moveTo>
                <a:lnTo>
                  <a:pt x="11868840" y="0"/>
                </a:lnTo>
                <a:lnTo>
                  <a:pt x="11868840" y="7121304"/>
                </a:lnTo>
                <a:lnTo>
                  <a:pt x="0" y="71213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PT" noProof="0" dirty="0"/>
          </a:p>
        </p:txBody>
      </p:sp>
      <p:sp>
        <p:nvSpPr>
          <p:cNvPr id="6" name="TextBox 6"/>
          <p:cNvSpPr txBox="1"/>
          <p:nvPr/>
        </p:nvSpPr>
        <p:spPr>
          <a:xfrm>
            <a:off x="973296" y="749728"/>
            <a:ext cx="4608343" cy="742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pt-PT" sz="5600" spc="-224" noProof="0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RESULTADOS</a:t>
            </a:r>
          </a:p>
        </p:txBody>
      </p:sp>
      <p:grpSp>
        <p:nvGrpSpPr>
          <p:cNvPr id="7" name="Group 7"/>
          <p:cNvGrpSpPr/>
          <p:nvPr/>
        </p:nvGrpSpPr>
        <p:grpSpPr>
          <a:xfrm rot="5400000">
            <a:off x="5568540" y="-5568540"/>
            <a:ext cx="2136996" cy="13274075"/>
            <a:chOff x="0" y="0"/>
            <a:chExt cx="562830" cy="3496053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62830" cy="3496053"/>
            </a:xfrm>
            <a:custGeom>
              <a:avLst/>
              <a:gdLst/>
              <a:ahLst/>
              <a:cxnLst/>
              <a:rect l="l" t="t" r="r" b="b"/>
              <a:pathLst>
                <a:path w="562830" h="3496053">
                  <a:moveTo>
                    <a:pt x="187711" y="19070"/>
                  </a:moveTo>
                  <a:cubicBezTo>
                    <a:pt x="216473" y="7556"/>
                    <a:pt x="249371" y="0"/>
                    <a:pt x="281567" y="0"/>
                  </a:cubicBezTo>
                  <a:cubicBezTo>
                    <a:pt x="313764" y="0"/>
                    <a:pt x="344745" y="6476"/>
                    <a:pt x="373296" y="17990"/>
                  </a:cubicBezTo>
                  <a:cubicBezTo>
                    <a:pt x="373904" y="18350"/>
                    <a:pt x="374512" y="18350"/>
                    <a:pt x="375119" y="18710"/>
                  </a:cubicBezTo>
                  <a:cubicBezTo>
                    <a:pt x="482339" y="64765"/>
                    <a:pt x="561312" y="186379"/>
                    <a:pt x="562830" y="388105"/>
                  </a:cubicBezTo>
                  <a:lnTo>
                    <a:pt x="562830" y="3496053"/>
                  </a:lnTo>
                  <a:lnTo>
                    <a:pt x="0" y="3496053"/>
                  </a:lnTo>
                  <a:lnTo>
                    <a:pt x="0" y="390411"/>
                  </a:lnTo>
                  <a:cubicBezTo>
                    <a:pt x="1519" y="185660"/>
                    <a:pt x="79276" y="64045"/>
                    <a:pt x="187711" y="19070"/>
                  </a:cubicBezTo>
                  <a:close/>
                </a:path>
              </a:pathLst>
            </a:custGeom>
            <a:solidFill>
              <a:srgbClr val="E8E6E4"/>
            </a:solidFill>
          </p:spPr>
          <p:txBody>
            <a:bodyPr/>
            <a:lstStyle/>
            <a:p>
              <a:endParaRPr lang="pt-PT" noProof="0" dirty="0"/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79375"/>
              <a:ext cx="562830" cy="34166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 lang="pt-PT" noProof="0" dirty="0"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028700" y="749728"/>
            <a:ext cx="11247754" cy="742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pt-PT" sz="5600" spc="-224" noProof="0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ANÁLISE DE SENSIBILIDADE AO RUÍDO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28700" y="9077325"/>
            <a:ext cx="16230600" cy="509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00"/>
              </a:lnSpc>
              <a:spcBef>
                <a:spcPct val="0"/>
              </a:spcBef>
            </a:pPr>
            <a:r>
              <a:rPr lang="pt-PT" sz="2200" noProof="0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Figura 5: Variação do MSE na estimação das variações de corrente.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09442" y="-91058"/>
            <a:ext cx="10469117" cy="1046911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E6E4"/>
            </a:solidFill>
          </p:spPr>
          <p:txBody>
            <a:bodyPr/>
            <a:lstStyle/>
            <a:p>
              <a:endParaRPr lang="pt-PT" noProof="0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 lang="pt-PT" noProof="0"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6839828" y="4745038"/>
            <a:ext cx="4608343" cy="930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9"/>
              </a:lnSpc>
            </a:pPr>
            <a:r>
              <a:rPr lang="pt-PT" sz="6999" spc="-279" noProof="0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OBRIGADO!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>
            <a:off x="8090857" y="0"/>
            <a:ext cx="13716000" cy="10287000"/>
          </a:xfrm>
          <a:custGeom>
            <a:avLst/>
            <a:gdLst/>
            <a:ahLst/>
            <a:cxnLst/>
            <a:rect l="l" t="t" r="r" b="b"/>
            <a:pathLst>
              <a:path w="812800" h="609600">
                <a:moveTo>
                  <a:pt x="203200" y="0"/>
                </a:moveTo>
                <a:lnTo>
                  <a:pt x="609600" y="0"/>
                </a:lnTo>
                <a:lnTo>
                  <a:pt x="812800" y="609600"/>
                </a:lnTo>
                <a:lnTo>
                  <a:pt x="0" y="609600"/>
                </a:lnTo>
                <a:lnTo>
                  <a:pt x="203200" y="0"/>
                </a:lnTo>
                <a:close/>
              </a:path>
            </a:pathLst>
          </a:custGeom>
          <a:solidFill>
            <a:srgbClr val="E8E6E4"/>
          </a:solidFill>
        </p:spPr>
        <p:txBody>
          <a:bodyPr/>
          <a:lstStyle/>
          <a:p>
            <a:endParaRPr lang="pt-PT" noProof="0" dirty="0"/>
          </a:p>
        </p:txBody>
      </p:sp>
      <p:sp>
        <p:nvSpPr>
          <p:cNvPr id="4" name="TextBox 4"/>
          <p:cNvSpPr txBox="1"/>
          <p:nvPr/>
        </p:nvSpPr>
        <p:spPr>
          <a:xfrm>
            <a:off x="10233982" y="-803672"/>
            <a:ext cx="9429750" cy="1109067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3178"/>
              </a:lnSpc>
            </a:pPr>
            <a:endParaRPr lang="pt-PT" noProof="0" dirty="0"/>
          </a:p>
        </p:txBody>
      </p:sp>
      <p:sp>
        <p:nvSpPr>
          <p:cNvPr id="5" name="TextBox 5"/>
          <p:cNvSpPr txBox="1"/>
          <p:nvPr/>
        </p:nvSpPr>
        <p:spPr>
          <a:xfrm>
            <a:off x="1028700" y="1666177"/>
            <a:ext cx="4608343" cy="742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pt-PT" sz="5600" spc="-224" noProof="0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OBJETIVO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317243"/>
            <a:ext cx="6895332" cy="667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799"/>
              </a:lnSpc>
              <a:spcBef>
                <a:spcPct val="0"/>
              </a:spcBef>
            </a:pPr>
            <a:r>
              <a:rPr lang="pt-PT" sz="2899" u="none" strike="noStrike" noProof="0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Estimar a variação das correntes da rede.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54987" y="4261771"/>
            <a:ext cx="4608343" cy="742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pt-PT" sz="5600" spc="-224" noProof="0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DADOS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18215" y="4908836"/>
            <a:ext cx="8760991" cy="1400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07" lvl="1" indent="-313054" algn="l">
              <a:lnSpc>
                <a:spcPts val="5799"/>
              </a:lnSpc>
              <a:buFont typeface="Arial"/>
              <a:buChar char="•"/>
            </a:pPr>
            <a:r>
              <a:rPr lang="pt-PT" sz="2899" u="none" strike="noStrike" noProof="0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Rede de Baixa Tensão (LV) trifásica com neutro.</a:t>
            </a:r>
          </a:p>
          <a:p>
            <a:pPr marL="626107" lvl="1" indent="-313054" algn="l">
              <a:lnSpc>
                <a:spcPts val="5799"/>
              </a:lnSpc>
              <a:buFont typeface="Arial"/>
              <a:buChar char="•"/>
            </a:pPr>
            <a:r>
              <a:rPr lang="pt-PT" sz="2899" u="none" strike="noStrike" noProof="0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4 nós (em série) e 3 ramos.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54987" y="7019290"/>
            <a:ext cx="6895332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pt-PT" sz="2700" noProof="0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O que sabemos: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60357" y="7541260"/>
            <a:ext cx="6689962" cy="2061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pt-PT" sz="2899" noProof="0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✓ </a:t>
            </a:r>
            <a:r>
              <a:rPr lang="pt-PT" sz="2899" u="none" strike="noStrike" noProof="0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Impedâncias das linhas.</a:t>
            </a:r>
          </a:p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pt-PT" sz="2899" u="none" strike="noStrike" noProof="0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✓ Conexões de fase.</a:t>
            </a:r>
          </a:p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pt-PT" sz="2899" u="none" strike="noStrike" noProof="0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✓ Potências nos nós.</a:t>
            </a:r>
          </a:p>
          <a:p>
            <a:pPr>
              <a:lnSpc>
                <a:spcPts val="4059"/>
              </a:lnSpc>
              <a:spcBef>
                <a:spcPct val="0"/>
              </a:spcBef>
            </a:pPr>
            <a:r>
              <a:rPr lang="pt-PT" sz="2899" u="none" strike="noStrike" noProof="0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✓ Tensão no nó 4.</a:t>
            </a:r>
          </a:p>
        </p:txBody>
      </p:sp>
      <p:sp>
        <p:nvSpPr>
          <p:cNvPr id="11" name="Freeform 11"/>
          <p:cNvSpPr/>
          <p:nvPr/>
        </p:nvSpPr>
        <p:spPr>
          <a:xfrm>
            <a:off x="10687623" y="4156996"/>
            <a:ext cx="6613302" cy="4852511"/>
          </a:xfrm>
          <a:custGeom>
            <a:avLst/>
            <a:gdLst/>
            <a:ahLst/>
            <a:cxnLst/>
            <a:rect l="l" t="t" r="r" b="b"/>
            <a:pathLst>
              <a:path w="6613302" h="4852511">
                <a:moveTo>
                  <a:pt x="0" y="0"/>
                </a:moveTo>
                <a:lnTo>
                  <a:pt x="6613303" y="0"/>
                </a:lnTo>
                <a:lnTo>
                  <a:pt x="6613303" y="4852511"/>
                </a:lnTo>
                <a:lnTo>
                  <a:pt x="0" y="485251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PT" noProof="0" dirty="0"/>
          </a:p>
        </p:txBody>
      </p:sp>
      <p:sp>
        <p:nvSpPr>
          <p:cNvPr id="12" name="TextBox 12"/>
          <p:cNvSpPr txBox="1"/>
          <p:nvPr/>
        </p:nvSpPr>
        <p:spPr>
          <a:xfrm>
            <a:off x="14173200" y="876300"/>
            <a:ext cx="3086100" cy="6650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459"/>
              </a:lnSpc>
              <a:spcBef>
                <a:spcPct val="0"/>
              </a:spcBef>
            </a:pPr>
            <a:r>
              <a:rPr lang="pt-PT" sz="3900" u="none" strike="noStrike" noProof="0" dirty="0">
                <a:solidFill>
                  <a:srgbClr val="000000"/>
                </a:solidFill>
                <a:latin typeface="Copperplate Gothic 29 BC"/>
                <a:ea typeface="Copperplate Gothic 29 BC"/>
                <a:cs typeface="Copperplate Gothic 29 BC"/>
                <a:sym typeface="Copperplate Gothic 29 BC"/>
              </a:rPr>
              <a:t>Problema Base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546608" y="9058275"/>
            <a:ext cx="6895332" cy="772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pt-PT" sz="2200" noProof="0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Figura 1: Topologia e variáveis monitorizadas utilizadas no exemplo de estimação de estado em BT.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90183" y="2095500"/>
            <a:ext cx="10469117" cy="1046911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E6E4"/>
            </a:solidFill>
          </p:spPr>
          <p:txBody>
            <a:bodyPr/>
            <a:lstStyle/>
            <a:p>
              <a:endParaRPr lang="pt-PT" noProof="0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 lang="pt-PT" noProof="0" dirty="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1666177"/>
            <a:ext cx="4608343" cy="742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pt-PT" sz="5600" spc="-224" noProof="0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ALGORITMO</a:t>
            </a:r>
          </a:p>
        </p:txBody>
      </p:sp>
      <p:sp>
        <p:nvSpPr>
          <p:cNvPr id="8" name="TextBox 12">
            <a:extLst>
              <a:ext uri="{FF2B5EF4-FFF2-40B4-BE49-F238E27FC236}">
                <a16:creationId xmlns:a16="http://schemas.microsoft.com/office/drawing/2014/main" id="{EFB0CF9F-7134-ABA4-F2FB-1B6CC6020ED0}"/>
              </a:ext>
            </a:extLst>
          </p:cNvPr>
          <p:cNvSpPr txBox="1"/>
          <p:nvPr/>
        </p:nvSpPr>
        <p:spPr>
          <a:xfrm>
            <a:off x="14173200" y="876300"/>
            <a:ext cx="3086100" cy="6650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ctr">
              <a:lnSpc>
                <a:spcPts val="5459"/>
              </a:lnSpc>
              <a:spcBef>
                <a:spcPct val="0"/>
              </a:spcBef>
            </a:pPr>
            <a:r>
              <a:rPr lang="pt-PT" sz="3900" u="none" strike="noStrike" noProof="0" dirty="0">
                <a:solidFill>
                  <a:srgbClr val="000000"/>
                </a:solidFill>
                <a:latin typeface="Copperplate Gothic 29 BC"/>
                <a:ea typeface="Copperplate Gothic 29 BC"/>
                <a:cs typeface="Copperplate Gothic 29 BC"/>
                <a:sym typeface="Copperplate Gothic 29 BC"/>
              </a:rPr>
              <a:t>Problema Base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D80BC92-0886-0B43-9B3E-D15A0403B849}"/>
              </a:ext>
            </a:extLst>
          </p:cNvPr>
          <p:cNvGrpSpPr/>
          <p:nvPr/>
        </p:nvGrpSpPr>
        <p:grpSpPr>
          <a:xfrm>
            <a:off x="1028700" y="3748118"/>
            <a:ext cx="16230600" cy="4443382"/>
            <a:chOff x="1028700" y="3297237"/>
            <a:chExt cx="16230600" cy="444338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5"/>
                <p:cNvSpPr txBox="1"/>
                <p:nvPr/>
              </p:nvSpPr>
              <p:spPr>
                <a:xfrm>
                  <a:off x="1028700" y="3297237"/>
                  <a:ext cx="16230600" cy="3687291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marL="626107" lvl="1" indent="-313054" algn="l">
                    <a:spcAft>
                      <a:spcPts val="1200"/>
                    </a:spcAft>
                    <a:buFont typeface="Arial"/>
                    <a:buChar char="•"/>
                  </a:pPr>
                  <a:r>
                    <a:rPr lang="pt-PT" sz="2899" noProof="0" dirty="0">
                      <a:solidFill>
                        <a:srgbClr val="000000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Carregar os dados da rede.</a:t>
                  </a:r>
                </a:p>
                <a:p>
                  <a:pPr marL="626107" lvl="1" indent="-313054" algn="l">
                    <a:spcAft>
                      <a:spcPts val="1200"/>
                    </a:spcAft>
                    <a:buFont typeface="Arial"/>
                    <a:buChar char="•"/>
                  </a:pPr>
                  <a:r>
                    <a:rPr lang="pt-PT" sz="2899" noProof="0" dirty="0">
                      <a:solidFill>
                        <a:srgbClr val="000000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Calcular a média da potência injetada em 4 clientes em 12 instantes de tempo.</a:t>
                  </a:r>
                </a:p>
                <a:p>
                  <a:pPr marL="626107" lvl="1" indent="-313054" algn="l">
                    <a:spcAft>
                      <a:spcPts val="1200"/>
                    </a:spcAft>
                    <a:buFont typeface="Arial"/>
                    <a:buChar char="•"/>
                  </a:pPr>
                  <a:r>
                    <a:rPr lang="pt-PT" sz="2899" noProof="0" dirty="0">
                      <a:solidFill>
                        <a:srgbClr val="000000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Calcular a variação da Tensão: </a:t>
                  </a:r>
                  <a14:m>
                    <m:oMath xmlns:m="http://schemas.openxmlformats.org/officeDocument/2006/math">
                      <m:r>
                        <a:rPr lang="pt-PT" sz="3000" i="1" kern="100" noProof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𝛥</m:t>
                      </m:r>
                      <m:sSubSup>
                        <m:sSubSupPr>
                          <m:ctrlPr>
                            <a:rPr lang="pt-PT" sz="3000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SupPr>
                        <m:e>
                          <m:r>
                            <a:rPr lang="pt-PT" sz="3000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PT" sz="3000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pt-PT" sz="3000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𝑎𝑏𝑐</m:t>
                          </m:r>
                        </m:sup>
                      </m:sSubSup>
                      <m:r>
                        <a:rPr lang="pt-PT" sz="3000" i="1" kern="100" noProof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= </m:t>
                      </m:r>
                      <m:sSub>
                        <m:sSubPr>
                          <m:ctrlPr>
                            <a:rPr lang="pt-PT" sz="3000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PT" sz="3000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PT" sz="3000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4</m:t>
                          </m:r>
                        </m:sub>
                      </m:sSub>
                      <m:r>
                        <a:rPr lang="pt-PT" sz="3000" i="1" kern="100" noProof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− </m:t>
                      </m:r>
                      <m:sSub>
                        <m:sSubPr>
                          <m:ctrlPr>
                            <a:rPr lang="pt-PT" sz="3000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pt-PT" sz="3000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pt-PT" sz="3000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𝑟𝑒𝑓</m:t>
                          </m:r>
                        </m:sub>
                      </m:sSub>
                    </m:oMath>
                  </a14:m>
                  <a:endParaRPr lang="pt-PT" sz="2899" noProof="0" dirty="0">
                    <a:solidFill>
                      <a:srgbClr val="000000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  <a:p>
                  <a:pPr marL="626107" lvl="1" indent="-313054" algn="l">
                    <a:spcAft>
                      <a:spcPts val="1200"/>
                    </a:spcAft>
                    <a:buFont typeface="Arial"/>
                    <a:buChar char="•"/>
                  </a:pPr>
                  <a:r>
                    <a:rPr lang="pt-PT" sz="2899" noProof="0" dirty="0">
                      <a:solidFill>
                        <a:srgbClr val="000000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Construir a Matriz A: </a:t>
                  </a:r>
                  <a14:m>
                    <m:oMath xmlns:m="http://schemas.openxmlformats.org/officeDocument/2006/math">
                      <m:r>
                        <a:rPr lang="pt-PT" sz="3000" i="1" kern="100" noProof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pt-PT" sz="3000" i="1" kern="100" noProof="0"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 = −</m:t>
                      </m:r>
                      <m:d>
                        <m:dPr>
                          <m:ctrlPr>
                            <a:rPr lang="pt-PT" sz="3000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PT" sz="3000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3000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pt-PT" sz="3000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pt-PT" sz="3000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pt-PT" sz="3000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pt-PT" sz="3000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PT" sz="3000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PT" sz="3000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𝑎𝑏𝑐</m:t>
                              </m:r>
                            </m:sup>
                          </m:sSubSup>
                          <m:r>
                            <a:rPr lang="pt-PT" sz="3000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    </m:t>
                          </m:r>
                          <m:sSub>
                            <m:sSubPr>
                              <m:ctrlPr>
                                <a:rPr lang="pt-PT" sz="3000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3000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pt-PT" sz="3000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pt-PT" sz="3000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pt-PT" sz="3000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pt-PT" sz="3000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PT" sz="3000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PT" sz="3000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𝑎𝑏𝑐</m:t>
                              </m:r>
                            </m:sup>
                          </m:sSubSup>
                          <m:r>
                            <a:rPr lang="pt-PT" sz="3000" i="1" kern="100" noProof="0"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    …     </m:t>
                          </m:r>
                          <m:sSub>
                            <m:sSubPr>
                              <m:ctrlPr>
                                <a:rPr lang="pt-PT" sz="3000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pt-PT" sz="3000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pt-PT" sz="3000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𝑘𝑛</m:t>
                              </m:r>
                            </m:sub>
                          </m:sSub>
                          <m:sSubSup>
                            <m:sSubSupPr>
                              <m:ctrlPr>
                                <a:rPr lang="pt-PT" sz="3000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pt-PT" sz="3000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pt-PT" sz="3000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pt-PT" sz="3000" i="1" kern="100" noProof="0"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𝑎𝑏𝑐</m:t>
                              </m:r>
                            </m:sup>
                          </m:sSubSup>
                        </m:e>
                      </m:d>
                    </m:oMath>
                  </a14:m>
                  <a:endParaRPr lang="pt-PT" sz="3000" kern="100" noProof="0" dirty="0">
                    <a:latin typeface="Questrial"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  <a:p>
                  <a:pPr marL="626107" lvl="1" indent="-313054" algn="l">
                    <a:spcAft>
                      <a:spcPts val="1200"/>
                    </a:spcAft>
                    <a:buFont typeface="Arial"/>
                    <a:buChar char="•"/>
                  </a:pPr>
                  <a:r>
                    <a:rPr lang="pt-PT" sz="2899" noProof="0" dirty="0">
                      <a:solidFill>
                        <a:srgbClr val="000000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Estimar a Variação das Correntes: </a:t>
                  </a:r>
                  <a14:m>
                    <m:oMath xmlns:m="http://schemas.openxmlformats.org/officeDocument/2006/math">
                      <m:r>
                        <a:rPr lang="pt-PT" sz="3000" i="1" kern="100" noProof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𝛥</m:t>
                      </m:r>
                      <m:r>
                        <a:rPr lang="pt-PT" sz="3000" i="1" kern="100" noProof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Î=</m:t>
                      </m:r>
                      <m:sSup>
                        <m:sSupPr>
                          <m:ctrlPr>
                            <a:rPr lang="pt-PT" sz="3000" i="1" kern="100" noProof="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pt-PT" sz="3000" i="1" kern="100" noProof="0" smtClea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pt-PT" sz="3000" i="1" kern="100" noProof="0" smtClean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PT" sz="3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𝐴</m:t>
                                  </m:r>
                                </m:e>
                                <m:sup>
                                  <m:r>
                                    <a:rPr lang="pt-PT" sz="3000" i="1" kern="100" noProof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PT" sz="3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  <m:r>
                                <a:rPr lang="pt-PT" sz="3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pt-PT" sz="3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𝜆</m:t>
                              </m:r>
                              <m:r>
                                <a:rPr lang="pt-PT" sz="3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∗</m:t>
                              </m:r>
                              <m:r>
                                <a:rPr lang="pt-PT" sz="3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𝑑𝑖𝑎𝑔</m:t>
                              </m:r>
                              <m:d>
                                <m:dPr>
                                  <m:ctrlPr>
                                    <a:rPr lang="pt-PT" sz="3000" i="1" kern="100" noProof="0" smtClean="0">
                                      <a:effectLst/>
                                      <a:latin typeface="Cambria Math" panose="02040503050406030204" pitchFamily="18" charset="0"/>
                                      <a:ea typeface="Aptos" panose="020B000402020202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pt-PT" sz="3000" i="1" kern="100" noProof="0" smtClean="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pt-PT" sz="3000" i="1" kern="100" noProof="0">
                                          <a:effectLst/>
                                          <a:latin typeface="Cambria Math" panose="02040503050406030204" pitchFamily="18" charset="0"/>
                                          <a:ea typeface="Aptos" panose="020B0004020202020204" pitchFamily="34" charset="0"/>
                                          <a:cs typeface="Times New Roman" panose="02020603050405020304" pitchFamily="18" charset="0"/>
                                        </a:rPr>
                                        <m:t>1</m:t>
                                      </m:r>
                                    </m:num>
                                    <m:den>
                                      <m:sSup>
                                        <m:sSupPr>
                                          <m:ctrlPr>
                                            <a:rPr lang="pt-PT" sz="3000" i="1" kern="100" noProof="0" smtClean="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‖"/>
                                              <m:endChr m:val="‖"/>
                                              <m:ctrlPr>
                                                <a:rPr lang="pt-PT" sz="3000" i="1" kern="100" noProof="0" smtClean="0">
                                                  <a:effectLst/>
                                                  <a:latin typeface="Cambria Math" panose="02040503050406030204" pitchFamily="18" charset="0"/>
                                                  <a:ea typeface="Aptos" panose="020B0004020202020204" pitchFamily="34" charset="0"/>
                                                  <a:cs typeface="Times New Roman" panose="020206030504050203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PT" sz="3000" i="1" kern="100" noProof="0" smtClean="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Aptos" panose="020B000402020202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PT" sz="3000" i="1" kern="100" noProof="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Aptos" panose="020B000402020202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𝑖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PT" sz="3000" i="1" kern="100" noProof="0">
                                                      <a:effectLst/>
                                                      <a:latin typeface="Cambria Math" panose="02040503050406030204" pitchFamily="18" charset="0"/>
                                                      <a:ea typeface="Aptos" panose="020B0004020202020204" pitchFamily="34" charset="0"/>
                                                      <a:cs typeface="Times New Roman" panose="02020603050405020304" pitchFamily="18" charset="0"/>
                                                    </a:rPr>
                                                    <m:t>0</m:t>
                                                  </m:r>
                                                </m:sup>
                                              </m:sSup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PT" sz="3000" i="1" kern="100" noProof="0">
                                              <a:effectLst/>
                                              <a:latin typeface="Cambria Math" panose="02040503050406030204" pitchFamily="18" charset="0"/>
                                              <a:ea typeface="Aptos" panose="020B0004020202020204" pitchFamily="34" charset="0"/>
                                              <a:cs typeface="Times New Roman" panose="020206030504050203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den>
                                  </m:f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pt-PT" sz="30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pt-PT" sz="3000" i="1" kern="100" noProof="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pt-PT" sz="30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p>
                          <m:r>
                            <a:rPr lang="pt-PT" sz="30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PT" sz="3000" i="1" kern="100" noProof="0" smtClean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pt-PT" sz="30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pt-PT" sz="3000" i="1" kern="100" noProof="0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𝛥</m:t>
                          </m:r>
                          <m:sSubSup>
                            <m:sSubSupPr>
                              <m:ctrlPr>
                                <a:rPr lang="pt-PT" sz="3000" i="1" kern="100" noProof="0" smtClean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sSubSupPr>
                            <m:e>
                              <m:r>
                                <a:rPr lang="pt-PT" sz="3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pt-PT" sz="3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pt-PT" sz="3000" i="1" kern="100" noProof="0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𝑎𝑏𝑐</m:t>
                              </m:r>
                            </m:sup>
                          </m:sSubSup>
                        </m:e>
                      </m:d>
                    </m:oMath>
                  </a14:m>
                  <a:endParaRPr lang="pt-PT" sz="3000" kern="100" noProof="0" dirty="0">
                    <a:effectLst/>
                    <a:latin typeface="Aptos" panose="020B0004020202020204" pitchFamily="34" charset="0"/>
                    <a:ea typeface="Aptos" panose="020B0004020202020204" pitchFamily="34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5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700" y="3297237"/>
                  <a:ext cx="16230600" cy="3687291"/>
                </a:xfrm>
                <a:prstGeom prst="rect">
                  <a:avLst/>
                </a:prstGeom>
                <a:blipFill>
                  <a:blip r:embed="rId2"/>
                  <a:stretch>
                    <a:fillRect t="-2975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E339D9F2-E9E5-C4E8-585B-1331869F749B}"/>
                </a:ext>
              </a:extLst>
            </p:cNvPr>
            <p:cNvGrpSpPr/>
            <p:nvPr/>
          </p:nvGrpSpPr>
          <p:grpSpPr>
            <a:xfrm>
              <a:off x="9982200" y="5926520"/>
              <a:ext cx="3513583" cy="1814099"/>
              <a:chOff x="9982200" y="7233242"/>
              <a:chExt cx="3513583" cy="1814099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0BEC0670-0403-7051-41C8-E87E9D50404B}"/>
                  </a:ext>
                </a:extLst>
              </p:cNvPr>
              <p:cNvSpPr/>
              <p:nvPr/>
            </p:nvSpPr>
            <p:spPr>
              <a:xfrm>
                <a:off x="9982200" y="7233242"/>
                <a:ext cx="2438400" cy="1132540"/>
              </a:xfrm>
              <a:prstGeom prst="ellipse">
                <a:avLst/>
              </a:prstGeom>
              <a:noFill/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 noProof="0" dirty="0"/>
              </a:p>
            </p:txBody>
          </p:sp>
          <p:cxnSp>
            <p:nvCxnSpPr>
              <p:cNvPr id="10" name="Conexão: Curva 9">
                <a:extLst>
                  <a:ext uri="{FF2B5EF4-FFF2-40B4-BE49-F238E27FC236}">
                    <a16:creationId xmlns:a16="http://schemas.microsoft.com/office/drawing/2014/main" id="{67EBEDF6-D527-A486-7387-31D2A65A8440}"/>
                  </a:ext>
                </a:extLst>
              </p:cNvPr>
              <p:cNvCxnSpPr>
                <a:stCxn id="7" idx="3"/>
              </p:cNvCxnSpPr>
              <p:nvPr/>
            </p:nvCxnSpPr>
            <p:spPr>
              <a:xfrm rot="16200000" flipH="1">
                <a:off x="10463172" y="8076047"/>
                <a:ext cx="614351" cy="862105"/>
              </a:xfrm>
              <a:prstGeom prst="curvedConnector2">
                <a:avLst/>
              </a:prstGeom>
              <a:ln w="19050">
                <a:solidFill>
                  <a:schemeClr val="accent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CaixaDeTexto 11">
                <a:extLst>
                  <a:ext uri="{FF2B5EF4-FFF2-40B4-BE49-F238E27FC236}">
                    <a16:creationId xmlns:a16="http://schemas.microsoft.com/office/drawing/2014/main" id="{B1B4CB73-712A-F01F-C763-DE97B4600AA4}"/>
                  </a:ext>
                </a:extLst>
              </p:cNvPr>
              <p:cNvSpPr txBox="1"/>
              <p:nvPr/>
            </p:nvSpPr>
            <p:spPr>
              <a:xfrm>
                <a:off x="11277600" y="8585676"/>
                <a:ext cx="221818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pt-PT" sz="2400" noProof="0" dirty="0">
                    <a:solidFill>
                      <a:srgbClr val="C00000"/>
                    </a:solidFill>
                    <a:latin typeface="Questrial"/>
                    <a:ea typeface="Questrial"/>
                    <a:cs typeface="Questrial"/>
                    <a:sym typeface="Questrial"/>
                  </a:rPr>
                  <a:t>Regularização</a:t>
                </a:r>
                <a:endParaRPr lang="pt-PT" sz="2000" noProof="0" dirty="0">
                  <a:solidFill>
                    <a:srgbClr val="C00000"/>
                  </a:solidFill>
                </a:endParaRPr>
              </a:p>
            </p:txBody>
          </p:sp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2366252" y="-2366252"/>
            <a:ext cx="2136996" cy="6869499"/>
            <a:chOff x="0" y="0"/>
            <a:chExt cx="562830" cy="18092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62830" cy="1809251"/>
            </a:xfrm>
            <a:custGeom>
              <a:avLst/>
              <a:gdLst/>
              <a:ahLst/>
              <a:cxnLst/>
              <a:rect l="l" t="t" r="r" b="b"/>
              <a:pathLst>
                <a:path w="562830" h="1809251">
                  <a:moveTo>
                    <a:pt x="187711" y="19070"/>
                  </a:moveTo>
                  <a:cubicBezTo>
                    <a:pt x="216473" y="7556"/>
                    <a:pt x="249371" y="0"/>
                    <a:pt x="281567" y="0"/>
                  </a:cubicBezTo>
                  <a:cubicBezTo>
                    <a:pt x="313764" y="0"/>
                    <a:pt x="344745" y="6476"/>
                    <a:pt x="373296" y="17990"/>
                  </a:cubicBezTo>
                  <a:cubicBezTo>
                    <a:pt x="373904" y="18350"/>
                    <a:pt x="374512" y="18350"/>
                    <a:pt x="375119" y="18710"/>
                  </a:cubicBezTo>
                  <a:cubicBezTo>
                    <a:pt x="482339" y="64765"/>
                    <a:pt x="561312" y="186379"/>
                    <a:pt x="562830" y="350636"/>
                  </a:cubicBezTo>
                  <a:lnTo>
                    <a:pt x="562830" y="1809251"/>
                  </a:lnTo>
                  <a:lnTo>
                    <a:pt x="0" y="1809251"/>
                  </a:lnTo>
                  <a:lnTo>
                    <a:pt x="0" y="351718"/>
                  </a:lnTo>
                  <a:cubicBezTo>
                    <a:pt x="1519" y="185660"/>
                    <a:pt x="79276" y="64045"/>
                    <a:pt x="187711" y="19070"/>
                  </a:cubicBezTo>
                  <a:close/>
                </a:path>
              </a:pathLst>
            </a:custGeom>
            <a:solidFill>
              <a:srgbClr val="E8E6E4"/>
            </a:solidFill>
          </p:spPr>
          <p:txBody>
            <a:bodyPr/>
            <a:lstStyle/>
            <a:p>
              <a:endParaRPr lang="pt-PT" noProof="0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79375"/>
              <a:ext cx="562830" cy="17298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 lang="pt-PT" noProof="0" dirty="0"/>
            </a:p>
          </p:txBody>
        </p:sp>
      </p:grpSp>
      <p:sp>
        <p:nvSpPr>
          <p:cNvPr id="5" name="Freeform 5"/>
          <p:cNvSpPr/>
          <p:nvPr/>
        </p:nvSpPr>
        <p:spPr>
          <a:xfrm>
            <a:off x="1028700" y="2679594"/>
            <a:ext cx="8170704" cy="6128028"/>
          </a:xfrm>
          <a:custGeom>
            <a:avLst/>
            <a:gdLst/>
            <a:ahLst/>
            <a:cxnLst/>
            <a:rect l="l" t="t" r="r" b="b"/>
            <a:pathLst>
              <a:path w="8170704" h="6128028">
                <a:moveTo>
                  <a:pt x="0" y="0"/>
                </a:moveTo>
                <a:lnTo>
                  <a:pt x="8170704" y="0"/>
                </a:lnTo>
                <a:lnTo>
                  <a:pt x="8170704" y="6128029"/>
                </a:lnTo>
                <a:lnTo>
                  <a:pt x="0" y="61280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PT" noProof="0" dirty="0"/>
          </a:p>
        </p:txBody>
      </p:sp>
      <p:sp>
        <p:nvSpPr>
          <p:cNvPr id="6" name="TextBox 6"/>
          <p:cNvSpPr txBox="1"/>
          <p:nvPr/>
        </p:nvSpPr>
        <p:spPr>
          <a:xfrm>
            <a:off x="973296" y="749728"/>
            <a:ext cx="4608343" cy="742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pt-PT" sz="5600" spc="-224" noProof="0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RESULTADOS</a:t>
            </a:r>
          </a:p>
        </p:txBody>
      </p:sp>
      <p:sp>
        <p:nvSpPr>
          <p:cNvPr id="7" name="Freeform 7"/>
          <p:cNvSpPr/>
          <p:nvPr/>
        </p:nvSpPr>
        <p:spPr>
          <a:xfrm>
            <a:off x="9067731" y="2671770"/>
            <a:ext cx="8191569" cy="6143677"/>
          </a:xfrm>
          <a:custGeom>
            <a:avLst/>
            <a:gdLst/>
            <a:ahLst/>
            <a:cxnLst/>
            <a:rect l="l" t="t" r="r" b="b"/>
            <a:pathLst>
              <a:path w="8191569" h="6143677">
                <a:moveTo>
                  <a:pt x="0" y="0"/>
                </a:moveTo>
                <a:lnTo>
                  <a:pt x="8191569" y="0"/>
                </a:lnTo>
                <a:lnTo>
                  <a:pt x="8191569" y="6143677"/>
                </a:lnTo>
                <a:lnTo>
                  <a:pt x="0" y="61436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PT" noProof="0" dirty="0"/>
          </a:p>
        </p:txBody>
      </p:sp>
      <p:sp>
        <p:nvSpPr>
          <p:cNvPr id="8" name="TextBox 8"/>
          <p:cNvSpPr txBox="1"/>
          <p:nvPr/>
        </p:nvSpPr>
        <p:spPr>
          <a:xfrm>
            <a:off x="1028700" y="8836025"/>
            <a:ext cx="8039031" cy="3822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pt-PT" sz="2200" noProof="0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Figura 2: Comparação entre </a:t>
            </a:r>
            <a:r>
              <a:rPr lang="pt-PT" sz="2200" noProof="0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Pseudo-Medição</a:t>
            </a:r>
            <a:r>
              <a:rPr lang="pt-PT" sz="2200" noProof="0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e Estimação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199404" y="8759998"/>
            <a:ext cx="8059896" cy="772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pt-PT" sz="2200" noProof="0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Figura 3: Comparação entre erros de </a:t>
            </a:r>
            <a:r>
              <a:rPr lang="pt-PT" sz="2200" noProof="0" dirty="0" err="1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Pseudo-Medição</a:t>
            </a:r>
            <a:r>
              <a:rPr lang="pt-PT" sz="2200" noProof="0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 e Estimação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4572000" y="0"/>
            <a:ext cx="9144000" cy="10287000"/>
          </a:xfrm>
          <a:prstGeom prst="rect">
            <a:avLst/>
          </a:prstGeom>
          <a:solidFill>
            <a:srgbClr val="E8E6E4"/>
          </a:solidFill>
        </p:spPr>
        <p:txBody>
          <a:bodyPr/>
          <a:lstStyle/>
          <a:p>
            <a:endParaRPr lang="pt-PT" noProof="0" dirty="0"/>
          </a:p>
        </p:txBody>
      </p:sp>
      <p:sp>
        <p:nvSpPr>
          <p:cNvPr id="3" name="TextBox 3"/>
          <p:cNvSpPr txBox="1"/>
          <p:nvPr/>
        </p:nvSpPr>
        <p:spPr>
          <a:xfrm>
            <a:off x="5529757" y="4069071"/>
            <a:ext cx="7228487" cy="21488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459"/>
              </a:lnSpc>
            </a:pPr>
            <a:r>
              <a:rPr lang="pt-PT" sz="5999" u="none" strike="noStrike" noProof="0" dirty="0">
                <a:solidFill>
                  <a:srgbClr val="000000"/>
                </a:solidFill>
                <a:latin typeface="Copperplate Gothic 29 BC"/>
                <a:ea typeface="Copperplate Gothic 29 BC"/>
                <a:cs typeface="Copperplate Gothic 29 BC"/>
                <a:sym typeface="Copperplate Gothic 29 BC"/>
              </a:rPr>
              <a:t>E se não conhecermos as Impedâncias das Linhas?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90857" y="0"/>
            <a:ext cx="13716000" cy="10287000"/>
            <a:chOff x="0" y="0"/>
            <a:chExt cx="812800" cy="6096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609600"/>
            </a:xfrm>
            <a:custGeom>
              <a:avLst/>
              <a:gdLst/>
              <a:ahLst/>
              <a:cxnLst/>
              <a:rect l="l" t="t" r="r" b="b"/>
              <a:pathLst>
                <a:path w="812800" h="609600">
                  <a:moveTo>
                    <a:pt x="203200" y="0"/>
                  </a:moveTo>
                  <a:lnTo>
                    <a:pt x="609600" y="0"/>
                  </a:lnTo>
                  <a:lnTo>
                    <a:pt x="812800" y="609600"/>
                  </a:lnTo>
                  <a:lnTo>
                    <a:pt x="0" y="609600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E8E6E4"/>
            </a:solidFill>
          </p:spPr>
          <p:txBody>
            <a:bodyPr/>
            <a:lstStyle/>
            <a:p>
              <a:endParaRPr lang="pt-PT" noProof="0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127000" y="-47625"/>
              <a:ext cx="558800" cy="6572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 lang="pt-PT" noProof="0" dirty="0"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028700" y="1666177"/>
            <a:ext cx="4608343" cy="742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pt-PT" sz="5600" spc="-224" noProof="0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OBJETIVO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28700" y="2479168"/>
            <a:ext cx="7864967" cy="1130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9"/>
              </a:lnSpc>
            </a:pPr>
            <a:r>
              <a:rPr lang="pt-PT" sz="2899" u="none" strike="noStrike" noProof="0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Estimar as impedâncias de linha. </a:t>
            </a:r>
          </a:p>
          <a:p>
            <a:pPr algn="l">
              <a:lnSpc>
                <a:spcPts val="5799"/>
              </a:lnSpc>
              <a:spcBef>
                <a:spcPct val="0"/>
              </a:spcBef>
            </a:pPr>
            <a:r>
              <a:rPr lang="pt-PT" sz="2899" u="none" strike="noStrike" noProof="0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→ Estimar as variações das correntes da rede.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54987" y="4261771"/>
            <a:ext cx="4608343" cy="742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pt-PT" sz="5600" spc="-224" noProof="0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DADOS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18215" y="4908836"/>
            <a:ext cx="8760991" cy="14008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07" lvl="1" indent="-313054" algn="l">
              <a:lnSpc>
                <a:spcPts val="5799"/>
              </a:lnSpc>
              <a:buFont typeface="Arial"/>
              <a:buChar char="•"/>
            </a:pPr>
            <a:r>
              <a:rPr lang="pt-PT" sz="2899" u="none" strike="noStrike" noProof="0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Rede de Baixa Tensão (LV) trifásica com neutro.</a:t>
            </a:r>
          </a:p>
          <a:p>
            <a:pPr marL="626107" lvl="1" indent="-313054" algn="l">
              <a:lnSpc>
                <a:spcPts val="5799"/>
              </a:lnSpc>
              <a:buFont typeface="Arial"/>
              <a:buChar char="•"/>
            </a:pPr>
            <a:r>
              <a:rPr lang="pt-PT" sz="2899" u="none" strike="noStrike" noProof="0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4 nós (em série) e 3 ramos.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54987" y="7019290"/>
            <a:ext cx="6895332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9"/>
              </a:lnSpc>
            </a:pPr>
            <a:r>
              <a:rPr lang="pt-PT" sz="2700" noProof="0" dirty="0">
                <a:solidFill>
                  <a:srgbClr val="000000"/>
                </a:solidFill>
                <a:latin typeface="Now"/>
                <a:ea typeface="Now"/>
                <a:cs typeface="Now"/>
                <a:sym typeface="Now"/>
              </a:rPr>
              <a:t>O que sabemos: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60357" y="7541260"/>
            <a:ext cx="6689962" cy="20626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pt-PT" sz="2899" noProof="0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✓ Consumos médios das cargas.</a:t>
            </a:r>
          </a:p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pt-PT" sz="2899" u="none" strike="noStrike" noProof="0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✓ Conexões de fase.</a:t>
            </a:r>
          </a:p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pt-PT" sz="2899" u="none" strike="noStrike" noProof="0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✓ Potências nos nós.</a:t>
            </a:r>
          </a:p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pt-PT" sz="2899" u="none" strike="noStrike" noProof="0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✓ Tensão no nó 4.</a:t>
            </a:r>
          </a:p>
        </p:txBody>
      </p:sp>
      <p:sp>
        <p:nvSpPr>
          <p:cNvPr id="11" name="Freeform 11"/>
          <p:cNvSpPr/>
          <p:nvPr/>
        </p:nvSpPr>
        <p:spPr>
          <a:xfrm>
            <a:off x="10687623" y="4156996"/>
            <a:ext cx="6613302" cy="4852511"/>
          </a:xfrm>
          <a:custGeom>
            <a:avLst/>
            <a:gdLst/>
            <a:ahLst/>
            <a:cxnLst/>
            <a:rect l="l" t="t" r="r" b="b"/>
            <a:pathLst>
              <a:path w="6613302" h="4852511">
                <a:moveTo>
                  <a:pt x="0" y="0"/>
                </a:moveTo>
                <a:lnTo>
                  <a:pt x="6613303" y="0"/>
                </a:lnTo>
                <a:lnTo>
                  <a:pt x="6613303" y="4852511"/>
                </a:lnTo>
                <a:lnTo>
                  <a:pt x="0" y="48525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PT" noProof="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790183" y="2171700"/>
            <a:ext cx="10469117" cy="10469117"/>
            <a:chOff x="0" y="0"/>
            <a:chExt cx="812800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8E6E4"/>
            </a:solidFill>
          </p:spPr>
          <p:txBody>
            <a:bodyPr/>
            <a:lstStyle/>
            <a:p>
              <a:endParaRPr lang="pt-PT" noProof="0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 lang="pt-PT" noProof="0" dirty="0"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1028700" y="1666177"/>
            <a:ext cx="4608343" cy="742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600"/>
              </a:lnSpc>
            </a:pPr>
            <a:r>
              <a:rPr lang="pt-PT" sz="5600" spc="-224" noProof="0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ALGORITMO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B49A20E-9591-A725-C0DB-9BC200A72EDE}"/>
              </a:ext>
            </a:extLst>
          </p:cNvPr>
          <p:cNvGrpSpPr/>
          <p:nvPr/>
        </p:nvGrpSpPr>
        <p:grpSpPr>
          <a:xfrm>
            <a:off x="692854" y="3678237"/>
            <a:ext cx="16902292" cy="5115385"/>
            <a:chOff x="1051560" y="3254972"/>
            <a:chExt cx="16902292" cy="511538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5"/>
                <p:cNvSpPr txBox="1"/>
                <p:nvPr/>
              </p:nvSpPr>
              <p:spPr>
                <a:xfrm>
                  <a:off x="1051560" y="3287747"/>
                  <a:ext cx="16230600" cy="5082610"/>
                </a:xfrm>
                <a:prstGeom prst="rect">
                  <a:avLst/>
                </a:prstGeom>
              </p:spPr>
              <p:txBody>
                <a:bodyPr lIns="0" tIns="0" rIns="0" bIns="0" rtlCol="0" anchor="t">
                  <a:spAutoFit/>
                </a:bodyPr>
                <a:lstStyle/>
                <a:p>
                  <a:pPr marL="626107" lvl="1" indent="-313054">
                    <a:lnSpc>
                      <a:spcPct val="150000"/>
                    </a:lnSpc>
                    <a:spcAft>
                      <a:spcPts val="1200"/>
                    </a:spcAft>
                    <a:buFont typeface="Arial"/>
                    <a:buChar char="•"/>
                  </a:pPr>
                  <a:r>
                    <a:rPr lang="pt-PT" sz="2899" dirty="0">
                      <a:solidFill>
                        <a:srgbClr val="000000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Carregar os dados da rede.</a:t>
                  </a:r>
                </a:p>
                <a:p>
                  <a:pPr marL="626107" lvl="1" indent="-313054">
                    <a:lnSpc>
                      <a:spcPct val="150000"/>
                    </a:lnSpc>
                    <a:spcAft>
                      <a:spcPts val="1200"/>
                    </a:spcAft>
                    <a:buFont typeface="Arial"/>
                    <a:buChar char="•"/>
                  </a:pPr>
                  <a:r>
                    <a:rPr lang="pt-PT" sz="2899" dirty="0">
                      <a:solidFill>
                        <a:srgbClr val="000000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Calcular a média da potência injetada em 4 clientes em 12 instantes de tempo.</a:t>
                  </a:r>
                </a:p>
                <a:p>
                  <a:pPr marL="626107" lvl="1" indent="-313054" algn="l">
                    <a:lnSpc>
                      <a:spcPct val="150000"/>
                    </a:lnSpc>
                    <a:spcAft>
                      <a:spcPts val="1200"/>
                    </a:spcAft>
                    <a:buFont typeface="Arial"/>
                    <a:buChar char="•"/>
                  </a:pPr>
                  <a:r>
                    <a:rPr lang="pt-PT" sz="2899" noProof="0" dirty="0">
                      <a:solidFill>
                        <a:srgbClr val="000000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Obter as tensões no nó 4 (através do </a:t>
                  </a:r>
                  <a:r>
                    <a:rPr lang="pt-PT" sz="2899" i="1" noProof="0" dirty="0" err="1">
                      <a:solidFill>
                        <a:srgbClr val="000000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Power</a:t>
                  </a:r>
                  <a:r>
                    <a:rPr lang="pt-PT" sz="2899" i="1" noProof="0" dirty="0">
                      <a:solidFill>
                        <a:srgbClr val="000000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 </a:t>
                  </a:r>
                  <a:r>
                    <a:rPr lang="pt-PT" sz="2899" i="1" noProof="0" dirty="0" err="1">
                      <a:solidFill>
                        <a:srgbClr val="000000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Flow</a:t>
                  </a:r>
                  <a:r>
                    <a:rPr lang="pt-PT" sz="2899" i="1" noProof="0" dirty="0">
                      <a:solidFill>
                        <a:srgbClr val="000000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  </a:t>
                  </a:r>
                  <a:r>
                    <a:rPr lang="pt-PT" sz="2899" noProof="0" dirty="0">
                      <a:solidFill>
                        <a:srgbClr val="000000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e uma </a:t>
                  </a:r>
                  <a:r>
                    <a:rPr lang="pt-PT" sz="2899" b="1" u="sng" noProof="0" dirty="0">
                      <a:solidFill>
                        <a:srgbClr val="000000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Impedância Inicial</a:t>
                  </a:r>
                  <a:r>
                    <a:rPr lang="pt-PT" sz="2899" noProof="0" dirty="0">
                      <a:solidFill>
                        <a:srgbClr val="000000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).</a:t>
                  </a:r>
                </a:p>
                <a:p>
                  <a:pPr marL="626107" lvl="1" indent="-313054" algn="l">
                    <a:lnSpc>
                      <a:spcPct val="150000"/>
                    </a:lnSpc>
                    <a:spcAft>
                      <a:spcPts val="1200"/>
                    </a:spcAft>
                    <a:buFont typeface="Arial"/>
                    <a:buChar char="•"/>
                  </a:pPr>
                  <a:r>
                    <a:rPr lang="pt-PT" sz="2899" noProof="0" dirty="0">
                      <a:solidFill>
                        <a:srgbClr val="000000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Encontrar o valor de z que minimiza a Função de Custo:</a:t>
                  </a:r>
                </a:p>
                <a:p>
                  <a:pPr marL="313053" lvl="1">
                    <a:spcAft>
                      <a:spcPts val="120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unc>
                          <m:funcPr>
                            <m:ctrlPr>
                              <a:rPr lang="pt-PT" sz="2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PT" sz="2800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min</m:t>
                            </m:r>
                          </m:fName>
                          <m:e>
                            <m:r>
                              <a:rPr lang="pt-PT" sz="2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𝐽</m:t>
                            </m:r>
                            <m:d>
                              <m:dPr>
                                <m:ctrlPr>
                                  <a:rPr lang="pt-PT" sz="2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2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</m:func>
                        <m:r>
                          <a:rPr lang="pt-PT" sz="2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PT" sz="2800" i="1" kern="1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sSup>
                              <m:sSupPr>
                                <m:ctrlPr>
                                  <a:rPr lang="pt-PT" sz="2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PT" sz="2800" i="1" kern="1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pt-PT" sz="2800" i="1" kern="10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2800" i="1" kern="10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pt-PT" sz="2800" i="1" kern="10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2800" i="1" kern="10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  <m:sub>
                                            <m:r>
                                              <a:rPr lang="pt-PT" sz="2800" i="1" kern="10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𝑠𝑖𝑚𝑢𝑙𝑎𝑑𝑜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PT" sz="2800" i="1" kern="10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PT" sz="2800" i="1" kern="10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𝑧</m:t>
                                        </m:r>
                                        <m:r>
                                          <a:rPr lang="pt-PT" sz="2800" i="1" kern="10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,</m:t>
                                        </m:r>
                                        <m:r>
                                          <a:rPr lang="pt-PT" sz="2800" i="1" kern="10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  <m:r>
                                      <a:rPr lang="pt-PT" sz="2800" i="1" kern="100">
                                        <a:latin typeface="Cambria Math" panose="02040503050406030204" pitchFamily="18" charset="0"/>
                                        <a:ea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pt-PT" sz="2800" i="1" kern="10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PT" sz="2800" i="1" kern="10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𝑉</m:t>
                                        </m:r>
                                      </m:e>
                                      <m:sub>
                                        <m:sSub>
                                          <m:sSubPr>
                                            <m:ctrlPr>
                                              <a:rPr lang="pt-PT" sz="2800" i="1" kern="10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PT" sz="2800" i="1" kern="10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4</m:t>
                                            </m:r>
                                          </m:e>
                                          <m:sub>
                                            <m:r>
                                              <a:rPr lang="pt-PT" sz="2800" i="1" kern="100">
                                                <a:latin typeface="Cambria Math" panose="02040503050406030204" pitchFamily="18" charset="0"/>
                                                <a:ea typeface="Times New Roman" panose="020206030504050203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𝑚𝑒𝑑𝑖𝑑𝑜</m:t>
                                            </m:r>
                                          </m:sub>
                                        </m:sSub>
                                      </m:sub>
                                    </m:sSub>
                                    <m:d>
                                      <m:dPr>
                                        <m:ctrlPr>
                                          <a:rPr lang="pt-PT" sz="2800" i="1" kern="10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PT" sz="2800" i="1" kern="100">
                                            <a:latin typeface="Cambria Math" panose="02040503050406030204" pitchFamily="18" charset="0"/>
                                            <a:ea typeface="Times New Roman" panose="02020603050405020304" pitchFamily="18" charset="0"/>
                                            <a:cs typeface="Times New Roman" panose="02020603050405020304" pitchFamily="18" charset="0"/>
                                          </a:rPr>
                                          <m:t>𝑡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  <m:sup>
                                <m:r>
                                  <a:rPr lang="pt-PT" sz="2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pt-PT" sz="2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pt-PT" sz="2800" i="1" kern="100"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pt-PT" sz="2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pt-PT" sz="2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PT" sz="2800" i="1" kern="100"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𝑧</m:t>
                                </m:r>
                              </m:e>
                            </m:d>
                          </m:e>
                          <m:sup>
                            <m:r>
                              <a:rPr lang="pt-PT" sz="2800" i="1" kern="100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pt-PT" sz="2899" noProof="0" dirty="0">
                    <a:solidFill>
                      <a:srgbClr val="000000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  <a:p>
                  <a:pPr marL="626107" lvl="1" indent="-313054" algn="l">
                    <a:spcAft>
                      <a:spcPts val="1200"/>
                    </a:spcAft>
                    <a:buFont typeface="Arial"/>
                    <a:buChar char="•"/>
                  </a:pPr>
                  <a:r>
                    <a:rPr lang="pt-PT" sz="2899" dirty="0">
                      <a:solidFill>
                        <a:srgbClr val="000000"/>
                      </a:solidFill>
                      <a:latin typeface="Questrial"/>
                      <a:ea typeface="Questrial"/>
                      <a:cs typeface="Questrial"/>
                      <a:sym typeface="Questrial"/>
                    </a:rPr>
                    <a:t>Estimar a Variação das Correntes</a:t>
                  </a:r>
                  <a:endParaRPr lang="pt-PT" sz="2899" noProof="0" dirty="0">
                    <a:solidFill>
                      <a:srgbClr val="000000"/>
                    </a:solidFill>
                    <a:latin typeface="Questrial"/>
                    <a:ea typeface="Questrial"/>
                    <a:cs typeface="Questrial"/>
                    <a:sym typeface="Questrial"/>
                  </a:endParaRPr>
                </a:p>
              </p:txBody>
            </p:sp>
          </mc:Choice>
          <mc:Fallback xmlns="">
            <p:sp>
              <p:nvSpPr>
                <p:cNvPr id="5" name="TextBox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1560" y="3287747"/>
                  <a:ext cx="16230600" cy="5082610"/>
                </a:xfrm>
                <a:prstGeom prst="rect">
                  <a:avLst/>
                </a:prstGeom>
                <a:blipFill>
                  <a:blip r:embed="rId2"/>
                  <a:stretch>
                    <a:fillRect b="-480"/>
                  </a:stretch>
                </a:blipFill>
              </p:spPr>
              <p:txBody>
                <a:bodyPr/>
                <a:lstStyle/>
                <a:p>
                  <a:r>
                    <a:rPr lang="pt-PT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Chaveta à direita 11">
              <a:extLst>
                <a:ext uri="{FF2B5EF4-FFF2-40B4-BE49-F238E27FC236}">
                  <a16:creationId xmlns:a16="http://schemas.microsoft.com/office/drawing/2014/main" id="{12DA0677-37AB-CCCF-BEC2-42D3BF5754B3}"/>
                </a:ext>
              </a:extLst>
            </p:cNvPr>
            <p:cNvSpPr/>
            <p:nvPr/>
          </p:nvSpPr>
          <p:spPr>
            <a:xfrm>
              <a:off x="15240000" y="3254972"/>
              <a:ext cx="228600" cy="1465263"/>
            </a:xfrm>
            <a:prstGeom prst="righ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PT" noProof="0" dirty="0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CFF5B972-C800-0EAE-B79E-16F2BBF1DDFD}"/>
                </a:ext>
              </a:extLst>
            </p:cNvPr>
            <p:cNvSpPr txBox="1"/>
            <p:nvPr/>
          </p:nvSpPr>
          <p:spPr>
            <a:xfrm>
              <a:off x="15583269" y="3756770"/>
              <a:ext cx="23705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PT" sz="2400" noProof="0" dirty="0">
                  <a:solidFill>
                    <a:srgbClr val="0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Comum à Base</a:t>
              </a:r>
              <a:endParaRPr lang="pt-PT" sz="2400" noProof="0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B909AB8-224E-0058-89D5-904DBE7958C2}"/>
              </a:ext>
            </a:extLst>
          </p:cNvPr>
          <p:cNvGrpSpPr/>
          <p:nvPr/>
        </p:nvGrpSpPr>
        <p:grpSpPr>
          <a:xfrm>
            <a:off x="12252591" y="5962202"/>
            <a:ext cx="4682293" cy="1008605"/>
            <a:chOff x="12573000" y="5905500"/>
            <a:chExt cx="4682293" cy="1008605"/>
          </a:xfrm>
        </p:grpSpPr>
        <p:cxnSp>
          <p:nvCxnSpPr>
            <p:cNvPr id="20" name="Connector: Elbow 19">
              <a:extLst>
                <a:ext uri="{FF2B5EF4-FFF2-40B4-BE49-F238E27FC236}">
                  <a16:creationId xmlns:a16="http://schemas.microsoft.com/office/drawing/2014/main" id="{D326A90A-FC11-84A2-B0D6-45AA9F01D2AE}"/>
                </a:ext>
              </a:extLst>
            </p:cNvPr>
            <p:cNvCxnSpPr/>
            <p:nvPr/>
          </p:nvCxnSpPr>
          <p:spPr>
            <a:xfrm>
              <a:off x="12573000" y="5905500"/>
              <a:ext cx="1524000" cy="457200"/>
            </a:xfrm>
            <a:prstGeom prst="bentConnector3">
              <a:avLst>
                <a:gd name="adj1" fmla="val 0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CaixaDeTexto 13">
              <a:extLst>
                <a:ext uri="{FF2B5EF4-FFF2-40B4-BE49-F238E27FC236}">
                  <a16:creationId xmlns:a16="http://schemas.microsoft.com/office/drawing/2014/main" id="{B9C0539B-162E-A6FF-A209-B1E3058D5191}"/>
                </a:ext>
              </a:extLst>
            </p:cNvPr>
            <p:cNvSpPr txBox="1"/>
            <p:nvPr/>
          </p:nvSpPr>
          <p:spPr>
            <a:xfrm>
              <a:off x="14131093" y="6144664"/>
              <a:ext cx="3124200" cy="76944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PT" sz="2400" noProof="0" dirty="0">
                  <a:solidFill>
                    <a:srgbClr val="0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“Aleatório” </a:t>
              </a:r>
            </a:p>
            <a:p>
              <a:r>
                <a:rPr lang="pt-PT" sz="2000" dirty="0">
                  <a:solidFill>
                    <a:srgbClr val="0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(</a:t>
              </a:r>
              <a:r>
                <a:rPr lang="pt-PT" sz="2000" noProof="0" dirty="0">
                  <a:solidFill>
                    <a:srgbClr val="000000"/>
                  </a:solidFill>
                  <a:latin typeface="Questrial"/>
                  <a:ea typeface="Questrial"/>
                  <a:cs typeface="Questrial"/>
                  <a:sym typeface="Questrial"/>
                </a:rPr>
                <a:t>Valor típico para LV)</a:t>
              </a:r>
              <a:endParaRPr lang="pt-PT" sz="2400" noProof="0" dirty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5400000">
            <a:off x="2366252" y="-2366252"/>
            <a:ext cx="2136996" cy="6869499"/>
            <a:chOff x="0" y="0"/>
            <a:chExt cx="562830" cy="1809251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562830" cy="1809251"/>
            </a:xfrm>
            <a:custGeom>
              <a:avLst/>
              <a:gdLst/>
              <a:ahLst/>
              <a:cxnLst/>
              <a:rect l="l" t="t" r="r" b="b"/>
              <a:pathLst>
                <a:path w="562830" h="1809251">
                  <a:moveTo>
                    <a:pt x="187711" y="19070"/>
                  </a:moveTo>
                  <a:cubicBezTo>
                    <a:pt x="216473" y="7556"/>
                    <a:pt x="249371" y="0"/>
                    <a:pt x="281567" y="0"/>
                  </a:cubicBezTo>
                  <a:cubicBezTo>
                    <a:pt x="313764" y="0"/>
                    <a:pt x="344745" y="6476"/>
                    <a:pt x="373296" y="17990"/>
                  </a:cubicBezTo>
                  <a:cubicBezTo>
                    <a:pt x="373904" y="18350"/>
                    <a:pt x="374512" y="18350"/>
                    <a:pt x="375119" y="18710"/>
                  </a:cubicBezTo>
                  <a:cubicBezTo>
                    <a:pt x="482339" y="64765"/>
                    <a:pt x="561312" y="186379"/>
                    <a:pt x="562830" y="350636"/>
                  </a:cubicBezTo>
                  <a:lnTo>
                    <a:pt x="562830" y="1809251"/>
                  </a:lnTo>
                  <a:lnTo>
                    <a:pt x="0" y="1809251"/>
                  </a:lnTo>
                  <a:lnTo>
                    <a:pt x="0" y="351718"/>
                  </a:lnTo>
                  <a:cubicBezTo>
                    <a:pt x="1519" y="185660"/>
                    <a:pt x="79276" y="64045"/>
                    <a:pt x="187711" y="19070"/>
                  </a:cubicBezTo>
                  <a:close/>
                </a:path>
              </a:pathLst>
            </a:custGeom>
            <a:solidFill>
              <a:srgbClr val="E8E6E4"/>
            </a:solidFill>
          </p:spPr>
          <p:txBody>
            <a:bodyPr/>
            <a:lstStyle/>
            <a:p>
              <a:endParaRPr lang="pt-PT" noProof="0" dirty="0"/>
            </a:p>
          </p:txBody>
        </p:sp>
        <p:sp>
          <p:nvSpPr>
            <p:cNvPr id="4" name="TextBox 4"/>
            <p:cNvSpPr txBox="1"/>
            <p:nvPr/>
          </p:nvSpPr>
          <p:spPr>
            <a:xfrm>
              <a:off x="0" y="79375"/>
              <a:ext cx="562830" cy="172987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 lang="pt-PT" noProof="0" dirty="0"/>
            </a:p>
          </p:txBody>
        </p:sp>
      </p:grpSp>
      <p:graphicFrame>
        <p:nvGraphicFramePr>
          <p:cNvPr id="5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748881"/>
              </p:ext>
            </p:extLst>
          </p:nvPr>
        </p:nvGraphicFramePr>
        <p:xfrm>
          <a:off x="1318319" y="3766890"/>
          <a:ext cx="15651361" cy="4690904"/>
        </p:xfrm>
        <a:graphic>
          <a:graphicData uri="http://schemas.openxmlformats.org/drawingml/2006/table">
            <a:tbl>
              <a:tblPr/>
              <a:tblGrid>
                <a:gridCol w="13301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2821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200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5394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1894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172726"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u="none" strike="noStrike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Linha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E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u="none" strike="noStrike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Impedância Verdadeira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E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Impedância Inicial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E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u="none" strike="noStrike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Impedância Estimada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EDD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u="none" strike="noStrike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Erro Relativo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E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72726"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1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0.0250 + 0.0125j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0.0300 + 0.0100j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0.02495 + 0.01247j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0.21%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72726"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2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0.0375 + 0.0175j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0.0400 + 0.0200j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0.03755 + 0.01752j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0.13%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72726"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3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0.0500 + 0.0250j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0.0500 + 0.0300j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0.05001 + 0.02501j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059"/>
                        </a:lnSpc>
                        <a:defRPr/>
                      </a:pPr>
                      <a:r>
                        <a:rPr lang="pt-PT" sz="2899" noProof="0" dirty="0">
                          <a:solidFill>
                            <a:srgbClr val="000000"/>
                          </a:solidFill>
                          <a:latin typeface="Questrial"/>
                          <a:ea typeface="Questrial"/>
                          <a:cs typeface="Questrial"/>
                          <a:sym typeface="Questrial"/>
                        </a:rPr>
                        <a:t>0.03%</a:t>
                      </a:r>
                      <a:endParaRPr lang="pt-PT" sz="1100" noProof="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6" name="TextBox 6"/>
          <p:cNvSpPr txBox="1"/>
          <p:nvPr/>
        </p:nvSpPr>
        <p:spPr>
          <a:xfrm>
            <a:off x="973296" y="749728"/>
            <a:ext cx="4608343" cy="7423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600"/>
              </a:lnSpc>
            </a:pPr>
            <a:r>
              <a:rPr lang="pt-PT" sz="5600" spc="-224" noProof="0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RESULTADOS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18319" y="8420075"/>
            <a:ext cx="15651361" cy="5099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00"/>
              </a:lnSpc>
              <a:spcBef>
                <a:spcPct val="0"/>
              </a:spcBef>
            </a:pPr>
            <a:r>
              <a:rPr lang="pt-PT" sz="2200" noProof="0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Tabela 1: Resultados da estimação das impedâncias com medições simuladas sem ruído. 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86382504-28E1-9F39-2783-ED5A2DD22652}"/>
              </a:ext>
            </a:extLst>
          </p:cNvPr>
          <p:cNvSpPr/>
          <p:nvPr/>
        </p:nvSpPr>
        <p:spPr>
          <a:xfrm>
            <a:off x="8917538" y="190500"/>
            <a:ext cx="4341262" cy="3392247"/>
          </a:xfrm>
          <a:custGeom>
            <a:avLst/>
            <a:gdLst/>
            <a:ahLst/>
            <a:cxnLst/>
            <a:rect l="l" t="t" r="r" b="b"/>
            <a:pathLst>
              <a:path w="6613302" h="4852511">
                <a:moveTo>
                  <a:pt x="0" y="0"/>
                </a:moveTo>
                <a:lnTo>
                  <a:pt x="6613303" y="0"/>
                </a:lnTo>
                <a:lnTo>
                  <a:pt x="6613303" y="4852511"/>
                </a:lnTo>
                <a:lnTo>
                  <a:pt x="0" y="485251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PT" noProof="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065CFF-2201-EB59-30B8-80F8B907CEBD}"/>
              </a:ext>
            </a:extLst>
          </p:cNvPr>
          <p:cNvSpPr txBox="1"/>
          <p:nvPr/>
        </p:nvSpPr>
        <p:spPr>
          <a:xfrm>
            <a:off x="12115800" y="2247900"/>
            <a:ext cx="533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000" b="1" dirty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1</a:t>
            </a:r>
            <a:endParaRPr lang="pt-PT" b="1" dirty="0">
              <a:solidFill>
                <a:schemeClr val="accent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A9EC0F-BB16-3F36-DA9A-BB450D6D8D5B}"/>
              </a:ext>
            </a:extLst>
          </p:cNvPr>
          <p:cNvSpPr txBox="1"/>
          <p:nvPr/>
        </p:nvSpPr>
        <p:spPr>
          <a:xfrm>
            <a:off x="11506200" y="1390590"/>
            <a:ext cx="533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000" b="1" dirty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2</a:t>
            </a:r>
            <a:endParaRPr lang="pt-PT" b="1" dirty="0">
              <a:solidFill>
                <a:schemeClr val="accent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DE1835-66A5-B437-AB1B-CBD07551A4ED}"/>
              </a:ext>
            </a:extLst>
          </p:cNvPr>
          <p:cNvSpPr txBox="1"/>
          <p:nvPr/>
        </p:nvSpPr>
        <p:spPr>
          <a:xfrm>
            <a:off x="10287000" y="647700"/>
            <a:ext cx="533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sz="2000" b="1" dirty="0">
                <a:solidFill>
                  <a:schemeClr val="accent1"/>
                </a:solidFill>
                <a:latin typeface="Questrial"/>
                <a:ea typeface="Questrial"/>
                <a:cs typeface="Questrial"/>
                <a:sym typeface="Questrial"/>
              </a:rPr>
              <a:t>3</a:t>
            </a:r>
            <a:endParaRPr lang="pt-PT" b="1" dirty="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8">
            <a:extLst>
              <a:ext uri="{FF2B5EF4-FFF2-40B4-BE49-F238E27FC236}">
                <a16:creationId xmlns:a16="http://schemas.microsoft.com/office/drawing/2014/main" id="{F5619E08-E537-C069-9652-22BFF18502A7}"/>
              </a:ext>
            </a:extLst>
          </p:cNvPr>
          <p:cNvGrpSpPr/>
          <p:nvPr/>
        </p:nvGrpSpPr>
        <p:grpSpPr>
          <a:xfrm rot="5400000">
            <a:off x="6597240" y="-6597241"/>
            <a:ext cx="2136996" cy="15331479"/>
            <a:chOff x="0" y="0"/>
            <a:chExt cx="562830" cy="3496053"/>
          </a:xfrm>
        </p:grpSpPr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8292C41B-85D9-FB23-479A-CC3F0EAB63F6}"/>
                </a:ext>
              </a:extLst>
            </p:cNvPr>
            <p:cNvSpPr/>
            <p:nvPr/>
          </p:nvSpPr>
          <p:spPr>
            <a:xfrm>
              <a:off x="0" y="0"/>
              <a:ext cx="562830" cy="3496053"/>
            </a:xfrm>
            <a:custGeom>
              <a:avLst/>
              <a:gdLst/>
              <a:ahLst/>
              <a:cxnLst/>
              <a:rect l="l" t="t" r="r" b="b"/>
              <a:pathLst>
                <a:path w="562830" h="3496053">
                  <a:moveTo>
                    <a:pt x="187711" y="19070"/>
                  </a:moveTo>
                  <a:cubicBezTo>
                    <a:pt x="216473" y="7556"/>
                    <a:pt x="249371" y="0"/>
                    <a:pt x="281567" y="0"/>
                  </a:cubicBezTo>
                  <a:cubicBezTo>
                    <a:pt x="313764" y="0"/>
                    <a:pt x="344745" y="6476"/>
                    <a:pt x="373296" y="17990"/>
                  </a:cubicBezTo>
                  <a:cubicBezTo>
                    <a:pt x="373904" y="18350"/>
                    <a:pt x="374512" y="18350"/>
                    <a:pt x="375119" y="18710"/>
                  </a:cubicBezTo>
                  <a:cubicBezTo>
                    <a:pt x="482339" y="64765"/>
                    <a:pt x="561312" y="186379"/>
                    <a:pt x="562830" y="388105"/>
                  </a:cubicBezTo>
                  <a:lnTo>
                    <a:pt x="562830" y="3496053"/>
                  </a:lnTo>
                  <a:lnTo>
                    <a:pt x="0" y="3496053"/>
                  </a:lnTo>
                  <a:lnTo>
                    <a:pt x="0" y="390411"/>
                  </a:lnTo>
                  <a:cubicBezTo>
                    <a:pt x="1519" y="185660"/>
                    <a:pt x="79276" y="64045"/>
                    <a:pt x="187711" y="19070"/>
                  </a:cubicBezTo>
                  <a:close/>
                </a:path>
              </a:pathLst>
            </a:custGeom>
            <a:solidFill>
              <a:srgbClr val="E8E6E4"/>
            </a:solidFill>
          </p:spPr>
          <p:txBody>
            <a:bodyPr/>
            <a:lstStyle/>
            <a:p>
              <a:endParaRPr lang="pt-PT" noProof="0" dirty="0"/>
            </a:p>
          </p:txBody>
        </p:sp>
        <p:sp>
          <p:nvSpPr>
            <p:cNvPr id="20" name="TextBox 10">
              <a:extLst>
                <a:ext uri="{FF2B5EF4-FFF2-40B4-BE49-F238E27FC236}">
                  <a16:creationId xmlns:a16="http://schemas.microsoft.com/office/drawing/2014/main" id="{A732910C-36A0-40B5-0265-310B17A29A65}"/>
                </a:ext>
              </a:extLst>
            </p:cNvPr>
            <p:cNvSpPr txBox="1"/>
            <p:nvPr/>
          </p:nvSpPr>
          <p:spPr>
            <a:xfrm>
              <a:off x="0" y="79375"/>
              <a:ext cx="562830" cy="34166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78"/>
                </a:lnSpc>
              </a:pPr>
              <a:endParaRPr lang="pt-PT" noProof="0" dirty="0"/>
            </a:p>
          </p:txBody>
        </p:sp>
      </p:grpSp>
      <p:sp>
        <p:nvSpPr>
          <p:cNvPr id="5" name="Freeform 5"/>
          <p:cNvSpPr/>
          <p:nvPr/>
        </p:nvSpPr>
        <p:spPr>
          <a:xfrm>
            <a:off x="4057354" y="2136996"/>
            <a:ext cx="10173291" cy="7121304"/>
          </a:xfrm>
          <a:custGeom>
            <a:avLst/>
            <a:gdLst/>
            <a:ahLst/>
            <a:cxnLst/>
            <a:rect l="l" t="t" r="r" b="b"/>
            <a:pathLst>
              <a:path w="10173291" h="7121304">
                <a:moveTo>
                  <a:pt x="0" y="0"/>
                </a:moveTo>
                <a:lnTo>
                  <a:pt x="10173292" y="0"/>
                </a:lnTo>
                <a:lnTo>
                  <a:pt x="10173292" y="7121304"/>
                </a:lnTo>
                <a:lnTo>
                  <a:pt x="0" y="712130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PT" noProof="0" dirty="0"/>
          </a:p>
        </p:txBody>
      </p:sp>
      <p:sp>
        <p:nvSpPr>
          <p:cNvPr id="6" name="TextBox 6"/>
          <p:cNvSpPr txBox="1"/>
          <p:nvPr/>
        </p:nvSpPr>
        <p:spPr>
          <a:xfrm>
            <a:off x="1034796" y="737302"/>
            <a:ext cx="13595604" cy="7181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5600"/>
              </a:lnSpc>
            </a:pPr>
            <a:r>
              <a:rPr lang="pt-PT" sz="5600" spc="-224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ANÁLISE C/ </a:t>
            </a:r>
            <a:r>
              <a:rPr lang="pt-PT" sz="5600" spc="-224" dirty="0" err="1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vs</a:t>
            </a:r>
            <a:r>
              <a:rPr lang="pt-PT" sz="5600" spc="-224" dirty="0">
                <a:solidFill>
                  <a:srgbClr val="000000"/>
                </a:solidFill>
                <a:latin typeface="Bree Serif"/>
                <a:ea typeface="Bree Serif"/>
                <a:cs typeface="Bree Serif"/>
                <a:sym typeface="Bree Serif"/>
              </a:rPr>
              <a:t> S/IMPEDÂNCIAS CONHECIDAS</a:t>
            </a:r>
            <a:endParaRPr lang="pt-PT" sz="5600" spc="-224" noProof="0" dirty="0">
              <a:solidFill>
                <a:srgbClr val="000000"/>
              </a:solidFill>
              <a:latin typeface="Bree Serif"/>
              <a:ea typeface="Bree Serif"/>
              <a:cs typeface="Bree Serif"/>
              <a:sym typeface="Bree Serif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4057354" y="9210675"/>
            <a:ext cx="10173291" cy="772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80"/>
              </a:lnSpc>
            </a:pPr>
            <a:r>
              <a:rPr lang="pt-PT" sz="2200" noProof="0" dirty="0">
                <a:solidFill>
                  <a:srgbClr val="000000"/>
                </a:solidFill>
                <a:latin typeface="Questrial"/>
                <a:ea typeface="Questrial"/>
                <a:cs typeface="Questrial"/>
                <a:sym typeface="Questrial"/>
              </a:rPr>
              <a:t>Figura 4: Erro Absoluto na estimação de Variação de Corrente para a Impedância Real e Estimada.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458</TotalTime>
  <Words>640</Words>
  <Application>Microsoft Office PowerPoint</Application>
  <PresentationFormat>Custom</PresentationFormat>
  <Paragraphs>139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6" baseType="lpstr">
      <vt:lpstr>Copperplate Gothic 29 BC</vt:lpstr>
      <vt:lpstr>Aptos</vt:lpstr>
      <vt:lpstr>Garet Light</vt:lpstr>
      <vt:lpstr>Arial</vt:lpstr>
      <vt:lpstr>Rozha One</vt:lpstr>
      <vt:lpstr>Now</vt:lpstr>
      <vt:lpstr>Questrial</vt:lpstr>
      <vt:lpstr>Bree Serif</vt:lpstr>
      <vt:lpstr>Belleza</vt:lpstr>
      <vt:lpstr>Calibri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Grupo 13</dc:title>
  <cp:lastModifiedBy>MARTA REBELO VALENTE</cp:lastModifiedBy>
  <cp:revision>20</cp:revision>
  <dcterms:created xsi:type="dcterms:W3CDTF">2006-08-16T00:00:00Z</dcterms:created>
  <dcterms:modified xsi:type="dcterms:W3CDTF">2025-04-15T00:43:58Z</dcterms:modified>
  <dc:identifier>DAGkh9JY6Cg</dc:identifier>
</cp:coreProperties>
</file>