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1" r:id="rId2"/>
  </p:sldMasterIdLst>
  <p:notesMasterIdLst>
    <p:notesMasterId r:id="rId16"/>
  </p:notesMasterIdLst>
  <p:sldIdLst>
    <p:sldId id="260" r:id="rId3"/>
    <p:sldId id="292" r:id="rId4"/>
    <p:sldId id="295" r:id="rId5"/>
    <p:sldId id="296" r:id="rId6"/>
    <p:sldId id="297" r:id="rId7"/>
    <p:sldId id="299" r:id="rId8"/>
    <p:sldId id="298" r:id="rId9"/>
    <p:sldId id="300" r:id="rId10"/>
    <p:sldId id="285" r:id="rId11"/>
    <p:sldId id="302" r:id="rId12"/>
    <p:sldId id="301" r:id="rId13"/>
    <p:sldId id="290" r:id="rId14"/>
    <p:sldId id="268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D60093"/>
    <a:srgbClr val="FF33CC"/>
    <a:srgbClr val="663300"/>
    <a:srgbClr val="CCECFF"/>
    <a:srgbClr val="000099"/>
    <a:srgbClr val="FFCC66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31" autoAdjust="0"/>
    <p:restoredTop sz="91885" autoAdjust="0"/>
  </p:normalViewPr>
  <p:slideViewPr>
    <p:cSldViewPr>
      <p:cViewPr varScale="1">
        <p:scale>
          <a:sx n="92" d="100"/>
          <a:sy n="92" d="100"/>
        </p:scale>
        <p:origin x="835" y="7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140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8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68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8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3531ACF-5622-43A8-8DFA-DDB0EA6DDD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99448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CB1F9CA-F845-42AB-B2B8-A7DC9BDBB2CC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394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Pc104</a:t>
            </a:r>
          </a:p>
          <a:p>
            <a:pPr marL="228600" indent="-228600">
              <a:buAutoNum type="arabicPeriod"/>
            </a:pPr>
            <a:r>
              <a:rPr lang="en-US" dirty="0" smtClean="0"/>
              <a:t>Data concentrator</a:t>
            </a:r>
          </a:p>
          <a:p>
            <a:pPr marL="228600" indent="-228600">
              <a:buAutoNum type="arabicPeriod"/>
            </a:pPr>
            <a:r>
              <a:rPr lang="en-US" dirty="0" smtClean="0"/>
              <a:t>No dnp3 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31ACF-5622-43A8-8DFA-DDB0EA6DDD4D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0423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307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hape 156"/>
          <p:cNvSpPr txBox="1">
            <a:spLocks noGrp="1"/>
          </p:cNvSpPr>
          <p:nvPr>
            <p:ph type="body" idx="1"/>
          </p:nvPr>
        </p:nvSpPr>
        <p:spPr>
          <a:noFill/>
        </p:spPr>
        <p:txBody>
          <a:bodyPr lIns="91425" tIns="91425" rIns="91425" bIns="91425" anchor="ctr"/>
          <a:lstStyle/>
          <a:p>
            <a:pPr>
              <a:spcBef>
                <a:spcPct val="0"/>
              </a:spcBef>
            </a:pPr>
            <a:endParaRPr lang="en-US" smtClean="0">
              <a:latin typeface="Arial" pitchFamily="34" charset="0"/>
            </a:endParaRPr>
          </a:p>
        </p:txBody>
      </p:sp>
      <p:sp>
        <p:nvSpPr>
          <p:cNvPr id="17411" name="Shape 157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>
              <a:cxn ang="0">
                <a:pos x="0" y="0"/>
              </a:cxn>
              <a:cxn ang="0">
                <a:pos x="120000" y="0"/>
              </a:cxn>
              <a:cxn ang="0">
                <a:pos x="120000" y="120000"/>
              </a:cxn>
              <a:cxn ang="0">
                <a:pos x="0" y="120000"/>
              </a:cxn>
              <a:cxn ang="0">
                <a:pos x="0" y="0"/>
              </a:cxn>
            </a:cxnLst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cap="flat"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787391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hape 156"/>
          <p:cNvSpPr txBox="1">
            <a:spLocks noGrp="1"/>
          </p:cNvSpPr>
          <p:nvPr>
            <p:ph type="body" idx="1"/>
          </p:nvPr>
        </p:nvSpPr>
        <p:spPr>
          <a:noFill/>
        </p:spPr>
        <p:txBody>
          <a:bodyPr lIns="91425" tIns="91425" rIns="91425" bIns="91425" anchor="ctr"/>
          <a:lstStyle/>
          <a:p>
            <a:pPr>
              <a:spcBef>
                <a:spcPct val="0"/>
              </a:spcBef>
            </a:pPr>
            <a:endParaRPr lang="en-US" smtClean="0">
              <a:latin typeface="Arial" pitchFamily="34" charset="0"/>
            </a:endParaRPr>
          </a:p>
        </p:txBody>
      </p:sp>
      <p:sp>
        <p:nvSpPr>
          <p:cNvPr id="17411" name="Shape 157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>
              <a:cxn ang="0">
                <a:pos x="0" y="0"/>
              </a:cxn>
              <a:cxn ang="0">
                <a:pos x="120000" y="0"/>
              </a:cxn>
              <a:cxn ang="0">
                <a:pos x="120000" y="120000"/>
              </a:cxn>
              <a:cxn ang="0">
                <a:pos x="0" y="120000"/>
              </a:cxn>
              <a:cxn ang="0">
                <a:pos x="0" y="0"/>
              </a:cxn>
            </a:cxnLst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cap="flat"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115098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hape 156"/>
          <p:cNvSpPr txBox="1">
            <a:spLocks noGrp="1"/>
          </p:cNvSpPr>
          <p:nvPr>
            <p:ph type="body" idx="1"/>
          </p:nvPr>
        </p:nvSpPr>
        <p:spPr>
          <a:noFill/>
        </p:spPr>
        <p:txBody>
          <a:bodyPr lIns="91425" tIns="91425" rIns="91425" bIns="91425" anchor="ctr"/>
          <a:lstStyle/>
          <a:p>
            <a:pPr>
              <a:spcBef>
                <a:spcPct val="0"/>
              </a:spcBef>
            </a:pPr>
            <a:endParaRPr lang="en-US" smtClean="0">
              <a:latin typeface="Arial" pitchFamily="34" charset="0"/>
            </a:endParaRPr>
          </a:p>
        </p:txBody>
      </p:sp>
      <p:sp>
        <p:nvSpPr>
          <p:cNvPr id="17411" name="Shape 157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>
              <a:cxn ang="0">
                <a:pos x="0" y="0"/>
              </a:cxn>
              <a:cxn ang="0">
                <a:pos x="120000" y="0"/>
              </a:cxn>
              <a:cxn ang="0">
                <a:pos x="120000" y="120000"/>
              </a:cxn>
              <a:cxn ang="0">
                <a:pos x="0" y="120000"/>
              </a:cxn>
              <a:cxn ang="0">
                <a:pos x="0" y="0"/>
              </a:cxn>
            </a:cxnLst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cap="flat"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257792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hyperlink" Target="http://www.ncsu.edu/" TargetMode="External"/><Relationship Id="rId7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NS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4038" y="152400"/>
            <a:ext cx="836612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" descr="revRedLogo">
            <a:hlinkClick r:id="rId3"/>
          </p:cNvPr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8500" y="5867400"/>
            <a:ext cx="1371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4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38788" y="5867400"/>
            <a:ext cx="1179512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17" descr="mstbrick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10400" y="5867400"/>
            <a:ext cx="1096963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8" descr="ethbrick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52975" y="6248400"/>
            <a:ext cx="12668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9" descr="rwthbrick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124200" y="6248400"/>
            <a:ext cx="12668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0" descr="asubrick"/>
          <p:cNvPicPr>
            <a:picLocks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333625" y="5851525"/>
            <a:ext cx="1279525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2" descr="RGB_FSU_Seal_flush_left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114800" y="5791200"/>
            <a:ext cx="1143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3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52400" y="152400"/>
            <a:ext cx="26670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08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208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2514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04E5E417-64E1-4569-BBAB-F1121642387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422F38-FA24-4874-90A4-C2909DB542D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97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97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3842D7-B307-4969-B208-00F468B56D7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61AF49-30AC-4DCF-9A2A-579BD901C6C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655B4E-D061-4114-9710-8268266C795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52170F-0422-4B45-BD49-44FE0A8179C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4ECA7B-EEAF-48FD-93F9-3BFD5FB938B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FE4B1A-B205-490B-B00D-AC7DBC46EDD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C15E13-0445-4BB9-959C-E4BC0FC4BE1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F6E3E9-3570-413E-969A-4E830392DBB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A08A35-6023-4989-A765-58D6698BA14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D4517E-27F4-49CD-AAF5-E443C186918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B34116-7196-4E49-A83A-B231CB64C96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385DBC-8438-4392-9ABB-739299FF81E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B468A5-B0B1-4BF1-86F2-66C842CB536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79293E-8F4B-43B9-93E7-738D4A44DF2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602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602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939324-F38A-473C-B3EA-78D395B5D89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FD80A6-A800-4F95-8A6E-85C6F1E910D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0DAE4F-4271-49AE-BEC5-DC9E9CDFF4D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AADA8C-FF84-4E7E-8173-F66535E5F24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88A8DE-8077-4057-BAC3-64BE6C4C9EF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08E1D8-3606-40AF-BD09-BB9295139A8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43200" y="228600"/>
            <a:ext cx="502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460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89C27E6D-1400-4661-B704-6C6443D38FF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1" name="Rectangle 19"/>
          <p:cNvSpPr>
            <a:spLocks noChangeArrowheads="1"/>
          </p:cNvSpPr>
          <p:nvPr userDrawn="1"/>
        </p:nvSpPr>
        <p:spPr bwMode="auto">
          <a:xfrm flipV="1">
            <a:off x="457200" y="1066800"/>
            <a:ext cx="8226425" cy="26988"/>
          </a:xfrm>
          <a:prstGeom prst="rect">
            <a:avLst/>
          </a:prstGeom>
          <a:gradFill rotWithShape="1">
            <a:gsLst>
              <a:gs pos="0">
                <a:srgbClr val="000099"/>
              </a:gs>
              <a:gs pos="100000">
                <a:srgbClr val="CCEC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 smtClean="0"/>
          </a:p>
        </p:txBody>
      </p:sp>
      <p:sp>
        <p:nvSpPr>
          <p:cNvPr id="1032" name="Text Box 20"/>
          <p:cNvSpPr txBox="1">
            <a:spLocks noChangeArrowheads="1"/>
          </p:cNvSpPr>
          <p:nvPr userDrawn="1"/>
        </p:nvSpPr>
        <p:spPr bwMode="auto">
          <a:xfrm>
            <a:off x="4414838" y="6491288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mtClean="0"/>
              <a:t> </a:t>
            </a:r>
          </a:p>
        </p:txBody>
      </p:sp>
      <p:pic>
        <p:nvPicPr>
          <p:cNvPr id="1033" name="Picture 30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2400" y="152400"/>
            <a:ext cx="236220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" name="Picture 31" descr="NSF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74038" y="152400"/>
            <a:ext cx="836612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90000"/>
        <a:buBlip>
          <a:blip r:embed="rId15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CC33"/>
        </a:buClr>
        <a:buSzPct val="75000"/>
        <a:buFont typeface="Wingdings" pitchFamily="2" charset="2"/>
        <a:buBlip>
          <a:blip r:embed="rId16"/>
        </a:buBlip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390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8EA1FB59-C777-4936-839D-775A8BB534D8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2055" name="Picture 7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28600" y="152400"/>
            <a:ext cx="2819400" cy="99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image" Target="../media/image28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Relationship Id="rId9" Type="http://schemas.openxmlformats.org/officeDocument/2006/relationships/slide" Target="slide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image" Target="../media/image17.PNG"/><Relationship Id="rId4" Type="http://schemas.openxmlformats.org/officeDocument/2006/relationships/slide" Target="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slide" Target="slide3.xml"/><Relationship Id="rId4" Type="http://schemas.openxmlformats.org/officeDocument/2006/relationships/slide" Target="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image" Target="../media/image2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1"/>
          <p:cNvSpPr>
            <a:spLocks noGrp="1" noChangeArrowheads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8D033CA-A524-4D1C-9949-6C70C72430A5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62000" y="2187575"/>
            <a:ext cx="7772400" cy="1470025"/>
          </a:xfrm>
        </p:spPr>
        <p:txBody>
          <a:bodyPr/>
          <a:lstStyle/>
          <a:p>
            <a:pPr algn="ctr" eaLnBrk="1" hangingPunct="1"/>
            <a:r>
              <a:rPr lang="en-US" altLang="en-US" dirty="0" smtClean="0"/>
              <a:t>GEH Communication</a:t>
            </a:r>
          </a:p>
        </p:txBody>
      </p:sp>
      <p:sp>
        <p:nvSpPr>
          <p:cNvPr id="6148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2743200"/>
            <a:ext cx="6400800" cy="175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n-US" sz="2400" dirty="0" smtClean="0"/>
          </a:p>
          <a:p>
            <a:pPr eaLnBrk="1" hangingPunct="1">
              <a:lnSpc>
                <a:spcPct val="90000"/>
              </a:lnSpc>
            </a:pPr>
            <a:endParaRPr lang="en-US" altLang="en-US" sz="2400" dirty="0" smtClean="0"/>
          </a:p>
          <a:p>
            <a:pPr eaLnBrk="1" hangingPunct="1">
              <a:lnSpc>
                <a:spcPct val="90000"/>
              </a:lnSpc>
            </a:pPr>
            <a:endParaRPr lang="en-U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Shape 130"/>
          <p:cNvSpPr>
            <a:spLocks noGrp="1"/>
          </p:cNvSpPr>
          <p:nvPr>
            <p:ph type="title"/>
          </p:nvPr>
        </p:nvSpPr>
        <p:spPr>
          <a:xfrm>
            <a:off x="3511550" y="257175"/>
            <a:ext cx="3956050" cy="568325"/>
          </a:xfrm>
        </p:spPr>
        <p:txBody>
          <a:bodyPr lIns="91425" tIns="45700" rIns="91425" bIns="45700"/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2000" dirty="0" smtClean="0">
                <a:latin typeface="Calibri" pitchFamily="34" charset="0"/>
                <a:ea typeface="Calibri" pitchFamily="34" charset="0"/>
                <a:cs typeface="Calibri" pitchFamily="34" charset="0"/>
                <a:sym typeface="Calibri" pitchFamily="34" charset="0"/>
              </a:rPr>
              <a:t>PI SERVER</a:t>
            </a:r>
            <a:endParaRPr lang="en-US" sz="2000" dirty="0" smtClean="0">
              <a:latin typeface="Calibri" pitchFamily="34" charset="0"/>
              <a:ea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68" name="Right Arrow 67">
            <a:hlinkClick r:id="rId3" action="ppaction://hlinksldjump"/>
          </p:cNvPr>
          <p:cNvSpPr/>
          <p:nvPr/>
        </p:nvSpPr>
        <p:spPr bwMode="auto">
          <a:xfrm>
            <a:off x="8410479" y="5768975"/>
            <a:ext cx="222903" cy="476250"/>
          </a:xfrm>
          <a:prstGeom prst="rightArrow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>
            <a:softEdge rad="0"/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r>
              <a:rPr lang="en-US" altLang="en-US" dirty="0" smtClean="0"/>
              <a:t>10</a:t>
            </a:r>
            <a:endParaRPr lang="en-US" altLang="en-US" dirty="0"/>
          </a:p>
        </p:txBody>
      </p:sp>
      <p:pic>
        <p:nvPicPr>
          <p:cNvPr id="6" name="图片 1" descr="Untitled Diagram"/>
          <p:cNvPicPr>
            <a:picLocks noGrp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832" y="2133600"/>
            <a:ext cx="3396968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2" descr="Captur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" y="1371600"/>
            <a:ext cx="4375432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图片 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62000" y="4038600"/>
            <a:ext cx="4375432" cy="264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5399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Shape 130"/>
          <p:cNvSpPr>
            <a:spLocks noGrp="1"/>
          </p:cNvSpPr>
          <p:nvPr>
            <p:ph type="title"/>
          </p:nvPr>
        </p:nvSpPr>
        <p:spPr>
          <a:xfrm>
            <a:off x="3511550" y="257175"/>
            <a:ext cx="3956050" cy="568325"/>
          </a:xfrm>
        </p:spPr>
        <p:txBody>
          <a:bodyPr lIns="91425" tIns="45700" rIns="91425" bIns="45700"/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2000" dirty="0" smtClean="0">
                <a:latin typeface="Calibri" pitchFamily="34" charset="0"/>
                <a:ea typeface="Calibri" pitchFamily="34" charset="0"/>
                <a:cs typeface="Calibri" pitchFamily="34" charset="0"/>
                <a:sym typeface="Calibri" pitchFamily="34" charset="0"/>
              </a:rPr>
              <a:t>SCADA APPLICATION and RT DATA</a:t>
            </a:r>
            <a:endParaRPr lang="en-US" sz="2000" dirty="0" smtClean="0">
              <a:latin typeface="Calibri" pitchFamily="34" charset="0"/>
              <a:ea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68" name="Right Arrow 67">
            <a:hlinkClick r:id="rId3" action="ppaction://hlinksldjump"/>
          </p:cNvPr>
          <p:cNvSpPr/>
          <p:nvPr/>
        </p:nvSpPr>
        <p:spPr bwMode="auto">
          <a:xfrm>
            <a:off x="8410479" y="5768975"/>
            <a:ext cx="222903" cy="476250"/>
          </a:xfrm>
          <a:prstGeom prst="rightArrow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>
            <a:softEdge rad="0"/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r>
              <a:rPr lang="en-US" altLang="en-US" dirty="0" smtClean="0"/>
              <a:t>11</a:t>
            </a:r>
            <a:endParaRPr lang="en-US" alt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685800" y="1295400"/>
            <a:ext cx="7467600" cy="49498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1600" dirty="0">
              <a:latin typeface="Arial" charset="0"/>
            </a:endParaRP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Why do we need it?</a:t>
            </a: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 smtClean="0">
                <a:latin typeface="Arial" charset="0"/>
              </a:rPr>
              <a:t>Which data will be stored here?</a:t>
            </a: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How will it be managed ?</a:t>
            </a: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 smtClean="0">
                <a:latin typeface="Arial" charset="0"/>
              </a:rPr>
              <a:t>How TMW DNP3 interface will use it?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628650" lvl="1" indent="-171450" eaLnBrk="1" hangingPunct="1">
              <a:buFont typeface="Arial" panose="020B0604020202020204" pitchFamily="34" charset="0"/>
              <a:buChar char="•"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04452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828800"/>
            <a:ext cx="4105518" cy="427377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dirty="0" smtClean="0"/>
              <a:t>12</a:t>
            </a:r>
            <a:endParaRPr lang="en-US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58" y="4151525"/>
            <a:ext cx="2472768" cy="19053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392" y="2003056"/>
            <a:ext cx="2321859" cy="195815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 bwMode="auto">
          <a:xfrm>
            <a:off x="2793251" y="2057400"/>
            <a:ext cx="2464549" cy="1143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2844426" y="4648200"/>
            <a:ext cx="1727574" cy="76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5029200" y="2982131"/>
            <a:ext cx="2379067" cy="14247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>
            <a:endCxn id="17" idx="1"/>
          </p:cNvCxnSpPr>
          <p:nvPr/>
        </p:nvCxnSpPr>
        <p:spPr bwMode="auto">
          <a:xfrm flipV="1">
            <a:off x="5344088" y="4532312"/>
            <a:ext cx="2064179" cy="5064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Rectangle 16"/>
          <p:cNvSpPr/>
          <p:nvPr/>
        </p:nvSpPr>
        <p:spPr bwMode="auto">
          <a:xfrm>
            <a:off x="7408267" y="4265612"/>
            <a:ext cx="1278533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DATA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JSON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FORMAT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7323633" y="2469747"/>
            <a:ext cx="1447800" cy="1524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28600" marR="0" indent="-22860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DATAs from SST and FREEDM device’s and HEMS APP will be </a:t>
            </a:r>
            <a:r>
              <a:rPr lang="en-US" sz="900" dirty="0" smtClean="0">
                <a:latin typeface="Arial" charset="0"/>
              </a:rPr>
              <a:t>saved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here.</a:t>
            </a:r>
          </a:p>
          <a:p>
            <a:pPr marL="228600" marR="0" indent="-22860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sz="900" dirty="0" smtClean="0">
                <a:latin typeface="Arial" charset="0"/>
              </a:rPr>
              <a:t>It will also bring and save DATAs from other SST nodes after certain interval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6341467" y="2821684"/>
            <a:ext cx="982166" cy="6073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663" y="1171575"/>
            <a:ext cx="6515100" cy="657225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 bwMode="auto">
          <a:xfrm>
            <a:off x="7354479" y="1676400"/>
            <a:ext cx="1278533" cy="5826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All those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datas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will be send to the PI system using dnp3 interface</a:t>
            </a:r>
          </a:p>
        </p:txBody>
      </p:sp>
      <p:cxnSp>
        <p:nvCxnSpPr>
          <p:cNvPr id="27" name="Straight Arrow Connector 26"/>
          <p:cNvCxnSpPr/>
          <p:nvPr/>
        </p:nvCxnSpPr>
        <p:spPr bwMode="auto">
          <a:xfrm flipV="1">
            <a:off x="6096000" y="2120900"/>
            <a:ext cx="1227633" cy="3488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Arrow Connector 28"/>
          <p:cNvCxnSpPr/>
          <p:nvPr/>
        </p:nvCxnSpPr>
        <p:spPr bwMode="auto">
          <a:xfrm flipH="1" flipV="1">
            <a:off x="2590800" y="1615184"/>
            <a:ext cx="4732833" cy="2239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Rectangle 2"/>
          <p:cNvSpPr/>
          <p:nvPr/>
        </p:nvSpPr>
        <p:spPr bwMode="auto">
          <a:xfrm>
            <a:off x="838200" y="1839131"/>
            <a:ext cx="1371600" cy="1639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DEVICE PROFILE(SST)</a:t>
            </a:r>
          </a:p>
        </p:txBody>
      </p:sp>
      <p:sp>
        <p:nvSpPr>
          <p:cNvPr id="19" name="Right Arrow 18">
            <a:hlinkClick r:id="rId6" action="ppaction://hlinksldjump"/>
          </p:cNvPr>
          <p:cNvSpPr/>
          <p:nvPr/>
        </p:nvSpPr>
        <p:spPr bwMode="auto">
          <a:xfrm>
            <a:off x="8410109" y="5697651"/>
            <a:ext cx="222903" cy="476250"/>
          </a:xfrm>
          <a:prstGeom prst="rightArrow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>
            <a:softEdge rad="0"/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61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229600" cy="4602163"/>
          </a:xfrm>
        </p:spPr>
        <p:txBody>
          <a:bodyPr/>
          <a:lstStyle/>
          <a:p>
            <a:pPr eaLnBrk="1" hangingPunct="1">
              <a:defRPr/>
            </a:pPr>
            <a:endParaRPr lang="en-US" altLang="en-US" dirty="0"/>
          </a:p>
          <a:p>
            <a:pPr eaLnBrk="1" hangingPunct="1">
              <a:defRPr/>
            </a:pPr>
            <a:endParaRPr lang="en-US" altLang="en-US" dirty="0" smtClean="0"/>
          </a:p>
          <a:p>
            <a:pPr eaLnBrk="1" hangingPunct="1">
              <a:defRPr/>
            </a:pPr>
            <a:endParaRPr lang="en-US" altLang="en-US" dirty="0"/>
          </a:p>
          <a:p>
            <a:pPr marL="0" indent="0" eaLnBrk="1" hangingPunct="1">
              <a:buFontTx/>
              <a:buNone/>
              <a:defRPr/>
            </a:pPr>
            <a:r>
              <a:rPr lang="en-US" altLang="en-US" dirty="0"/>
              <a:t> </a:t>
            </a:r>
            <a:r>
              <a:rPr lang="en-US" altLang="en-US" dirty="0" smtClean="0"/>
              <a:t>                               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dirty="0" smtClean="0"/>
              <a:t>                                 </a:t>
            </a:r>
            <a:r>
              <a:rPr lang="en-US" altLang="en-US" b="1" dirty="0" smtClean="0"/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000" dirty="0" smtClean="0"/>
              <a:t>GEH Communication </a:t>
            </a:r>
            <a:r>
              <a:rPr lang="en-US" sz="2000" dirty="0"/>
              <a:t>O</a:t>
            </a:r>
            <a:r>
              <a:rPr lang="en-US" sz="2000" dirty="0" smtClean="0"/>
              <a:t>verview Y7</a:t>
            </a:r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517E-27F4-49CD-AAF5-E443C1869181}" type="slidenum">
              <a:rPr lang="en-US" altLang="en-US" smtClean="0"/>
              <a:pPr/>
              <a:t>2</a:t>
            </a:fld>
            <a:endParaRPr lang="en-US" altLang="en-US"/>
          </a:p>
        </p:txBody>
      </p:sp>
      <p:pic>
        <p:nvPicPr>
          <p:cNvPr id="5" name="Picture 4111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645999"/>
            <a:ext cx="8229600" cy="4358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9554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3"/>
          <p:cNvSpPr/>
          <p:nvPr/>
        </p:nvSpPr>
        <p:spPr bwMode="auto">
          <a:xfrm>
            <a:off x="457200" y="4114800"/>
            <a:ext cx="3352800" cy="1752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000" dirty="0" smtClean="0"/>
              <a:t>GEH</a:t>
            </a:r>
            <a:r>
              <a:rPr lang="en-US" dirty="0" smtClean="0"/>
              <a:t> </a:t>
            </a:r>
            <a:r>
              <a:rPr lang="en-US" sz="2000" dirty="0" smtClean="0"/>
              <a:t>Communication Overview Y8</a:t>
            </a:r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517E-27F4-49CD-AAF5-E443C1869181}" type="slidenum">
              <a:rPr lang="en-US" altLang="en-US" smtClean="0"/>
              <a:pPr/>
              <a:t>3</a:t>
            </a:fld>
            <a:endParaRPr lang="en-US" altLang="en-US"/>
          </a:p>
        </p:txBody>
      </p:sp>
      <p:pic>
        <p:nvPicPr>
          <p:cNvPr id="152" name="Content Placeholder 15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594" y="1885051"/>
            <a:ext cx="8229600" cy="3982349"/>
          </a:xfrm>
          <a:prstGeom prst="rect">
            <a:avLst/>
          </a:prstGeom>
        </p:spPr>
      </p:pic>
      <p:sp>
        <p:nvSpPr>
          <p:cNvPr id="6" name="Rectangle 5">
            <a:hlinkClick r:id="rId3" action="ppaction://hlinksldjump"/>
          </p:cNvPr>
          <p:cNvSpPr/>
          <p:nvPr/>
        </p:nvSpPr>
        <p:spPr bwMode="auto">
          <a:xfrm>
            <a:off x="609600" y="2514600"/>
            <a:ext cx="3810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09600" y="4343400"/>
            <a:ext cx="8382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>
            <a:hlinkClick r:id="rId4" action="ppaction://hlinksldjump"/>
          </p:cNvPr>
          <p:cNvSpPr/>
          <p:nvPr/>
        </p:nvSpPr>
        <p:spPr bwMode="auto">
          <a:xfrm>
            <a:off x="609600" y="4343400"/>
            <a:ext cx="8382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447800" y="3505200"/>
            <a:ext cx="304800" cy="152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>
            <a:hlinkClick r:id="rId5" action="ppaction://hlinksldjump"/>
          </p:cNvPr>
          <p:cNvSpPr/>
          <p:nvPr/>
        </p:nvSpPr>
        <p:spPr bwMode="auto">
          <a:xfrm>
            <a:off x="1447800" y="3505200"/>
            <a:ext cx="304800" cy="152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>
            <a:hlinkClick r:id="rId5" action="ppaction://hlinksldjump"/>
          </p:cNvPr>
          <p:cNvSpPr/>
          <p:nvPr/>
        </p:nvSpPr>
        <p:spPr bwMode="auto">
          <a:xfrm>
            <a:off x="1447800" y="5334000"/>
            <a:ext cx="304800" cy="152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752600" y="5029200"/>
            <a:ext cx="762000" cy="152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>
            <a:hlinkClick r:id="rId6" action="ppaction://hlinksldjump"/>
          </p:cNvPr>
          <p:cNvSpPr/>
          <p:nvPr/>
        </p:nvSpPr>
        <p:spPr bwMode="auto">
          <a:xfrm>
            <a:off x="1752600" y="5029200"/>
            <a:ext cx="762000" cy="152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>
            <a:hlinkClick r:id="rId6" action="ppaction://hlinksldjump"/>
          </p:cNvPr>
          <p:cNvSpPr/>
          <p:nvPr/>
        </p:nvSpPr>
        <p:spPr bwMode="auto">
          <a:xfrm>
            <a:off x="1752600" y="5029200"/>
            <a:ext cx="762000" cy="152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1752600" y="4800600"/>
            <a:ext cx="685800" cy="152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>
            <a:hlinkClick r:id="rId7" action="ppaction://hlinksldjump"/>
          </p:cNvPr>
          <p:cNvSpPr/>
          <p:nvPr/>
        </p:nvSpPr>
        <p:spPr bwMode="auto">
          <a:xfrm>
            <a:off x="1752600" y="4800600"/>
            <a:ext cx="685800" cy="152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>
            <a:hlinkClick r:id="rId8" action="ppaction://hlinksldjump"/>
          </p:cNvPr>
          <p:cNvSpPr/>
          <p:nvPr/>
        </p:nvSpPr>
        <p:spPr bwMode="auto">
          <a:xfrm>
            <a:off x="2286000" y="3124200"/>
            <a:ext cx="1066800" cy="381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>
            <a:hlinkClick r:id="rId9" action="ppaction://hlinksldjump"/>
          </p:cNvPr>
          <p:cNvSpPr/>
          <p:nvPr/>
        </p:nvSpPr>
        <p:spPr bwMode="auto">
          <a:xfrm>
            <a:off x="4191000" y="1905000"/>
            <a:ext cx="1066800" cy="304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68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3"/>
          <p:cNvSpPr/>
          <p:nvPr/>
        </p:nvSpPr>
        <p:spPr bwMode="auto">
          <a:xfrm>
            <a:off x="457200" y="4114800"/>
            <a:ext cx="3352800" cy="1752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000" dirty="0" smtClean="0"/>
              <a:t>GEH</a:t>
            </a:r>
            <a:r>
              <a:rPr lang="en-US" dirty="0" smtClean="0"/>
              <a:t> </a:t>
            </a:r>
            <a:r>
              <a:rPr lang="en-US" sz="2000" dirty="0" smtClean="0"/>
              <a:t>Communication Overview Y8</a:t>
            </a:r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517E-27F4-49CD-AAF5-E443C1869181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pic>
        <p:nvPicPr>
          <p:cNvPr id="152" name="Content Placeholder 15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594" y="1885051"/>
            <a:ext cx="8229600" cy="3982349"/>
          </a:xfrm>
          <a:prstGeom prst="rect">
            <a:avLst/>
          </a:prstGeom>
        </p:spPr>
      </p:pic>
      <p:sp>
        <p:nvSpPr>
          <p:cNvPr id="6" name="Rectangle 5">
            <a:hlinkClick r:id="rId3" action="ppaction://hlinksldjump"/>
          </p:cNvPr>
          <p:cNvSpPr/>
          <p:nvPr/>
        </p:nvSpPr>
        <p:spPr bwMode="auto">
          <a:xfrm>
            <a:off x="609600" y="2514600"/>
            <a:ext cx="3810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228600" y="1600200"/>
            <a:ext cx="8534400" cy="4572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>
            <a:outerShdw blurRad="50800" dist="50800" dir="5400000" algn="ctr" rotWithShape="0">
              <a:srgbClr val="000000">
                <a:alpha val="46000"/>
              </a:srgb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4490" y="1527174"/>
            <a:ext cx="5660710" cy="477398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auto">
          <a:xfrm>
            <a:off x="2986760" y="1183468"/>
            <a:ext cx="3193267" cy="38885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DEVICE PROFILE(SST)</a:t>
            </a:r>
          </a:p>
        </p:txBody>
      </p:sp>
      <p:sp>
        <p:nvSpPr>
          <p:cNvPr id="5" name="Right Arrow 4">
            <a:hlinkClick r:id="rId3" action="ppaction://hlinksldjump"/>
          </p:cNvPr>
          <p:cNvSpPr/>
          <p:nvPr/>
        </p:nvSpPr>
        <p:spPr bwMode="auto">
          <a:xfrm>
            <a:off x="8396243" y="5848350"/>
            <a:ext cx="222903" cy="476250"/>
          </a:xfrm>
          <a:prstGeom prst="rightArrow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>
            <a:softEdge rad="0"/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69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3"/>
          <p:cNvSpPr/>
          <p:nvPr/>
        </p:nvSpPr>
        <p:spPr bwMode="auto">
          <a:xfrm>
            <a:off x="457200" y="4114800"/>
            <a:ext cx="3352800" cy="1752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000" dirty="0" smtClean="0"/>
              <a:t>GEH</a:t>
            </a:r>
            <a:r>
              <a:rPr lang="en-US" dirty="0" smtClean="0"/>
              <a:t> </a:t>
            </a:r>
            <a:r>
              <a:rPr lang="en-US" sz="2000" dirty="0" smtClean="0"/>
              <a:t>Communication Overview Y8</a:t>
            </a:r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517E-27F4-49CD-AAF5-E443C1869181}" type="slidenum">
              <a:rPr lang="en-US" altLang="en-US" smtClean="0"/>
              <a:pPr/>
              <a:t>5</a:t>
            </a:fld>
            <a:endParaRPr lang="en-US" altLang="en-US"/>
          </a:p>
        </p:txBody>
      </p:sp>
      <p:pic>
        <p:nvPicPr>
          <p:cNvPr id="152" name="Content Placeholder 15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594" y="1885051"/>
            <a:ext cx="8229600" cy="398234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63000"/>
              </a:srgbClr>
            </a:outerShdw>
          </a:effectLst>
        </p:spPr>
      </p:pic>
      <p:sp>
        <p:nvSpPr>
          <p:cNvPr id="6" name="Rectangle 5">
            <a:hlinkClick r:id="rId3" action="ppaction://hlinksldjump"/>
          </p:cNvPr>
          <p:cNvSpPr/>
          <p:nvPr/>
        </p:nvSpPr>
        <p:spPr bwMode="auto">
          <a:xfrm>
            <a:off x="609600" y="2514600"/>
            <a:ext cx="3810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09600" y="4343400"/>
            <a:ext cx="8382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>
            <a:hlinkClick r:id="rId4" action="ppaction://hlinksldjump"/>
          </p:cNvPr>
          <p:cNvSpPr/>
          <p:nvPr/>
        </p:nvSpPr>
        <p:spPr bwMode="auto">
          <a:xfrm>
            <a:off x="609600" y="4343400"/>
            <a:ext cx="8382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194" y="1021048"/>
            <a:ext cx="6541805" cy="5040710"/>
          </a:xfrm>
          <a:prstGeom prst="rect">
            <a:avLst/>
          </a:prstGeom>
        </p:spPr>
      </p:pic>
      <p:sp>
        <p:nvSpPr>
          <p:cNvPr id="11" name="Right Arrow 10">
            <a:hlinkClick r:id="rId6" action="ppaction://hlinksldjump"/>
          </p:cNvPr>
          <p:cNvSpPr/>
          <p:nvPr/>
        </p:nvSpPr>
        <p:spPr bwMode="auto">
          <a:xfrm>
            <a:off x="8448657" y="5812742"/>
            <a:ext cx="222903" cy="476250"/>
          </a:xfrm>
          <a:prstGeom prst="rightArrow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>
            <a:softEdge rad="0"/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303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457200" y="106322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</a:pPr>
            <a: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MODBUS over ZigBee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457200" y="1766175"/>
            <a:ext cx="8229600" cy="3685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 marL="45720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Application layer protocol for Client- Server type of communication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45720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Helps standardize communication frames for ARM - DSP communication</a:t>
            </a:r>
          </a:p>
        </p:txBody>
      </p:sp>
      <p:pic>
        <p:nvPicPr>
          <p:cNvPr id="178" name="Shape 1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0651" y="4337476"/>
            <a:ext cx="6362699" cy="11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89076" y="2258076"/>
            <a:ext cx="5514975" cy="161994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ight Arrow 5">
            <a:hlinkClick r:id="rId5" action="ppaction://hlinksldjump"/>
          </p:cNvPr>
          <p:cNvSpPr/>
          <p:nvPr/>
        </p:nvSpPr>
        <p:spPr bwMode="auto">
          <a:xfrm>
            <a:off x="8447272" y="5678673"/>
            <a:ext cx="222903" cy="476250"/>
          </a:xfrm>
          <a:prstGeom prst="rightArrow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>
            <a:softEdge rad="0"/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r>
              <a:rPr lang="en-US" altLang="en-US" dirty="0"/>
              <a:t>6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7145062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3"/>
          <p:cNvSpPr/>
          <p:nvPr/>
        </p:nvSpPr>
        <p:spPr bwMode="auto">
          <a:xfrm>
            <a:off x="457200" y="4114800"/>
            <a:ext cx="3352800" cy="1752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000" dirty="0" smtClean="0"/>
              <a:t>DATA in JSON</a:t>
            </a:r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517E-27F4-49CD-AAF5-E443C1869181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6" name="Rectangle 5">
            <a:hlinkClick r:id="rId2" action="ppaction://hlinksldjump"/>
          </p:cNvPr>
          <p:cNvSpPr/>
          <p:nvPr/>
        </p:nvSpPr>
        <p:spPr bwMode="auto">
          <a:xfrm>
            <a:off x="609600" y="2514600"/>
            <a:ext cx="3810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09600" y="4343400"/>
            <a:ext cx="8382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>
            <a:hlinkClick r:id="rId3" action="ppaction://hlinksldjump"/>
          </p:cNvPr>
          <p:cNvSpPr/>
          <p:nvPr/>
        </p:nvSpPr>
        <p:spPr bwMode="auto">
          <a:xfrm>
            <a:off x="609600" y="4343400"/>
            <a:ext cx="8382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400"/>
          </a:xfrm>
        </p:spPr>
        <p:txBody>
          <a:bodyPr/>
          <a:lstStyle/>
          <a:p>
            <a:pPr marL="0" indent="0">
              <a:buNone/>
            </a:pPr>
            <a:r>
              <a:rPr lang="en-US" sz="800" dirty="0"/>
              <a:t>{"</a:t>
            </a:r>
            <a:r>
              <a:rPr lang="en-US" sz="800" dirty="0" err="1"/>
              <a:t>py</a:t>
            </a:r>
            <a:r>
              <a:rPr lang="en-US" sz="800" dirty="0"/>
              <a:t>/object": "</a:t>
            </a:r>
            <a:r>
              <a:rPr lang="en-US" sz="800" dirty="0" err="1"/>
              <a:t>freedmqtt.DeviceProfile.DeviceProfile</a:t>
            </a:r>
            <a:r>
              <a:rPr lang="en-US" sz="800" dirty="0"/>
              <a:t>", "DIN": [{"</a:t>
            </a:r>
            <a:r>
              <a:rPr lang="en-US" sz="800" dirty="0" err="1"/>
              <a:t>py</a:t>
            </a:r>
            <a:r>
              <a:rPr lang="en-US" sz="800" dirty="0"/>
              <a:t>/object": "</a:t>
            </a:r>
            <a:r>
              <a:rPr lang="en-US" sz="800" dirty="0" err="1"/>
              <a:t>freedmqtt.DeviceProfile.din</a:t>
            </a:r>
            <a:r>
              <a:rPr lang="en-US" sz="800" dirty="0"/>
              <a:t>", "index": 0, "name": "Module1_start_stop", "maximum": 1.0, "value": 0.0, "minimum": 0.0}, {"</a:t>
            </a:r>
            <a:r>
              <a:rPr lang="en-US" sz="800" dirty="0" err="1"/>
              <a:t>py</a:t>
            </a:r>
            <a:r>
              <a:rPr lang="en-US" sz="800" dirty="0"/>
              <a:t>/object": "</a:t>
            </a:r>
            <a:r>
              <a:rPr lang="en-US" sz="800" dirty="0" err="1"/>
              <a:t>freedmqtt.DeviceProfile.din</a:t>
            </a:r>
            <a:r>
              <a:rPr lang="en-US" sz="800" dirty="0"/>
              <a:t>", "index": 1, "name": "Module2_start_stop", "maximum": 1.0, "value": 0.0, "minimum": 0.0}, {"</a:t>
            </a:r>
            <a:r>
              <a:rPr lang="en-US" sz="800" dirty="0" err="1"/>
              <a:t>py</a:t>
            </a:r>
            <a:r>
              <a:rPr lang="en-US" sz="800" dirty="0"/>
              <a:t>/object": "</a:t>
            </a:r>
            <a:r>
              <a:rPr lang="en-US" sz="800" dirty="0" err="1"/>
              <a:t>freedmqtt.DeviceProfile.din</a:t>
            </a:r>
            <a:r>
              <a:rPr lang="en-US" sz="800" dirty="0"/>
              <a:t>", "index": 2, "name": "Module3_start_stop", "maximum": 1.0, "value": 0.0, "minimum": 0.0}, {"</a:t>
            </a:r>
            <a:r>
              <a:rPr lang="en-US" sz="800" dirty="0" err="1"/>
              <a:t>py</a:t>
            </a:r>
            <a:r>
              <a:rPr lang="en-US" sz="800" dirty="0"/>
              <a:t>/object": "</a:t>
            </a:r>
            <a:r>
              <a:rPr lang="en-US" sz="800" dirty="0" err="1"/>
              <a:t>freedmqtt.DeviceProfile.din</a:t>
            </a:r>
            <a:r>
              <a:rPr lang="en-US" sz="800" dirty="0"/>
              <a:t>", "index": 3, "name": "Module4_start_stop", "maximum": 1.0, "value": 0.0, "minimum": 0.0}], "AOUT": [{"</a:t>
            </a:r>
            <a:r>
              <a:rPr lang="en-US" sz="800" dirty="0" err="1"/>
              <a:t>py</a:t>
            </a:r>
            <a:r>
              <a:rPr lang="en-US" sz="800" dirty="0"/>
              <a:t>/object": "</a:t>
            </a:r>
            <a:r>
              <a:rPr lang="en-US" sz="800" dirty="0" err="1"/>
              <a:t>freedmqtt.DeviceProfile.aout</a:t>
            </a:r>
            <a:r>
              <a:rPr lang="en-US" sz="800" dirty="0"/>
              <a:t>", "index": 0, "name": "Vlv1", "maximum": 16000.0, "value": 13214.0, "minimum": -16000.0}, {"</a:t>
            </a:r>
            <a:r>
              <a:rPr lang="en-US" sz="800" dirty="0" err="1"/>
              <a:t>py</a:t>
            </a:r>
            <a:r>
              <a:rPr lang="en-US" sz="800" dirty="0"/>
              <a:t>/object": "</a:t>
            </a:r>
            <a:r>
              <a:rPr lang="en-US" sz="800" dirty="0" err="1"/>
              <a:t>freedmqtt.DeviceProfile.aout</a:t>
            </a:r>
            <a:r>
              <a:rPr lang="en-US" sz="800" dirty="0"/>
              <a:t>", "index": 1, "name": "Vhv1", "maximum": 450.0, "value": 0.0, "minimum": -450.0}, {"</a:t>
            </a:r>
            <a:r>
              <a:rPr lang="en-US" sz="800" dirty="0" err="1"/>
              <a:t>py</a:t>
            </a:r>
            <a:r>
              <a:rPr lang="en-US" sz="800" dirty="0"/>
              <a:t>/object": "</a:t>
            </a:r>
            <a:r>
              <a:rPr lang="en-US" sz="800" dirty="0" err="1"/>
              <a:t>freedmqtt.DeviceProfile.aout</a:t>
            </a:r>
            <a:r>
              <a:rPr lang="en-US" sz="800" dirty="0"/>
              <a:t>", "index": 2, "name": "Ihv1", "maximum": 5000.0, "value": 5.0, "minimum": -5000.0}, {"</a:t>
            </a:r>
            <a:r>
              <a:rPr lang="en-US" sz="800" dirty="0" err="1"/>
              <a:t>py</a:t>
            </a:r>
            <a:r>
              <a:rPr lang="en-US" sz="800" dirty="0"/>
              <a:t>/object": "</a:t>
            </a:r>
            <a:r>
              <a:rPr lang="en-US" sz="800" dirty="0" err="1"/>
              <a:t>freedmqtt.DeviceProfile.aout</a:t>
            </a:r>
            <a:r>
              <a:rPr lang="en-US" sz="800" dirty="0"/>
              <a:t>", "index": 3, "name": "SOC1", "maximum": 100.0, "value": 51.0, "minimum": 0.0}, {"</a:t>
            </a:r>
            <a:r>
              <a:rPr lang="en-US" sz="800" dirty="0" err="1"/>
              <a:t>py</a:t>
            </a:r>
            <a:r>
              <a:rPr lang="en-US" sz="800" dirty="0"/>
              <a:t>/object": "</a:t>
            </a:r>
            <a:r>
              <a:rPr lang="en-US" sz="800" dirty="0" err="1"/>
              <a:t>freedmqtt.DeviceProfile.aout</a:t>
            </a:r>
            <a:r>
              <a:rPr lang="en-US" sz="800" dirty="0"/>
              <a:t>", "index": 4, "name": "Vlv2", "maximum": 16000.0, "value": 13181.0, "minimum": -16000.0}, {"</a:t>
            </a:r>
            <a:r>
              <a:rPr lang="en-US" sz="800" dirty="0" err="1"/>
              <a:t>py</a:t>
            </a:r>
            <a:r>
              <a:rPr lang="en-US" sz="800" dirty="0"/>
              <a:t>/object": "</a:t>
            </a:r>
            <a:r>
              <a:rPr lang="en-US" sz="800" dirty="0" err="1"/>
              <a:t>freedmqtt.DeviceProfile.aout</a:t>
            </a:r>
            <a:r>
              <a:rPr lang="en-US" sz="800" dirty="0"/>
              <a:t>", "index": 5, "name": "Vhv2", "maximum": 450.0, "value": 0.0, "minimum": -450.0}, {"</a:t>
            </a:r>
            <a:r>
              <a:rPr lang="en-US" sz="800" dirty="0" err="1"/>
              <a:t>py</a:t>
            </a:r>
            <a:r>
              <a:rPr lang="en-US" sz="800" dirty="0"/>
              <a:t>/object": "</a:t>
            </a:r>
            <a:r>
              <a:rPr lang="en-US" sz="800" dirty="0" err="1"/>
              <a:t>freedmqtt.DeviceProfile.aout</a:t>
            </a:r>
            <a:r>
              <a:rPr lang="en-US" sz="800" dirty="0"/>
              <a:t>", "index": 6, "name": "Ihv2", "maximum": 5000.0, "value": -10.0, "minimum": -5000.0}, {"</a:t>
            </a:r>
            <a:r>
              <a:rPr lang="en-US" sz="800" dirty="0" err="1"/>
              <a:t>py</a:t>
            </a:r>
            <a:r>
              <a:rPr lang="en-US" sz="800" dirty="0"/>
              <a:t>/object": "</a:t>
            </a:r>
            <a:r>
              <a:rPr lang="en-US" sz="800" dirty="0" err="1"/>
              <a:t>freedmqtt.DeviceProfile.aout</a:t>
            </a:r>
            <a:r>
              <a:rPr lang="en-US" sz="800" dirty="0"/>
              <a:t>", "index": 7, "name": "SOC2", "maximum": 100.0, "value": 51.0, "minimum": 0.0}, {"</a:t>
            </a:r>
            <a:r>
              <a:rPr lang="en-US" sz="800" dirty="0" err="1"/>
              <a:t>py</a:t>
            </a:r>
            <a:r>
              <a:rPr lang="en-US" sz="800" dirty="0"/>
              <a:t>/object": "</a:t>
            </a:r>
            <a:r>
              <a:rPr lang="en-US" sz="800" dirty="0" err="1"/>
              <a:t>freedmqtt.DeviceProfile.aout</a:t>
            </a:r>
            <a:r>
              <a:rPr lang="en-US" sz="800" dirty="0"/>
              <a:t>", "index": 8, "name": "Vlv3", "maximum": 16000.0, "value": 13200.0, "minimum": -16000.0}, {"</a:t>
            </a:r>
            <a:r>
              <a:rPr lang="en-US" sz="800" dirty="0" err="1"/>
              <a:t>py</a:t>
            </a:r>
            <a:r>
              <a:rPr lang="en-US" sz="800" dirty="0"/>
              <a:t>/object": "</a:t>
            </a:r>
            <a:r>
              <a:rPr lang="en-US" sz="800" dirty="0" err="1"/>
              <a:t>freedmqtt.DeviceProfile.aout</a:t>
            </a:r>
            <a:r>
              <a:rPr lang="en-US" sz="800" dirty="0"/>
              <a:t>", "index": 9, "name": "Vhv3", "maximum": 450.0, "value": 0.0, "minimum": -450.0}, {"</a:t>
            </a:r>
            <a:r>
              <a:rPr lang="en-US" sz="800" dirty="0" err="1"/>
              <a:t>py</a:t>
            </a:r>
            <a:r>
              <a:rPr lang="en-US" sz="800" dirty="0"/>
              <a:t>/object": "</a:t>
            </a:r>
            <a:r>
              <a:rPr lang="en-US" sz="800" dirty="0" err="1"/>
              <a:t>freedmqtt.DeviceProfile.aout</a:t>
            </a:r>
            <a:r>
              <a:rPr lang="en-US" sz="800" dirty="0"/>
              <a:t>", "index": 10, "name": "Ihv3", "maximum": 5000.0, "value": -7.0,</a:t>
            </a:r>
            <a:r>
              <a:rPr lang="en-US" dirty="0"/>
              <a:t> </a:t>
            </a:r>
            <a:r>
              <a:rPr lang="en-US" sz="800" dirty="0"/>
              <a:t>"minimum": -5000.0}, {"</a:t>
            </a:r>
            <a:r>
              <a:rPr lang="en-US" sz="800" dirty="0" err="1"/>
              <a:t>py</a:t>
            </a:r>
            <a:r>
              <a:rPr lang="en-US" sz="800" dirty="0"/>
              <a:t>/object": "</a:t>
            </a:r>
            <a:r>
              <a:rPr lang="en-US" sz="800" dirty="0" err="1"/>
              <a:t>freedmqtt.DeviceProfile.aout</a:t>
            </a:r>
            <a:r>
              <a:rPr lang="en-US" sz="800" dirty="0"/>
              <a:t>", "index": 11, "name": "SOC3", "maximum": 100.0, "value": 51.0, "minimum": 0.0}, {"</a:t>
            </a:r>
            <a:r>
              <a:rPr lang="en-US" sz="800" dirty="0" err="1"/>
              <a:t>py</a:t>
            </a:r>
            <a:r>
              <a:rPr lang="en-US" sz="800" dirty="0"/>
              <a:t>/object": "</a:t>
            </a:r>
            <a:r>
              <a:rPr lang="en-US" sz="800" dirty="0" err="1"/>
              <a:t>freedmqtt.DeviceProfile.aout</a:t>
            </a:r>
            <a:r>
              <a:rPr lang="en-US" sz="800" dirty="0"/>
              <a:t>", "index": 12, "name": "Vlv4", "maximum": 16000.0, "value": 0.0, "minimum": -16000.0}, {"</a:t>
            </a:r>
            <a:r>
              <a:rPr lang="en-US" sz="800" dirty="0" err="1"/>
              <a:t>py</a:t>
            </a:r>
            <a:r>
              <a:rPr lang="en-US" sz="800" dirty="0"/>
              <a:t>/object": "</a:t>
            </a:r>
            <a:r>
              <a:rPr lang="en-US" sz="800" dirty="0" err="1"/>
              <a:t>freedmqtt.DeviceProfile.aout</a:t>
            </a:r>
            <a:r>
              <a:rPr lang="en-US" sz="800" dirty="0"/>
              <a:t>", "index": 13, "name": "Vhv4", "maximum": 450.0, "value": 0.0, "minimum": -450.0}, {"</a:t>
            </a:r>
            <a:r>
              <a:rPr lang="en-US" sz="800" dirty="0" err="1"/>
              <a:t>py</a:t>
            </a:r>
            <a:r>
              <a:rPr lang="en-US" sz="800" dirty="0"/>
              <a:t>/object": "</a:t>
            </a:r>
            <a:r>
              <a:rPr lang="en-US" sz="800" dirty="0" err="1"/>
              <a:t>freedmqtt.DeviceProfile.aout</a:t>
            </a:r>
            <a:r>
              <a:rPr lang="en-US" sz="800" dirty="0"/>
              <a:t>", "index": 14, "name": "Ihv4", "maximum": 5000.0, "value": 0.0, "minimum": -5000.0}, {"</a:t>
            </a:r>
            <a:r>
              <a:rPr lang="en-US" sz="800" dirty="0" err="1"/>
              <a:t>py</a:t>
            </a:r>
            <a:r>
              <a:rPr lang="en-US" sz="800" dirty="0"/>
              <a:t>/object": "</a:t>
            </a:r>
            <a:r>
              <a:rPr lang="en-US" sz="800" dirty="0" err="1"/>
              <a:t>freedmqtt.DeviceProfile.aout</a:t>
            </a:r>
            <a:r>
              <a:rPr lang="en-US" sz="800" dirty="0"/>
              <a:t>", "index": 15, "name": "SOC4", "maximum": 100.0, "value": 50.0, "minimum": 0.0}], "DOUT": [], "</a:t>
            </a:r>
            <a:r>
              <a:rPr lang="en-US" sz="800" dirty="0" err="1"/>
              <a:t>Name_Hash</a:t>
            </a:r>
            <a:r>
              <a:rPr lang="en-US" sz="800" dirty="0"/>
              <a:t>": {"</a:t>
            </a:r>
            <a:r>
              <a:rPr lang="en-US" sz="800" dirty="0" err="1"/>
              <a:t>Dev_Pwr_Cap</a:t>
            </a:r>
            <a:r>
              <a:rPr lang="en-US" sz="800" dirty="0"/>
              <a:t>": "DEV_CHAR/4", "Vhv2OUT": "AOUT/5", "Module3_start_stopIN": "DIN/2", "Ihv3OUT": "AOUT/10", "Module1_PIN": "AIN/0", "Ihv1OUT": "AOUT/2", "Module4_start_stopIN": "DIN/3", "Module1_start_stopIN": "DIN/0", "</a:t>
            </a:r>
            <a:r>
              <a:rPr lang="en-US" sz="800" dirty="0" err="1"/>
              <a:t>Vendor_name</a:t>
            </a:r>
            <a:r>
              <a:rPr lang="en-US" sz="800" dirty="0"/>
              <a:t>": "DEV_CHAR/0", "</a:t>
            </a:r>
            <a:r>
              <a:rPr lang="en-US" sz="800" dirty="0" err="1"/>
              <a:t>Dev_HW_Ver</a:t>
            </a:r>
            <a:r>
              <a:rPr lang="en-US" sz="800" dirty="0"/>
              <a:t>": "DEV_CHAR/2", "SOC1OUT": "AOUT/3", "Vhv3OUT": "AOUT/9", "SOC2OUT": "AOUT/7", "SOC4OUT": "AOUT/15", "</a:t>
            </a:r>
            <a:r>
              <a:rPr lang="en-US" sz="800" dirty="0" err="1"/>
              <a:t>Dev_Energy_Cap</a:t>
            </a:r>
            <a:r>
              <a:rPr lang="en-US" sz="800" dirty="0"/>
              <a:t>": "DEV_CHAR/5", "Ihv4OUT": "AOUT/14", "</a:t>
            </a:r>
            <a:r>
              <a:rPr lang="en-US" sz="800" dirty="0" err="1"/>
              <a:t>Dev_SW_Ver</a:t>
            </a:r>
            <a:r>
              <a:rPr lang="en-US" sz="800" dirty="0"/>
              <a:t>": "DEV_CHAR/3", "Module4_PIN": "AIN/3", "</a:t>
            </a:r>
            <a:r>
              <a:rPr lang="en-US" sz="800" dirty="0" err="1"/>
              <a:t>Num_Modules</a:t>
            </a:r>
            <a:r>
              <a:rPr lang="en-US" sz="800" dirty="0"/>
              <a:t>": "DEV_CHAR/6", "Vlv3OUT": "AOUT/8", "Vhv1OUT": "AOUT/1", "Vhv4OUT": "AOUT/13", "</a:t>
            </a:r>
            <a:r>
              <a:rPr lang="en-US" sz="800" dirty="0" err="1"/>
              <a:t>Dev_Name</a:t>
            </a:r>
            <a:r>
              <a:rPr lang="en-US" sz="800" dirty="0"/>
              <a:t>": "DEV_CHAR/1", "Vlv2OUT": "AOUT/4", "Ihv2OUT": "AOUT/6", "Module3_PIN": "AIN/2", "Vlv4OUT": "AOUT/12", "SOC3OUT": "AOUT/11", "Vlv1OUT": "AOUT/0", "Module2_start_stopIN": "DIN/1", "Module2_PIN": "AIN/1"}, "</a:t>
            </a:r>
            <a:r>
              <a:rPr lang="en-US" sz="800" dirty="0" err="1"/>
              <a:t>Topic_Hash</a:t>
            </a:r>
            <a:r>
              <a:rPr lang="en-US" sz="800" dirty="0"/>
              <a:t>": {"AIN/0": "Module1_P", "AIN/1": "Module2_P", "AIN/2": "Module3_P", "AIN/3": "Module4_P", "DEV_CHAR/3": "</a:t>
            </a:r>
            <a:r>
              <a:rPr lang="en-US" sz="800" dirty="0" err="1"/>
              <a:t>Dev_SW_Ver</a:t>
            </a:r>
            <a:r>
              <a:rPr lang="en-US" sz="800" dirty="0"/>
              <a:t>", "DEV_CHAR/2": "</a:t>
            </a:r>
            <a:r>
              <a:rPr lang="en-US" sz="800" dirty="0" err="1"/>
              <a:t>Dev_HW_Ver</a:t>
            </a:r>
            <a:r>
              <a:rPr lang="en-US" sz="800" dirty="0"/>
              <a:t>", "DEV_CHAR/1": "</a:t>
            </a:r>
            <a:r>
              <a:rPr lang="en-US" sz="800" dirty="0" err="1"/>
              <a:t>Dev_Name</a:t>
            </a:r>
            <a:r>
              <a:rPr lang="en-US" sz="800" dirty="0"/>
              <a:t>", "DEV_CHAR/0": "</a:t>
            </a:r>
            <a:r>
              <a:rPr lang="en-US" sz="800" dirty="0" err="1"/>
              <a:t>Vendor_name</a:t>
            </a:r>
            <a:r>
              <a:rPr lang="en-US" sz="800" dirty="0"/>
              <a:t>", "DEV_CHAR/6": "</a:t>
            </a:r>
            <a:r>
              <a:rPr lang="en-US" sz="800" dirty="0" err="1"/>
              <a:t>Num_Modules</a:t>
            </a:r>
            <a:r>
              <a:rPr lang="en-US" sz="800" dirty="0"/>
              <a:t>", "DEV_CHAR/5": "</a:t>
            </a:r>
            <a:r>
              <a:rPr lang="en-US" sz="800" dirty="0" err="1"/>
              <a:t>Dev_Energy_Cap</a:t>
            </a:r>
            <a:r>
              <a:rPr lang="en-US" sz="800" dirty="0"/>
              <a:t>", "DEV_CHAR/4": "</a:t>
            </a:r>
            <a:r>
              <a:rPr lang="en-US" sz="800" dirty="0" err="1"/>
              <a:t>Dev_Pwr_Cap</a:t>
            </a:r>
            <a:r>
              <a:rPr lang="en-US" sz="800" dirty="0"/>
              <a:t>", "AOUT/8": "Vlv3", "AOUT/9": "Vhv3", "AOUT/0": "Vlv1", "AOUT/1": "Vhv1", "AOUT/2": "Ihv1", "AOUT/3": "SOC1", "AOUT/4": "Vlv2", "AOUT/5": "Vhv2", "AOUT/6": "Ihv2", "AOUT/7": "SOC2", "AOUT/12": "Vlv4", "AOUT/13": "Vhv4", "AOUT/10": "Ihv3", "AOUT/11": "SOC3", "AOUT/14": "Ihv4", "AOUT/15": "SOC4", "DIN/1": "Module2_start_stop", "DIN/0": "Module1_start_stop", "DIN/3": "Module4_start_stop", "DIN/2": "Module3_start_stop"}, "file_1": "</a:t>
            </a:r>
            <a:r>
              <a:rPr lang="en-US" sz="800" dirty="0" err="1"/>
              <a:t>json</a:t>
            </a:r>
            <a:r>
              <a:rPr lang="en-US" sz="800" dirty="0"/>
              <a:t>/DCDESD_1.json", "flag": 12, "AIN": [{"</a:t>
            </a:r>
            <a:r>
              <a:rPr lang="en-US" sz="800" dirty="0" err="1"/>
              <a:t>py</a:t>
            </a:r>
            <a:r>
              <a:rPr lang="en-US" sz="800" dirty="0"/>
              <a:t>/object": "</a:t>
            </a:r>
            <a:r>
              <a:rPr lang="en-US" sz="800" dirty="0" err="1"/>
              <a:t>freedmqtt.DeviceProfile.ain</a:t>
            </a:r>
            <a:r>
              <a:rPr lang="en-US" sz="800" dirty="0"/>
              <a:t>", "index": 0, "name": "Module1_P", "maximum": 600.0, "value": 0.0, "minimum": -600.0}, {"</a:t>
            </a:r>
            <a:r>
              <a:rPr lang="en-US" sz="800" dirty="0" err="1"/>
              <a:t>py</a:t>
            </a:r>
            <a:r>
              <a:rPr lang="en-US" sz="800" dirty="0"/>
              <a:t>/object": "</a:t>
            </a:r>
            <a:r>
              <a:rPr lang="en-US" sz="800" dirty="0" err="1"/>
              <a:t>freedmqtt.DeviceProfile.ain</a:t>
            </a:r>
            <a:r>
              <a:rPr lang="en-US" sz="800" dirty="0"/>
              <a:t>", "index": 1, "name": "Module2_P", "maximum": 600.0, "value": 0.0, "minimum": -600.0}, {"</a:t>
            </a:r>
            <a:r>
              <a:rPr lang="en-US" sz="800" dirty="0" err="1"/>
              <a:t>py</a:t>
            </a:r>
            <a:r>
              <a:rPr lang="en-US" sz="800" dirty="0"/>
              <a:t>/object": "</a:t>
            </a:r>
            <a:r>
              <a:rPr lang="en-US" sz="800" dirty="0" err="1"/>
              <a:t>freedmqtt.DeviceProfile.ain</a:t>
            </a:r>
            <a:r>
              <a:rPr lang="en-US" sz="800" dirty="0"/>
              <a:t>", "index": 2, "name": "Module3_P", "maximum": 600.0, "value": 0.0, "minimum": -600.0}, {"</a:t>
            </a:r>
            <a:r>
              <a:rPr lang="en-US" sz="800" dirty="0" err="1"/>
              <a:t>py</a:t>
            </a:r>
            <a:r>
              <a:rPr lang="en-US" sz="800" dirty="0"/>
              <a:t>/object": "</a:t>
            </a:r>
            <a:r>
              <a:rPr lang="en-US" sz="800" dirty="0" err="1"/>
              <a:t>freedmqtt.DeviceProfile.ain</a:t>
            </a:r>
            <a:r>
              <a:rPr lang="en-US" sz="800" dirty="0"/>
              <a:t>", "index": 3, "name": "Module4_P", "maximum": 600.0, "value": 0.0, "minimum": -600.0}], "DEV_CHAR": [{"</a:t>
            </a:r>
            <a:r>
              <a:rPr lang="en-US" sz="800" dirty="0" err="1"/>
              <a:t>py</a:t>
            </a:r>
            <a:r>
              <a:rPr lang="en-US" sz="800" dirty="0"/>
              <a:t>/object": "</a:t>
            </a:r>
            <a:r>
              <a:rPr lang="en-US" sz="800" dirty="0" err="1"/>
              <a:t>freedmqtt.DeviceProfile.dev_char</a:t>
            </a:r>
            <a:r>
              <a:rPr lang="en-US" sz="800" dirty="0"/>
              <a:t>", "index": 0, "name": "</a:t>
            </a:r>
            <a:r>
              <a:rPr lang="en-US" sz="800" dirty="0" err="1"/>
              <a:t>Vendor_name</a:t>
            </a:r>
            <a:r>
              <a:rPr lang="en-US" sz="800" dirty="0"/>
              <a:t>", "value": "FREEDM"}, {"</a:t>
            </a:r>
            <a:r>
              <a:rPr lang="en-US" sz="800" dirty="0" err="1"/>
              <a:t>py</a:t>
            </a:r>
            <a:r>
              <a:rPr lang="en-US" sz="800" dirty="0"/>
              <a:t>/object": "</a:t>
            </a:r>
            <a:r>
              <a:rPr lang="en-US" sz="800" dirty="0" err="1"/>
              <a:t>freedmqtt.DeviceProfile.dev_char</a:t>
            </a:r>
            <a:r>
              <a:rPr lang="en-US" sz="800" dirty="0"/>
              <a:t>", "index": 1, "name": "</a:t>
            </a:r>
            <a:r>
              <a:rPr lang="en-US" sz="800" dirty="0" err="1"/>
              <a:t>Dev_Name</a:t>
            </a:r>
            <a:r>
              <a:rPr lang="en-US" sz="800" dirty="0"/>
              <a:t>", "value": "DCDESD"}, {"</a:t>
            </a:r>
            <a:r>
              <a:rPr lang="en-US" sz="800" dirty="0" err="1"/>
              <a:t>py</a:t>
            </a:r>
            <a:r>
              <a:rPr lang="en-US" sz="800" dirty="0"/>
              <a:t>/object": "</a:t>
            </a:r>
            <a:r>
              <a:rPr lang="en-US" sz="800" dirty="0" err="1"/>
              <a:t>freedmqtt.DeviceProfile.dev_char</a:t>
            </a:r>
            <a:r>
              <a:rPr lang="en-US" sz="800" dirty="0"/>
              <a:t>", "index": 2, "name": "</a:t>
            </a:r>
            <a:r>
              <a:rPr lang="en-US" sz="800" dirty="0" err="1"/>
              <a:t>Dev_HW_Ver</a:t>
            </a:r>
            <a:r>
              <a:rPr lang="en-US" sz="800" dirty="0"/>
              <a:t>", "value": 1.0}, {"</a:t>
            </a:r>
            <a:r>
              <a:rPr lang="en-US" sz="800" dirty="0" err="1"/>
              <a:t>py</a:t>
            </a:r>
            <a:r>
              <a:rPr lang="en-US" sz="800" dirty="0"/>
              <a:t>/object": "</a:t>
            </a:r>
            <a:r>
              <a:rPr lang="en-US" sz="800" dirty="0" err="1"/>
              <a:t>freedmqtt.DeviceProfile.dev_char</a:t>
            </a:r>
            <a:r>
              <a:rPr lang="en-US" sz="800" dirty="0"/>
              <a:t>", "index": 3, "name": "</a:t>
            </a:r>
            <a:r>
              <a:rPr lang="en-US" sz="800" dirty="0" err="1"/>
              <a:t>Dev_SW_Ver</a:t>
            </a:r>
            <a:r>
              <a:rPr lang="en-US" sz="800" dirty="0"/>
              <a:t>", "value": "1.00"}, {"</a:t>
            </a:r>
            <a:r>
              <a:rPr lang="en-US" sz="800" dirty="0" err="1"/>
              <a:t>py</a:t>
            </a:r>
            <a:r>
              <a:rPr lang="en-US" sz="800" dirty="0"/>
              <a:t>/object": "</a:t>
            </a:r>
            <a:r>
              <a:rPr lang="en-US" sz="800" dirty="0" err="1"/>
              <a:t>freedmqtt.DeviceProfile.dev_char</a:t>
            </a:r>
            <a:r>
              <a:rPr lang="en-US" sz="800" dirty="0"/>
              <a:t>", "index": 4, "name": "</a:t>
            </a:r>
            <a:r>
              <a:rPr lang="en-US" sz="800" dirty="0" err="1"/>
              <a:t>Dev_Pwr_Cap</a:t>
            </a:r>
            <a:r>
              <a:rPr lang="en-US" sz="800" dirty="0"/>
              <a:t>", "value": 1500.0}, {"</a:t>
            </a:r>
            <a:r>
              <a:rPr lang="en-US" sz="800" dirty="0" err="1"/>
              <a:t>py</a:t>
            </a:r>
            <a:r>
              <a:rPr lang="en-US" sz="800" dirty="0"/>
              <a:t>/object": "</a:t>
            </a:r>
            <a:r>
              <a:rPr lang="en-US" sz="800" dirty="0" err="1"/>
              <a:t>freedmqtt.DeviceProfile.dev_char</a:t>
            </a:r>
            <a:r>
              <a:rPr lang="en-US" sz="800" dirty="0"/>
              <a:t>", "index": 5, "name": "</a:t>
            </a:r>
            <a:r>
              <a:rPr lang="en-US" sz="800" dirty="0" err="1"/>
              <a:t>Dev_Energy_Cap</a:t>
            </a:r>
            <a:r>
              <a:rPr lang="en-US" sz="800" dirty="0"/>
              <a:t>", "value": 3000.0}, {"</a:t>
            </a:r>
            <a:r>
              <a:rPr lang="en-US" sz="800" dirty="0" err="1"/>
              <a:t>py</a:t>
            </a:r>
            <a:r>
              <a:rPr lang="en-US" sz="800" dirty="0"/>
              <a:t>/object": "</a:t>
            </a:r>
            <a:r>
              <a:rPr lang="en-US" sz="800" dirty="0" err="1"/>
              <a:t>freedmqtt.DeviceProfile.dev_char</a:t>
            </a:r>
            <a:r>
              <a:rPr lang="en-US" sz="800" dirty="0"/>
              <a:t>", "index": 6, "name": "</a:t>
            </a:r>
            <a:r>
              <a:rPr lang="en-US" sz="800" dirty="0" err="1"/>
              <a:t>Num_Modules</a:t>
            </a:r>
            <a:r>
              <a:rPr lang="en-US" sz="800" dirty="0"/>
              <a:t>", "value": "4"}], "</a:t>
            </a:r>
            <a:r>
              <a:rPr lang="en-US" sz="800" dirty="0" err="1"/>
              <a:t>write_time</a:t>
            </a:r>
            <a:r>
              <a:rPr lang="en-US" sz="800" dirty="0"/>
              <a:t>": {"</a:t>
            </a:r>
            <a:r>
              <a:rPr lang="en-US" sz="800" dirty="0" err="1"/>
              <a:t>py</a:t>
            </a:r>
            <a:r>
              <a:rPr lang="en-US" sz="800" dirty="0"/>
              <a:t>/object": "</a:t>
            </a:r>
            <a:r>
              <a:rPr lang="en-US" sz="800" dirty="0" err="1"/>
              <a:t>datetime.datetime</a:t>
            </a:r>
            <a:r>
              <a:rPr lang="en-US" sz="800" dirty="0"/>
              <a:t>", "__reduce__": [{"</a:t>
            </a:r>
            <a:r>
              <a:rPr lang="en-US" sz="800" dirty="0" err="1"/>
              <a:t>py</a:t>
            </a:r>
            <a:r>
              <a:rPr lang="en-US" sz="800" dirty="0"/>
              <a:t>/type": "</a:t>
            </a:r>
            <a:r>
              <a:rPr lang="en-US" sz="800" dirty="0" err="1"/>
              <a:t>datetime.datetime</a:t>
            </a:r>
            <a:r>
              <a:rPr lang="en-US" sz="800" dirty="0"/>
              <a:t>"}, ["B98FHBYUMAWGJw=="]]}, "initialized": 1, "</a:t>
            </a:r>
            <a:r>
              <a:rPr lang="en-US" sz="800" dirty="0" err="1"/>
              <a:t>start_time</a:t>
            </a:r>
            <a:r>
              <a:rPr lang="en-US" sz="800" dirty="0"/>
              <a:t>": {"</a:t>
            </a:r>
            <a:r>
              <a:rPr lang="en-US" sz="800" dirty="0" err="1"/>
              <a:t>py</a:t>
            </a:r>
            <a:r>
              <a:rPr lang="en-US" sz="800" dirty="0"/>
              <a:t>/object": "</a:t>
            </a:r>
            <a:r>
              <a:rPr lang="en-US" sz="800" dirty="0" err="1"/>
              <a:t>datetime.datetime</a:t>
            </a:r>
            <a:r>
              <a:rPr lang="en-US" sz="800" dirty="0"/>
              <a:t>", "__reduce__": [{"</a:t>
            </a:r>
            <a:r>
              <a:rPr lang="en-US" sz="800" dirty="0" err="1"/>
              <a:t>py</a:t>
            </a:r>
            <a:r>
              <a:rPr lang="en-US" sz="800" dirty="0"/>
              <a:t>/type": "</a:t>
            </a:r>
            <a:r>
              <a:rPr lang="en-US" sz="800" dirty="0" err="1"/>
              <a:t>datetime.datetime</a:t>
            </a:r>
            <a:r>
              <a:rPr lang="en-US" sz="800" dirty="0"/>
              <a:t>"}, ["B98FHBUyNAuS0g=="]]}, "change": ["Error", "AOUT/0", "AOUT/1", "AOUT/2", "AOUT/3", "AOUT/4", "AOUT/5", "AOUT/6", "AOUT/7", "AOUT/8", "AOUT/9", "AOUT/10", "AOUT/11"], "native": </a:t>
            </a:r>
            <a:r>
              <a:rPr lang="en-US" sz="800" dirty="0" smtClean="0"/>
              <a:t>1}</a:t>
            </a:r>
            <a:r>
              <a:rPr lang="en-US" sz="800" dirty="0" smtClean="0">
                <a:hlinkClick r:id="rId4" action="ppaction://hlinksldjump"/>
              </a:rPr>
              <a:t>Implementation</a:t>
            </a:r>
            <a:endParaRPr lang="en-US" sz="800" dirty="0"/>
          </a:p>
        </p:txBody>
      </p:sp>
      <p:sp>
        <p:nvSpPr>
          <p:cNvPr id="12" name="Right Arrow 11">
            <a:hlinkClick r:id="rId4" action="ppaction://hlinksldjump"/>
          </p:cNvPr>
          <p:cNvSpPr/>
          <p:nvPr/>
        </p:nvSpPr>
        <p:spPr bwMode="auto">
          <a:xfrm>
            <a:off x="8447272" y="5867400"/>
            <a:ext cx="222903" cy="476250"/>
          </a:xfrm>
          <a:prstGeom prst="rightArrow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>
            <a:softEdge rad="0"/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768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3"/>
          <p:cNvSpPr/>
          <p:nvPr/>
        </p:nvSpPr>
        <p:spPr bwMode="auto">
          <a:xfrm>
            <a:off x="457200" y="4114800"/>
            <a:ext cx="3352800" cy="1752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2000" dirty="0" smtClean="0"/>
              <a:t>                       MQTT </a:t>
            </a:r>
            <a:r>
              <a:rPr lang="en-US" altLang="en-US" sz="2000" dirty="0"/>
              <a:t>: Message Queue Telemetry Transport </a:t>
            </a:r>
            <a:endParaRPr lang="en-IN" sz="20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2971800" y="1432466"/>
            <a:ext cx="4040188" cy="639762"/>
          </a:xfrm>
        </p:spPr>
        <p:txBody>
          <a:bodyPr/>
          <a:lstStyle/>
          <a:p>
            <a:r>
              <a:rPr lang="en" sz="2000" dirty="0" smtClean="0">
                <a:solidFill>
                  <a:schemeClr val="dk1"/>
                </a:solidFill>
                <a:ea typeface="Arial"/>
                <a:cs typeface="Arial"/>
                <a:sym typeface="Arial"/>
                <a:rtl val="0"/>
              </a:rPr>
              <a:t>Communication </a:t>
            </a:r>
            <a:r>
              <a:rPr lang="en" sz="2000" dirty="0">
                <a:solidFill>
                  <a:schemeClr val="dk1"/>
                </a:solidFill>
                <a:ea typeface="Arial"/>
                <a:cs typeface="Arial"/>
                <a:sym typeface="Arial"/>
                <a:rtl val="0"/>
              </a:rPr>
              <a:t>Framework</a:t>
            </a:r>
            <a:endParaRPr lang="en-US" sz="2000" dirty="0"/>
          </a:p>
        </p:txBody>
      </p:sp>
      <p:pic>
        <p:nvPicPr>
          <p:cNvPr id="11" name="Shape 31"/>
          <p:cNvPicPr preferRelativeResize="0">
            <a:picLocks noGrp="1"/>
          </p:cNvPicPr>
          <p:nvPr>
            <p:ph sz="half" idx="2"/>
          </p:nvPr>
        </p:nvPicPr>
        <p:blipFill rotWithShape="1">
          <a:blip r:embed="rId2">
            <a:alphaModFix/>
          </a:blip>
          <a:stretch/>
        </p:blipFill>
        <p:spPr>
          <a:xfrm>
            <a:off x="457200" y="2619121"/>
            <a:ext cx="4038600" cy="324827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517E-27F4-49CD-AAF5-E443C1869181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6" name="Rectangle 5">
            <a:hlinkClick r:id="rId3" action="ppaction://hlinksldjump"/>
          </p:cNvPr>
          <p:cNvSpPr/>
          <p:nvPr/>
        </p:nvSpPr>
        <p:spPr bwMode="auto">
          <a:xfrm>
            <a:off x="609600" y="2514600"/>
            <a:ext cx="3810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09600" y="4343400"/>
            <a:ext cx="8382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>
            <a:hlinkClick r:id="rId4" action="ppaction://hlinksldjump"/>
          </p:cNvPr>
          <p:cNvSpPr/>
          <p:nvPr/>
        </p:nvSpPr>
        <p:spPr bwMode="auto">
          <a:xfrm>
            <a:off x="609600" y="4343400"/>
            <a:ext cx="8382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ight Arrow 11">
            <a:hlinkClick r:id="rId5" action="ppaction://hlinksldjump"/>
          </p:cNvPr>
          <p:cNvSpPr/>
          <p:nvPr/>
        </p:nvSpPr>
        <p:spPr bwMode="auto">
          <a:xfrm>
            <a:off x="8463897" y="5768975"/>
            <a:ext cx="222903" cy="476250"/>
          </a:xfrm>
          <a:prstGeom prst="rightArrow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>
            <a:softEdge rad="0"/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5" name="Picture 2"/>
          <p:cNvPicPr>
            <a:picLocks noGrp="1" noChangeAspect="1"/>
          </p:cNvPicPr>
          <p:nvPr>
            <p:ph sz="quarter" idx="4"/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45025" y="2619122"/>
            <a:ext cx="4041775" cy="3172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86936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Shape 130"/>
          <p:cNvSpPr>
            <a:spLocks noGrp="1"/>
          </p:cNvSpPr>
          <p:nvPr>
            <p:ph type="title"/>
          </p:nvPr>
        </p:nvSpPr>
        <p:spPr>
          <a:xfrm>
            <a:off x="3511550" y="257175"/>
            <a:ext cx="2371725" cy="568325"/>
          </a:xfrm>
        </p:spPr>
        <p:txBody>
          <a:bodyPr lIns="91425" tIns="45700" rIns="91425" bIns="45700"/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2400" dirty="0" smtClean="0">
                <a:latin typeface="Calibri" pitchFamily="34" charset="0"/>
                <a:ea typeface="Calibri" pitchFamily="34" charset="0"/>
                <a:cs typeface="Calibri" pitchFamily="34" charset="0"/>
                <a:sym typeface="Calibri" pitchFamily="34" charset="0"/>
              </a:rPr>
              <a:t>Implementation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5661564" y="1462819"/>
            <a:ext cx="3159125" cy="4446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/>
          <a:lstStyle/>
          <a:p>
            <a:pPr marL="457200" indent="-3175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  <a:defRPr/>
            </a:pPr>
            <a:r>
              <a:rPr lang="en" sz="1400" dirty="0"/>
              <a:t>Device Profile, which is nothing but a standardized Excel sheet, shall list all the data points.</a:t>
            </a:r>
          </a:p>
          <a:p>
            <a:pPr marL="457200" indent="-3175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  <a:defRPr/>
            </a:pPr>
            <a:r>
              <a:rPr lang="en" sz="1400" dirty="0"/>
              <a:t>It would be parsed to create an object for each device at initialization.</a:t>
            </a:r>
          </a:p>
          <a:p>
            <a:pPr marL="457200" indent="-3175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  <a:defRPr/>
            </a:pPr>
            <a:r>
              <a:rPr lang="en" sz="1400" dirty="0"/>
              <a:t>JSON file is a simple, standard file format to represent object attributes.</a:t>
            </a:r>
          </a:p>
          <a:p>
            <a:pPr marL="457200" indent="-3175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  <a:defRPr/>
            </a:pPr>
            <a:r>
              <a:rPr lang="en" sz="1400" dirty="0"/>
              <a:t>Applications can read from/ write into JSON files (APIs shall be provided with Rd/Wr protection)</a:t>
            </a:r>
          </a:p>
          <a:p>
            <a:pPr marL="457200" indent="-3175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  <a:defRPr/>
            </a:pPr>
            <a:r>
              <a:rPr lang="en" sz="1400" dirty="0"/>
              <a:t>MQTT shall maintain concurrency across JSON files representing a unique object</a:t>
            </a:r>
            <a:r>
              <a:rPr lang="en" sz="1400" dirty="0" smtClean="0"/>
              <a:t>.</a:t>
            </a:r>
          </a:p>
          <a:p>
            <a:pPr marL="457200" indent="-3175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  <a:defRPr/>
            </a:pPr>
            <a:r>
              <a:rPr lang="en" sz="1400" dirty="0" smtClean="0"/>
              <a:t>MODBUS communication with the DSPs is conducted over the Xbee network.</a:t>
            </a:r>
            <a:endParaRPr lang="en" sz="1400" dirty="0"/>
          </a:p>
          <a:p>
            <a:pPr>
              <a:spcBef>
                <a:spcPts val="0"/>
              </a:spcBef>
              <a:defRPr/>
            </a:pPr>
            <a:endParaRPr sz="1400" dirty="0"/>
          </a:p>
        </p:txBody>
      </p:sp>
      <p:grpSp>
        <p:nvGrpSpPr>
          <p:cNvPr id="29" name="Group 78"/>
          <p:cNvGrpSpPr>
            <a:grpSpLocks/>
          </p:cNvGrpSpPr>
          <p:nvPr/>
        </p:nvGrpSpPr>
        <p:grpSpPr bwMode="auto">
          <a:xfrm>
            <a:off x="228600" y="1676400"/>
            <a:ext cx="5334000" cy="4267200"/>
            <a:chOff x="18745200" y="11430000"/>
            <a:chExt cx="12583164" cy="11811000"/>
          </a:xfrm>
        </p:grpSpPr>
        <p:sp>
          <p:nvSpPr>
            <p:cNvPr id="35" name="Rectangle 34"/>
            <p:cNvSpPr/>
            <p:nvPr/>
          </p:nvSpPr>
          <p:spPr bwMode="auto">
            <a:xfrm>
              <a:off x="18745200" y="18897600"/>
              <a:ext cx="12573639" cy="4343400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85725">
              <a:solidFill>
                <a:srgbClr val="FF0000"/>
              </a:solidFill>
              <a:headEnd type="none" w="med" len="med"/>
              <a:tailEnd type="none" w="med" len="med"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/>
            <a:lstStyle/>
            <a:p>
              <a:pPr defTabSz="4389438">
                <a:defRPr/>
              </a:pPr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18745200" y="12933218"/>
              <a:ext cx="12573638" cy="4267201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85725">
              <a:solidFill>
                <a:srgbClr val="FF0000"/>
              </a:solidFill>
              <a:headEnd type="none" w="med" len="med"/>
              <a:tailEnd type="none" w="med" len="med"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/>
            <a:lstStyle/>
            <a:p>
              <a:pPr defTabSz="4389438">
                <a:defRPr/>
              </a:pPr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22264867" y="19583400"/>
              <a:ext cx="7606098" cy="3384550"/>
            </a:xfrm>
            <a:prstGeom prst="rect">
              <a:avLst/>
            </a:prstGeom>
            <a:ln w="85725">
              <a:solidFill>
                <a:schemeClr val="accent6"/>
              </a:solidFill>
              <a:headEnd type="none" w="med" len="med"/>
              <a:tailEnd type="none" w="med" len="med"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/>
            <a:lstStyle/>
            <a:p>
              <a:pPr defTabSz="4389438">
                <a:defRPr/>
              </a:pPr>
              <a:endParaRPr lang="en-US" sz="70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22215651" y="13608050"/>
              <a:ext cx="7579110" cy="3384550"/>
            </a:xfrm>
            <a:prstGeom prst="rect">
              <a:avLst/>
            </a:prstGeom>
            <a:ln w="85725">
              <a:solidFill>
                <a:schemeClr val="accent6"/>
              </a:solidFill>
              <a:headEnd type="none" w="med" len="med"/>
              <a:tailEnd type="none" w="med" len="med"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/>
            <a:lstStyle/>
            <a:p>
              <a:pPr defTabSz="4389438">
                <a:defRPr/>
              </a:pPr>
              <a:endParaRPr lang="en-US" sz="700">
                <a:solidFill>
                  <a:schemeClr val="tx1"/>
                </a:solidFill>
              </a:endParaRPr>
            </a:p>
          </p:txBody>
        </p:sp>
        <p:grpSp>
          <p:nvGrpSpPr>
            <p:cNvPr id="32" name="Group 47"/>
            <p:cNvGrpSpPr>
              <a:grpSpLocks/>
            </p:cNvGrpSpPr>
            <p:nvPr/>
          </p:nvGrpSpPr>
          <p:grpSpPr bwMode="auto">
            <a:xfrm>
              <a:off x="19065891" y="11430000"/>
              <a:ext cx="10814600" cy="11506201"/>
              <a:chOff x="2987148" y="-74706"/>
              <a:chExt cx="4453195" cy="5211223"/>
            </a:xfrm>
          </p:grpSpPr>
          <p:grpSp>
            <p:nvGrpSpPr>
              <p:cNvPr id="39" name="Group 48"/>
              <p:cNvGrpSpPr>
                <a:grpSpLocks/>
              </p:cNvGrpSpPr>
              <p:nvPr/>
            </p:nvGrpSpPr>
            <p:grpSpPr bwMode="auto">
              <a:xfrm>
                <a:off x="4283937" y="929591"/>
                <a:ext cx="3122139" cy="1498067"/>
                <a:chOff x="8754755" y="1222951"/>
                <a:chExt cx="3122139" cy="1498067"/>
              </a:xfrm>
            </p:grpSpPr>
            <p:sp>
              <p:nvSpPr>
                <p:cNvPr id="64" name="Rectangle 63"/>
                <p:cNvSpPr/>
                <p:nvPr/>
              </p:nvSpPr>
              <p:spPr>
                <a:xfrm>
                  <a:off x="10557944" y="1223080"/>
                  <a:ext cx="1319223" cy="1497651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5B9BD5"/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 kern="0" dirty="0">
                      <a:solidFill>
                        <a:prstClr val="black"/>
                      </a:solidFill>
                      <a:latin typeface="Calibri" panose="020F0502020204030204"/>
                    </a:rPr>
                    <a:t>DGI  or MATLAB APP</a:t>
                  </a:r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9889465" y="1222951"/>
                  <a:ext cx="657626" cy="1498065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5B9BD5"/>
                  </a:solidFill>
                  <a:prstDash val="solid"/>
                  <a:miter lim="800000"/>
                </a:ln>
                <a:effectLst/>
              </p:spPr>
              <p:txBody>
                <a:bodyPr vert="wordArtVert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 kern="0" dirty="0">
                      <a:solidFill>
                        <a:prstClr val="black"/>
                      </a:solidFill>
                      <a:latin typeface="Calibri" panose="020F0502020204030204"/>
                    </a:rPr>
                    <a:t>DATA</a:t>
                  </a:r>
                </a:p>
              </p:txBody>
            </p:sp>
            <p:sp>
              <p:nvSpPr>
                <p:cNvPr id="66" name="Rectangle 85"/>
                <p:cNvSpPr>
                  <a:spLocks noChangeArrowheads="1"/>
                </p:cNvSpPr>
                <p:nvPr/>
              </p:nvSpPr>
              <p:spPr bwMode="auto">
                <a:xfrm>
                  <a:off x="8754962" y="1223080"/>
                  <a:ext cx="1127681" cy="755656"/>
                </a:xfrm>
                <a:prstGeom prst="rect">
                  <a:avLst/>
                </a:prstGeom>
                <a:solidFill>
                  <a:srgbClr val="FFFFFF"/>
                </a:solidFill>
                <a:ln w="12700" algn="ctr">
                  <a:solidFill>
                    <a:srgbClr val="5B9BD5"/>
                  </a:solidFill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200">
                      <a:solidFill>
                        <a:srgbClr val="000000"/>
                      </a:solidFill>
                      <a:latin typeface="Calibri" pitchFamily="34" charset="0"/>
                    </a:rPr>
                    <a:t>File Transfer</a:t>
                  </a:r>
                </a:p>
              </p:txBody>
            </p:sp>
            <p:sp>
              <p:nvSpPr>
                <p:cNvPr id="67" name="Rectangle 86"/>
                <p:cNvSpPr>
                  <a:spLocks noChangeArrowheads="1"/>
                </p:cNvSpPr>
                <p:nvPr/>
              </p:nvSpPr>
              <p:spPr bwMode="auto">
                <a:xfrm>
                  <a:off x="8754962" y="1978736"/>
                  <a:ext cx="1127681" cy="741995"/>
                </a:xfrm>
                <a:prstGeom prst="rect">
                  <a:avLst/>
                </a:prstGeom>
                <a:solidFill>
                  <a:srgbClr val="FFFFFF"/>
                </a:solidFill>
                <a:ln w="12700" algn="ctr">
                  <a:solidFill>
                    <a:srgbClr val="5B9BD5"/>
                  </a:solidFill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200">
                      <a:solidFill>
                        <a:srgbClr val="000000"/>
                      </a:solidFill>
                      <a:latin typeface="Calibri" pitchFamily="34" charset="0"/>
                    </a:rPr>
                    <a:t>MQTT</a:t>
                  </a:r>
                </a:p>
              </p:txBody>
            </p:sp>
          </p:grpSp>
          <p:grpSp>
            <p:nvGrpSpPr>
              <p:cNvPr id="40" name="Group 49"/>
              <p:cNvGrpSpPr>
                <a:grpSpLocks/>
              </p:cNvGrpSpPr>
              <p:nvPr/>
            </p:nvGrpSpPr>
            <p:grpSpPr bwMode="auto">
              <a:xfrm>
                <a:off x="4311053" y="3638450"/>
                <a:ext cx="3122139" cy="1498067"/>
                <a:chOff x="8754755" y="1222951"/>
                <a:chExt cx="3122139" cy="1498067"/>
              </a:xfrm>
            </p:grpSpPr>
            <p:sp>
              <p:nvSpPr>
                <p:cNvPr id="60" name="Rectangle 59"/>
                <p:cNvSpPr/>
                <p:nvPr/>
              </p:nvSpPr>
              <p:spPr>
                <a:xfrm>
                  <a:off x="10553861" y="1222953"/>
                  <a:ext cx="1323033" cy="1498065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5B9BD5"/>
                  </a:solidFill>
                  <a:prstDash val="solid"/>
                  <a:miter lim="800000"/>
                </a:ln>
                <a:effectLst/>
              </p:spPr>
              <p:txBody>
                <a:bodyPr vert="wordArtVert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 kern="0" dirty="0">
                      <a:solidFill>
                        <a:prstClr val="black"/>
                      </a:solidFill>
                      <a:latin typeface="Calibri" panose="020F0502020204030204"/>
                    </a:rPr>
                    <a:t>APP</a:t>
                  </a:r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9889465" y="1222951"/>
                  <a:ext cx="657626" cy="1498065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5B9BD5"/>
                  </a:solidFill>
                  <a:prstDash val="solid"/>
                  <a:miter lim="800000"/>
                </a:ln>
                <a:effectLst/>
              </p:spPr>
              <p:txBody>
                <a:bodyPr vert="wordArtVert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 kern="0" dirty="0">
                      <a:solidFill>
                        <a:prstClr val="black"/>
                      </a:solidFill>
                      <a:latin typeface="Calibri" panose="020F0502020204030204"/>
                    </a:rPr>
                    <a:t>DATA</a:t>
                  </a:r>
                </a:p>
              </p:txBody>
            </p:sp>
            <p:sp>
              <p:nvSpPr>
                <p:cNvPr id="62" name="Rectangle 80"/>
                <p:cNvSpPr>
                  <a:spLocks noChangeArrowheads="1"/>
                </p:cNvSpPr>
                <p:nvPr/>
              </p:nvSpPr>
              <p:spPr bwMode="auto">
                <a:xfrm>
                  <a:off x="8754649" y="1222648"/>
                  <a:ext cx="1127680" cy="749185"/>
                </a:xfrm>
                <a:prstGeom prst="rect">
                  <a:avLst/>
                </a:prstGeom>
                <a:solidFill>
                  <a:srgbClr val="FFFFFF"/>
                </a:solidFill>
                <a:ln w="12700" algn="ctr">
                  <a:solidFill>
                    <a:srgbClr val="5B9BD5"/>
                  </a:solidFill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200">
                      <a:solidFill>
                        <a:srgbClr val="000000"/>
                      </a:solidFill>
                      <a:latin typeface="Calibri" pitchFamily="34" charset="0"/>
                    </a:rPr>
                    <a:t>MQTT</a:t>
                  </a:r>
                </a:p>
              </p:txBody>
            </p:sp>
            <p:sp>
              <p:nvSpPr>
                <p:cNvPr id="63" name="Rectangle 81"/>
                <p:cNvSpPr>
                  <a:spLocks noChangeArrowheads="1"/>
                </p:cNvSpPr>
                <p:nvPr/>
              </p:nvSpPr>
              <p:spPr bwMode="auto">
                <a:xfrm>
                  <a:off x="8754649" y="1971833"/>
                  <a:ext cx="1127680" cy="749185"/>
                </a:xfrm>
                <a:prstGeom prst="rect">
                  <a:avLst/>
                </a:prstGeom>
                <a:solidFill>
                  <a:srgbClr val="FFFFFF"/>
                </a:solidFill>
                <a:ln w="12700" algn="ctr">
                  <a:solidFill>
                    <a:srgbClr val="5B9BD5"/>
                  </a:solidFill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200" dirty="0">
                      <a:solidFill>
                        <a:srgbClr val="000000"/>
                      </a:solidFill>
                      <a:latin typeface="Calibri" pitchFamily="34" charset="0"/>
                    </a:rPr>
                    <a:t>MODBUS</a:t>
                  </a:r>
                </a:p>
              </p:txBody>
            </p:sp>
          </p:grpSp>
          <p:sp>
            <p:nvSpPr>
              <p:cNvPr id="42" name="TextBox 51"/>
              <p:cNvSpPr txBox="1">
                <a:spLocks noChangeArrowheads="1"/>
              </p:cNvSpPr>
              <p:nvPr/>
            </p:nvSpPr>
            <p:spPr bwMode="auto">
              <a:xfrm>
                <a:off x="4877076" y="2877460"/>
                <a:ext cx="680531" cy="3339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1050">
                    <a:solidFill>
                      <a:srgbClr val="000000"/>
                    </a:solidFill>
                    <a:latin typeface="Calibri" pitchFamily="34" charset="0"/>
                  </a:rPr>
                  <a:t>TCP/IP</a:t>
                </a:r>
              </a:p>
            </p:txBody>
          </p:sp>
          <p:sp>
            <p:nvSpPr>
              <p:cNvPr id="44" name="Rectangle 53"/>
              <p:cNvSpPr>
                <a:spLocks noChangeArrowheads="1"/>
              </p:cNvSpPr>
              <p:nvPr/>
            </p:nvSpPr>
            <p:spPr bwMode="auto">
              <a:xfrm>
                <a:off x="4358016" y="-74706"/>
                <a:ext cx="3028068" cy="414137"/>
              </a:xfrm>
              <a:prstGeom prst="rect">
                <a:avLst/>
              </a:prstGeom>
              <a:solidFill>
                <a:srgbClr val="5B9BD5"/>
              </a:solidFill>
              <a:ln w="12700" algn="ctr">
                <a:solidFill>
                  <a:srgbClr val="41719C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1200" dirty="0">
                    <a:solidFill>
                      <a:srgbClr val="FFFFFF"/>
                    </a:solidFill>
                    <a:latin typeface="Calibri" pitchFamily="34" charset="0"/>
                  </a:rPr>
                  <a:t>PI SERVER</a:t>
                </a:r>
              </a:p>
            </p:txBody>
          </p:sp>
          <p:cxnSp>
            <p:nvCxnSpPr>
              <p:cNvPr id="45" name="Straight Arrow Connector 55"/>
              <p:cNvCxnSpPr>
                <a:cxnSpLocks noChangeShapeType="1"/>
              </p:cNvCxnSpPr>
              <p:nvPr/>
            </p:nvCxnSpPr>
            <p:spPr bwMode="auto">
              <a:xfrm>
                <a:off x="5777111" y="2479173"/>
                <a:ext cx="0" cy="1104351"/>
              </a:xfrm>
              <a:prstGeom prst="straightConnector1">
                <a:avLst/>
              </a:prstGeom>
              <a:noFill/>
              <a:ln w="34925" algn="ctr">
                <a:solidFill>
                  <a:srgbClr val="5B9BD5"/>
                </a:solidFill>
                <a:prstDash val="dash"/>
                <a:miter lim="800000"/>
                <a:headEnd type="arrow" w="med" len="med"/>
                <a:tailEnd type="arrow" w="med" len="med"/>
              </a:ln>
            </p:spPr>
          </p:cxnSp>
          <p:sp>
            <p:nvSpPr>
              <p:cNvPr id="46" name="TextBox 56"/>
              <p:cNvSpPr txBox="1">
                <a:spLocks noChangeArrowheads="1"/>
              </p:cNvSpPr>
              <p:nvPr/>
            </p:nvSpPr>
            <p:spPr bwMode="auto">
              <a:xfrm>
                <a:off x="6400915" y="3618016"/>
                <a:ext cx="1039428" cy="3240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1050" b="1" dirty="0">
                    <a:solidFill>
                      <a:srgbClr val="000000"/>
                    </a:solidFill>
                    <a:latin typeface="Calibri" pitchFamily="34" charset="0"/>
                  </a:rPr>
                  <a:t>Beagle Bone</a:t>
                </a:r>
              </a:p>
            </p:txBody>
          </p:sp>
          <p:sp>
            <p:nvSpPr>
              <p:cNvPr id="47" name="Left-Right Arrow 57"/>
              <p:cNvSpPr>
                <a:spLocks noChangeArrowheads="1"/>
              </p:cNvSpPr>
              <p:nvPr/>
            </p:nvSpPr>
            <p:spPr bwMode="auto">
              <a:xfrm>
                <a:off x="5299384" y="3992608"/>
                <a:ext cx="315097" cy="125104"/>
              </a:xfrm>
              <a:prstGeom prst="leftRightArrow">
                <a:avLst>
                  <a:gd name="adj1" fmla="val 50000"/>
                  <a:gd name="adj2" fmla="val 50001"/>
                </a:avLst>
              </a:prstGeom>
              <a:solidFill>
                <a:srgbClr val="5B9BD5"/>
              </a:solidFill>
              <a:ln w="12700" algn="ctr">
                <a:solidFill>
                  <a:srgbClr val="41719C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>
                  <a:defRPr/>
                </a:pPr>
                <a:endParaRPr lang="en-US" sz="12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48" name="Left-Right Arrow 58"/>
              <p:cNvSpPr>
                <a:spLocks noChangeArrowheads="1"/>
              </p:cNvSpPr>
              <p:nvPr/>
            </p:nvSpPr>
            <p:spPr bwMode="auto">
              <a:xfrm>
                <a:off x="6008679" y="4324780"/>
                <a:ext cx="315097" cy="125104"/>
              </a:xfrm>
              <a:prstGeom prst="leftRightArrow">
                <a:avLst>
                  <a:gd name="adj1" fmla="val 50000"/>
                  <a:gd name="adj2" fmla="val 50001"/>
                </a:avLst>
              </a:prstGeom>
              <a:solidFill>
                <a:srgbClr val="5B9BD5"/>
              </a:solidFill>
              <a:ln w="12700" algn="ctr">
                <a:solidFill>
                  <a:srgbClr val="41719C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>
                  <a:defRPr/>
                </a:pPr>
                <a:endParaRPr lang="en-US" sz="12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49" name="Left-Right Arrow 59"/>
              <p:cNvSpPr>
                <a:spLocks noChangeArrowheads="1"/>
              </p:cNvSpPr>
              <p:nvPr/>
            </p:nvSpPr>
            <p:spPr bwMode="auto">
              <a:xfrm>
                <a:off x="5299384" y="4699372"/>
                <a:ext cx="315097" cy="125104"/>
              </a:xfrm>
              <a:prstGeom prst="leftRightArrow">
                <a:avLst>
                  <a:gd name="adj1" fmla="val 50000"/>
                  <a:gd name="adj2" fmla="val 50001"/>
                </a:avLst>
              </a:prstGeom>
              <a:solidFill>
                <a:srgbClr val="5B9BD5"/>
              </a:solidFill>
              <a:ln w="12700" algn="ctr">
                <a:solidFill>
                  <a:srgbClr val="41719C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>
                  <a:defRPr/>
                </a:pPr>
                <a:endParaRPr lang="en-US" sz="12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50" name="Left-Right Arrow 60"/>
              <p:cNvSpPr>
                <a:spLocks noChangeArrowheads="1"/>
              </p:cNvSpPr>
              <p:nvPr/>
            </p:nvSpPr>
            <p:spPr bwMode="auto">
              <a:xfrm>
                <a:off x="5261468" y="977173"/>
                <a:ext cx="314443" cy="125104"/>
              </a:xfrm>
              <a:prstGeom prst="leftRightArrow">
                <a:avLst>
                  <a:gd name="adj1" fmla="val 50000"/>
                  <a:gd name="adj2" fmla="val 50001"/>
                </a:avLst>
              </a:prstGeom>
              <a:solidFill>
                <a:srgbClr val="5B9BD5"/>
              </a:solidFill>
              <a:ln w="12700" algn="ctr">
                <a:solidFill>
                  <a:srgbClr val="41719C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>
                  <a:defRPr/>
                </a:pPr>
                <a:endParaRPr lang="en-US" sz="12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51" name="Left-Right Arrow 61"/>
              <p:cNvSpPr>
                <a:spLocks noChangeArrowheads="1"/>
              </p:cNvSpPr>
              <p:nvPr/>
            </p:nvSpPr>
            <p:spPr bwMode="auto">
              <a:xfrm>
                <a:off x="5277811" y="2125396"/>
                <a:ext cx="314443" cy="125104"/>
              </a:xfrm>
              <a:prstGeom prst="leftRightArrow">
                <a:avLst>
                  <a:gd name="adj1" fmla="val 50000"/>
                  <a:gd name="adj2" fmla="val 50001"/>
                </a:avLst>
              </a:prstGeom>
              <a:solidFill>
                <a:srgbClr val="5B9BD5"/>
              </a:solidFill>
              <a:ln w="12700" algn="ctr">
                <a:solidFill>
                  <a:srgbClr val="41719C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>
                  <a:defRPr/>
                </a:pPr>
                <a:endParaRPr lang="en-US" sz="12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52" name="Left-Right Arrow 62"/>
              <p:cNvSpPr>
                <a:spLocks noChangeArrowheads="1"/>
              </p:cNvSpPr>
              <p:nvPr/>
            </p:nvSpPr>
            <p:spPr bwMode="auto">
              <a:xfrm>
                <a:off x="5925655" y="1587594"/>
                <a:ext cx="315097" cy="125104"/>
              </a:xfrm>
              <a:prstGeom prst="leftRightArrow">
                <a:avLst>
                  <a:gd name="adj1" fmla="val 50000"/>
                  <a:gd name="adj2" fmla="val 50001"/>
                </a:avLst>
              </a:prstGeom>
              <a:solidFill>
                <a:srgbClr val="5B9BD5"/>
              </a:solidFill>
              <a:ln w="12700" algn="ctr">
                <a:solidFill>
                  <a:srgbClr val="41719C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>
                  <a:defRPr/>
                </a:pPr>
                <a:endParaRPr lang="en-US" sz="12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3622575" y="3638350"/>
                <a:ext cx="401442" cy="1498065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  <p:txBody>
              <a:bodyPr vert="wordArtVert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kern="0" dirty="0">
                    <a:solidFill>
                      <a:prstClr val="black"/>
                    </a:solidFill>
                    <a:latin typeface="Calibri" panose="020F0502020204030204"/>
                  </a:rPr>
                  <a:t>DSP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2987148" y="3638147"/>
                <a:ext cx="637385" cy="1498370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vert="wordArtVert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kern="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pic>
            <p:nvPicPr>
              <p:cNvPr id="55" name="Picture 2" descr="http://upload.wikimedia.org/wikipedia/commons/thumb/3/37/Transistor.symbol.npn.svg/1024px-Transistor.symbol.npn.svg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042026" y="3826555"/>
                <a:ext cx="527222" cy="5272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6" name="Picture 2" descr="http://upload.wikimedia.org/wikipedia/commons/thumb/3/37/Transistor.symbol.npn.svg/1024px-Transistor.symbol.npn.svg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042026" y="4300552"/>
                <a:ext cx="527222" cy="5272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57" name="Straight Arrow Connector 73"/>
              <p:cNvCxnSpPr>
                <a:cxnSpLocks noChangeShapeType="1"/>
              </p:cNvCxnSpPr>
              <p:nvPr/>
            </p:nvCxnSpPr>
            <p:spPr bwMode="auto">
              <a:xfrm>
                <a:off x="4032390" y="4750605"/>
                <a:ext cx="253461" cy="4357"/>
              </a:xfrm>
              <a:prstGeom prst="straightConnector1">
                <a:avLst/>
              </a:prstGeom>
              <a:noFill/>
              <a:ln w="34925" algn="ctr">
                <a:solidFill>
                  <a:srgbClr val="5B9BD5"/>
                </a:solidFill>
                <a:miter lim="800000"/>
                <a:headEnd type="triangle" w="med" len="med"/>
                <a:tailEnd type="triangle" w="med" len="med"/>
              </a:ln>
            </p:spPr>
          </p:cxnSp>
          <p:pic>
            <p:nvPicPr>
              <p:cNvPr id="58" name="Picture 4" descr="http://develcoproducts.com/files/billeder/Develco%20Products/ZigBee%20ikoner/zigbee_Z.jp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077343" y="4842242"/>
                <a:ext cx="180383" cy="1797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59" name="Straight Arrow Connector 76"/>
              <p:cNvCxnSpPr>
                <a:cxnSpLocks noChangeShapeType="1"/>
              </p:cNvCxnSpPr>
              <p:nvPr/>
            </p:nvCxnSpPr>
            <p:spPr bwMode="auto">
              <a:xfrm flipH="1">
                <a:off x="6773259" y="2479173"/>
                <a:ext cx="0" cy="1104351"/>
              </a:xfrm>
              <a:prstGeom prst="straightConnector1">
                <a:avLst/>
              </a:prstGeom>
              <a:noFill/>
              <a:ln w="34925" algn="ctr">
                <a:solidFill>
                  <a:srgbClr val="5B9BD5"/>
                </a:solidFill>
                <a:prstDash val="dash"/>
                <a:miter lim="800000"/>
                <a:headEnd type="arrow" w="med" len="med"/>
                <a:tailEnd type="arrow" w="med" len="med"/>
              </a:ln>
            </p:spPr>
          </p:cxnSp>
          <p:cxnSp>
            <p:nvCxnSpPr>
              <p:cNvPr id="43" name="Straight Arrow Connector 52"/>
              <p:cNvCxnSpPr>
                <a:cxnSpLocks noChangeShapeType="1"/>
              </p:cNvCxnSpPr>
              <p:nvPr/>
            </p:nvCxnSpPr>
            <p:spPr bwMode="auto">
              <a:xfrm flipH="1" flipV="1">
                <a:off x="4831868" y="333807"/>
                <a:ext cx="16040" cy="619051"/>
              </a:xfrm>
              <a:prstGeom prst="straightConnector1">
                <a:avLst/>
              </a:prstGeom>
              <a:noFill/>
              <a:ln w="34925" algn="ctr">
                <a:solidFill>
                  <a:srgbClr val="5B9BD5"/>
                </a:solidFill>
                <a:miter lim="800000"/>
                <a:headEnd/>
                <a:tailEnd type="triangle" w="med" len="med"/>
              </a:ln>
            </p:spPr>
          </p:cxnSp>
          <p:cxnSp>
            <p:nvCxnSpPr>
              <p:cNvPr id="41" name="Straight Arrow Connector 50"/>
              <p:cNvCxnSpPr>
                <a:cxnSpLocks noChangeShapeType="1"/>
              </p:cNvCxnSpPr>
              <p:nvPr/>
            </p:nvCxnSpPr>
            <p:spPr bwMode="auto">
              <a:xfrm>
                <a:off x="4875023" y="2479173"/>
                <a:ext cx="0" cy="1104351"/>
              </a:xfrm>
              <a:prstGeom prst="straightConnector1">
                <a:avLst/>
              </a:prstGeom>
              <a:noFill/>
              <a:ln w="34925" algn="ctr">
                <a:solidFill>
                  <a:srgbClr val="5B9BD5"/>
                </a:solidFill>
                <a:miter lim="800000"/>
                <a:headEnd type="triangle" w="med" len="med"/>
                <a:tailEnd type="triangle" w="med" len="med"/>
              </a:ln>
            </p:spPr>
          </p:cxnSp>
        </p:grpSp>
        <p:sp>
          <p:nvSpPr>
            <p:cNvPr id="33" name="TextBox 87"/>
            <p:cNvSpPr txBox="1">
              <a:spLocks noChangeArrowheads="1"/>
            </p:cNvSpPr>
            <p:nvPr/>
          </p:nvSpPr>
          <p:spPr bwMode="auto">
            <a:xfrm>
              <a:off x="25927416" y="17835561"/>
              <a:ext cx="1652672" cy="737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50">
                  <a:solidFill>
                    <a:srgbClr val="000000"/>
                  </a:solidFill>
                  <a:latin typeface="Calibri" pitchFamily="34" charset="0"/>
                </a:rPr>
                <a:t>JSON</a:t>
              </a:r>
            </a:p>
          </p:txBody>
        </p:sp>
        <p:sp>
          <p:nvSpPr>
            <p:cNvPr id="34" name="TextBox 89"/>
            <p:cNvSpPr txBox="1">
              <a:spLocks noChangeArrowheads="1"/>
            </p:cNvSpPr>
            <p:nvPr/>
          </p:nvSpPr>
          <p:spPr bwMode="auto">
            <a:xfrm>
              <a:off x="28343711" y="17756184"/>
              <a:ext cx="2446463" cy="1170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50" dirty="0" smtClean="0">
                  <a:solidFill>
                    <a:srgbClr val="000000"/>
                  </a:solidFill>
                  <a:latin typeface="Calibri" pitchFamily="34" charset="0"/>
                </a:rPr>
                <a:t>COMMAND/STATUS</a:t>
              </a:r>
              <a:endParaRPr lang="en-US" sz="105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37" name="TextBox 56"/>
            <p:cNvSpPr txBox="1">
              <a:spLocks noChangeArrowheads="1"/>
            </p:cNvSpPr>
            <p:nvPr/>
          </p:nvSpPr>
          <p:spPr bwMode="auto">
            <a:xfrm>
              <a:off x="28575501" y="13030197"/>
              <a:ext cx="2524255" cy="7155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50" b="1" dirty="0">
                  <a:solidFill>
                    <a:srgbClr val="000000"/>
                  </a:solidFill>
                  <a:latin typeface="Calibri" pitchFamily="34" charset="0"/>
                </a:rPr>
                <a:t>SST  or HEM </a:t>
              </a:r>
            </a:p>
          </p:txBody>
        </p:sp>
        <p:sp>
          <p:nvSpPr>
            <p:cNvPr id="38" name="TextBox 56"/>
            <p:cNvSpPr txBox="1">
              <a:spLocks noChangeArrowheads="1"/>
            </p:cNvSpPr>
            <p:nvPr/>
          </p:nvSpPr>
          <p:spPr bwMode="auto">
            <a:xfrm>
              <a:off x="28804109" y="18973799"/>
              <a:ext cx="2524255" cy="1214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50" b="1" dirty="0">
                  <a:solidFill>
                    <a:srgbClr val="000000"/>
                  </a:solidFill>
                  <a:latin typeface="Calibri" pitchFamily="34" charset="0"/>
                </a:rPr>
                <a:t>DESD</a:t>
              </a:r>
            </a:p>
            <a:p>
              <a:pPr>
                <a:defRPr/>
              </a:pPr>
              <a:endParaRPr lang="en-US" sz="1050" b="1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sp>
        <p:nvSpPr>
          <p:cNvPr id="68" name="Right Arrow 67">
            <a:hlinkClick r:id="rId5" action="ppaction://hlinksldjump"/>
          </p:cNvPr>
          <p:cNvSpPr/>
          <p:nvPr/>
        </p:nvSpPr>
        <p:spPr bwMode="auto">
          <a:xfrm>
            <a:off x="8448657" y="5833397"/>
            <a:ext cx="222903" cy="476250"/>
          </a:xfrm>
          <a:prstGeom prst="rightArrow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>
            <a:softEdge rad="0"/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r>
              <a:rPr lang="en-US" altLang="en-US" dirty="0" smtClean="0"/>
              <a:t>9</a:t>
            </a:r>
            <a:endParaRPr lang="en-US" alt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33CC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33CC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33CC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33CC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37541</TotalTime>
  <Words>1722</Words>
  <Application>Microsoft Office PowerPoint</Application>
  <PresentationFormat>On-screen Show (4:3)</PresentationFormat>
  <Paragraphs>78</Paragraphs>
  <Slides>13</Slides>
  <Notes>6</Notes>
  <HiddenSlides>8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Wingdings</vt:lpstr>
      <vt:lpstr>1_Default Design</vt:lpstr>
      <vt:lpstr>Custom Design</vt:lpstr>
      <vt:lpstr>GEH Communication</vt:lpstr>
      <vt:lpstr>GEH Communication Overview Y7</vt:lpstr>
      <vt:lpstr>GEH Communication Overview Y8</vt:lpstr>
      <vt:lpstr>GEH Communication Overview Y8</vt:lpstr>
      <vt:lpstr>GEH Communication Overview Y8</vt:lpstr>
      <vt:lpstr>MODBUS over ZigBee</vt:lpstr>
      <vt:lpstr>DATA in JSON</vt:lpstr>
      <vt:lpstr>                       MQTT : Message Queue Telemetry Transport </vt:lpstr>
      <vt:lpstr>Implementation</vt:lpstr>
      <vt:lpstr>PI SERVER</vt:lpstr>
      <vt:lpstr>SCADA APPLICATION and RT DATA</vt:lpstr>
      <vt:lpstr>PowerPoint Presentation</vt:lpstr>
      <vt:lpstr>PowerPoint Presentation</vt:lpstr>
    </vt:vector>
  </TitlesOfParts>
  <Company>WolfTech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BUCK BOOST</dc:title>
  <dc:creator>jpark3</dc:creator>
  <cp:lastModifiedBy>Imon</cp:lastModifiedBy>
  <cp:revision>579</cp:revision>
  <dcterms:created xsi:type="dcterms:W3CDTF">2005-02-08T16:26:04Z</dcterms:created>
  <dcterms:modified xsi:type="dcterms:W3CDTF">2015-10-07T18:23:49Z</dcterms:modified>
</cp:coreProperties>
</file>