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89" r:id="rId2"/>
    <p:sldId id="409" r:id="rId3"/>
    <p:sldId id="466" r:id="rId4"/>
    <p:sldId id="467" r:id="rId5"/>
    <p:sldId id="433" r:id="rId6"/>
    <p:sldId id="523" r:id="rId7"/>
    <p:sldId id="472" r:id="rId8"/>
    <p:sldId id="473" r:id="rId9"/>
    <p:sldId id="474" r:id="rId10"/>
    <p:sldId id="475" r:id="rId11"/>
    <p:sldId id="476" r:id="rId12"/>
    <p:sldId id="477" r:id="rId13"/>
    <p:sldId id="478" r:id="rId14"/>
    <p:sldId id="479" r:id="rId15"/>
    <p:sldId id="480" r:id="rId16"/>
    <p:sldId id="482" r:id="rId17"/>
    <p:sldId id="483" r:id="rId18"/>
    <p:sldId id="484" r:id="rId19"/>
    <p:sldId id="487" r:id="rId20"/>
    <p:sldId id="488" r:id="rId21"/>
    <p:sldId id="497" r:id="rId22"/>
    <p:sldId id="500" r:id="rId23"/>
    <p:sldId id="502" r:id="rId24"/>
    <p:sldId id="504" r:id="rId25"/>
    <p:sldId id="505" r:id="rId26"/>
    <p:sldId id="506" r:id="rId27"/>
    <p:sldId id="526" r:id="rId28"/>
    <p:sldId id="507" r:id="rId29"/>
    <p:sldId id="508" r:id="rId30"/>
    <p:sldId id="509" r:id="rId31"/>
    <p:sldId id="510" r:id="rId32"/>
    <p:sldId id="511" r:id="rId33"/>
    <p:sldId id="512" r:id="rId34"/>
    <p:sldId id="514" r:id="rId35"/>
    <p:sldId id="515" r:id="rId36"/>
    <p:sldId id="516" r:id="rId37"/>
    <p:sldId id="517" r:id="rId38"/>
    <p:sldId id="518" r:id="rId39"/>
    <p:sldId id="519" r:id="rId40"/>
    <p:sldId id="520" r:id="rId41"/>
    <p:sldId id="521" r:id="rId42"/>
    <p:sldId id="522" r:id="rId43"/>
    <p:sldId id="524" r:id="rId44"/>
    <p:sldId id="458" r:id="rId45"/>
    <p:sldId id="457" r:id="rId46"/>
    <p:sldId id="460" r:id="rId47"/>
    <p:sldId id="461" r:id="rId48"/>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86944" autoAdjust="0"/>
  </p:normalViewPr>
  <p:slideViewPr>
    <p:cSldViewPr snapToGrid="0">
      <p:cViewPr varScale="1">
        <p:scale>
          <a:sx n="92" d="100"/>
          <a:sy n="92" d="100"/>
        </p:scale>
        <p:origin x="-49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1836"/>
    </p:cViewPr>
  </p:sorterViewPr>
  <p:notesViewPr>
    <p:cSldViewPr snapToGrid="0">
      <p:cViewPr varScale="1">
        <p:scale>
          <a:sx n="64" d="100"/>
          <a:sy n="64" d="100"/>
        </p:scale>
        <p:origin x="-3402"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6" cy="498693"/>
          </a:xfrm>
          <a:prstGeom prst="rect">
            <a:avLst/>
          </a:prstGeom>
        </p:spPr>
        <p:txBody>
          <a:bodyPr vert="horz" lIns="88313" tIns="44156" rIns="88313" bIns="4415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40" y="1"/>
            <a:ext cx="2949786" cy="498693"/>
          </a:xfrm>
          <a:prstGeom prst="rect">
            <a:avLst/>
          </a:prstGeom>
        </p:spPr>
        <p:txBody>
          <a:bodyPr vert="horz" lIns="88313" tIns="44156" rIns="88313" bIns="44156" rtlCol="0"/>
          <a:lstStyle>
            <a:lvl1pPr algn="r">
              <a:defRPr sz="1200"/>
            </a:lvl1pPr>
          </a:lstStyle>
          <a:p>
            <a:fld id="{424E9CE9-D1EF-4858-A1E0-968B445726BE}" type="datetimeFigureOut">
              <a:rPr kumimoji="1" lang="ja-JP" altLang="en-US" smtClean="0"/>
              <a:t>2018/2/24</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88313" tIns="44156" rIns="88313" bIns="44156"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3"/>
          </a:xfrm>
          <a:prstGeom prst="rect">
            <a:avLst/>
          </a:prstGeom>
        </p:spPr>
        <p:txBody>
          <a:bodyPr vert="horz" lIns="88313" tIns="44156" rIns="88313" bIns="4415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7"/>
            <a:ext cx="2949786" cy="498692"/>
          </a:xfrm>
          <a:prstGeom prst="rect">
            <a:avLst/>
          </a:prstGeom>
        </p:spPr>
        <p:txBody>
          <a:bodyPr vert="horz" lIns="88313" tIns="44156" rIns="88313" bIns="4415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40" y="9440647"/>
            <a:ext cx="2949786" cy="498692"/>
          </a:xfrm>
          <a:prstGeom prst="rect">
            <a:avLst/>
          </a:prstGeom>
        </p:spPr>
        <p:txBody>
          <a:bodyPr vert="horz" lIns="88313" tIns="44156" rIns="88313" bIns="44156" rtlCol="0" anchor="b"/>
          <a:lstStyle>
            <a:lvl1pPr algn="r">
              <a:defRPr sz="1200"/>
            </a:lvl1pPr>
          </a:lstStyle>
          <a:p>
            <a:fld id="{0C71163E-95F9-4C8E-AEA0-2B6689AD63F5}" type="slidenum">
              <a:rPr kumimoji="1" lang="ja-JP" altLang="en-US" smtClean="0"/>
              <a:t>‹#›</a:t>
            </a:fld>
            <a:endParaRPr kumimoji="1" lang="ja-JP" altLang="en-US"/>
          </a:p>
        </p:txBody>
      </p:sp>
    </p:spTree>
    <p:extLst>
      <p:ext uri="{BB962C8B-B14F-4D97-AF65-F5344CB8AC3E}">
        <p14:creationId xmlns:p14="http://schemas.microsoft.com/office/powerpoint/2010/main" val="32054786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4</a:t>
            </a:fld>
            <a:endParaRPr kumimoji="1" lang="ja-JP" altLang="en-US"/>
          </a:p>
        </p:txBody>
      </p:sp>
    </p:spTree>
    <p:extLst>
      <p:ext uri="{BB962C8B-B14F-4D97-AF65-F5344CB8AC3E}">
        <p14:creationId xmlns:p14="http://schemas.microsoft.com/office/powerpoint/2010/main" val="246130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6</a:t>
            </a:fld>
            <a:endParaRPr kumimoji="1" lang="ja-JP" altLang="en-US"/>
          </a:p>
        </p:txBody>
      </p:sp>
    </p:spTree>
    <p:extLst>
      <p:ext uri="{BB962C8B-B14F-4D97-AF65-F5344CB8AC3E}">
        <p14:creationId xmlns:p14="http://schemas.microsoft.com/office/powerpoint/2010/main" val="2461306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1163E-95F9-4C8E-AEA0-2B6689AD63F5}" type="slidenum">
              <a:rPr kumimoji="1" lang="ja-JP" altLang="en-US" smtClean="0"/>
              <a:t>43</a:t>
            </a:fld>
            <a:endParaRPr kumimoji="1" lang="ja-JP" altLang="en-US"/>
          </a:p>
        </p:txBody>
      </p:sp>
    </p:spTree>
    <p:extLst>
      <p:ext uri="{BB962C8B-B14F-4D97-AF65-F5344CB8AC3E}">
        <p14:creationId xmlns:p14="http://schemas.microsoft.com/office/powerpoint/2010/main" val="246130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b="0"/>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lvl1pPr>
              <a:defRPr b="0"/>
            </a:lvl1pPr>
          </a:lstStyle>
          <a:p>
            <a:fld id="{2DD1F2AC-FC1D-4CE1-84E0-E98DC7770AAB}" type="datetime1">
              <a:rPr lang="ja-JP" altLang="en-US" smtClean="0"/>
              <a:t>2018/2/24</a:t>
            </a:fld>
            <a:endParaRPr lang="ja-JP" altLang="en-US"/>
          </a:p>
        </p:txBody>
      </p:sp>
      <p:sp>
        <p:nvSpPr>
          <p:cNvPr id="5" name="フッター プレースホルダー 4"/>
          <p:cNvSpPr>
            <a:spLocks noGrp="1"/>
          </p:cNvSpPr>
          <p:nvPr>
            <p:ph type="ftr" sz="quarter" idx="11"/>
          </p:nvPr>
        </p:nvSpPr>
        <p:spPr/>
        <p:txBody>
          <a:bodyPr/>
          <a:lstStyle>
            <a:lvl1pPr>
              <a:defRPr b="0"/>
            </a:lvl1pPr>
          </a:lstStyle>
          <a:p>
            <a:endParaRPr lang="ja-JP" altLang="en-US"/>
          </a:p>
        </p:txBody>
      </p:sp>
      <p:sp>
        <p:nvSpPr>
          <p:cNvPr id="6" name="スライド番号プレースホルダー 5"/>
          <p:cNvSpPr>
            <a:spLocks noGrp="1"/>
          </p:cNvSpPr>
          <p:nvPr>
            <p:ph type="sldNum" sz="quarter" idx="12"/>
          </p:nvPr>
        </p:nvSpPr>
        <p:spPr/>
        <p:txBody>
          <a:bodyPr/>
          <a:lstStyle>
            <a:lvl1pPr>
              <a:defRPr b="0"/>
            </a:lvl1pPr>
          </a:lstStyle>
          <a:p>
            <a:fld id="{8AEBDCA3-918C-4541-BF84-4F93CF1796EA}" type="slidenum">
              <a:rPr lang="ja-JP" altLang="en-US" smtClean="0"/>
              <a:pPr/>
              <a:t>‹#›</a:t>
            </a:fld>
            <a:endParaRPr lang="ja-JP" altLang="en-US"/>
          </a:p>
        </p:txBody>
      </p:sp>
    </p:spTree>
    <p:extLst>
      <p:ext uri="{BB962C8B-B14F-4D97-AF65-F5344CB8AC3E}">
        <p14:creationId xmlns:p14="http://schemas.microsoft.com/office/powerpoint/2010/main" val="345105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4EAC0C6-B966-4D9B-8311-7F321F837FBE}" type="datetime1">
              <a:rPr kumimoji="1" lang="ja-JP" altLang="en-US" smtClean="0"/>
              <a:t>2018/2/24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40618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DA16755-884C-4B1B-8E0D-5A98395AA44D}" type="datetime1">
              <a:rPr kumimoji="1" lang="ja-JP" altLang="en-US" smtClean="0"/>
              <a:t>2018/2/24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99534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B047400-4BA0-4546-8E72-F73116D0D39D}" type="datetime1">
              <a:rPr kumimoji="1" lang="ja-JP" altLang="en-US" smtClean="0"/>
              <a:t>2018/2/24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166617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8C30C3E-F4AE-4C00-BBC7-D76A7A311301}" type="datetime1">
              <a:rPr kumimoji="1" lang="ja-JP" altLang="en-US" smtClean="0"/>
              <a:t>2018/2/24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285955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2C198E4-E96A-481B-B656-2F739A539F02}" type="datetime1">
              <a:rPr kumimoji="1" lang="ja-JP" altLang="en-US" smtClean="0"/>
              <a:t>2018/2/24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24839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38B6D2A-8521-4619-8E58-21CA02F6E38F}" type="datetime1">
              <a:rPr kumimoji="1" lang="ja-JP" altLang="en-US" smtClean="0"/>
              <a:t>2018/2/24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171538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5CE1D26-6D7B-4FC2-AFD2-FB1AF0BDE885}" type="datetime1">
              <a:rPr kumimoji="1" lang="ja-JP" altLang="en-US" smtClean="0"/>
              <a:t>2018/2/24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64985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87E2E64-E1F6-49BA-9C32-0E7ACDA3ECC1}" type="datetime1">
              <a:rPr kumimoji="1" lang="ja-JP" altLang="en-US" smtClean="0"/>
              <a:t>2018/2/24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37541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784AD7B-F583-4A1B-9786-B8CBE9C8D928}" type="datetime1">
              <a:rPr kumimoji="1" lang="ja-JP" altLang="en-US" smtClean="0"/>
              <a:t>2018/2/24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419319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9C52D52-AF96-4424-84A4-229912061C51}" type="datetime1">
              <a:rPr kumimoji="1" lang="ja-JP" altLang="en-US" smtClean="0"/>
              <a:t>2018/2/24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EBDCA3-918C-4541-BF84-4F93CF1796EA}" type="slidenum">
              <a:rPr kumimoji="1" lang="ja-JP" altLang="en-US" smtClean="0"/>
              <a:t>‹#›</a:t>
            </a:fld>
            <a:endParaRPr kumimoji="1" lang="ja-JP" altLang="en-US"/>
          </a:p>
        </p:txBody>
      </p:sp>
    </p:spTree>
    <p:extLst>
      <p:ext uri="{BB962C8B-B14F-4D97-AF65-F5344CB8AC3E}">
        <p14:creationId xmlns:p14="http://schemas.microsoft.com/office/powerpoint/2010/main" val="378947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fld id="{5C5547A1-AC82-49AF-8B77-4DBAC56F523E}" type="datetime1">
              <a:rPr lang="ja-JP" altLang="en-US" smtClean="0"/>
              <a:t>2018/2/24</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a:solidFill>
                  <a:schemeClr val="tx1">
                    <a:tint val="75000"/>
                  </a:schemeClr>
                </a:solidFill>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fld id="{8AEBDCA3-918C-4541-BF84-4F93CF1796EA}" type="slidenum">
              <a:rPr lang="ja-JP" altLang="en-US" smtClean="0"/>
              <a:pPr/>
              <a:t>‹#›</a:t>
            </a:fld>
            <a:endParaRPr lang="ja-JP" altLang="en-US"/>
          </a:p>
        </p:txBody>
      </p:sp>
    </p:spTree>
    <p:extLst>
      <p:ext uri="{BB962C8B-B14F-4D97-AF65-F5344CB8AC3E}">
        <p14:creationId xmlns:p14="http://schemas.microsoft.com/office/powerpoint/2010/main" val="143500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1.png"/><Relationship Id="rId7" Type="http://schemas.openxmlformats.org/officeDocument/2006/relationships/image" Target="../media/image251.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242.png"/><Relationship Id="rId5" Type="http://schemas.openxmlformats.org/officeDocument/2006/relationships/image" Target="../media/image231.png"/></Relationships>
</file>

<file path=ppt/slides/_rels/slide21.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22.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41.png"/><Relationship Id="rId2" Type="http://schemas.openxmlformats.org/officeDocument/2006/relationships/image" Target="../media/image280.png"/><Relationship Id="rId1" Type="http://schemas.openxmlformats.org/officeDocument/2006/relationships/slideLayout" Target="../slideLayouts/slideLayout7.xml"/><Relationship Id="rId6" Type="http://schemas.openxmlformats.org/officeDocument/2006/relationships/image" Target="../media/image320.png"/><Relationship Id="rId11" Type="http://schemas.openxmlformats.org/officeDocument/2006/relationships/image" Target="../media/image370.png"/><Relationship Id="rId5" Type="http://schemas.openxmlformats.org/officeDocument/2006/relationships/image" Target="../media/image310.png"/><Relationship Id="rId10" Type="http://schemas.openxmlformats.org/officeDocument/2006/relationships/image" Target="../media/image360.png"/><Relationship Id="rId4" Type="http://schemas.openxmlformats.org/officeDocument/2006/relationships/image" Target="../media/image300.png"/><Relationship Id="rId9" Type="http://schemas.openxmlformats.org/officeDocument/2006/relationships/image" Target="../media/image35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emf"/><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http://brohrer.github.io/how_convolutional_neural_networks_work.html"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311.png"/><Relationship Id="rId7" Type="http://schemas.openxmlformats.org/officeDocument/2006/relationships/image" Target="../media/image70.png"/><Relationship Id="rId2" Type="http://schemas.openxmlformats.org/officeDocument/2006/relationships/image" Target="../media/image212.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110.png"/><Relationship Id="rId5" Type="http://schemas.openxmlformats.org/officeDocument/2006/relationships/image" Target="../media/image50.png"/><Relationship Id="rId10" Type="http://schemas.openxmlformats.org/officeDocument/2006/relationships/image" Target="../media/image100.png"/><Relationship Id="rId4" Type="http://schemas.openxmlformats.org/officeDocument/2006/relationships/image" Target="../media/image480.png"/><Relationship Id="rId9" Type="http://schemas.openxmlformats.org/officeDocument/2006/relationships/image" Target="../media/image90.png"/></Relationships>
</file>

<file path=ppt/slides/_rels/slide41.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2.png"/><Relationship Id="rId18" Type="http://schemas.openxmlformats.org/officeDocument/2006/relationships/image" Target="../media/image281.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221.png"/><Relationship Id="rId17" Type="http://schemas.openxmlformats.org/officeDocument/2006/relationships/image" Target="../media/image271.png"/><Relationship Id="rId2" Type="http://schemas.openxmlformats.org/officeDocument/2006/relationships/image" Target="../media/image120.png"/><Relationship Id="rId16" Type="http://schemas.openxmlformats.org/officeDocument/2006/relationships/image" Target="../media/image261.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3.png"/><Relationship Id="rId5" Type="http://schemas.openxmlformats.org/officeDocument/2006/relationships/image" Target="../media/image150.png"/><Relationship Id="rId15" Type="http://schemas.openxmlformats.org/officeDocument/2006/relationships/image" Target="../media/image252.png"/><Relationship Id="rId10" Type="http://schemas.openxmlformats.org/officeDocument/2006/relationships/image" Target="../media/image201.png"/><Relationship Id="rId19" Type="http://schemas.openxmlformats.org/officeDocument/2006/relationships/image" Target="../media/image291.png"/><Relationship Id="rId4" Type="http://schemas.openxmlformats.org/officeDocument/2006/relationships/image" Target="../media/image140.png"/><Relationship Id="rId9" Type="http://schemas.openxmlformats.org/officeDocument/2006/relationships/image" Target="../media/image190.png"/><Relationship Id="rId14" Type="http://schemas.openxmlformats.org/officeDocument/2006/relationships/image" Target="../media/image243.png"/></Relationships>
</file>

<file path=ppt/slides/_rels/slide42.xml.rels><?xml version="1.0" encoding="UTF-8" standalone="yes"?>
<Relationships xmlns="http://schemas.openxmlformats.org/package/2006/relationships"><Relationship Id="rId8" Type="http://schemas.openxmlformats.org/officeDocument/2006/relationships/image" Target="../media/image361.png"/><Relationship Id="rId13" Type="http://schemas.openxmlformats.org/officeDocument/2006/relationships/image" Target="../media/image410.png"/><Relationship Id="rId18" Type="http://schemas.openxmlformats.org/officeDocument/2006/relationships/image" Target="../media/image460.png"/><Relationship Id="rId3" Type="http://schemas.openxmlformats.org/officeDocument/2006/relationships/image" Target="../media/image312.png"/><Relationship Id="rId7" Type="http://schemas.openxmlformats.org/officeDocument/2006/relationships/image" Target="../media/image351.png"/><Relationship Id="rId12" Type="http://schemas.openxmlformats.org/officeDocument/2006/relationships/image" Target="../media/image400.png"/><Relationship Id="rId17" Type="http://schemas.openxmlformats.org/officeDocument/2006/relationships/image" Target="../media/image450.png"/><Relationship Id="rId2" Type="http://schemas.openxmlformats.org/officeDocument/2006/relationships/image" Target="../media/image300.png"/><Relationship Id="rId16" Type="http://schemas.openxmlformats.org/officeDocument/2006/relationships/image" Target="../media/image440.png"/><Relationship Id="rId1" Type="http://schemas.openxmlformats.org/officeDocument/2006/relationships/slideLayout" Target="../slideLayouts/slideLayout2.xml"/><Relationship Id="rId6" Type="http://schemas.openxmlformats.org/officeDocument/2006/relationships/image" Target="../media/image342.png"/><Relationship Id="rId11" Type="http://schemas.openxmlformats.org/officeDocument/2006/relationships/image" Target="../media/image390.png"/><Relationship Id="rId5" Type="http://schemas.openxmlformats.org/officeDocument/2006/relationships/image" Target="../media/image330.png"/><Relationship Id="rId15" Type="http://schemas.openxmlformats.org/officeDocument/2006/relationships/image" Target="../media/image430.png"/><Relationship Id="rId10" Type="http://schemas.openxmlformats.org/officeDocument/2006/relationships/image" Target="../media/image380.png"/><Relationship Id="rId19" Type="http://schemas.openxmlformats.org/officeDocument/2006/relationships/image" Target="../media/image470.png"/><Relationship Id="rId4" Type="http://schemas.openxmlformats.org/officeDocument/2006/relationships/image" Target="../media/image321.png"/><Relationship Id="rId9" Type="http://schemas.openxmlformats.org/officeDocument/2006/relationships/image" Target="../media/image371.png"/><Relationship Id="rId14" Type="http://schemas.openxmlformats.org/officeDocument/2006/relationships/image" Target="../media/image4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hyperlink" Target="https://keras.io/applications/" TargetMode="External"/><Relationship Id="rId5" Type="http://schemas.openxmlformats.org/officeDocument/2006/relationships/image" Target="../media/image57.png"/><Relationship Id="rId4" Type="http://schemas.openxmlformats.org/officeDocument/2006/relationships/hyperlink" Target="https://arxiv.org/pdf/1512.03385.pdf"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hyperlink" Target="https://research.googleblog.com/2017/06/mobilenets-open-source-models-for.html" TargetMode="External"/><Relationship Id="rId4" Type="http://schemas.openxmlformats.org/officeDocument/2006/relationships/hyperlink" Target="https://www.slideshare.net/harmonylab/mobilenet-8164582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oshihiroo/programming-workshop/tree/master/rpi_ai_handson"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0659" y="410961"/>
            <a:ext cx="11393509" cy="2387600"/>
          </a:xfrm>
          <a:noFill/>
        </p:spPr>
        <p:txBody>
          <a:bodyPr>
            <a:noAutofit/>
          </a:bodyPr>
          <a:lstStyle/>
          <a:p>
            <a:pPr algn="l"/>
            <a:r>
              <a:rPr lang="ja-JP" altLang="en-US" sz="3600" dirty="0"/>
              <a:t>ゼロから学ぶ、ラズパイ</a:t>
            </a:r>
            <a:r>
              <a:rPr lang="en-US" altLang="ja-JP" sz="3600" dirty="0"/>
              <a:t>AI</a:t>
            </a:r>
            <a:r>
              <a:rPr lang="ja-JP" altLang="en-US" sz="3600" dirty="0"/>
              <a:t>実装ハンズオンセミナー </a:t>
            </a:r>
            <a:br>
              <a:rPr lang="ja-JP" altLang="en-US" sz="3600" dirty="0"/>
            </a:br>
            <a:r>
              <a:rPr lang="ja-JP" altLang="en-US" sz="3600" dirty="0"/>
              <a:t>～セットアップから画像認識</a:t>
            </a:r>
            <a:r>
              <a:rPr lang="en-US" altLang="ja-JP" sz="3600" dirty="0"/>
              <a:t>AI</a:t>
            </a:r>
            <a:r>
              <a:rPr lang="ja-JP" altLang="en-US" sz="3600" dirty="0"/>
              <a:t>実装まで～</a:t>
            </a:r>
            <a:br>
              <a:rPr lang="ja-JP" altLang="en-US" sz="3600" dirty="0"/>
            </a:br>
            <a:endParaRPr kumimoji="1" lang="ja-JP" altLang="en-US" sz="1000" dirty="0"/>
          </a:p>
        </p:txBody>
      </p:sp>
      <p:sp>
        <p:nvSpPr>
          <p:cNvPr id="3" name="サブタイトル 2"/>
          <p:cNvSpPr>
            <a:spLocks noGrp="1"/>
          </p:cNvSpPr>
          <p:nvPr>
            <p:ph type="subTitle" idx="1"/>
          </p:nvPr>
        </p:nvSpPr>
        <p:spPr>
          <a:xfrm>
            <a:off x="390659" y="3490996"/>
            <a:ext cx="9144000" cy="1655762"/>
          </a:xfrm>
          <a:noFill/>
        </p:spPr>
        <p:txBody>
          <a:bodyPr>
            <a:normAutofit/>
          </a:bodyPr>
          <a:lstStyle/>
          <a:p>
            <a:pPr algn="l"/>
            <a:r>
              <a:rPr kumimoji="1" lang="en-US" altLang="ja-JP" dirty="0"/>
              <a:t>2018</a:t>
            </a:r>
            <a:r>
              <a:rPr kumimoji="1" lang="ja-JP" altLang="en-US" dirty="0"/>
              <a:t>年</a:t>
            </a:r>
            <a:r>
              <a:rPr kumimoji="1" lang="en-US" altLang="ja-JP" dirty="0"/>
              <a:t>2</a:t>
            </a:r>
            <a:r>
              <a:rPr kumimoji="1" lang="ja-JP" altLang="en-US" dirty="0"/>
              <a:t>月</a:t>
            </a:r>
            <a:r>
              <a:rPr lang="en-US" altLang="ja-JP" dirty="0"/>
              <a:t>24</a:t>
            </a:r>
            <a:r>
              <a:rPr kumimoji="1" lang="ja-JP" altLang="en-US" dirty="0"/>
              <a:t>日</a:t>
            </a:r>
            <a:endParaRPr kumimoji="1" lang="en-US" altLang="ja-JP" dirty="0"/>
          </a:p>
          <a:p>
            <a:pPr algn="l"/>
            <a:r>
              <a:rPr lang="ja-JP" altLang="en-US" dirty="0"/>
              <a:t>名古屋校 </a:t>
            </a:r>
            <a:r>
              <a:rPr lang="en-US" altLang="ja-JP" dirty="0"/>
              <a:t>2011</a:t>
            </a:r>
            <a:r>
              <a:rPr lang="ja-JP" altLang="en-US" dirty="0"/>
              <a:t>期 越智 由浩</a:t>
            </a:r>
            <a:endParaRPr lang="en-US" altLang="ja-JP" dirty="0"/>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1</a:t>
            </a:fld>
            <a:endParaRPr lang="ja-JP" altLang="en-US"/>
          </a:p>
        </p:txBody>
      </p:sp>
      <p:sp>
        <p:nvSpPr>
          <p:cNvPr id="6" name="AutoShape 6" descr="Image result for Raspberry 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8" name="図 7">
            <a:extLst>
              <a:ext uri="{FF2B5EF4-FFF2-40B4-BE49-F238E27FC236}">
                <a16:creationId xmlns:a16="http://schemas.microsoft.com/office/drawing/2014/main" xmlns="" id="{00E494C7-CE63-4D94-AB01-5BFBF0A60959}"/>
              </a:ext>
            </a:extLst>
          </p:cNvPr>
          <p:cNvPicPr>
            <a:picLocks noChangeAspect="1"/>
          </p:cNvPicPr>
          <p:nvPr/>
        </p:nvPicPr>
        <p:blipFill>
          <a:blip r:embed="rId2"/>
          <a:stretch>
            <a:fillRect/>
          </a:stretch>
        </p:blipFill>
        <p:spPr>
          <a:xfrm>
            <a:off x="5715000" y="3438525"/>
            <a:ext cx="6477000" cy="3419475"/>
          </a:xfrm>
          <a:prstGeom prst="rect">
            <a:avLst/>
          </a:prstGeom>
        </p:spPr>
      </p:pic>
    </p:spTree>
    <p:extLst>
      <p:ext uri="{BB962C8B-B14F-4D97-AF65-F5344CB8AC3E}">
        <p14:creationId xmlns:p14="http://schemas.microsoft.com/office/powerpoint/2010/main" val="879838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4"/>
          <p:cNvSpPr/>
          <p:nvPr/>
        </p:nvSpPr>
        <p:spPr>
          <a:xfrm>
            <a:off x="283647" y="1735217"/>
            <a:ext cx="3779197" cy="47591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66988" y="317309"/>
            <a:ext cx="10515600" cy="1325563"/>
          </a:xfrm>
        </p:spPr>
        <p:txBody>
          <a:bodyPr/>
          <a:lstStyle/>
          <a:p>
            <a:r>
              <a:rPr lang="ja-JP" altLang="en-US" dirty="0"/>
              <a:t>まず、言葉の整理</a:t>
            </a:r>
            <a:endParaRPr kumimoji="1" lang="ja-JP" altLang="en-US" dirty="0"/>
          </a:p>
        </p:txBody>
      </p:sp>
      <p:sp>
        <p:nvSpPr>
          <p:cNvPr id="5" name="楕円 4"/>
          <p:cNvSpPr/>
          <p:nvPr/>
        </p:nvSpPr>
        <p:spPr>
          <a:xfrm>
            <a:off x="889784" y="3324811"/>
            <a:ext cx="2857968" cy="28375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楕円 16"/>
          <p:cNvSpPr/>
          <p:nvPr/>
        </p:nvSpPr>
        <p:spPr>
          <a:xfrm>
            <a:off x="2304953" y="4249707"/>
            <a:ext cx="1232257" cy="11459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p:cNvCxnSpPr>
            <a:cxnSpLocks/>
            <a:stCxn id="10" idx="1"/>
          </p:cNvCxnSpPr>
          <p:nvPr/>
        </p:nvCxnSpPr>
        <p:spPr>
          <a:xfrm flipH="1">
            <a:off x="2795155" y="2109114"/>
            <a:ext cx="1447364" cy="49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a:cxnSpLocks/>
            <a:stCxn id="14" idx="1"/>
          </p:cNvCxnSpPr>
          <p:nvPr/>
        </p:nvCxnSpPr>
        <p:spPr>
          <a:xfrm flipH="1">
            <a:off x="2884871" y="3481295"/>
            <a:ext cx="1357648" cy="511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cxnSpLocks/>
            <a:stCxn id="19" idx="1"/>
          </p:cNvCxnSpPr>
          <p:nvPr/>
        </p:nvCxnSpPr>
        <p:spPr>
          <a:xfrm flipH="1">
            <a:off x="3025561" y="4853477"/>
            <a:ext cx="1216958" cy="13251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4242519" y="1847504"/>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人工知能</a:t>
            </a:r>
          </a:p>
        </p:txBody>
      </p:sp>
      <p:sp>
        <p:nvSpPr>
          <p:cNvPr id="14" name="正方形/長方形 13"/>
          <p:cNvSpPr/>
          <p:nvPr/>
        </p:nvSpPr>
        <p:spPr>
          <a:xfrm>
            <a:off x="4242519" y="3219685"/>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機械学習</a:t>
            </a:r>
          </a:p>
        </p:txBody>
      </p:sp>
      <p:sp>
        <p:nvSpPr>
          <p:cNvPr id="19" name="正方形/長方形 18"/>
          <p:cNvSpPr/>
          <p:nvPr/>
        </p:nvSpPr>
        <p:spPr>
          <a:xfrm>
            <a:off x="4242519" y="4591867"/>
            <a:ext cx="3416320"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ディープラーニング</a:t>
            </a:r>
          </a:p>
        </p:txBody>
      </p:sp>
      <p:sp>
        <p:nvSpPr>
          <p:cNvPr id="20" name="正方形/長方形 19"/>
          <p:cNvSpPr/>
          <p:nvPr/>
        </p:nvSpPr>
        <p:spPr>
          <a:xfrm>
            <a:off x="4706817" y="5432724"/>
            <a:ext cx="5548590" cy="830997"/>
          </a:xfrm>
          <a:prstGeom prst="rect">
            <a:avLst/>
          </a:prstGeom>
        </p:spPr>
        <p:txBody>
          <a:bodyPr wrap="square">
            <a:spAutoFit/>
          </a:bodyPr>
          <a:lstStyle/>
          <a:p>
            <a:r>
              <a:rPr lang="ja-JP" altLang="en-US" sz="2400" dirty="0"/>
              <a:t>多階層</a:t>
            </a:r>
            <a:r>
              <a:rPr lang="en-US" altLang="ja-JP" sz="2400" dirty="0"/>
              <a:t>(</a:t>
            </a:r>
            <a:r>
              <a:rPr lang="ja-JP" altLang="en-US" sz="2400" dirty="0"/>
              <a:t>ディープな</a:t>
            </a:r>
            <a:r>
              <a:rPr lang="en-US" altLang="ja-JP" sz="2400" dirty="0"/>
              <a:t>)</a:t>
            </a:r>
            <a:r>
              <a:rPr lang="ja-JP" altLang="en-US" sz="2400" dirty="0"/>
              <a:t>ニューラルネットワークを用いた機械学習</a:t>
            </a:r>
            <a:r>
              <a:rPr lang="en-US" altLang="ja-JP" sz="2400" dirty="0"/>
              <a:t>(</a:t>
            </a:r>
            <a:r>
              <a:rPr lang="ja-JP" altLang="en-US" sz="2400" dirty="0"/>
              <a:t>ラーニング</a:t>
            </a:r>
            <a:r>
              <a:rPr lang="en-US" altLang="ja-JP" sz="2400" dirty="0"/>
              <a:t>)</a:t>
            </a:r>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10</a:t>
            </a:fld>
            <a:endParaRPr kumimoji="1" lang="ja-JP" altLang="en-US"/>
          </a:p>
        </p:txBody>
      </p:sp>
      <p:pic>
        <p:nvPicPr>
          <p:cNvPr id="8" name="図 7">
            <a:extLst>
              <a:ext uri="{FF2B5EF4-FFF2-40B4-BE49-F238E27FC236}">
                <a16:creationId xmlns:a16="http://schemas.microsoft.com/office/drawing/2014/main" xmlns="" id="{0FF46069-5468-4B82-9638-DA1E4E646C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38514" y="3332663"/>
            <a:ext cx="3907875" cy="1950889"/>
          </a:xfrm>
          <a:prstGeom prst="rect">
            <a:avLst/>
          </a:prstGeom>
        </p:spPr>
      </p:pic>
    </p:spTree>
    <p:extLst>
      <p:ext uri="{BB962C8B-B14F-4D97-AF65-F5344CB8AC3E}">
        <p14:creationId xmlns:p14="http://schemas.microsoft.com/office/powerpoint/2010/main" val="82165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xmlns="" id="{26210D05-FE9C-4756-BFF8-59DACE098D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5966" y="1681782"/>
            <a:ext cx="3380974" cy="1687850"/>
          </a:xfrm>
          <a:prstGeom prst="rect">
            <a:avLst/>
          </a:prstGeom>
        </p:spPr>
      </p:pic>
      <p:sp>
        <p:nvSpPr>
          <p:cNvPr id="23" name="吹き出し: 四角形 22">
            <a:extLst>
              <a:ext uri="{FF2B5EF4-FFF2-40B4-BE49-F238E27FC236}">
                <a16:creationId xmlns:a16="http://schemas.microsoft.com/office/drawing/2014/main" xmlns="" id="{9B8EA4CE-8CF7-4029-8EE7-EAEA0C574E61}"/>
              </a:ext>
            </a:extLst>
          </p:cNvPr>
          <p:cNvSpPr/>
          <p:nvPr/>
        </p:nvSpPr>
        <p:spPr>
          <a:xfrm>
            <a:off x="2859109" y="1681783"/>
            <a:ext cx="8990201" cy="4857130"/>
          </a:xfrm>
          <a:prstGeom prst="wedgeRectCallout">
            <a:avLst>
              <a:gd name="adj1" fmla="val -68083"/>
              <a:gd name="adj2" fmla="val -36988"/>
            </a:avLst>
          </a:prstGeom>
          <a:solidFill>
            <a:srgbClr val="FFFFFF">
              <a:alpha val="69804"/>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p:txBody>
          <a:bodyPr>
            <a:normAutofit/>
          </a:bodyPr>
          <a:lstStyle/>
          <a:p>
            <a:r>
              <a:rPr lang="ja-JP" altLang="en-US" dirty="0"/>
              <a:t>ニューラルネットワークの計算の考え方</a:t>
            </a:r>
          </a:p>
        </p:txBody>
      </p:sp>
      <p:sp>
        <p:nvSpPr>
          <p:cNvPr id="4" name="楕円 3"/>
          <p:cNvSpPr/>
          <p:nvPr/>
        </p:nvSpPr>
        <p:spPr>
          <a:xfrm>
            <a:off x="4547105" y="2682779"/>
            <a:ext cx="1274752" cy="1274752"/>
          </a:xfrm>
          <a:prstGeom prst="ellipse">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1.0</a:t>
            </a:r>
            <a:endParaRPr lang="ja-JP" altLang="en-US" sz="2400" dirty="0"/>
          </a:p>
        </p:txBody>
      </p:sp>
      <p:sp>
        <p:nvSpPr>
          <p:cNvPr id="6" name="楕円 5"/>
          <p:cNvSpPr/>
          <p:nvPr/>
        </p:nvSpPr>
        <p:spPr>
          <a:xfrm>
            <a:off x="4547105" y="4968737"/>
            <a:ext cx="1274752" cy="1274752"/>
          </a:xfrm>
          <a:prstGeom prst="ellipse">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t>0.5</a:t>
            </a:r>
            <a:endParaRPr kumimoji="1" lang="ja-JP" altLang="en-US" sz="2400" dirty="0"/>
          </a:p>
        </p:txBody>
      </p:sp>
      <p:sp>
        <p:nvSpPr>
          <p:cNvPr id="7" name="楕円 6"/>
          <p:cNvSpPr/>
          <p:nvPr/>
        </p:nvSpPr>
        <p:spPr>
          <a:xfrm>
            <a:off x="6927622" y="3861122"/>
            <a:ext cx="1274752" cy="1274752"/>
          </a:xfrm>
          <a:prstGeom prst="ellipse">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dirty="0"/>
              <a:t>+0.3</a:t>
            </a:r>
            <a:endParaRPr lang="ja-JP" altLang="en-US" sz="2400" dirty="0"/>
          </a:p>
        </p:txBody>
      </p:sp>
      <p:cxnSp>
        <p:nvCxnSpPr>
          <p:cNvPr id="8" name="直線矢印コネクタ 7"/>
          <p:cNvCxnSpPr>
            <a:cxnSpLocks/>
            <a:stCxn id="4" idx="6"/>
            <a:endCxn id="7" idx="1"/>
          </p:cNvCxnSpPr>
          <p:nvPr/>
        </p:nvCxnSpPr>
        <p:spPr>
          <a:xfrm>
            <a:off x="5821857" y="3320156"/>
            <a:ext cx="1292448" cy="727650"/>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cxnSpLocks/>
            <a:stCxn id="6" idx="6"/>
            <a:endCxn id="7" idx="3"/>
          </p:cNvCxnSpPr>
          <p:nvPr/>
        </p:nvCxnSpPr>
        <p:spPr>
          <a:xfrm flipV="1">
            <a:off x="5821857" y="4949192"/>
            <a:ext cx="1292448" cy="656922"/>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cxnSpLocks/>
            <a:stCxn id="7" idx="6"/>
          </p:cNvCxnSpPr>
          <p:nvPr/>
        </p:nvCxnSpPr>
        <p:spPr>
          <a:xfrm flipV="1">
            <a:off x="8202374" y="4498498"/>
            <a:ext cx="1615611" cy="1"/>
          </a:xfrm>
          <a:prstGeom prst="straightConnector1">
            <a:avLst/>
          </a:prstGeom>
          <a:ln w="762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275634" y="3302147"/>
            <a:ext cx="571558" cy="434094"/>
          </a:xfrm>
          <a:prstGeom prst="rect">
            <a:avLst/>
          </a:prstGeom>
          <a:noFill/>
        </p:spPr>
        <p:txBody>
          <a:bodyPr wrap="none" rtlCol="0">
            <a:spAutoFit/>
          </a:bodyPr>
          <a:lstStyle/>
          <a:p>
            <a:r>
              <a:rPr kumimoji="1" lang="en-US" altLang="ja-JP" sz="2400" dirty="0"/>
              <a:t>0.1</a:t>
            </a:r>
            <a:endParaRPr kumimoji="1" lang="ja-JP" altLang="en-US" sz="2400" dirty="0"/>
          </a:p>
        </p:txBody>
      </p:sp>
      <p:sp>
        <p:nvSpPr>
          <p:cNvPr id="14" name="テキスト ボックス 13"/>
          <p:cNvSpPr txBox="1"/>
          <p:nvPr/>
        </p:nvSpPr>
        <p:spPr>
          <a:xfrm>
            <a:off x="6067476" y="4895877"/>
            <a:ext cx="571558" cy="434094"/>
          </a:xfrm>
          <a:prstGeom prst="rect">
            <a:avLst/>
          </a:prstGeom>
          <a:noFill/>
        </p:spPr>
        <p:txBody>
          <a:bodyPr wrap="none" rtlCol="0">
            <a:spAutoFit/>
          </a:bodyPr>
          <a:lstStyle/>
          <a:p>
            <a:r>
              <a:rPr kumimoji="1" lang="en-US" altLang="ja-JP" sz="2400" dirty="0"/>
              <a:t>0.2</a:t>
            </a:r>
            <a:endParaRPr kumimoji="1" lang="ja-JP" altLang="en-US" sz="2400" dirty="0"/>
          </a:p>
        </p:txBody>
      </p:sp>
      <p:sp>
        <p:nvSpPr>
          <p:cNvPr id="15" name="テキスト ボックス 14"/>
          <p:cNvSpPr txBox="1"/>
          <p:nvPr/>
        </p:nvSpPr>
        <p:spPr>
          <a:xfrm>
            <a:off x="2975496" y="3995262"/>
            <a:ext cx="1723549" cy="830997"/>
          </a:xfrm>
          <a:prstGeom prst="rect">
            <a:avLst/>
          </a:prstGeom>
          <a:noFill/>
        </p:spPr>
        <p:txBody>
          <a:bodyPr wrap="none" rtlCol="0">
            <a:spAutoFit/>
          </a:bodyPr>
          <a:lstStyle/>
          <a:p>
            <a:r>
              <a:rPr kumimoji="1" lang="ja-JP" altLang="en-US" sz="2400" dirty="0">
                <a:solidFill>
                  <a:srgbClr val="0070C0"/>
                </a:solidFill>
              </a:rPr>
              <a:t>入力元の</a:t>
            </a:r>
            <a:endParaRPr kumimoji="1" lang="en-US" altLang="ja-JP" sz="2400" dirty="0">
              <a:solidFill>
                <a:srgbClr val="0070C0"/>
              </a:solidFill>
            </a:endParaRPr>
          </a:p>
          <a:p>
            <a:r>
              <a:rPr kumimoji="1" lang="ja-JP" altLang="en-US" sz="2400" dirty="0">
                <a:solidFill>
                  <a:srgbClr val="0070C0"/>
                </a:solidFill>
              </a:rPr>
              <a:t>信号の強さ</a:t>
            </a:r>
          </a:p>
        </p:txBody>
      </p:sp>
      <p:cxnSp>
        <p:nvCxnSpPr>
          <p:cNvPr id="17" name="直線コネクタ 16"/>
          <p:cNvCxnSpPr>
            <a:cxnSpLocks/>
          </p:cNvCxnSpPr>
          <p:nvPr/>
        </p:nvCxnSpPr>
        <p:spPr>
          <a:xfrm>
            <a:off x="3794759" y="4819313"/>
            <a:ext cx="1127356" cy="687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cxnSpLocks/>
          </p:cNvCxnSpPr>
          <p:nvPr/>
        </p:nvCxnSpPr>
        <p:spPr>
          <a:xfrm flipV="1">
            <a:off x="3799229" y="3320156"/>
            <a:ext cx="1073600" cy="6373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821857" y="2447425"/>
            <a:ext cx="3807453" cy="461665"/>
          </a:xfrm>
          <a:prstGeom prst="rect">
            <a:avLst/>
          </a:prstGeom>
          <a:noFill/>
        </p:spPr>
        <p:txBody>
          <a:bodyPr wrap="none" rtlCol="0">
            <a:spAutoFit/>
          </a:bodyPr>
          <a:lstStyle/>
          <a:p>
            <a:r>
              <a:rPr kumimoji="1" lang="ja-JP" altLang="en-US" sz="2400" b="1" dirty="0">
                <a:solidFill>
                  <a:srgbClr val="0070C0"/>
                </a:solidFill>
              </a:rPr>
              <a:t>重み</a:t>
            </a:r>
            <a:r>
              <a:rPr kumimoji="1" lang="en-US" altLang="ja-JP" sz="2400" dirty="0">
                <a:solidFill>
                  <a:srgbClr val="0070C0"/>
                </a:solidFill>
              </a:rPr>
              <a:t>(</a:t>
            </a:r>
            <a:r>
              <a:rPr kumimoji="1" lang="ja-JP" altLang="en-US" sz="2400" dirty="0">
                <a:solidFill>
                  <a:srgbClr val="0070C0"/>
                </a:solidFill>
              </a:rPr>
              <a:t>信号の伝わりやすさ</a:t>
            </a:r>
            <a:r>
              <a:rPr kumimoji="1" lang="en-US" altLang="ja-JP" sz="2400" dirty="0">
                <a:solidFill>
                  <a:srgbClr val="0070C0"/>
                </a:solidFill>
              </a:rPr>
              <a:t>)</a:t>
            </a:r>
            <a:endParaRPr kumimoji="1" lang="ja-JP" altLang="en-US" sz="2400" dirty="0">
              <a:solidFill>
                <a:srgbClr val="0070C0"/>
              </a:solidFill>
            </a:endParaRPr>
          </a:p>
        </p:txBody>
      </p:sp>
      <p:cxnSp>
        <p:nvCxnSpPr>
          <p:cNvPr id="21" name="直線コネクタ 20"/>
          <p:cNvCxnSpPr>
            <a:cxnSpLocks/>
          </p:cNvCxnSpPr>
          <p:nvPr/>
        </p:nvCxnSpPr>
        <p:spPr>
          <a:xfrm flipH="1" flipV="1">
            <a:off x="6196308" y="2851455"/>
            <a:ext cx="266515" cy="458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a:stCxn id="14" idx="0"/>
          </p:cNvCxnSpPr>
          <p:nvPr/>
        </p:nvCxnSpPr>
        <p:spPr>
          <a:xfrm flipH="1" flipV="1">
            <a:off x="6093860" y="2776134"/>
            <a:ext cx="259396" cy="2119743"/>
          </a:xfrm>
          <a:prstGeom prst="line">
            <a:avLst/>
          </a:prstGeom>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7417647" y="3104642"/>
            <a:ext cx="3499676" cy="461665"/>
          </a:xfrm>
          <a:prstGeom prst="rect">
            <a:avLst/>
          </a:prstGeom>
          <a:noFill/>
        </p:spPr>
        <p:txBody>
          <a:bodyPr wrap="none" rtlCol="0">
            <a:spAutoFit/>
          </a:bodyPr>
          <a:lstStyle/>
          <a:p>
            <a:r>
              <a:rPr lang="ja-JP" altLang="en-US" sz="2400" b="1" dirty="0">
                <a:solidFill>
                  <a:srgbClr val="0070C0"/>
                </a:solidFill>
              </a:rPr>
              <a:t>バイアス</a:t>
            </a:r>
            <a:r>
              <a:rPr lang="en-US" altLang="ja-JP" sz="2400" dirty="0">
                <a:solidFill>
                  <a:srgbClr val="0070C0"/>
                </a:solidFill>
              </a:rPr>
              <a:t>(</a:t>
            </a:r>
            <a:r>
              <a:rPr lang="ja-JP" altLang="en-US" sz="2400" dirty="0">
                <a:solidFill>
                  <a:srgbClr val="0070C0"/>
                </a:solidFill>
              </a:rPr>
              <a:t>活性のし易さ</a:t>
            </a:r>
            <a:r>
              <a:rPr lang="en-US" altLang="ja-JP" sz="2400" dirty="0">
                <a:solidFill>
                  <a:srgbClr val="0070C0"/>
                </a:solidFill>
              </a:rPr>
              <a:t>)</a:t>
            </a:r>
            <a:endParaRPr kumimoji="1" lang="ja-JP" altLang="en-US" sz="2400" dirty="0">
              <a:solidFill>
                <a:srgbClr val="0070C0"/>
              </a:solidFill>
            </a:endParaRPr>
          </a:p>
        </p:txBody>
      </p:sp>
      <p:cxnSp>
        <p:nvCxnSpPr>
          <p:cNvPr id="27" name="直線コネクタ 26"/>
          <p:cNvCxnSpPr>
            <a:cxnSpLocks/>
          </p:cNvCxnSpPr>
          <p:nvPr/>
        </p:nvCxnSpPr>
        <p:spPr>
          <a:xfrm flipV="1">
            <a:off x="7636380" y="3412779"/>
            <a:ext cx="337666" cy="917385"/>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フリーフォーム: 図形 28"/>
          <p:cNvSpPr/>
          <p:nvPr/>
        </p:nvSpPr>
        <p:spPr>
          <a:xfrm>
            <a:off x="7735288" y="4330164"/>
            <a:ext cx="388152" cy="35257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30" name="直線コネクタ 29"/>
          <p:cNvCxnSpPr>
            <a:cxnSpLocks/>
          </p:cNvCxnSpPr>
          <p:nvPr/>
        </p:nvCxnSpPr>
        <p:spPr>
          <a:xfrm>
            <a:off x="8030846" y="4580871"/>
            <a:ext cx="1283131" cy="526073"/>
          </a:xfrm>
          <a:prstGeom prst="line">
            <a:avLst/>
          </a:prstGeom>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8529658" y="5119798"/>
            <a:ext cx="2997227" cy="773881"/>
          </a:xfrm>
          <a:prstGeom prst="rect">
            <a:avLst/>
          </a:prstGeom>
          <a:noFill/>
        </p:spPr>
        <p:txBody>
          <a:bodyPr wrap="none" rtlCol="0">
            <a:spAutoFit/>
          </a:bodyPr>
          <a:lstStyle/>
          <a:p>
            <a:r>
              <a:rPr lang="ja-JP" altLang="en-US" sz="2400" dirty="0">
                <a:solidFill>
                  <a:srgbClr val="0070C0"/>
                </a:solidFill>
              </a:rPr>
              <a:t>活性化関数</a:t>
            </a:r>
            <a:endParaRPr lang="en-US" altLang="ja-JP" sz="2400" dirty="0">
              <a:solidFill>
                <a:srgbClr val="0070C0"/>
              </a:solidFill>
            </a:endParaRPr>
          </a:p>
          <a:p>
            <a:r>
              <a:rPr lang="en-US" altLang="ja-JP" sz="2400" dirty="0">
                <a:solidFill>
                  <a:srgbClr val="0070C0"/>
                </a:solidFill>
              </a:rPr>
              <a:t>(</a:t>
            </a:r>
            <a:r>
              <a:rPr kumimoji="1" lang="ja-JP" altLang="en-US" sz="2400" dirty="0">
                <a:solidFill>
                  <a:srgbClr val="0070C0"/>
                </a:solidFill>
              </a:rPr>
              <a:t>いくつか種類がある</a:t>
            </a:r>
            <a:r>
              <a:rPr kumimoji="1" lang="en-US" altLang="ja-JP" sz="2400" dirty="0">
                <a:solidFill>
                  <a:srgbClr val="0070C0"/>
                </a:solidFill>
              </a:rPr>
              <a:t>)</a:t>
            </a:r>
            <a:endParaRPr kumimoji="1" lang="ja-JP" altLang="en-US" sz="2400" dirty="0">
              <a:solidFill>
                <a:srgbClr val="0070C0"/>
              </a:solidFill>
            </a:endParaRPr>
          </a:p>
        </p:txBody>
      </p: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11</a:t>
            </a:fld>
            <a:endParaRPr kumimoji="1" lang="ja-JP" altLang="en-US"/>
          </a:p>
        </p:txBody>
      </p:sp>
      <p:sp>
        <p:nvSpPr>
          <p:cNvPr id="28" name="正方形/長方形 27">
            <a:extLst>
              <a:ext uri="{FF2B5EF4-FFF2-40B4-BE49-F238E27FC236}">
                <a16:creationId xmlns:a16="http://schemas.microsoft.com/office/drawing/2014/main" xmlns="" id="{ADC8269D-004F-4E11-9A88-0AE427310131}"/>
              </a:ext>
            </a:extLst>
          </p:cNvPr>
          <p:cNvSpPr/>
          <p:nvPr/>
        </p:nvSpPr>
        <p:spPr>
          <a:xfrm>
            <a:off x="953037" y="2153359"/>
            <a:ext cx="373487" cy="29406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xmlns="" id="{B2DFF4A1-D8BC-45EE-AED6-CF15AF3F9BB9}"/>
              </a:ext>
            </a:extLst>
          </p:cNvPr>
          <p:cNvSpPr txBox="1"/>
          <p:nvPr/>
        </p:nvSpPr>
        <p:spPr>
          <a:xfrm>
            <a:off x="9817985" y="4228327"/>
            <a:ext cx="2031325" cy="461665"/>
          </a:xfrm>
          <a:prstGeom prst="rect">
            <a:avLst/>
          </a:prstGeom>
          <a:noFill/>
        </p:spPr>
        <p:txBody>
          <a:bodyPr wrap="none" rtlCol="0">
            <a:spAutoFit/>
          </a:bodyPr>
          <a:lstStyle/>
          <a:p>
            <a:r>
              <a:rPr kumimoji="1" lang="ja-JP" altLang="en-US" sz="2400" dirty="0">
                <a:solidFill>
                  <a:srgbClr val="0070C0"/>
                </a:solidFill>
              </a:rPr>
              <a:t>次のノードへ</a:t>
            </a:r>
          </a:p>
        </p:txBody>
      </p:sp>
      <p:sp>
        <p:nvSpPr>
          <p:cNvPr id="11" name="テキスト ボックス 10"/>
          <p:cNvSpPr txBox="1"/>
          <p:nvPr/>
        </p:nvSpPr>
        <p:spPr>
          <a:xfrm>
            <a:off x="4105207" y="1784027"/>
            <a:ext cx="7007046" cy="523220"/>
          </a:xfrm>
          <a:prstGeom prst="rect">
            <a:avLst/>
          </a:prstGeom>
          <a:noFill/>
        </p:spPr>
        <p:txBody>
          <a:bodyPr wrap="none" rtlCol="0">
            <a:spAutoFit/>
          </a:bodyPr>
          <a:lstStyle/>
          <a:p>
            <a:r>
              <a:rPr lang="ja-JP" altLang="en-US" sz="2800" dirty="0"/>
              <a:t>左から右に順に数字を計算して伝えていく</a:t>
            </a:r>
            <a:endParaRPr kumimoji="1" lang="ja-JP" altLang="en-US" sz="2800" dirty="0"/>
          </a:p>
        </p:txBody>
      </p:sp>
    </p:spTree>
    <p:extLst>
      <p:ext uri="{BB962C8B-B14F-4D97-AF65-F5344CB8AC3E}">
        <p14:creationId xmlns:p14="http://schemas.microsoft.com/office/powerpoint/2010/main" val="1727413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活性化関数</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90638" y="2134791"/>
            <a:ext cx="320992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23534" y="2149078"/>
            <a:ext cx="31813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130887" y="2120503"/>
            <a:ext cx="31623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矢印コネクタ 3"/>
          <p:cNvCxnSpPr/>
          <p:nvPr/>
        </p:nvCxnSpPr>
        <p:spPr>
          <a:xfrm flipV="1">
            <a:off x="924791" y="2567312"/>
            <a:ext cx="0" cy="17041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78346" y="3137285"/>
            <a:ext cx="800219" cy="461665"/>
          </a:xfrm>
          <a:prstGeom prst="rect">
            <a:avLst/>
          </a:prstGeom>
          <a:noFill/>
        </p:spPr>
        <p:txBody>
          <a:bodyPr wrap="none" rtlCol="0">
            <a:spAutoFit/>
          </a:bodyPr>
          <a:lstStyle/>
          <a:p>
            <a:r>
              <a:rPr kumimoji="1" lang="ja-JP" altLang="en-US" sz="2400"/>
              <a:t>出力</a:t>
            </a:r>
            <a:endParaRPr kumimoji="1" lang="ja-JP" altLang="en-US" sz="2400" dirty="0"/>
          </a:p>
        </p:txBody>
      </p:sp>
      <p:sp>
        <p:nvSpPr>
          <p:cNvPr id="5" name="テキスト ボックス 4"/>
          <p:cNvSpPr txBox="1"/>
          <p:nvPr/>
        </p:nvSpPr>
        <p:spPr>
          <a:xfrm>
            <a:off x="1894377" y="1537137"/>
            <a:ext cx="2031325" cy="461665"/>
          </a:xfrm>
          <a:prstGeom prst="rect">
            <a:avLst/>
          </a:prstGeom>
          <a:noFill/>
        </p:spPr>
        <p:txBody>
          <a:bodyPr wrap="none" rtlCol="0">
            <a:spAutoFit/>
          </a:bodyPr>
          <a:lstStyle/>
          <a:p>
            <a:r>
              <a:rPr kumimoji="1" lang="ja-JP" altLang="en-US" sz="2400" dirty="0"/>
              <a:t>ステップ関数</a:t>
            </a:r>
          </a:p>
        </p:txBody>
      </p:sp>
      <p:sp>
        <p:nvSpPr>
          <p:cNvPr id="10" name="テキスト ボックス 9"/>
          <p:cNvSpPr txBox="1"/>
          <p:nvPr/>
        </p:nvSpPr>
        <p:spPr>
          <a:xfrm>
            <a:off x="5197569" y="1547572"/>
            <a:ext cx="2339102" cy="461665"/>
          </a:xfrm>
          <a:prstGeom prst="rect">
            <a:avLst/>
          </a:prstGeom>
          <a:noFill/>
        </p:spPr>
        <p:txBody>
          <a:bodyPr wrap="none" rtlCol="0">
            <a:spAutoFit/>
          </a:bodyPr>
          <a:lstStyle/>
          <a:p>
            <a:r>
              <a:rPr kumimoji="1" lang="ja-JP" altLang="en-US" sz="2400" dirty="0"/>
              <a:t>シグモイド関数</a:t>
            </a:r>
          </a:p>
        </p:txBody>
      </p:sp>
      <p:sp>
        <p:nvSpPr>
          <p:cNvPr id="11" name="テキスト ボックス 10"/>
          <p:cNvSpPr txBox="1"/>
          <p:nvPr/>
        </p:nvSpPr>
        <p:spPr>
          <a:xfrm>
            <a:off x="8592847" y="1337804"/>
            <a:ext cx="3350597" cy="830997"/>
          </a:xfrm>
          <a:prstGeom prst="rect">
            <a:avLst/>
          </a:prstGeom>
          <a:noFill/>
        </p:spPr>
        <p:txBody>
          <a:bodyPr wrap="none" rtlCol="0">
            <a:spAutoFit/>
          </a:bodyPr>
          <a:lstStyle/>
          <a:p>
            <a:r>
              <a:rPr lang="en-US" altLang="ja-JP" sz="2400" dirty="0" err="1"/>
              <a:t>Re</a:t>
            </a:r>
            <a:r>
              <a:rPr kumimoji="1" lang="en-US" altLang="ja-JP" sz="2400" dirty="0" err="1"/>
              <a:t>LU</a:t>
            </a:r>
            <a:r>
              <a:rPr kumimoji="1" lang="ja-JP" altLang="en-US" sz="2400" dirty="0"/>
              <a:t>関数</a:t>
            </a:r>
            <a:endParaRPr kumimoji="1" lang="en-US" altLang="ja-JP" sz="2400" dirty="0"/>
          </a:p>
          <a:p>
            <a:r>
              <a:rPr kumimoji="1" lang="en-US" altLang="ja-JP" sz="2400" dirty="0"/>
              <a:t>(</a:t>
            </a:r>
            <a:r>
              <a:rPr kumimoji="1" lang="en-US" altLang="ja-JP" sz="2400" u="sng" dirty="0"/>
              <a:t>Re</a:t>
            </a:r>
            <a:r>
              <a:rPr kumimoji="1" lang="en-US" altLang="ja-JP" sz="2400" dirty="0"/>
              <a:t>ctified </a:t>
            </a:r>
            <a:r>
              <a:rPr kumimoji="1" lang="en-US" altLang="ja-JP" sz="2400" u="sng" dirty="0"/>
              <a:t>L</a:t>
            </a:r>
            <a:r>
              <a:rPr kumimoji="1" lang="en-US" altLang="ja-JP" sz="2400" dirty="0"/>
              <a:t>inear </a:t>
            </a:r>
            <a:r>
              <a:rPr kumimoji="1" lang="en-US" altLang="ja-JP" sz="2400" u="sng" dirty="0"/>
              <a:t>U</a:t>
            </a:r>
            <a:r>
              <a:rPr kumimoji="1" lang="en-US" altLang="ja-JP" sz="2400" dirty="0"/>
              <a:t>nit)</a:t>
            </a:r>
            <a:endParaRPr kumimoji="1" lang="ja-JP" altLang="en-US" sz="2400" dirty="0"/>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325260" y="5299322"/>
            <a:ext cx="2773554" cy="1312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922100" y="5447245"/>
            <a:ext cx="2921478" cy="1016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1359499" y="5336303"/>
            <a:ext cx="3050911" cy="1238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12</a:t>
            </a:fld>
            <a:endParaRPr kumimoji="1" lang="ja-JP" altLang="en-US"/>
          </a:p>
        </p:txBody>
      </p:sp>
      <p:cxnSp>
        <p:nvCxnSpPr>
          <p:cNvPr id="7" name="直線矢印コネクタ 6"/>
          <p:cNvCxnSpPr/>
          <p:nvPr/>
        </p:nvCxnSpPr>
        <p:spPr>
          <a:xfrm>
            <a:off x="1622738" y="4700788"/>
            <a:ext cx="26015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262582" y="4696210"/>
            <a:ext cx="3262432" cy="461665"/>
          </a:xfrm>
          <a:prstGeom prst="rect">
            <a:avLst/>
          </a:prstGeom>
          <a:noFill/>
        </p:spPr>
        <p:txBody>
          <a:bodyPr wrap="none" rtlCol="0">
            <a:spAutoFit/>
          </a:bodyPr>
          <a:lstStyle/>
          <a:p>
            <a:r>
              <a:rPr kumimoji="1" lang="ja-JP" altLang="en-US" sz="2400" dirty="0"/>
              <a:t>入力の総和＋バイアス</a:t>
            </a:r>
          </a:p>
        </p:txBody>
      </p:sp>
    </p:spTree>
    <p:extLst>
      <p:ext uri="{BB962C8B-B14F-4D97-AF65-F5344CB8AC3E}">
        <p14:creationId xmlns:p14="http://schemas.microsoft.com/office/powerpoint/2010/main" val="586796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633597"/>
            <a:ext cx="10515600" cy="1325563"/>
          </a:xfrm>
        </p:spPr>
        <p:txBody>
          <a:bodyPr>
            <a:noAutofit/>
          </a:bodyPr>
          <a:lstStyle/>
          <a:p>
            <a:r>
              <a:rPr kumimoji="1" lang="ja-JP" altLang="en-US" sz="4000" dirty="0"/>
              <a:t>手触り感持って</a:t>
            </a:r>
            <a:r>
              <a:rPr lang="ja-JP" altLang="en-US" sz="4000" dirty="0"/>
              <a:t>理解するために、</a:t>
            </a:r>
            <a:r>
              <a:rPr lang="en-US" altLang="ja-JP" sz="4000" dirty="0"/>
              <a:t/>
            </a:r>
            <a:br>
              <a:rPr lang="en-US" altLang="ja-JP" sz="4000" dirty="0"/>
            </a:br>
            <a:r>
              <a:rPr lang="ja-JP" altLang="en-US" sz="4000" dirty="0"/>
              <a:t>ニューラルネットワークを手計算！</a:t>
            </a:r>
            <a:endParaRPr kumimoji="1" lang="ja-JP" altLang="en-US" sz="40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13</a:t>
            </a:fld>
            <a:endParaRPr kumimoji="1" lang="ja-JP" altLang="en-US"/>
          </a:p>
        </p:txBody>
      </p:sp>
      <p:pic>
        <p:nvPicPr>
          <p:cNvPr id="4" name="図 3">
            <a:extLst>
              <a:ext uri="{FF2B5EF4-FFF2-40B4-BE49-F238E27FC236}">
                <a16:creationId xmlns:a16="http://schemas.microsoft.com/office/drawing/2014/main" xmlns="" id="{91B73944-D4D0-40C7-ADC6-A649E8DA572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79594" y="3515056"/>
            <a:ext cx="4258614" cy="2841294"/>
          </a:xfrm>
          <a:prstGeom prst="rect">
            <a:avLst/>
          </a:prstGeom>
        </p:spPr>
      </p:pic>
    </p:spTree>
    <p:extLst>
      <p:ext uri="{BB962C8B-B14F-4D97-AF65-F5344CB8AC3E}">
        <p14:creationId xmlns:p14="http://schemas.microsoft.com/office/powerpoint/2010/main" val="422825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xmlns="" id="{FD6A19F6-3486-4ED3-800F-B4568EB0503F}"/>
              </a:ext>
            </a:extLst>
          </p:cNvPr>
          <p:cNvGrpSpPr/>
          <p:nvPr/>
        </p:nvGrpSpPr>
        <p:grpSpPr>
          <a:xfrm>
            <a:off x="1161760" y="11197"/>
            <a:ext cx="9868479" cy="5541022"/>
            <a:chOff x="1100138" y="222279"/>
            <a:chExt cx="10937314" cy="6141159"/>
          </a:xfrm>
        </p:grpSpPr>
        <p:sp>
          <p:nvSpPr>
            <p:cNvPr id="4"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1.0</a:t>
              </a:r>
              <a:endParaRPr lang="ja-JP" altLang="en-US" dirty="0"/>
            </a:p>
          </p:txBody>
        </p:sp>
        <p:sp>
          <p:nvSpPr>
            <p:cNvPr id="5"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0.5</a:t>
              </a:r>
              <a:endParaRPr kumimoji="1" lang="ja-JP" altLang="en-US" dirty="0"/>
            </a:p>
          </p:txBody>
        </p:sp>
        <p:sp>
          <p:nvSpPr>
            <p:cNvPr id="6"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7"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8"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9"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0"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11"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2"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+0.3</a:t>
              </a:r>
              <a:endParaRPr lang="ja-JP" altLang="en-US" dirty="0"/>
            </a:p>
          </p:txBody>
        </p:sp>
        <p:cxnSp>
          <p:nvCxnSpPr>
            <p:cNvPr id="14" name="直線矢印コネクタ 13"/>
            <p:cNvCxnSpPr>
              <a:stCxn id="4" idx="6"/>
              <a:endCxn id="10"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3052698" y="1357198"/>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77" name="テキスト ボックス 76"/>
            <p:cNvSpPr txBox="1"/>
            <p:nvPr/>
          </p:nvSpPr>
          <p:spPr>
            <a:xfrm>
              <a:off x="3151310" y="2060925"/>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78" name="テキスト ボックス 77"/>
            <p:cNvSpPr txBox="1"/>
            <p:nvPr/>
          </p:nvSpPr>
          <p:spPr>
            <a:xfrm>
              <a:off x="2698595" y="2764652"/>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79" name="テキスト ボックス 78"/>
            <p:cNvSpPr txBox="1"/>
            <p:nvPr/>
          </p:nvSpPr>
          <p:spPr>
            <a:xfrm>
              <a:off x="2774793" y="3647677"/>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0" name="テキスト ボックス 79"/>
            <p:cNvSpPr txBox="1"/>
            <p:nvPr/>
          </p:nvSpPr>
          <p:spPr>
            <a:xfrm>
              <a:off x="3075110" y="4136252"/>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1" name="テキスト ボックス 80"/>
            <p:cNvSpPr txBox="1"/>
            <p:nvPr/>
          </p:nvSpPr>
          <p:spPr>
            <a:xfrm>
              <a:off x="3093040" y="4880320"/>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83" name="テキスト ボックス 82"/>
            <p:cNvSpPr txBox="1"/>
            <p:nvPr/>
          </p:nvSpPr>
          <p:spPr>
            <a:xfrm>
              <a:off x="6035942" y="1329096"/>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84" name="テキスト ボックス 83"/>
            <p:cNvSpPr txBox="1"/>
            <p:nvPr/>
          </p:nvSpPr>
          <p:spPr>
            <a:xfrm>
              <a:off x="5825325" y="2005381"/>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5" name="テキスト ボックス 84"/>
            <p:cNvSpPr txBox="1"/>
            <p:nvPr/>
          </p:nvSpPr>
          <p:spPr>
            <a:xfrm>
              <a:off x="5899907" y="2783938"/>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6" name="テキスト ボックス 85"/>
            <p:cNvSpPr txBox="1"/>
            <p:nvPr/>
          </p:nvSpPr>
          <p:spPr>
            <a:xfrm>
              <a:off x="6027175" y="3444423"/>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87" name="テキスト ボックス 86"/>
            <p:cNvSpPr txBox="1"/>
            <p:nvPr/>
          </p:nvSpPr>
          <p:spPr>
            <a:xfrm>
              <a:off x="5746102" y="4607147"/>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88" name="テキスト ボックス 87"/>
            <p:cNvSpPr txBox="1"/>
            <p:nvPr/>
          </p:nvSpPr>
          <p:spPr>
            <a:xfrm>
              <a:off x="6035942" y="5249652"/>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90" name="テキスト ボックス 89"/>
            <p:cNvSpPr txBox="1"/>
            <p:nvPr/>
          </p:nvSpPr>
          <p:spPr>
            <a:xfrm>
              <a:off x="8822072" y="1690085"/>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91" name="テキスト ボックス 90"/>
            <p:cNvSpPr txBox="1"/>
            <p:nvPr/>
          </p:nvSpPr>
          <p:spPr>
            <a:xfrm>
              <a:off x="8526824" y="2528668"/>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92" name="テキスト ボックス 91"/>
            <p:cNvSpPr txBox="1"/>
            <p:nvPr/>
          </p:nvSpPr>
          <p:spPr>
            <a:xfrm>
              <a:off x="8587157" y="3812512"/>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93" name="テキスト ボックス 92"/>
            <p:cNvSpPr txBox="1"/>
            <p:nvPr/>
          </p:nvSpPr>
          <p:spPr>
            <a:xfrm>
              <a:off x="8845506" y="4806367"/>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94"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1517099" y="406421"/>
              <a:ext cx="737702" cy="369332"/>
            </a:xfrm>
            <a:prstGeom prst="rect">
              <a:avLst/>
            </a:prstGeom>
            <a:noFill/>
          </p:spPr>
          <p:txBody>
            <a:bodyPr wrap="none" rtlCol="0">
              <a:spAutoFit/>
            </a:bodyPr>
            <a:lstStyle/>
            <a:p>
              <a:r>
                <a:rPr kumimoji="1" lang="en-US" altLang="ja-JP" u="sng" dirty="0"/>
                <a:t>Input</a:t>
              </a:r>
              <a:endParaRPr kumimoji="1" lang="ja-JP" altLang="en-US" u="sng" dirty="0"/>
            </a:p>
          </p:txBody>
        </p:sp>
        <p:sp>
          <p:nvSpPr>
            <p:cNvPr id="52" name="テキスト ボックス 51"/>
            <p:cNvSpPr txBox="1"/>
            <p:nvPr/>
          </p:nvSpPr>
          <p:spPr>
            <a:xfrm>
              <a:off x="11117007" y="401397"/>
              <a:ext cx="920445" cy="369332"/>
            </a:xfrm>
            <a:prstGeom prst="rect">
              <a:avLst/>
            </a:prstGeom>
            <a:noFill/>
          </p:spPr>
          <p:txBody>
            <a:bodyPr wrap="none" rtlCol="0">
              <a:spAutoFit/>
            </a:bodyPr>
            <a:lstStyle/>
            <a:p>
              <a:r>
                <a:rPr kumimoji="1" lang="en-US" altLang="ja-JP" u="sng" dirty="0">
                  <a:solidFill>
                    <a:srgbClr val="0070C0"/>
                  </a:solidFill>
                </a:rPr>
                <a:t>Output</a:t>
              </a:r>
              <a:endParaRPr kumimoji="1" lang="ja-JP" altLang="en-US" u="sng" dirty="0">
                <a:solidFill>
                  <a:srgbClr val="0070C0"/>
                </a:solidFill>
              </a:endParaRPr>
            </a:p>
          </p:txBody>
        </p:sp>
        <p:sp>
          <p:nvSpPr>
            <p:cNvPr id="55" name="テキスト ボックス 54"/>
            <p:cNvSpPr txBox="1"/>
            <p:nvPr/>
          </p:nvSpPr>
          <p:spPr>
            <a:xfrm>
              <a:off x="5354844" y="222279"/>
              <a:ext cx="1441420" cy="307777"/>
            </a:xfrm>
            <a:prstGeom prst="rect">
              <a:avLst/>
            </a:prstGeom>
            <a:noFill/>
          </p:spPr>
          <p:txBody>
            <a:bodyPr wrap="none" rtlCol="0">
              <a:spAutoFit/>
            </a:bodyPr>
            <a:lstStyle/>
            <a:p>
              <a:r>
                <a:rPr lang="ja-JP" altLang="en-US" sz="1400" dirty="0"/>
                <a:t>シグモイド関数</a:t>
              </a:r>
              <a:endParaRPr lang="en-US" altLang="ja-JP" sz="1400" dirty="0"/>
            </a:p>
          </p:txBody>
        </p:sp>
        <p:cxnSp>
          <p:nvCxnSpPr>
            <p:cNvPr id="13" name="直線コネクタ 12"/>
            <p:cNvCxnSpPr/>
            <p:nvPr/>
          </p:nvCxnSpPr>
          <p:spPr>
            <a:xfrm flipV="1">
              <a:off x="5430285" y="479098"/>
              <a:ext cx="265108" cy="528837"/>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14</a:t>
            </a:fld>
            <a:endParaRPr kumimoji="1" lang="ja-JP" altLang="en-US"/>
          </a:p>
        </p:txBody>
      </p:sp>
      <p:pic>
        <p:nvPicPr>
          <p:cNvPr id="110" name="Picture 3">
            <a:extLst>
              <a:ext uri="{FF2B5EF4-FFF2-40B4-BE49-F238E27FC236}">
                <a16:creationId xmlns:a16="http://schemas.microsoft.com/office/drawing/2014/main" xmlns="" id="{B86B9157-9421-4634-BC4E-87F6A587014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9478" y="5104878"/>
            <a:ext cx="2834171" cy="166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テキスト ボックス 110">
            <a:extLst>
              <a:ext uri="{FF2B5EF4-FFF2-40B4-BE49-F238E27FC236}">
                <a16:creationId xmlns:a16="http://schemas.microsoft.com/office/drawing/2014/main" xmlns="" id="{EAFD50C2-47EF-4A8F-AADC-96F8D761E16E}"/>
              </a:ext>
            </a:extLst>
          </p:cNvPr>
          <p:cNvSpPr txBox="1"/>
          <p:nvPr/>
        </p:nvSpPr>
        <p:spPr>
          <a:xfrm>
            <a:off x="98722" y="4902833"/>
            <a:ext cx="2018501" cy="261610"/>
          </a:xfrm>
          <a:prstGeom prst="rect">
            <a:avLst/>
          </a:prstGeom>
          <a:noFill/>
        </p:spPr>
        <p:txBody>
          <a:bodyPr wrap="none" rtlCol="0">
            <a:spAutoFit/>
          </a:bodyPr>
          <a:lstStyle/>
          <a:p>
            <a:r>
              <a:rPr lang="ja-JP" altLang="en-US" sz="1100" dirty="0"/>
              <a:t>シグモイド関数、参照シート</a:t>
            </a:r>
            <a:endParaRPr kumimoji="1" lang="ja-JP" altLang="en-US" sz="1100" dirty="0"/>
          </a:p>
        </p:txBody>
      </p:sp>
      <p:cxnSp>
        <p:nvCxnSpPr>
          <p:cNvPr id="112" name="直線コネクタ 111">
            <a:extLst>
              <a:ext uri="{FF2B5EF4-FFF2-40B4-BE49-F238E27FC236}">
                <a16:creationId xmlns:a16="http://schemas.microsoft.com/office/drawing/2014/main" xmlns="" id="{2A99C3F2-6AB3-4088-AEE2-A9F33240E860}"/>
              </a:ext>
            </a:extLst>
          </p:cNvPr>
          <p:cNvCxnSpPr/>
          <p:nvPr/>
        </p:nvCxnSpPr>
        <p:spPr>
          <a:xfrm flipV="1">
            <a:off x="1646986" y="5839979"/>
            <a:ext cx="0" cy="7886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xmlns="" id="{06A58623-CD5C-42C0-A1CA-EC57CACB2773}"/>
              </a:ext>
            </a:extLst>
          </p:cNvPr>
          <p:cNvCxnSpPr/>
          <p:nvPr/>
        </p:nvCxnSpPr>
        <p:spPr>
          <a:xfrm flipV="1">
            <a:off x="1747294" y="5695785"/>
            <a:ext cx="0" cy="93286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xmlns="" id="{0E1EAD69-1BB2-445F-A377-FC143FC4AF93}"/>
              </a:ext>
            </a:extLst>
          </p:cNvPr>
          <p:cNvCxnSpPr/>
          <p:nvPr/>
        </p:nvCxnSpPr>
        <p:spPr>
          <a:xfrm flipV="1">
            <a:off x="1817853" y="5619300"/>
            <a:ext cx="0" cy="10093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xmlns="" id="{ED7AB900-752C-40E3-A3C5-81536A6ADC53}"/>
              </a:ext>
            </a:extLst>
          </p:cNvPr>
          <p:cNvCxnSpPr/>
          <p:nvPr/>
        </p:nvCxnSpPr>
        <p:spPr>
          <a:xfrm flipV="1">
            <a:off x="1708995" y="5753235"/>
            <a:ext cx="0" cy="8745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xmlns="" id="{DD76DB85-8AB2-4F6D-B41C-F1BC62FEEE1F}"/>
              </a:ext>
            </a:extLst>
          </p:cNvPr>
          <p:cNvCxnSpPr/>
          <p:nvPr/>
        </p:nvCxnSpPr>
        <p:spPr>
          <a:xfrm flipV="1">
            <a:off x="1855241" y="5565499"/>
            <a:ext cx="0" cy="10622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xmlns="" id="{70796C00-0A40-421A-BA86-D84D7FDA8BBB}"/>
              </a:ext>
            </a:extLst>
          </p:cNvPr>
          <p:cNvCxnSpPr/>
          <p:nvPr/>
        </p:nvCxnSpPr>
        <p:spPr>
          <a:xfrm>
            <a:off x="359275" y="5839979"/>
            <a:ext cx="12857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8" name="円/楕円 18">
            <a:extLst>
              <a:ext uri="{FF2B5EF4-FFF2-40B4-BE49-F238E27FC236}">
                <a16:creationId xmlns:a16="http://schemas.microsoft.com/office/drawing/2014/main" xmlns="" id="{68CD1CD7-7E88-4957-B439-EA3F2B6F7947}"/>
              </a:ext>
            </a:extLst>
          </p:cNvPr>
          <p:cNvSpPr/>
          <p:nvPr/>
        </p:nvSpPr>
        <p:spPr>
          <a:xfrm>
            <a:off x="1614955" y="5816156"/>
            <a:ext cx="51978" cy="51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 name="直線コネクタ 118">
            <a:extLst>
              <a:ext uri="{FF2B5EF4-FFF2-40B4-BE49-F238E27FC236}">
                <a16:creationId xmlns:a16="http://schemas.microsoft.com/office/drawing/2014/main" xmlns="" id="{9C619582-C84C-47C1-8720-20C79021CF7B}"/>
              </a:ext>
            </a:extLst>
          </p:cNvPr>
          <p:cNvCxnSpPr/>
          <p:nvPr/>
        </p:nvCxnSpPr>
        <p:spPr>
          <a:xfrm>
            <a:off x="361213" y="5753235"/>
            <a:ext cx="134778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0" name="円/楕円 28">
            <a:extLst>
              <a:ext uri="{FF2B5EF4-FFF2-40B4-BE49-F238E27FC236}">
                <a16:creationId xmlns:a16="http://schemas.microsoft.com/office/drawing/2014/main" xmlns="" id="{77F914E0-528C-4787-B32F-9EF4C9442FDC}"/>
              </a:ext>
            </a:extLst>
          </p:cNvPr>
          <p:cNvSpPr/>
          <p:nvPr/>
        </p:nvSpPr>
        <p:spPr>
          <a:xfrm>
            <a:off x="1673316" y="5727246"/>
            <a:ext cx="51978" cy="51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直線コネクタ 120">
            <a:extLst>
              <a:ext uri="{FF2B5EF4-FFF2-40B4-BE49-F238E27FC236}">
                <a16:creationId xmlns:a16="http://schemas.microsoft.com/office/drawing/2014/main" xmlns="" id="{396A02EA-A358-4E66-BC4F-675F7EE20B32}"/>
              </a:ext>
            </a:extLst>
          </p:cNvPr>
          <p:cNvCxnSpPr/>
          <p:nvPr/>
        </p:nvCxnSpPr>
        <p:spPr>
          <a:xfrm>
            <a:off x="365772" y="5705816"/>
            <a:ext cx="138152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2" name="円/楕円 34">
            <a:extLst>
              <a:ext uri="{FF2B5EF4-FFF2-40B4-BE49-F238E27FC236}">
                <a16:creationId xmlns:a16="http://schemas.microsoft.com/office/drawing/2014/main" xmlns="" id="{92E48B22-798E-4280-A31C-05BA0BFD5975}"/>
              </a:ext>
            </a:extLst>
          </p:cNvPr>
          <p:cNvSpPr/>
          <p:nvPr/>
        </p:nvSpPr>
        <p:spPr>
          <a:xfrm>
            <a:off x="1713440" y="5674356"/>
            <a:ext cx="51978" cy="51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a:extLst>
              <a:ext uri="{FF2B5EF4-FFF2-40B4-BE49-F238E27FC236}">
                <a16:creationId xmlns:a16="http://schemas.microsoft.com/office/drawing/2014/main" xmlns="" id="{7B16DD87-CF2C-47FE-8925-88E305014826}"/>
              </a:ext>
            </a:extLst>
          </p:cNvPr>
          <p:cNvCxnSpPr/>
          <p:nvPr/>
        </p:nvCxnSpPr>
        <p:spPr>
          <a:xfrm>
            <a:off x="364860" y="5611889"/>
            <a:ext cx="145299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4" name="円/楕円 41">
            <a:extLst>
              <a:ext uri="{FF2B5EF4-FFF2-40B4-BE49-F238E27FC236}">
                <a16:creationId xmlns:a16="http://schemas.microsoft.com/office/drawing/2014/main" xmlns="" id="{ED3D3D64-3AC7-4A3C-9AFA-42748F975FB9}"/>
              </a:ext>
            </a:extLst>
          </p:cNvPr>
          <p:cNvSpPr/>
          <p:nvPr/>
        </p:nvSpPr>
        <p:spPr>
          <a:xfrm>
            <a:off x="1779552" y="5589291"/>
            <a:ext cx="51978" cy="51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xmlns="" id="{701A5379-812E-40F6-B347-8AC27E7DB403}"/>
              </a:ext>
            </a:extLst>
          </p:cNvPr>
          <p:cNvCxnSpPr/>
          <p:nvPr/>
        </p:nvCxnSpPr>
        <p:spPr>
          <a:xfrm>
            <a:off x="366684" y="5578149"/>
            <a:ext cx="148855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6" name="円/楕円 48">
            <a:extLst>
              <a:ext uri="{FF2B5EF4-FFF2-40B4-BE49-F238E27FC236}">
                <a16:creationId xmlns:a16="http://schemas.microsoft.com/office/drawing/2014/main" xmlns="" id="{B547B76B-B4DC-445D-984E-ECB93E23907E}"/>
              </a:ext>
            </a:extLst>
          </p:cNvPr>
          <p:cNvSpPr/>
          <p:nvPr/>
        </p:nvSpPr>
        <p:spPr>
          <a:xfrm>
            <a:off x="1827199" y="5548626"/>
            <a:ext cx="51978" cy="51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7" name="表 126">
            <a:extLst>
              <a:ext uri="{FF2B5EF4-FFF2-40B4-BE49-F238E27FC236}">
                <a16:creationId xmlns:a16="http://schemas.microsoft.com/office/drawing/2014/main" xmlns="" id="{91FDECF6-5059-40E5-89E7-E439D29D5A3E}"/>
              </a:ext>
            </a:extLst>
          </p:cNvPr>
          <p:cNvGraphicFramePr>
            <a:graphicFrameLocks noGrp="1"/>
          </p:cNvGraphicFramePr>
          <p:nvPr>
            <p:extLst>
              <p:ext uri="{D42A27DB-BD31-4B8C-83A1-F6EECF244321}">
                <p14:modId xmlns:p14="http://schemas.microsoft.com/office/powerpoint/2010/main" val="1300628355"/>
              </p:ext>
            </p:extLst>
          </p:nvPr>
        </p:nvGraphicFramePr>
        <p:xfrm>
          <a:off x="2979036" y="5122691"/>
          <a:ext cx="2073980" cy="1645920"/>
        </p:xfrm>
        <a:graphic>
          <a:graphicData uri="http://schemas.openxmlformats.org/drawingml/2006/table">
            <a:tbl>
              <a:tblPr firstRow="1" bandRow="1">
                <a:tableStyleId>{5C22544A-7EE6-4342-B048-85BDC9FD1C3A}</a:tableStyleId>
              </a:tblPr>
              <a:tblGrid>
                <a:gridCol w="1036990">
                  <a:extLst>
                    <a:ext uri="{9D8B030D-6E8A-4147-A177-3AD203B41FA5}">
                      <a16:colId xmlns:a16="http://schemas.microsoft.com/office/drawing/2014/main" xmlns="" val="1991565214"/>
                    </a:ext>
                  </a:extLst>
                </a:gridCol>
                <a:gridCol w="1036990">
                  <a:extLst>
                    <a:ext uri="{9D8B030D-6E8A-4147-A177-3AD203B41FA5}">
                      <a16:colId xmlns:a16="http://schemas.microsoft.com/office/drawing/2014/main" xmlns="" val="4023830560"/>
                    </a:ext>
                  </a:extLst>
                </a:gridCol>
              </a:tblGrid>
              <a:tr h="0">
                <a:tc>
                  <a:txBody>
                    <a:bodyPr/>
                    <a:lstStyle/>
                    <a:p>
                      <a:r>
                        <a:rPr kumimoji="1" lang="en-US" altLang="ja-JP" sz="1200" dirty="0">
                          <a:latin typeface="Courier New" panose="02070309020205020404" pitchFamily="49" charset="0"/>
                          <a:cs typeface="Courier New" panose="02070309020205020404" pitchFamily="49" charset="0"/>
                        </a:rPr>
                        <a:t>x</a:t>
                      </a:r>
                      <a:endParaRPr kumimoji="1" lang="ja-JP" altLang="en-US" sz="1200" dirty="0">
                        <a:latin typeface="Courier New" panose="02070309020205020404" pitchFamily="49" charset="0"/>
                        <a:cs typeface="Courier New" panose="02070309020205020404" pitchFamily="49" charset="0"/>
                      </a:endParaRPr>
                    </a:p>
                  </a:txBody>
                  <a:tcPr/>
                </a:tc>
                <a:tc>
                  <a:txBody>
                    <a:bodyPr/>
                    <a:lstStyle/>
                    <a:p>
                      <a:r>
                        <a:rPr kumimoji="1" lang="en-US" altLang="ja-JP" sz="1200" dirty="0">
                          <a:latin typeface="Courier New" panose="02070309020205020404" pitchFamily="49" charset="0"/>
                          <a:cs typeface="Courier New" panose="02070309020205020404" pitchFamily="49" charset="0"/>
                        </a:rPr>
                        <a:t>y</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xmlns="" val="125605490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Courier New" panose="02070309020205020404" pitchFamily="49" charset="0"/>
                          <a:cs typeface="Courier New" panose="02070309020205020404" pitchFamily="49" charset="0"/>
                        </a:rPr>
                        <a:t>0.3</a:t>
                      </a:r>
                      <a:endParaRPr lang="ja-JP" altLang="en-US" sz="12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Courier New" panose="02070309020205020404" pitchFamily="49" charset="0"/>
                          <a:cs typeface="Courier New" panose="02070309020205020404" pitchFamily="49" charset="0"/>
                        </a:rPr>
                        <a:t>0.574</a:t>
                      </a:r>
                    </a:p>
                  </a:txBody>
                  <a:tcPr/>
                </a:tc>
                <a:extLst>
                  <a:ext uri="{0D108BD9-81ED-4DB2-BD59-A6C34878D82A}">
                    <a16:rowId xmlns:a16="http://schemas.microsoft.com/office/drawing/2014/main" xmlns="" val="151664519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Courier New" panose="02070309020205020404" pitchFamily="49" charset="0"/>
                          <a:cs typeface="Courier New" panose="02070309020205020404" pitchFamily="49" charset="0"/>
                        </a:rPr>
                        <a:t>0.516</a:t>
                      </a:r>
                      <a:endParaRPr lang="ja-JP" altLang="en-US" sz="1200" dirty="0">
                        <a:latin typeface="Courier New" panose="02070309020205020404" pitchFamily="49" charset="0"/>
                        <a:cs typeface="Courier New" panose="02070309020205020404" pitchFamily="49" charset="0"/>
                      </a:endParaRPr>
                    </a:p>
                  </a:txBody>
                  <a:tcPr/>
                </a:tc>
                <a:tc>
                  <a:txBody>
                    <a:bodyPr/>
                    <a:lstStyle/>
                    <a:p>
                      <a:r>
                        <a:rPr lang="en-US" altLang="ja-JP" sz="1200" dirty="0">
                          <a:latin typeface="Courier New" panose="02070309020205020404" pitchFamily="49" charset="0"/>
                          <a:cs typeface="Courier New" panose="02070309020205020404" pitchFamily="49" charset="0"/>
                        </a:rPr>
                        <a:t>0.626</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xmlns="" val="272499077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Courier New" panose="02070309020205020404" pitchFamily="49" charset="0"/>
                          <a:cs typeface="Courier New" panose="02070309020205020404" pitchFamily="49" charset="0"/>
                        </a:rPr>
                        <a:t>0.7</a:t>
                      </a:r>
                      <a:endParaRPr lang="ja-JP" altLang="en-US" sz="1200" dirty="0">
                        <a:latin typeface="Courier New" panose="02070309020205020404" pitchFamily="49" charset="0"/>
                        <a:cs typeface="Courier New" panose="02070309020205020404" pitchFamily="49" charset="0"/>
                      </a:endParaRPr>
                    </a:p>
                  </a:txBody>
                  <a:tcPr/>
                </a:tc>
                <a:tc>
                  <a:txBody>
                    <a:bodyPr/>
                    <a:lstStyle/>
                    <a:p>
                      <a:r>
                        <a:rPr lang="en-US" altLang="ja-JP" sz="1200" dirty="0">
                          <a:latin typeface="Courier New" panose="02070309020205020404" pitchFamily="49" charset="0"/>
                          <a:cs typeface="Courier New" panose="02070309020205020404" pitchFamily="49" charset="0"/>
                        </a:rPr>
                        <a:t>0.668</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xmlns="" val="17889925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Courier New" panose="02070309020205020404" pitchFamily="49" charset="0"/>
                          <a:cs typeface="Courier New" panose="02070309020205020404" pitchFamily="49" charset="0"/>
                        </a:rPr>
                        <a:t>1.1</a:t>
                      </a:r>
                      <a:endParaRPr lang="ja-JP" altLang="en-US" sz="1200" dirty="0">
                        <a:latin typeface="Courier New" panose="02070309020205020404" pitchFamily="49" charset="0"/>
                        <a:cs typeface="Courier New" panose="02070309020205020404" pitchFamily="49" charset="0"/>
                      </a:endParaRPr>
                    </a:p>
                  </a:txBody>
                  <a:tcPr/>
                </a:tc>
                <a:tc>
                  <a:txBody>
                    <a:bodyPr/>
                    <a:lstStyle/>
                    <a:p>
                      <a:r>
                        <a:rPr lang="en-US" altLang="ja-JP" sz="1200" dirty="0">
                          <a:latin typeface="Courier New" panose="02070309020205020404" pitchFamily="49" charset="0"/>
                          <a:cs typeface="Courier New" panose="02070309020205020404" pitchFamily="49" charset="0"/>
                        </a:rPr>
                        <a:t>0.750</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xmlns="" val="197584699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Courier New" panose="02070309020205020404" pitchFamily="49" charset="0"/>
                          <a:cs typeface="Courier New" panose="02070309020205020404" pitchFamily="49" charset="0"/>
                        </a:rPr>
                        <a:t>1.214</a:t>
                      </a:r>
                      <a:endParaRPr kumimoji="1" lang="en-US" altLang="ja-JP" sz="1200" dirty="0">
                        <a:latin typeface="Courier New" panose="02070309020205020404" pitchFamily="49" charset="0"/>
                        <a:cs typeface="Courier New" panose="02070309020205020404" pitchFamily="49" charset="0"/>
                      </a:endParaRPr>
                    </a:p>
                  </a:txBody>
                  <a:tcPr/>
                </a:tc>
                <a:tc>
                  <a:txBody>
                    <a:bodyPr/>
                    <a:lstStyle/>
                    <a:p>
                      <a:r>
                        <a:rPr lang="en-US" altLang="ja-JP" sz="1200" dirty="0">
                          <a:latin typeface="Courier New" panose="02070309020205020404" pitchFamily="49" charset="0"/>
                          <a:cs typeface="Courier New" panose="02070309020205020404" pitchFamily="49" charset="0"/>
                        </a:rPr>
                        <a:t>0.771</a:t>
                      </a:r>
                      <a:endParaRPr kumimoji="1" lang="ja-JP" altLang="en-US"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xmlns="" val="280793292"/>
                  </a:ext>
                </a:extLst>
              </a:tr>
            </a:tbl>
          </a:graphicData>
        </a:graphic>
      </p:graphicFrame>
      <p:sp>
        <p:nvSpPr>
          <p:cNvPr id="19" name="テキスト ボックス 18">
            <a:extLst>
              <a:ext uri="{FF2B5EF4-FFF2-40B4-BE49-F238E27FC236}">
                <a16:creationId xmlns:a16="http://schemas.microsoft.com/office/drawing/2014/main" xmlns="" id="{E650D45D-7CB9-4C4D-A654-32391300C2FA}"/>
              </a:ext>
            </a:extLst>
          </p:cNvPr>
          <p:cNvSpPr txBox="1"/>
          <p:nvPr/>
        </p:nvSpPr>
        <p:spPr>
          <a:xfrm>
            <a:off x="2697529" y="6415726"/>
            <a:ext cx="308098" cy="369332"/>
          </a:xfrm>
          <a:prstGeom prst="rect">
            <a:avLst/>
          </a:prstGeom>
          <a:noFill/>
        </p:spPr>
        <p:txBody>
          <a:bodyPr wrap="none" rtlCol="0">
            <a:spAutoFit/>
          </a:bodyPr>
          <a:lstStyle/>
          <a:p>
            <a:r>
              <a:rPr kumimoji="1" lang="en-US" altLang="ja-JP" b="1" dirty="0"/>
              <a:t>x</a:t>
            </a:r>
            <a:endParaRPr kumimoji="1" lang="ja-JP" altLang="en-US" b="1" dirty="0"/>
          </a:p>
        </p:txBody>
      </p:sp>
      <p:sp>
        <p:nvSpPr>
          <p:cNvPr id="128" name="テキスト ボックス 127">
            <a:extLst>
              <a:ext uri="{FF2B5EF4-FFF2-40B4-BE49-F238E27FC236}">
                <a16:creationId xmlns:a16="http://schemas.microsoft.com/office/drawing/2014/main" xmlns="" id="{2581A9CF-6394-4DF4-B478-DD39515FE37A}"/>
              </a:ext>
            </a:extLst>
          </p:cNvPr>
          <p:cNvSpPr txBox="1"/>
          <p:nvPr/>
        </p:nvSpPr>
        <p:spPr>
          <a:xfrm>
            <a:off x="129478" y="5013516"/>
            <a:ext cx="308098" cy="369332"/>
          </a:xfrm>
          <a:prstGeom prst="rect">
            <a:avLst/>
          </a:prstGeom>
          <a:noFill/>
        </p:spPr>
        <p:txBody>
          <a:bodyPr wrap="none" rtlCol="0">
            <a:spAutoFit/>
          </a:bodyPr>
          <a:lstStyle/>
          <a:p>
            <a:r>
              <a:rPr kumimoji="1" lang="en-US" altLang="ja-JP" b="1" dirty="0"/>
              <a:t>y</a:t>
            </a:r>
            <a:endParaRPr kumimoji="1" lang="ja-JP" altLang="en-US" b="1" dirty="0"/>
          </a:p>
        </p:txBody>
      </p:sp>
    </p:spTree>
    <p:extLst>
      <p:ext uri="{BB962C8B-B14F-4D97-AF65-F5344CB8AC3E}">
        <p14:creationId xmlns:p14="http://schemas.microsoft.com/office/powerpoint/2010/main" val="1273992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1.0</a:t>
            </a:r>
            <a:endParaRPr lang="ja-JP" altLang="en-US" dirty="0"/>
          </a:p>
        </p:txBody>
      </p:sp>
      <p:sp>
        <p:nvSpPr>
          <p:cNvPr id="5"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0.5</a:t>
            </a:r>
            <a:endParaRPr kumimoji="1" lang="ja-JP" altLang="en-US" dirty="0"/>
          </a:p>
        </p:txBody>
      </p:sp>
      <p:sp>
        <p:nvSpPr>
          <p:cNvPr id="6"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7"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8"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9"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0"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11"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2"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+0.3</a:t>
            </a:r>
            <a:endParaRPr lang="ja-JP" altLang="en-US" dirty="0"/>
          </a:p>
        </p:txBody>
      </p:sp>
      <p:cxnSp>
        <p:nvCxnSpPr>
          <p:cNvPr id="14" name="直線矢印コネクタ 13"/>
          <p:cNvCxnSpPr>
            <a:stCxn id="4" idx="6"/>
            <a:endCxn id="10"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3052698" y="1357198"/>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77" name="テキスト ボックス 76"/>
          <p:cNvSpPr txBox="1"/>
          <p:nvPr/>
        </p:nvSpPr>
        <p:spPr>
          <a:xfrm>
            <a:off x="3151310" y="2060925"/>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78" name="テキスト ボックス 77"/>
          <p:cNvSpPr txBox="1"/>
          <p:nvPr/>
        </p:nvSpPr>
        <p:spPr>
          <a:xfrm>
            <a:off x="2698595" y="2764652"/>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79" name="テキスト ボックス 78"/>
          <p:cNvSpPr txBox="1"/>
          <p:nvPr/>
        </p:nvSpPr>
        <p:spPr>
          <a:xfrm>
            <a:off x="2774793" y="3647677"/>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0" name="テキスト ボックス 79"/>
          <p:cNvSpPr txBox="1"/>
          <p:nvPr/>
        </p:nvSpPr>
        <p:spPr>
          <a:xfrm>
            <a:off x="3075110" y="4136252"/>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1" name="テキスト ボックス 80"/>
          <p:cNvSpPr txBox="1"/>
          <p:nvPr/>
        </p:nvSpPr>
        <p:spPr>
          <a:xfrm>
            <a:off x="3093040" y="4880320"/>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83" name="テキスト ボックス 82"/>
          <p:cNvSpPr txBox="1"/>
          <p:nvPr/>
        </p:nvSpPr>
        <p:spPr>
          <a:xfrm>
            <a:off x="6035942" y="1329096"/>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84" name="テキスト ボックス 83"/>
          <p:cNvSpPr txBox="1"/>
          <p:nvPr/>
        </p:nvSpPr>
        <p:spPr>
          <a:xfrm>
            <a:off x="5825325" y="2005381"/>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85" name="テキスト ボックス 84"/>
          <p:cNvSpPr txBox="1"/>
          <p:nvPr/>
        </p:nvSpPr>
        <p:spPr>
          <a:xfrm>
            <a:off x="5899907" y="2783938"/>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86" name="テキスト ボックス 85"/>
          <p:cNvSpPr txBox="1"/>
          <p:nvPr/>
        </p:nvSpPr>
        <p:spPr>
          <a:xfrm>
            <a:off x="6027175" y="3444423"/>
            <a:ext cx="500458" cy="369332"/>
          </a:xfrm>
          <a:prstGeom prst="rect">
            <a:avLst/>
          </a:prstGeom>
          <a:noFill/>
        </p:spPr>
        <p:txBody>
          <a:bodyPr wrap="none" rtlCol="0">
            <a:spAutoFit/>
          </a:bodyPr>
          <a:lstStyle/>
          <a:p>
            <a:r>
              <a:rPr kumimoji="1" lang="en-US" altLang="ja-JP" dirty="0"/>
              <a:t>0.5</a:t>
            </a:r>
            <a:endParaRPr kumimoji="1" lang="ja-JP" altLang="en-US" dirty="0"/>
          </a:p>
        </p:txBody>
      </p:sp>
      <p:sp>
        <p:nvSpPr>
          <p:cNvPr id="87" name="テキスト ボックス 86"/>
          <p:cNvSpPr txBox="1"/>
          <p:nvPr/>
        </p:nvSpPr>
        <p:spPr>
          <a:xfrm>
            <a:off x="5746102" y="4607147"/>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88" name="テキスト ボックス 87"/>
          <p:cNvSpPr txBox="1"/>
          <p:nvPr/>
        </p:nvSpPr>
        <p:spPr>
          <a:xfrm>
            <a:off x="6035942" y="5249652"/>
            <a:ext cx="500458" cy="369332"/>
          </a:xfrm>
          <a:prstGeom prst="rect">
            <a:avLst/>
          </a:prstGeom>
          <a:noFill/>
        </p:spPr>
        <p:txBody>
          <a:bodyPr wrap="none" rtlCol="0">
            <a:spAutoFit/>
          </a:bodyPr>
          <a:lstStyle/>
          <a:p>
            <a:r>
              <a:rPr kumimoji="1" lang="en-US" altLang="ja-JP" dirty="0"/>
              <a:t>0.6</a:t>
            </a:r>
            <a:endParaRPr kumimoji="1" lang="ja-JP" altLang="en-US" dirty="0"/>
          </a:p>
        </p:txBody>
      </p:sp>
      <p:sp>
        <p:nvSpPr>
          <p:cNvPr id="90" name="テキスト ボックス 89"/>
          <p:cNvSpPr txBox="1"/>
          <p:nvPr/>
        </p:nvSpPr>
        <p:spPr>
          <a:xfrm>
            <a:off x="8822072" y="1690085"/>
            <a:ext cx="500458" cy="369332"/>
          </a:xfrm>
          <a:prstGeom prst="rect">
            <a:avLst/>
          </a:prstGeom>
          <a:noFill/>
        </p:spPr>
        <p:txBody>
          <a:bodyPr wrap="none" rtlCol="0">
            <a:spAutoFit/>
          </a:bodyPr>
          <a:lstStyle/>
          <a:p>
            <a:r>
              <a:rPr kumimoji="1" lang="en-US" altLang="ja-JP" dirty="0"/>
              <a:t>0.1</a:t>
            </a:r>
            <a:endParaRPr kumimoji="1" lang="ja-JP" altLang="en-US" dirty="0"/>
          </a:p>
        </p:txBody>
      </p:sp>
      <p:sp>
        <p:nvSpPr>
          <p:cNvPr id="91" name="テキスト ボックス 90"/>
          <p:cNvSpPr txBox="1"/>
          <p:nvPr/>
        </p:nvSpPr>
        <p:spPr>
          <a:xfrm>
            <a:off x="8526824" y="2528668"/>
            <a:ext cx="500458" cy="369332"/>
          </a:xfrm>
          <a:prstGeom prst="rect">
            <a:avLst/>
          </a:prstGeom>
          <a:noFill/>
        </p:spPr>
        <p:txBody>
          <a:bodyPr wrap="none" rtlCol="0">
            <a:spAutoFit/>
          </a:bodyPr>
          <a:lstStyle/>
          <a:p>
            <a:r>
              <a:rPr kumimoji="1" lang="en-US" altLang="ja-JP" dirty="0"/>
              <a:t>0.3</a:t>
            </a:r>
            <a:endParaRPr kumimoji="1" lang="ja-JP" altLang="en-US" dirty="0"/>
          </a:p>
        </p:txBody>
      </p:sp>
      <p:sp>
        <p:nvSpPr>
          <p:cNvPr id="92" name="テキスト ボックス 91"/>
          <p:cNvSpPr txBox="1"/>
          <p:nvPr/>
        </p:nvSpPr>
        <p:spPr>
          <a:xfrm>
            <a:off x="8587157" y="3812512"/>
            <a:ext cx="500458" cy="369332"/>
          </a:xfrm>
          <a:prstGeom prst="rect">
            <a:avLst/>
          </a:prstGeom>
          <a:noFill/>
        </p:spPr>
        <p:txBody>
          <a:bodyPr wrap="none" rtlCol="0">
            <a:spAutoFit/>
          </a:bodyPr>
          <a:lstStyle/>
          <a:p>
            <a:r>
              <a:rPr kumimoji="1" lang="en-US" altLang="ja-JP" dirty="0"/>
              <a:t>0.2</a:t>
            </a:r>
            <a:endParaRPr kumimoji="1" lang="ja-JP" altLang="en-US" dirty="0"/>
          </a:p>
        </p:txBody>
      </p:sp>
      <p:sp>
        <p:nvSpPr>
          <p:cNvPr id="93" name="テキスト ボックス 92"/>
          <p:cNvSpPr txBox="1"/>
          <p:nvPr/>
        </p:nvSpPr>
        <p:spPr>
          <a:xfrm>
            <a:off x="8845506" y="4806367"/>
            <a:ext cx="500458" cy="369332"/>
          </a:xfrm>
          <a:prstGeom prst="rect">
            <a:avLst/>
          </a:prstGeom>
          <a:noFill/>
        </p:spPr>
        <p:txBody>
          <a:bodyPr wrap="none" rtlCol="0">
            <a:spAutoFit/>
          </a:bodyPr>
          <a:lstStyle/>
          <a:p>
            <a:r>
              <a:rPr kumimoji="1" lang="en-US" altLang="ja-JP" dirty="0"/>
              <a:t>0.4</a:t>
            </a:r>
            <a:endParaRPr kumimoji="1" lang="ja-JP" altLang="en-US" dirty="0"/>
          </a:p>
        </p:txBody>
      </p:sp>
      <p:sp>
        <p:nvSpPr>
          <p:cNvPr id="2" name="テキスト ボックス 1"/>
          <p:cNvSpPr txBox="1"/>
          <p:nvPr/>
        </p:nvSpPr>
        <p:spPr>
          <a:xfrm>
            <a:off x="222975" y="277404"/>
            <a:ext cx="1338828" cy="369332"/>
          </a:xfrm>
          <a:prstGeom prst="rect">
            <a:avLst/>
          </a:prstGeom>
          <a:noFill/>
        </p:spPr>
        <p:txBody>
          <a:bodyPr wrap="none" rtlCol="0">
            <a:spAutoFit/>
          </a:bodyPr>
          <a:lstStyle/>
          <a:p>
            <a:r>
              <a:rPr lang="ja-JP" altLang="en-US" dirty="0"/>
              <a:t>手計算結果</a:t>
            </a:r>
            <a:endParaRPr kumimoji="1" lang="ja-JP" altLang="en-US" dirty="0"/>
          </a:p>
        </p:txBody>
      </p:sp>
      <p:sp>
        <p:nvSpPr>
          <p:cNvPr id="3" name="テキスト ボックス 2"/>
          <p:cNvSpPr txBox="1"/>
          <p:nvPr/>
        </p:nvSpPr>
        <p:spPr>
          <a:xfrm>
            <a:off x="3465503" y="1576059"/>
            <a:ext cx="2715808" cy="369332"/>
          </a:xfrm>
          <a:prstGeom prst="rect">
            <a:avLst/>
          </a:prstGeom>
          <a:noFill/>
        </p:spPr>
        <p:txBody>
          <a:bodyPr wrap="none" rtlCol="0">
            <a:spAutoFit/>
          </a:bodyPr>
          <a:lstStyle/>
          <a:p>
            <a:r>
              <a:rPr lang="en-US" altLang="ja-JP" dirty="0">
                <a:solidFill>
                  <a:srgbClr val="0070C0"/>
                </a:solidFill>
              </a:rPr>
              <a:t>sig(0.1+0.1+0.1)=0.574</a:t>
            </a:r>
            <a:endParaRPr kumimoji="1" lang="ja-JP" altLang="en-US" dirty="0">
              <a:solidFill>
                <a:srgbClr val="0070C0"/>
              </a:solidFill>
            </a:endParaRPr>
          </a:p>
        </p:txBody>
      </p:sp>
      <p:sp>
        <p:nvSpPr>
          <p:cNvPr id="46" name="テキスト ボックス 45"/>
          <p:cNvSpPr txBox="1"/>
          <p:nvPr/>
        </p:nvSpPr>
        <p:spPr>
          <a:xfrm>
            <a:off x="3407955" y="3556501"/>
            <a:ext cx="2715808" cy="369332"/>
          </a:xfrm>
          <a:prstGeom prst="rect">
            <a:avLst/>
          </a:prstGeom>
          <a:noFill/>
        </p:spPr>
        <p:txBody>
          <a:bodyPr wrap="none" rtlCol="0">
            <a:spAutoFit/>
          </a:bodyPr>
          <a:lstStyle/>
          <a:p>
            <a:r>
              <a:rPr lang="en-US" altLang="ja-JP" dirty="0">
                <a:solidFill>
                  <a:srgbClr val="0070C0"/>
                </a:solidFill>
              </a:rPr>
              <a:t>sig(0.3+0.2+0.2)=0.668</a:t>
            </a:r>
            <a:endParaRPr kumimoji="1" lang="ja-JP" altLang="en-US" dirty="0">
              <a:solidFill>
                <a:srgbClr val="0070C0"/>
              </a:solidFill>
            </a:endParaRPr>
          </a:p>
        </p:txBody>
      </p:sp>
      <p:sp>
        <p:nvSpPr>
          <p:cNvPr id="48" name="テキスト ボックス 47"/>
          <p:cNvSpPr txBox="1"/>
          <p:nvPr/>
        </p:nvSpPr>
        <p:spPr>
          <a:xfrm>
            <a:off x="3322393" y="5680957"/>
            <a:ext cx="2715808" cy="369332"/>
          </a:xfrm>
          <a:prstGeom prst="rect">
            <a:avLst/>
          </a:prstGeom>
          <a:noFill/>
        </p:spPr>
        <p:txBody>
          <a:bodyPr wrap="none" rtlCol="0">
            <a:spAutoFit/>
          </a:bodyPr>
          <a:lstStyle/>
          <a:p>
            <a:r>
              <a:rPr lang="en-US" altLang="ja-JP" dirty="0">
                <a:solidFill>
                  <a:srgbClr val="0070C0"/>
                </a:solidFill>
              </a:rPr>
              <a:t>sig(0.5+0.3+0.3)=0.750</a:t>
            </a:r>
            <a:endParaRPr kumimoji="1" lang="ja-JP" altLang="en-US" dirty="0">
              <a:solidFill>
                <a:srgbClr val="0070C0"/>
              </a:solidFill>
            </a:endParaRPr>
          </a:p>
        </p:txBody>
      </p:sp>
      <p:sp>
        <p:nvSpPr>
          <p:cNvPr id="13" name="フリーフォーム: 図形 12"/>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リーフォーム: 図形 48"/>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図形 50"/>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図形 51"/>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図形 53"/>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5658668" y="905043"/>
            <a:ext cx="4095993" cy="369332"/>
          </a:xfrm>
          <a:prstGeom prst="rect">
            <a:avLst/>
          </a:prstGeom>
          <a:noFill/>
        </p:spPr>
        <p:txBody>
          <a:bodyPr wrap="none" rtlCol="0">
            <a:spAutoFit/>
          </a:bodyPr>
          <a:lstStyle/>
          <a:p>
            <a:r>
              <a:rPr lang="en-US" altLang="ja-JP" dirty="0">
                <a:solidFill>
                  <a:srgbClr val="0070C0"/>
                </a:solidFill>
              </a:rPr>
              <a:t>sig(0.0574+0.134+0.225+0.1)=0.626</a:t>
            </a:r>
            <a:endParaRPr kumimoji="1" lang="ja-JP" altLang="en-US" dirty="0">
              <a:solidFill>
                <a:srgbClr val="0070C0"/>
              </a:solidFill>
            </a:endParaRPr>
          </a:p>
        </p:txBody>
      </p:sp>
      <p:sp>
        <p:nvSpPr>
          <p:cNvPr id="56" name="テキスト ボックス 55"/>
          <p:cNvSpPr txBox="1"/>
          <p:nvPr/>
        </p:nvSpPr>
        <p:spPr>
          <a:xfrm>
            <a:off x="5639098" y="5398129"/>
            <a:ext cx="3967753" cy="369332"/>
          </a:xfrm>
          <a:prstGeom prst="rect">
            <a:avLst/>
          </a:prstGeom>
          <a:noFill/>
        </p:spPr>
        <p:txBody>
          <a:bodyPr wrap="none" rtlCol="0">
            <a:spAutoFit/>
          </a:bodyPr>
          <a:lstStyle/>
          <a:p>
            <a:r>
              <a:rPr lang="en-US" altLang="ja-JP" dirty="0">
                <a:solidFill>
                  <a:srgbClr val="0070C0"/>
                </a:solidFill>
              </a:rPr>
              <a:t>sig(0.230+0.334+0.450+0.2)=0.771</a:t>
            </a:r>
            <a:endParaRPr kumimoji="1" lang="ja-JP" altLang="en-US" dirty="0">
              <a:solidFill>
                <a:srgbClr val="0070C0"/>
              </a:solidFill>
            </a:endParaRPr>
          </a:p>
        </p:txBody>
      </p:sp>
      <p:sp>
        <p:nvSpPr>
          <p:cNvPr id="57" name="テキスト ボックス 56"/>
          <p:cNvSpPr txBox="1"/>
          <p:nvPr/>
        </p:nvSpPr>
        <p:spPr>
          <a:xfrm>
            <a:off x="9364083" y="2645501"/>
            <a:ext cx="2845651" cy="369332"/>
          </a:xfrm>
          <a:prstGeom prst="rect">
            <a:avLst/>
          </a:prstGeom>
          <a:noFill/>
        </p:spPr>
        <p:txBody>
          <a:bodyPr wrap="none" rtlCol="0">
            <a:spAutoFit/>
          </a:bodyPr>
          <a:lstStyle/>
          <a:p>
            <a:r>
              <a:rPr lang="en-US" altLang="ja-JP" dirty="0">
                <a:solidFill>
                  <a:srgbClr val="0070C0"/>
                </a:solidFill>
              </a:rPr>
              <a:t>0.0626+0.154+0.1=</a:t>
            </a:r>
            <a:r>
              <a:rPr lang="en-US" altLang="ja-JP" u="sng" dirty="0">
                <a:solidFill>
                  <a:srgbClr val="0070C0"/>
                </a:solidFill>
              </a:rPr>
              <a:t>0.317</a:t>
            </a:r>
            <a:endParaRPr kumimoji="1" lang="ja-JP" altLang="en-US" u="sng" dirty="0">
              <a:solidFill>
                <a:srgbClr val="0070C0"/>
              </a:solidFill>
            </a:endParaRPr>
          </a:p>
        </p:txBody>
      </p:sp>
      <p:sp>
        <p:nvSpPr>
          <p:cNvPr id="58" name="テキスト ボックス 57"/>
          <p:cNvSpPr txBox="1"/>
          <p:nvPr/>
        </p:nvSpPr>
        <p:spPr>
          <a:xfrm>
            <a:off x="9505752" y="5553344"/>
            <a:ext cx="2717411" cy="369332"/>
          </a:xfrm>
          <a:prstGeom prst="rect">
            <a:avLst/>
          </a:prstGeom>
          <a:noFill/>
        </p:spPr>
        <p:txBody>
          <a:bodyPr wrap="none" rtlCol="0">
            <a:spAutoFit/>
          </a:bodyPr>
          <a:lstStyle/>
          <a:p>
            <a:r>
              <a:rPr lang="en-US" altLang="ja-JP" dirty="0">
                <a:solidFill>
                  <a:srgbClr val="0070C0"/>
                </a:solidFill>
              </a:rPr>
              <a:t>0.188+0.308+0.2=</a:t>
            </a:r>
            <a:r>
              <a:rPr lang="en-US" altLang="ja-JP" u="sng" dirty="0">
                <a:solidFill>
                  <a:srgbClr val="0070C0"/>
                </a:solidFill>
              </a:rPr>
              <a:t>0.696</a:t>
            </a:r>
            <a:endParaRPr kumimoji="1" lang="ja-JP" altLang="en-US" u="sng" dirty="0">
              <a:solidFill>
                <a:srgbClr val="0070C0"/>
              </a:solidFill>
            </a:endParaRPr>
          </a:p>
        </p:txBody>
      </p:sp>
      <p:cxnSp>
        <p:nvCxnSpPr>
          <p:cNvPr id="60" name="直線矢印コネクタ 59"/>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1517099" y="406421"/>
            <a:ext cx="737702" cy="369332"/>
          </a:xfrm>
          <a:prstGeom prst="rect">
            <a:avLst/>
          </a:prstGeom>
          <a:noFill/>
        </p:spPr>
        <p:txBody>
          <a:bodyPr wrap="none" rtlCol="0">
            <a:spAutoFit/>
          </a:bodyPr>
          <a:lstStyle/>
          <a:p>
            <a:r>
              <a:rPr kumimoji="1" lang="en-US" altLang="ja-JP" u="sng" dirty="0"/>
              <a:t>Input</a:t>
            </a:r>
            <a:endParaRPr kumimoji="1" lang="ja-JP" altLang="en-US" u="sng" dirty="0"/>
          </a:p>
        </p:txBody>
      </p:sp>
      <p:sp>
        <p:nvSpPr>
          <p:cNvPr id="64" name="テキスト ボックス 63"/>
          <p:cNvSpPr txBox="1"/>
          <p:nvPr/>
        </p:nvSpPr>
        <p:spPr>
          <a:xfrm>
            <a:off x="11117007" y="401397"/>
            <a:ext cx="920445" cy="369332"/>
          </a:xfrm>
          <a:prstGeom prst="rect">
            <a:avLst/>
          </a:prstGeom>
          <a:noFill/>
        </p:spPr>
        <p:txBody>
          <a:bodyPr wrap="none" rtlCol="0">
            <a:spAutoFit/>
          </a:bodyPr>
          <a:lstStyle/>
          <a:p>
            <a:r>
              <a:rPr kumimoji="1" lang="en-US" altLang="ja-JP" u="sng" dirty="0">
                <a:solidFill>
                  <a:srgbClr val="0070C0"/>
                </a:solidFill>
              </a:rPr>
              <a:t>Output</a:t>
            </a:r>
            <a:endParaRPr kumimoji="1" lang="ja-JP" altLang="en-US" u="sng" dirty="0">
              <a:solidFill>
                <a:srgbClr val="0070C0"/>
              </a:solidFill>
            </a:endParaRPr>
          </a:p>
        </p:txBody>
      </p:sp>
      <p:sp>
        <p:nvSpPr>
          <p:cNvPr id="66" name="テキスト ボックス 65"/>
          <p:cNvSpPr txBox="1"/>
          <p:nvPr/>
        </p:nvSpPr>
        <p:spPr>
          <a:xfrm>
            <a:off x="115465" y="6339761"/>
            <a:ext cx="2015295" cy="307777"/>
          </a:xfrm>
          <a:prstGeom prst="rect">
            <a:avLst/>
          </a:prstGeom>
          <a:noFill/>
        </p:spPr>
        <p:txBody>
          <a:bodyPr wrap="none" rtlCol="0">
            <a:spAutoFit/>
          </a:bodyPr>
          <a:lstStyle/>
          <a:p>
            <a:r>
              <a:rPr lang="en-US" altLang="ja-JP" sz="1400" dirty="0"/>
              <a:t>sig()</a:t>
            </a:r>
            <a:r>
              <a:rPr lang="ja-JP" altLang="en-US" sz="1400" dirty="0"/>
              <a:t>：シグモイド関数</a:t>
            </a:r>
            <a:endParaRPr lang="en-US" altLang="ja-JP" sz="1400" dirty="0"/>
          </a:p>
        </p:txBody>
      </p:sp>
      <p:sp>
        <p:nvSpPr>
          <p:cNvPr id="16" name="スライド番号プレースホルダー 15"/>
          <p:cNvSpPr>
            <a:spLocks noGrp="1"/>
          </p:cNvSpPr>
          <p:nvPr>
            <p:ph type="sldNum" sz="quarter" idx="12"/>
          </p:nvPr>
        </p:nvSpPr>
        <p:spPr/>
        <p:txBody>
          <a:bodyPr/>
          <a:lstStyle/>
          <a:p>
            <a:fld id="{8AEBDCA3-918C-4541-BF84-4F93CF1796EA}" type="slidenum">
              <a:rPr kumimoji="1" lang="ja-JP" altLang="en-US" smtClean="0"/>
              <a:t>15</a:t>
            </a:fld>
            <a:endParaRPr kumimoji="1" lang="ja-JP" altLang="en-US"/>
          </a:p>
        </p:txBody>
      </p:sp>
    </p:spTree>
    <p:extLst>
      <p:ext uri="{BB962C8B-B14F-4D97-AF65-F5344CB8AC3E}">
        <p14:creationId xmlns:p14="http://schemas.microsoft.com/office/powerpoint/2010/main" val="298585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フローチャート: 手作業 360"/>
          <p:cNvSpPr/>
          <p:nvPr/>
        </p:nvSpPr>
        <p:spPr>
          <a:xfrm rot="16200000">
            <a:off x="183499" y="2291221"/>
            <a:ext cx="6511328" cy="229982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p:cNvSpPr/>
          <p:nvPr/>
        </p:nvSpPr>
        <p:spPr>
          <a:xfrm flipH="1">
            <a:off x="2201332" y="41231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 name="楕円 2"/>
          <p:cNvSpPr/>
          <p:nvPr/>
        </p:nvSpPr>
        <p:spPr>
          <a:xfrm flipH="1">
            <a:off x="2201332" y="41891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4" name="楕円 3"/>
          <p:cNvSpPr/>
          <p:nvPr/>
        </p:nvSpPr>
        <p:spPr>
          <a:xfrm flipH="1">
            <a:off x="2201332" y="42551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5" name="楕円 4"/>
          <p:cNvSpPr/>
          <p:nvPr/>
        </p:nvSpPr>
        <p:spPr>
          <a:xfrm flipH="1">
            <a:off x="2201332" y="43211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 name="楕円 5"/>
          <p:cNvSpPr/>
          <p:nvPr/>
        </p:nvSpPr>
        <p:spPr>
          <a:xfrm flipH="1">
            <a:off x="2201332" y="43871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 name="楕円 6"/>
          <p:cNvSpPr/>
          <p:nvPr/>
        </p:nvSpPr>
        <p:spPr>
          <a:xfrm flipH="1">
            <a:off x="2201332" y="44531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 name="楕円 7"/>
          <p:cNvSpPr/>
          <p:nvPr/>
        </p:nvSpPr>
        <p:spPr>
          <a:xfrm flipH="1">
            <a:off x="2201332" y="45191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9" name="楕円 8"/>
          <p:cNvSpPr/>
          <p:nvPr/>
        </p:nvSpPr>
        <p:spPr>
          <a:xfrm flipH="1">
            <a:off x="2201332" y="45850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 name="楕円 10"/>
          <p:cNvSpPr/>
          <p:nvPr/>
        </p:nvSpPr>
        <p:spPr>
          <a:xfrm flipH="1">
            <a:off x="2201332" y="46510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 name="楕円 11"/>
          <p:cNvSpPr/>
          <p:nvPr/>
        </p:nvSpPr>
        <p:spPr>
          <a:xfrm flipH="1">
            <a:off x="2201332" y="47170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5" name="楕円 14"/>
          <p:cNvSpPr/>
          <p:nvPr/>
        </p:nvSpPr>
        <p:spPr>
          <a:xfrm flipH="1">
            <a:off x="2201332" y="47830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6" name="楕円 15"/>
          <p:cNvSpPr/>
          <p:nvPr/>
        </p:nvSpPr>
        <p:spPr>
          <a:xfrm flipH="1">
            <a:off x="2201332" y="48490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 name="楕円 16"/>
          <p:cNvSpPr/>
          <p:nvPr/>
        </p:nvSpPr>
        <p:spPr>
          <a:xfrm flipH="1">
            <a:off x="2201332" y="49150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 name="楕円 17"/>
          <p:cNvSpPr/>
          <p:nvPr/>
        </p:nvSpPr>
        <p:spPr>
          <a:xfrm flipH="1">
            <a:off x="2201332" y="49810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 name="楕円 18"/>
          <p:cNvSpPr/>
          <p:nvPr/>
        </p:nvSpPr>
        <p:spPr>
          <a:xfrm flipH="1">
            <a:off x="2201332" y="50470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 name="楕円 19"/>
          <p:cNvSpPr/>
          <p:nvPr/>
        </p:nvSpPr>
        <p:spPr>
          <a:xfrm flipH="1">
            <a:off x="2201332" y="51130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 name="楕円 20"/>
          <p:cNvSpPr/>
          <p:nvPr/>
        </p:nvSpPr>
        <p:spPr>
          <a:xfrm flipH="1">
            <a:off x="2201332" y="51790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 name="楕円 21"/>
          <p:cNvSpPr/>
          <p:nvPr/>
        </p:nvSpPr>
        <p:spPr>
          <a:xfrm flipH="1">
            <a:off x="2201332" y="52450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 name="楕円 22"/>
          <p:cNvSpPr/>
          <p:nvPr/>
        </p:nvSpPr>
        <p:spPr>
          <a:xfrm flipH="1">
            <a:off x="2201332" y="53110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 name="楕円 23"/>
          <p:cNvSpPr/>
          <p:nvPr/>
        </p:nvSpPr>
        <p:spPr>
          <a:xfrm flipH="1">
            <a:off x="2201332" y="53769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 name="楕円 25"/>
          <p:cNvSpPr/>
          <p:nvPr/>
        </p:nvSpPr>
        <p:spPr>
          <a:xfrm flipH="1">
            <a:off x="2201332" y="54429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 name="楕円 26"/>
          <p:cNvSpPr/>
          <p:nvPr/>
        </p:nvSpPr>
        <p:spPr>
          <a:xfrm flipH="1">
            <a:off x="2201332" y="55089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 name="楕円 27"/>
          <p:cNvSpPr/>
          <p:nvPr/>
        </p:nvSpPr>
        <p:spPr>
          <a:xfrm flipH="1">
            <a:off x="2201332" y="55749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 name="楕円 28"/>
          <p:cNvSpPr/>
          <p:nvPr/>
        </p:nvSpPr>
        <p:spPr>
          <a:xfrm flipH="1">
            <a:off x="2201332" y="56409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 name="楕円 29"/>
          <p:cNvSpPr/>
          <p:nvPr/>
        </p:nvSpPr>
        <p:spPr>
          <a:xfrm flipH="1">
            <a:off x="2201332" y="57069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 name="楕円 30"/>
          <p:cNvSpPr/>
          <p:nvPr/>
        </p:nvSpPr>
        <p:spPr>
          <a:xfrm flipH="1">
            <a:off x="2201332" y="57729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2" name="楕円 31"/>
          <p:cNvSpPr/>
          <p:nvPr/>
        </p:nvSpPr>
        <p:spPr>
          <a:xfrm flipH="1">
            <a:off x="2201332" y="58389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 name="楕円 32"/>
          <p:cNvSpPr/>
          <p:nvPr/>
        </p:nvSpPr>
        <p:spPr>
          <a:xfrm flipH="1">
            <a:off x="2201332" y="59049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 name="楕円 33"/>
          <p:cNvSpPr/>
          <p:nvPr/>
        </p:nvSpPr>
        <p:spPr>
          <a:xfrm flipH="1">
            <a:off x="2201332" y="59709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5" name="楕円 34"/>
          <p:cNvSpPr/>
          <p:nvPr/>
        </p:nvSpPr>
        <p:spPr>
          <a:xfrm flipH="1">
            <a:off x="2201332" y="60369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1" name="楕円 60"/>
          <p:cNvSpPr/>
          <p:nvPr/>
        </p:nvSpPr>
        <p:spPr>
          <a:xfrm flipH="1">
            <a:off x="2201332" y="61029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2" name="楕円 61"/>
          <p:cNvSpPr/>
          <p:nvPr/>
        </p:nvSpPr>
        <p:spPr>
          <a:xfrm flipH="1">
            <a:off x="2201332" y="61689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3" name="楕円 62"/>
          <p:cNvSpPr/>
          <p:nvPr/>
        </p:nvSpPr>
        <p:spPr>
          <a:xfrm flipH="1">
            <a:off x="2201332" y="62348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4" name="楕円 63"/>
          <p:cNvSpPr/>
          <p:nvPr/>
        </p:nvSpPr>
        <p:spPr>
          <a:xfrm flipH="1">
            <a:off x="2201332" y="63008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5" name="楕円 64"/>
          <p:cNvSpPr/>
          <p:nvPr/>
        </p:nvSpPr>
        <p:spPr>
          <a:xfrm flipH="1">
            <a:off x="2201332" y="63668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6" name="楕円 65"/>
          <p:cNvSpPr/>
          <p:nvPr/>
        </p:nvSpPr>
        <p:spPr>
          <a:xfrm flipH="1">
            <a:off x="2201332" y="64328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7" name="楕円 66"/>
          <p:cNvSpPr/>
          <p:nvPr/>
        </p:nvSpPr>
        <p:spPr>
          <a:xfrm flipH="1">
            <a:off x="2201332" y="64988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p:cNvSpPr/>
          <p:nvPr/>
        </p:nvSpPr>
        <p:spPr>
          <a:xfrm flipH="1">
            <a:off x="2201332" y="65648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p:cNvSpPr/>
          <p:nvPr/>
        </p:nvSpPr>
        <p:spPr>
          <a:xfrm flipH="1">
            <a:off x="2201332" y="66308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p:cNvSpPr/>
          <p:nvPr/>
        </p:nvSpPr>
        <p:spPr>
          <a:xfrm flipH="1">
            <a:off x="2201332" y="6696799"/>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105" name="グループ化 104"/>
          <p:cNvGrpSpPr/>
          <p:nvPr/>
        </p:nvGrpSpPr>
        <p:grpSpPr>
          <a:xfrm>
            <a:off x="4601953" y="1814850"/>
            <a:ext cx="84720" cy="3226301"/>
            <a:chOff x="1396350" y="377313"/>
            <a:chExt cx="149115" cy="5678587"/>
          </a:xfrm>
        </p:grpSpPr>
        <p:grpSp>
          <p:nvGrpSpPr>
            <p:cNvPr id="106" name="グループ化 105"/>
            <p:cNvGrpSpPr/>
            <p:nvPr/>
          </p:nvGrpSpPr>
          <p:grpSpPr>
            <a:xfrm>
              <a:off x="1396351" y="377313"/>
              <a:ext cx="149114" cy="1861037"/>
              <a:chOff x="1357714" y="634890"/>
              <a:chExt cx="149114" cy="1861037"/>
            </a:xfrm>
          </p:grpSpPr>
          <p:sp>
            <p:nvSpPr>
              <p:cNvPr id="129" name="楕円 12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0" name="楕円 12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1" name="楕円 13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2" name="楕円 13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3" name="楕円 13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4" name="楕円 13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5" name="楕円 13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6" name="楕円 13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7" name="楕円 13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8" name="楕円 13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7" name="グループ化 106"/>
            <p:cNvGrpSpPr/>
            <p:nvPr/>
          </p:nvGrpSpPr>
          <p:grpSpPr>
            <a:xfrm>
              <a:off x="1396351" y="2292725"/>
              <a:ext cx="149114" cy="1861037"/>
              <a:chOff x="1357714" y="634890"/>
              <a:chExt cx="149114" cy="1861037"/>
            </a:xfrm>
          </p:grpSpPr>
          <p:sp>
            <p:nvSpPr>
              <p:cNvPr id="119" name="楕円 11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0" name="楕円 11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1" name="楕円 12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2" name="楕円 12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3" name="楕円 12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4" name="楕円 12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5" name="楕円 12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6" name="楕円 12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7" name="楕円 12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8" name="楕円 12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8" name="グループ化 107"/>
            <p:cNvGrpSpPr/>
            <p:nvPr/>
          </p:nvGrpSpPr>
          <p:grpSpPr>
            <a:xfrm>
              <a:off x="1396350" y="4194863"/>
              <a:ext cx="149114" cy="1861037"/>
              <a:chOff x="1357714" y="634890"/>
              <a:chExt cx="149114" cy="1861037"/>
            </a:xfrm>
          </p:grpSpPr>
          <p:sp>
            <p:nvSpPr>
              <p:cNvPr id="109" name="楕円 10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0" name="楕円 10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1" name="楕円 11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2" name="楕円 11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3" name="楕円 11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4" name="楕円 11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5" name="楕円 11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6" name="楕円 11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7" name="楕円 11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8" name="楕円 11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01" name="楕円 300"/>
          <p:cNvSpPr/>
          <p:nvPr/>
        </p:nvSpPr>
        <p:spPr>
          <a:xfrm flipH="1">
            <a:off x="2201332" y="1636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2" name="楕円 301"/>
          <p:cNvSpPr/>
          <p:nvPr/>
        </p:nvSpPr>
        <p:spPr>
          <a:xfrm flipH="1">
            <a:off x="2201332" y="2296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3" name="楕円 302"/>
          <p:cNvSpPr/>
          <p:nvPr/>
        </p:nvSpPr>
        <p:spPr>
          <a:xfrm flipH="1">
            <a:off x="2201332" y="2956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4" name="楕円 303"/>
          <p:cNvSpPr/>
          <p:nvPr/>
        </p:nvSpPr>
        <p:spPr>
          <a:xfrm flipH="1">
            <a:off x="2201332" y="3616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5" name="楕円 304"/>
          <p:cNvSpPr/>
          <p:nvPr/>
        </p:nvSpPr>
        <p:spPr>
          <a:xfrm flipH="1">
            <a:off x="2201332" y="4275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6" name="楕円 305"/>
          <p:cNvSpPr/>
          <p:nvPr/>
        </p:nvSpPr>
        <p:spPr>
          <a:xfrm flipH="1">
            <a:off x="2201332" y="4935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7" name="楕円 306"/>
          <p:cNvSpPr/>
          <p:nvPr/>
        </p:nvSpPr>
        <p:spPr>
          <a:xfrm flipH="1">
            <a:off x="2201332" y="5595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8" name="楕円 307"/>
          <p:cNvSpPr/>
          <p:nvPr/>
        </p:nvSpPr>
        <p:spPr>
          <a:xfrm flipH="1">
            <a:off x="2201332" y="6255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9" name="楕円 308"/>
          <p:cNvSpPr/>
          <p:nvPr/>
        </p:nvSpPr>
        <p:spPr>
          <a:xfrm flipH="1">
            <a:off x="2201332" y="6915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0" name="楕円 309"/>
          <p:cNvSpPr/>
          <p:nvPr/>
        </p:nvSpPr>
        <p:spPr>
          <a:xfrm flipH="1">
            <a:off x="2201332" y="7575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1" name="楕円 290"/>
          <p:cNvSpPr/>
          <p:nvPr/>
        </p:nvSpPr>
        <p:spPr>
          <a:xfrm flipH="1">
            <a:off x="2201332" y="8235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2" name="楕円 291"/>
          <p:cNvSpPr/>
          <p:nvPr/>
        </p:nvSpPr>
        <p:spPr>
          <a:xfrm flipH="1">
            <a:off x="2201332" y="8895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3" name="楕円 292"/>
          <p:cNvSpPr/>
          <p:nvPr/>
        </p:nvSpPr>
        <p:spPr>
          <a:xfrm flipH="1">
            <a:off x="2201332" y="9555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4" name="楕円 293"/>
          <p:cNvSpPr/>
          <p:nvPr/>
        </p:nvSpPr>
        <p:spPr>
          <a:xfrm flipH="1">
            <a:off x="2201332" y="10215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5" name="楕円 294"/>
          <p:cNvSpPr/>
          <p:nvPr/>
        </p:nvSpPr>
        <p:spPr>
          <a:xfrm flipH="1">
            <a:off x="2201332" y="10875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6" name="楕円 295"/>
          <p:cNvSpPr/>
          <p:nvPr/>
        </p:nvSpPr>
        <p:spPr>
          <a:xfrm flipH="1">
            <a:off x="2201332" y="11535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7" name="楕円 296"/>
          <p:cNvSpPr/>
          <p:nvPr/>
        </p:nvSpPr>
        <p:spPr>
          <a:xfrm flipH="1">
            <a:off x="2201332" y="12195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8" name="楕円 297"/>
          <p:cNvSpPr/>
          <p:nvPr/>
        </p:nvSpPr>
        <p:spPr>
          <a:xfrm flipH="1">
            <a:off x="2201332" y="12854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9" name="楕円 298"/>
          <p:cNvSpPr/>
          <p:nvPr/>
        </p:nvSpPr>
        <p:spPr>
          <a:xfrm flipH="1">
            <a:off x="2201332" y="13514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0" name="楕円 299"/>
          <p:cNvSpPr/>
          <p:nvPr/>
        </p:nvSpPr>
        <p:spPr>
          <a:xfrm flipH="1">
            <a:off x="2201332" y="14174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1" name="楕円 280"/>
          <p:cNvSpPr/>
          <p:nvPr/>
        </p:nvSpPr>
        <p:spPr>
          <a:xfrm flipH="1">
            <a:off x="2201332" y="14834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2" name="楕円 281"/>
          <p:cNvSpPr/>
          <p:nvPr/>
        </p:nvSpPr>
        <p:spPr>
          <a:xfrm flipH="1">
            <a:off x="2201332" y="15494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3" name="楕円 282"/>
          <p:cNvSpPr/>
          <p:nvPr/>
        </p:nvSpPr>
        <p:spPr>
          <a:xfrm flipH="1">
            <a:off x="2201332" y="16154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4" name="楕円 283"/>
          <p:cNvSpPr/>
          <p:nvPr/>
        </p:nvSpPr>
        <p:spPr>
          <a:xfrm flipH="1">
            <a:off x="2201332" y="16814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5" name="楕円 284"/>
          <p:cNvSpPr/>
          <p:nvPr/>
        </p:nvSpPr>
        <p:spPr>
          <a:xfrm flipH="1">
            <a:off x="2201332" y="17474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6" name="楕円 285"/>
          <p:cNvSpPr/>
          <p:nvPr/>
        </p:nvSpPr>
        <p:spPr>
          <a:xfrm flipH="1">
            <a:off x="2201332" y="18134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7" name="楕円 286"/>
          <p:cNvSpPr/>
          <p:nvPr/>
        </p:nvSpPr>
        <p:spPr>
          <a:xfrm flipH="1">
            <a:off x="2201332" y="18794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8" name="楕円 287"/>
          <p:cNvSpPr/>
          <p:nvPr/>
        </p:nvSpPr>
        <p:spPr>
          <a:xfrm flipH="1">
            <a:off x="2201332" y="19454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9" name="楕円 288"/>
          <p:cNvSpPr/>
          <p:nvPr/>
        </p:nvSpPr>
        <p:spPr>
          <a:xfrm flipH="1">
            <a:off x="2201332" y="20114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0" name="楕円 289"/>
          <p:cNvSpPr/>
          <p:nvPr/>
        </p:nvSpPr>
        <p:spPr>
          <a:xfrm flipH="1">
            <a:off x="2201332" y="20773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8" name="楕円 267"/>
          <p:cNvSpPr/>
          <p:nvPr/>
        </p:nvSpPr>
        <p:spPr>
          <a:xfrm flipH="1">
            <a:off x="2201332" y="21433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9" name="楕円 268"/>
          <p:cNvSpPr/>
          <p:nvPr/>
        </p:nvSpPr>
        <p:spPr>
          <a:xfrm flipH="1">
            <a:off x="2201332" y="22093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0" name="楕円 269"/>
          <p:cNvSpPr/>
          <p:nvPr/>
        </p:nvSpPr>
        <p:spPr>
          <a:xfrm flipH="1">
            <a:off x="2201332" y="22753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1" name="楕円 270"/>
          <p:cNvSpPr/>
          <p:nvPr/>
        </p:nvSpPr>
        <p:spPr>
          <a:xfrm flipH="1">
            <a:off x="2201332" y="23413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2" name="楕円 271"/>
          <p:cNvSpPr/>
          <p:nvPr/>
        </p:nvSpPr>
        <p:spPr>
          <a:xfrm flipH="1">
            <a:off x="2201332" y="24073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3" name="楕円 272"/>
          <p:cNvSpPr/>
          <p:nvPr/>
        </p:nvSpPr>
        <p:spPr>
          <a:xfrm flipH="1">
            <a:off x="2201332" y="247335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4" name="楕円 273"/>
          <p:cNvSpPr/>
          <p:nvPr/>
        </p:nvSpPr>
        <p:spPr>
          <a:xfrm flipH="1">
            <a:off x="2201332" y="253934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5" name="楕円 274"/>
          <p:cNvSpPr/>
          <p:nvPr/>
        </p:nvSpPr>
        <p:spPr>
          <a:xfrm flipH="1">
            <a:off x="2201332" y="260533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6" name="楕円 275"/>
          <p:cNvSpPr/>
          <p:nvPr/>
        </p:nvSpPr>
        <p:spPr>
          <a:xfrm flipH="1">
            <a:off x="2201332" y="267132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7" name="楕円 276"/>
          <p:cNvSpPr/>
          <p:nvPr/>
        </p:nvSpPr>
        <p:spPr>
          <a:xfrm flipH="1">
            <a:off x="2201332" y="273731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8" name="楕円 257"/>
          <p:cNvSpPr/>
          <p:nvPr/>
        </p:nvSpPr>
        <p:spPr>
          <a:xfrm flipH="1">
            <a:off x="2201332" y="280331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9" name="楕円 258"/>
          <p:cNvSpPr/>
          <p:nvPr/>
        </p:nvSpPr>
        <p:spPr>
          <a:xfrm flipH="1">
            <a:off x="2201332" y="286930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0" name="楕円 259"/>
          <p:cNvSpPr/>
          <p:nvPr/>
        </p:nvSpPr>
        <p:spPr>
          <a:xfrm flipH="1">
            <a:off x="2201332" y="293529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1" name="楕円 260"/>
          <p:cNvSpPr/>
          <p:nvPr/>
        </p:nvSpPr>
        <p:spPr>
          <a:xfrm flipH="1">
            <a:off x="2201332" y="300128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2" name="楕円 261"/>
          <p:cNvSpPr/>
          <p:nvPr/>
        </p:nvSpPr>
        <p:spPr>
          <a:xfrm flipH="1">
            <a:off x="2201332" y="306727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3" name="楕円 262"/>
          <p:cNvSpPr/>
          <p:nvPr/>
        </p:nvSpPr>
        <p:spPr>
          <a:xfrm flipH="1">
            <a:off x="2201332" y="313327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4" name="楕円 263"/>
          <p:cNvSpPr/>
          <p:nvPr/>
        </p:nvSpPr>
        <p:spPr>
          <a:xfrm flipH="1">
            <a:off x="2201332" y="319926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5" name="楕円 264"/>
          <p:cNvSpPr/>
          <p:nvPr/>
        </p:nvSpPr>
        <p:spPr>
          <a:xfrm flipH="1">
            <a:off x="2201332" y="326525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6" name="楕円 265"/>
          <p:cNvSpPr/>
          <p:nvPr/>
        </p:nvSpPr>
        <p:spPr>
          <a:xfrm flipH="1">
            <a:off x="2201332" y="333124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7" name="楕円 266"/>
          <p:cNvSpPr/>
          <p:nvPr/>
        </p:nvSpPr>
        <p:spPr>
          <a:xfrm flipH="1">
            <a:off x="2201332" y="339723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8" name="楕円 247"/>
          <p:cNvSpPr/>
          <p:nvPr/>
        </p:nvSpPr>
        <p:spPr>
          <a:xfrm flipH="1">
            <a:off x="2201332" y="346323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9" name="楕円 248"/>
          <p:cNvSpPr/>
          <p:nvPr/>
        </p:nvSpPr>
        <p:spPr>
          <a:xfrm flipH="1">
            <a:off x="2201332" y="352922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0" name="楕円 249"/>
          <p:cNvSpPr/>
          <p:nvPr/>
        </p:nvSpPr>
        <p:spPr>
          <a:xfrm flipH="1">
            <a:off x="2201332" y="359521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1" name="楕円 250"/>
          <p:cNvSpPr/>
          <p:nvPr/>
        </p:nvSpPr>
        <p:spPr>
          <a:xfrm flipH="1">
            <a:off x="2201332" y="366120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2" name="楕円 251"/>
          <p:cNvSpPr/>
          <p:nvPr/>
        </p:nvSpPr>
        <p:spPr>
          <a:xfrm flipH="1">
            <a:off x="2201332" y="372719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3" name="楕円 252"/>
          <p:cNvSpPr/>
          <p:nvPr/>
        </p:nvSpPr>
        <p:spPr>
          <a:xfrm flipH="1">
            <a:off x="2201332" y="3793190"/>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4" name="楕円 253"/>
          <p:cNvSpPr/>
          <p:nvPr/>
        </p:nvSpPr>
        <p:spPr>
          <a:xfrm flipH="1">
            <a:off x="2201332" y="3859182"/>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5" name="楕円 254"/>
          <p:cNvSpPr/>
          <p:nvPr/>
        </p:nvSpPr>
        <p:spPr>
          <a:xfrm flipH="1">
            <a:off x="2201332" y="3925174"/>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6" name="楕円 255"/>
          <p:cNvSpPr/>
          <p:nvPr/>
        </p:nvSpPr>
        <p:spPr>
          <a:xfrm flipH="1">
            <a:off x="2201332" y="3991166"/>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7" name="楕円 256"/>
          <p:cNvSpPr/>
          <p:nvPr/>
        </p:nvSpPr>
        <p:spPr>
          <a:xfrm flipH="1">
            <a:off x="2201332" y="4057158"/>
            <a:ext cx="51340" cy="513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350" name="グループ化 349"/>
          <p:cNvGrpSpPr/>
          <p:nvPr/>
        </p:nvGrpSpPr>
        <p:grpSpPr>
          <a:xfrm>
            <a:off x="1785027" y="4525769"/>
            <a:ext cx="858905" cy="624862"/>
            <a:chOff x="1785027" y="4422737"/>
            <a:chExt cx="858905" cy="624862"/>
          </a:xfrm>
        </p:grpSpPr>
        <p:sp>
          <p:nvSpPr>
            <p:cNvPr id="348"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7" name="テキスト ボックス 356"/>
          <p:cNvSpPr txBox="1"/>
          <p:nvPr/>
        </p:nvSpPr>
        <p:spPr>
          <a:xfrm>
            <a:off x="1262131" y="1030652"/>
            <a:ext cx="800219" cy="369332"/>
          </a:xfrm>
          <a:prstGeom prst="rect">
            <a:avLst/>
          </a:prstGeom>
          <a:noFill/>
        </p:spPr>
        <p:txBody>
          <a:bodyPr wrap="none" rtlCol="0">
            <a:spAutoFit/>
          </a:bodyPr>
          <a:lstStyle/>
          <a:p>
            <a:r>
              <a:rPr kumimoji="1" lang="en-US" altLang="ja-JP" dirty="0"/>
              <a:t>784</a:t>
            </a:r>
            <a:r>
              <a:rPr kumimoji="1" lang="ja-JP" altLang="en-US" dirty="0"/>
              <a:t>個</a:t>
            </a:r>
          </a:p>
        </p:txBody>
      </p:sp>
      <p:sp>
        <p:nvSpPr>
          <p:cNvPr id="358" name="テキスト ボックス 357"/>
          <p:cNvSpPr txBox="1"/>
          <p:nvPr/>
        </p:nvSpPr>
        <p:spPr>
          <a:xfrm>
            <a:off x="3798316" y="2111127"/>
            <a:ext cx="671979" cy="369332"/>
          </a:xfrm>
          <a:prstGeom prst="rect">
            <a:avLst/>
          </a:prstGeom>
          <a:noFill/>
        </p:spPr>
        <p:txBody>
          <a:bodyPr wrap="none" rtlCol="0">
            <a:spAutoFit/>
          </a:bodyPr>
          <a:lstStyle/>
          <a:p>
            <a:r>
              <a:rPr kumimoji="1" lang="en-US" altLang="ja-JP" dirty="0"/>
              <a:t>50</a:t>
            </a:r>
            <a:r>
              <a:rPr kumimoji="1" lang="ja-JP" altLang="en-US" dirty="0"/>
              <a:t>個</a:t>
            </a:r>
          </a:p>
        </p:txBody>
      </p:sp>
      <p:sp>
        <p:nvSpPr>
          <p:cNvPr id="362" name="フローチャート: 手作業 360"/>
          <p:cNvSpPr/>
          <p:nvPr/>
        </p:nvSpPr>
        <p:spPr>
          <a:xfrm rot="5400000">
            <a:off x="2607628" y="2305038"/>
            <a:ext cx="6511328" cy="221025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73" name="グループ化 172"/>
          <p:cNvGrpSpPr/>
          <p:nvPr/>
        </p:nvGrpSpPr>
        <p:grpSpPr>
          <a:xfrm>
            <a:off x="6997320" y="191169"/>
            <a:ext cx="84720" cy="3226301"/>
            <a:chOff x="1396350" y="377313"/>
            <a:chExt cx="149115" cy="5678587"/>
          </a:xfrm>
        </p:grpSpPr>
        <p:grpSp>
          <p:nvGrpSpPr>
            <p:cNvPr id="174" name="グループ化 173"/>
            <p:cNvGrpSpPr/>
            <p:nvPr/>
          </p:nvGrpSpPr>
          <p:grpSpPr>
            <a:xfrm>
              <a:off x="1396351" y="377313"/>
              <a:ext cx="149114" cy="1861037"/>
              <a:chOff x="1357714" y="634890"/>
              <a:chExt cx="149114" cy="1861037"/>
            </a:xfrm>
          </p:grpSpPr>
          <p:sp>
            <p:nvSpPr>
              <p:cNvPr id="197" name="楕円 19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8" name="楕円 19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9" name="楕円 19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0" name="楕円 19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1" name="楕円 20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2" name="楕円 20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3" name="楕円 20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4" name="楕円 20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5" name="楕円 20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6" name="楕円 20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5" name="グループ化 174"/>
            <p:cNvGrpSpPr/>
            <p:nvPr/>
          </p:nvGrpSpPr>
          <p:grpSpPr>
            <a:xfrm>
              <a:off x="1396351" y="2292725"/>
              <a:ext cx="149114" cy="1861037"/>
              <a:chOff x="1357714" y="634890"/>
              <a:chExt cx="149114" cy="1861037"/>
            </a:xfrm>
          </p:grpSpPr>
          <p:sp>
            <p:nvSpPr>
              <p:cNvPr id="187" name="楕円 18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8" name="楕円 18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9" name="楕円 18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0" name="楕円 18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1" name="楕円 19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2" name="楕円 19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3" name="楕円 19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4" name="楕円 19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5" name="楕円 19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6" name="楕円 19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6" name="グループ化 175"/>
            <p:cNvGrpSpPr/>
            <p:nvPr/>
          </p:nvGrpSpPr>
          <p:grpSpPr>
            <a:xfrm>
              <a:off x="1396350" y="4194863"/>
              <a:ext cx="149114" cy="1861037"/>
              <a:chOff x="1357714" y="634890"/>
              <a:chExt cx="149114" cy="1861037"/>
            </a:xfrm>
          </p:grpSpPr>
          <p:sp>
            <p:nvSpPr>
              <p:cNvPr id="177" name="楕円 17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8" name="楕円 17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9" name="楕円 17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0" name="楕円 17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1" name="楕円 18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2" name="楕円 18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3" name="楕円 18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4" name="楕円 18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5" name="楕円 18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6" name="楕円 18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grpSp>
        <p:nvGrpSpPr>
          <p:cNvPr id="207" name="グループ化 206"/>
          <p:cNvGrpSpPr/>
          <p:nvPr/>
        </p:nvGrpSpPr>
        <p:grpSpPr>
          <a:xfrm>
            <a:off x="6997318" y="3448363"/>
            <a:ext cx="84720" cy="3226301"/>
            <a:chOff x="1396350" y="377313"/>
            <a:chExt cx="149115" cy="5678587"/>
          </a:xfrm>
        </p:grpSpPr>
        <p:grpSp>
          <p:nvGrpSpPr>
            <p:cNvPr id="208" name="グループ化 207"/>
            <p:cNvGrpSpPr/>
            <p:nvPr/>
          </p:nvGrpSpPr>
          <p:grpSpPr>
            <a:xfrm>
              <a:off x="1396351" y="377313"/>
              <a:ext cx="149114" cy="1861037"/>
              <a:chOff x="1357714" y="634890"/>
              <a:chExt cx="149114" cy="1861037"/>
            </a:xfrm>
          </p:grpSpPr>
          <p:sp>
            <p:nvSpPr>
              <p:cNvPr id="231" name="楕円 23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2" name="楕円 23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3" name="楕円 23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4" name="楕円 23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5" name="楕円 23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6" name="楕円 23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7" name="楕円 23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8" name="楕円 23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9" name="楕円 23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0" name="楕円 23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09" name="グループ化 208"/>
            <p:cNvGrpSpPr/>
            <p:nvPr/>
          </p:nvGrpSpPr>
          <p:grpSpPr>
            <a:xfrm>
              <a:off x="1396351" y="2292725"/>
              <a:ext cx="149114" cy="1861037"/>
              <a:chOff x="1357714" y="634890"/>
              <a:chExt cx="149114" cy="1861037"/>
            </a:xfrm>
          </p:grpSpPr>
          <p:sp>
            <p:nvSpPr>
              <p:cNvPr id="221" name="楕円 22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2" name="楕円 22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3" name="楕円 22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4" name="楕円 22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5" name="楕円 22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6" name="楕円 22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7" name="楕円 22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8" name="楕円 22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9" name="楕円 22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0" name="楕円 22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10" name="グループ化 209"/>
            <p:cNvGrpSpPr/>
            <p:nvPr/>
          </p:nvGrpSpPr>
          <p:grpSpPr>
            <a:xfrm>
              <a:off x="1396350" y="4194863"/>
              <a:ext cx="149114" cy="1861037"/>
              <a:chOff x="1357714" y="634890"/>
              <a:chExt cx="149114" cy="1861037"/>
            </a:xfrm>
          </p:grpSpPr>
          <p:sp>
            <p:nvSpPr>
              <p:cNvPr id="211" name="楕円 21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2" name="楕円 21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3" name="楕円 21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4" name="楕円 21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5" name="楕円 21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6" name="楕円 21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7" name="楕円 21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8" name="楕円 21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9" name="楕円 21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0" name="楕円 21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59" name="テキスト ボックス 358"/>
          <p:cNvSpPr txBox="1"/>
          <p:nvPr/>
        </p:nvSpPr>
        <p:spPr>
          <a:xfrm>
            <a:off x="6129563" y="731521"/>
            <a:ext cx="800219" cy="369332"/>
          </a:xfrm>
          <a:prstGeom prst="rect">
            <a:avLst/>
          </a:prstGeom>
          <a:noFill/>
        </p:spPr>
        <p:txBody>
          <a:bodyPr wrap="none" rtlCol="0">
            <a:spAutoFit/>
          </a:bodyPr>
          <a:lstStyle/>
          <a:p>
            <a:r>
              <a:rPr lang="en-US" altLang="ja-JP" dirty="0"/>
              <a:t>100</a:t>
            </a:r>
            <a:r>
              <a:rPr kumimoji="1" lang="ja-JP" altLang="en-US" dirty="0"/>
              <a:t>個</a:t>
            </a:r>
          </a:p>
        </p:txBody>
      </p:sp>
      <p:sp>
        <p:nvSpPr>
          <p:cNvPr id="363" name="フローチャート: 手作業 360"/>
          <p:cNvSpPr/>
          <p:nvPr/>
        </p:nvSpPr>
        <p:spPr>
          <a:xfrm rot="16200000">
            <a:off x="4983642" y="2289314"/>
            <a:ext cx="6511328" cy="222307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 name="connsiteX0" fmla="*/ 0 w 10000"/>
              <a:gd name="connsiteY0" fmla="*/ 0 h 10058"/>
              <a:gd name="connsiteX1" fmla="*/ 10000 w 10000"/>
              <a:gd name="connsiteY1" fmla="*/ 0 h 10058"/>
              <a:gd name="connsiteX2" fmla="*/ 8257 w 10000"/>
              <a:gd name="connsiteY2" fmla="*/ 10058 h 10058"/>
              <a:gd name="connsiteX3" fmla="*/ 2593 w 10000"/>
              <a:gd name="connsiteY3" fmla="*/ 10000 h 10058"/>
              <a:gd name="connsiteX4" fmla="*/ 0 w 10000"/>
              <a:gd name="connsiteY4" fmla="*/ 0 h 10058"/>
              <a:gd name="connsiteX0" fmla="*/ 0 w 10000"/>
              <a:gd name="connsiteY0" fmla="*/ 0 h 10058"/>
              <a:gd name="connsiteX1" fmla="*/ 10000 w 10000"/>
              <a:gd name="connsiteY1" fmla="*/ 0 h 10058"/>
              <a:gd name="connsiteX2" fmla="*/ 8257 w 10000"/>
              <a:gd name="connsiteY2" fmla="*/ 10058 h 10058"/>
              <a:gd name="connsiteX3" fmla="*/ 2019 w 10000"/>
              <a:gd name="connsiteY3" fmla="*/ 10058 h 10058"/>
              <a:gd name="connsiteX4" fmla="*/ 0 w 10000"/>
              <a:gd name="connsiteY4" fmla="*/ 0 h 1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58">
                <a:moveTo>
                  <a:pt x="0" y="0"/>
                </a:moveTo>
                <a:lnTo>
                  <a:pt x="10000" y="0"/>
                </a:lnTo>
                <a:lnTo>
                  <a:pt x="8257" y="10058"/>
                </a:lnTo>
                <a:lnTo>
                  <a:pt x="2019" y="10058"/>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p:cNvGrpSpPr/>
          <p:nvPr/>
        </p:nvGrpSpPr>
        <p:grpSpPr>
          <a:xfrm>
            <a:off x="9276769" y="1125887"/>
            <a:ext cx="351046" cy="4381298"/>
            <a:chOff x="1357714" y="634890"/>
            <a:chExt cx="149114" cy="1861037"/>
          </a:xfrm>
        </p:grpSpPr>
        <p:sp>
          <p:nvSpPr>
            <p:cNvPr id="335" name="楕円 334"/>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6" name="楕円 335"/>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7" name="楕円 336"/>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8" name="楕円 337"/>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9" name="楕円 338"/>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0" name="楕円 339"/>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1" name="楕円 340"/>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2" name="楕円 341"/>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3" name="楕円 342"/>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4" name="楕円 343"/>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360" name="テキスト ボックス 359"/>
          <p:cNvSpPr txBox="1"/>
          <p:nvPr/>
        </p:nvSpPr>
        <p:spPr>
          <a:xfrm>
            <a:off x="8504324" y="1573693"/>
            <a:ext cx="671979" cy="369332"/>
          </a:xfrm>
          <a:prstGeom prst="rect">
            <a:avLst/>
          </a:prstGeom>
          <a:noFill/>
        </p:spPr>
        <p:txBody>
          <a:bodyPr wrap="none" rtlCol="0">
            <a:spAutoFit/>
          </a:bodyPr>
          <a:lstStyle/>
          <a:p>
            <a:r>
              <a:rPr lang="en-US" altLang="ja-JP" dirty="0"/>
              <a:t>10</a:t>
            </a:r>
            <a:r>
              <a:rPr kumimoji="1" lang="ja-JP" altLang="en-US" dirty="0"/>
              <a:t>個</a:t>
            </a:r>
          </a:p>
        </p:txBody>
      </p:sp>
      <p:grpSp>
        <p:nvGrpSpPr>
          <p:cNvPr id="351" name="グループ化 350"/>
          <p:cNvGrpSpPr/>
          <p:nvPr/>
        </p:nvGrpSpPr>
        <p:grpSpPr>
          <a:xfrm>
            <a:off x="4170357" y="3850604"/>
            <a:ext cx="858905" cy="624862"/>
            <a:chOff x="1785027" y="4422737"/>
            <a:chExt cx="858905" cy="624862"/>
          </a:xfrm>
        </p:grpSpPr>
        <p:sp>
          <p:nvSpPr>
            <p:cNvPr id="352" name="フリーフォーム: 図形 351"/>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リーフォーム: 図形 352"/>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4" name="グループ化 353"/>
          <p:cNvGrpSpPr/>
          <p:nvPr/>
        </p:nvGrpSpPr>
        <p:grpSpPr>
          <a:xfrm>
            <a:off x="6602410" y="5045786"/>
            <a:ext cx="858905" cy="624862"/>
            <a:chOff x="1785027" y="4422737"/>
            <a:chExt cx="858905" cy="624862"/>
          </a:xfrm>
        </p:grpSpPr>
        <p:sp>
          <p:nvSpPr>
            <p:cNvPr id="355" name="フリーフォーム: 図形 354"/>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フリーフォーム: 図形 355"/>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円/楕円 12"/>
          <p:cNvSpPr/>
          <p:nvPr/>
        </p:nvSpPr>
        <p:spPr>
          <a:xfrm>
            <a:off x="1309077" y="503206"/>
            <a:ext cx="1506545" cy="5839401"/>
          </a:xfrm>
          <a:prstGeom prst="ellipse">
            <a:avLst/>
          </a:prstGeom>
          <a:solidFill>
            <a:srgbClr val="FFFF66">
              <a:alpha val="80000"/>
            </a:srgbClr>
          </a:solidFill>
        </p:spPr>
        <p:txBody>
          <a:bodyPr wrap="square" rtlCol="0" anchor="ctr">
            <a:noAutofit/>
          </a:bodyPr>
          <a:lstStyle/>
          <a:p>
            <a:r>
              <a:rPr lang="ja-JP" altLang="en-US" sz="3200" dirty="0"/>
              <a:t>入力</a:t>
            </a:r>
            <a:endParaRPr lang="ja-JP" altLang="en-US" sz="3200" dirty="0">
              <a:solidFill>
                <a:schemeClr val="tx1"/>
              </a:solidFill>
            </a:endParaRPr>
          </a:p>
        </p:txBody>
      </p:sp>
      <p:sp>
        <p:nvSpPr>
          <p:cNvPr id="241" name="円/楕円 240"/>
          <p:cNvSpPr/>
          <p:nvPr/>
        </p:nvSpPr>
        <p:spPr>
          <a:xfrm>
            <a:off x="3148331" y="1201862"/>
            <a:ext cx="5353462" cy="4333260"/>
          </a:xfrm>
          <a:prstGeom prst="ellipse">
            <a:avLst/>
          </a:prstGeom>
          <a:solidFill>
            <a:srgbClr val="FFFF66">
              <a:alpha val="80000"/>
            </a:srgbClr>
          </a:solidFill>
        </p:spPr>
        <p:txBody>
          <a:bodyPr wrap="square" rtlCol="0" anchor="ctr">
            <a:noAutofit/>
          </a:bodyPr>
          <a:lstStyle/>
          <a:p>
            <a:pPr algn="ctr"/>
            <a:r>
              <a:rPr lang="ja-JP" altLang="en-US" sz="4000" dirty="0">
                <a:solidFill>
                  <a:schemeClr val="tx1"/>
                </a:solidFill>
              </a:rPr>
              <a:t>計算</a:t>
            </a:r>
            <a:endParaRPr lang="en-US" altLang="ja-JP" sz="4000" dirty="0">
              <a:solidFill>
                <a:schemeClr val="tx1"/>
              </a:solidFill>
            </a:endParaRPr>
          </a:p>
          <a:p>
            <a:pPr algn="ctr"/>
            <a:r>
              <a:rPr lang="ja-JP" altLang="en-US" sz="3200" dirty="0"/>
              <a:t>（膨大な量の</a:t>
            </a:r>
            <a:endParaRPr lang="en-US" altLang="ja-JP" sz="3200" dirty="0"/>
          </a:p>
          <a:p>
            <a:pPr algn="ctr"/>
            <a:r>
              <a:rPr lang="ja-JP" altLang="en-US" sz="3200" dirty="0"/>
              <a:t>掛け算と足し算</a:t>
            </a:r>
            <a:endParaRPr lang="en-US" altLang="ja-JP" sz="3200" dirty="0"/>
          </a:p>
          <a:p>
            <a:pPr algn="ctr"/>
            <a:r>
              <a:rPr lang="ja-JP" altLang="en-US" sz="3200" dirty="0"/>
              <a:t>と活性化関数）</a:t>
            </a:r>
            <a:endParaRPr lang="ja-JP" altLang="en-US" sz="4000" dirty="0">
              <a:solidFill>
                <a:schemeClr val="tx1"/>
              </a:solidFill>
            </a:endParaRPr>
          </a:p>
        </p:txBody>
      </p:sp>
      <p:sp>
        <p:nvSpPr>
          <p:cNvPr id="242" name="円/楕円 241"/>
          <p:cNvSpPr/>
          <p:nvPr/>
        </p:nvSpPr>
        <p:spPr>
          <a:xfrm>
            <a:off x="8795672" y="196910"/>
            <a:ext cx="1506545" cy="5839401"/>
          </a:xfrm>
          <a:prstGeom prst="ellipse">
            <a:avLst/>
          </a:prstGeom>
          <a:solidFill>
            <a:srgbClr val="FFFF66">
              <a:alpha val="80000"/>
            </a:srgbClr>
          </a:solidFill>
        </p:spPr>
        <p:txBody>
          <a:bodyPr wrap="square" rtlCol="0" anchor="ctr">
            <a:noAutofit/>
          </a:bodyPr>
          <a:lstStyle/>
          <a:p>
            <a:r>
              <a:rPr lang="ja-JP" altLang="en-US" sz="3200" dirty="0">
                <a:solidFill>
                  <a:schemeClr val="tx1"/>
                </a:solidFill>
              </a:rPr>
              <a:t>出力</a:t>
            </a:r>
          </a:p>
        </p:txBody>
      </p:sp>
      <p:sp>
        <p:nvSpPr>
          <p:cNvPr id="14" name="右矢印 13"/>
          <p:cNvSpPr/>
          <p:nvPr/>
        </p:nvSpPr>
        <p:spPr>
          <a:xfrm>
            <a:off x="2586671" y="2279319"/>
            <a:ext cx="1704981" cy="247049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右矢印 242"/>
          <p:cNvSpPr/>
          <p:nvPr/>
        </p:nvSpPr>
        <p:spPr>
          <a:xfrm>
            <a:off x="7279659" y="2069166"/>
            <a:ext cx="1704981" cy="247049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スライド番号プレースホルダー 24"/>
          <p:cNvSpPr>
            <a:spLocks noGrp="1"/>
          </p:cNvSpPr>
          <p:nvPr>
            <p:ph type="sldNum" sz="quarter" idx="12"/>
          </p:nvPr>
        </p:nvSpPr>
        <p:spPr/>
        <p:txBody>
          <a:bodyPr/>
          <a:lstStyle/>
          <a:p>
            <a:fld id="{8AEBDCA3-918C-4541-BF84-4F93CF1796EA}" type="slidenum">
              <a:rPr kumimoji="1" lang="ja-JP" altLang="en-US" smtClean="0"/>
              <a:t>16</a:t>
            </a:fld>
            <a:endParaRPr kumimoji="1" lang="ja-JP" altLang="en-US"/>
          </a:p>
        </p:txBody>
      </p:sp>
      <p:sp>
        <p:nvSpPr>
          <p:cNvPr id="245" name="テキスト ボックス 244"/>
          <p:cNvSpPr txBox="1"/>
          <p:nvPr/>
        </p:nvSpPr>
        <p:spPr>
          <a:xfrm>
            <a:off x="1072286" y="5983882"/>
            <a:ext cx="9879628" cy="5232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kumimoji="1" lang="ja-JP" altLang="en-US" sz="2800" dirty="0" smtClean="0"/>
              <a:t>のちほどの手書き文字認識</a:t>
            </a:r>
            <a:r>
              <a:rPr lang="ja-JP" altLang="en-US" sz="2800" dirty="0" smtClean="0"/>
              <a:t>で使うニューラルネットワーク</a:t>
            </a:r>
            <a:endParaRPr lang="en-US" altLang="ja-JP" sz="2800" dirty="0"/>
          </a:p>
        </p:txBody>
      </p:sp>
    </p:spTree>
    <p:extLst>
      <p:ext uri="{BB962C8B-B14F-4D97-AF65-F5344CB8AC3E}">
        <p14:creationId xmlns:p14="http://schemas.microsoft.com/office/powerpoint/2010/main" val="3633516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1"/>
                                        </p:tgtEl>
                                        <p:attrNameLst>
                                          <p:attrName>style.visibility</p:attrName>
                                        </p:attrNameLst>
                                      </p:cBhvr>
                                      <p:to>
                                        <p:strVal val="visible"/>
                                      </p:to>
                                    </p:set>
                                    <p:animEffect transition="in" filter="fade">
                                      <p:cBhvr>
                                        <p:cTn id="17" dur="1000"/>
                                        <p:tgtEl>
                                          <p:spTgt spid="241"/>
                                        </p:tgtEl>
                                      </p:cBhvr>
                                    </p:animEffect>
                                    <p:anim calcmode="lin" valueType="num">
                                      <p:cBhvr>
                                        <p:cTn id="18" dur="1000" fill="hold"/>
                                        <p:tgtEl>
                                          <p:spTgt spid="241"/>
                                        </p:tgtEl>
                                        <p:attrNameLst>
                                          <p:attrName>ppt_x</p:attrName>
                                        </p:attrNameLst>
                                      </p:cBhvr>
                                      <p:tavLst>
                                        <p:tav tm="0">
                                          <p:val>
                                            <p:strVal val="#ppt_x"/>
                                          </p:val>
                                        </p:tav>
                                        <p:tav tm="100000">
                                          <p:val>
                                            <p:strVal val="#ppt_x"/>
                                          </p:val>
                                        </p:tav>
                                      </p:tavLst>
                                    </p:anim>
                                    <p:anim calcmode="lin" valueType="num">
                                      <p:cBhvr>
                                        <p:cTn id="19" dur="1000" fill="hold"/>
                                        <p:tgtEl>
                                          <p:spTgt spid="24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fade">
                                      <p:cBhvr>
                                        <p:cTn id="22" dur="1000"/>
                                        <p:tgtEl>
                                          <p:spTgt spid="243"/>
                                        </p:tgtEl>
                                      </p:cBhvr>
                                    </p:animEffect>
                                    <p:anim calcmode="lin" valueType="num">
                                      <p:cBhvr>
                                        <p:cTn id="23" dur="1000" fill="hold"/>
                                        <p:tgtEl>
                                          <p:spTgt spid="243"/>
                                        </p:tgtEl>
                                        <p:attrNameLst>
                                          <p:attrName>ppt_x</p:attrName>
                                        </p:attrNameLst>
                                      </p:cBhvr>
                                      <p:tavLst>
                                        <p:tav tm="0">
                                          <p:val>
                                            <p:strVal val="#ppt_x"/>
                                          </p:val>
                                        </p:tav>
                                        <p:tav tm="100000">
                                          <p:val>
                                            <p:strVal val="#ppt_x"/>
                                          </p:val>
                                        </p:tav>
                                      </p:tavLst>
                                    </p:anim>
                                    <p:anim calcmode="lin" valueType="num">
                                      <p:cBhvr>
                                        <p:cTn id="24" dur="1000" fill="hold"/>
                                        <p:tgtEl>
                                          <p:spTgt spid="24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fade">
                                      <p:cBhvr>
                                        <p:cTn id="27" dur="1000"/>
                                        <p:tgtEl>
                                          <p:spTgt spid="242"/>
                                        </p:tgtEl>
                                      </p:cBhvr>
                                    </p:animEffect>
                                    <p:anim calcmode="lin" valueType="num">
                                      <p:cBhvr>
                                        <p:cTn id="28" dur="1000" fill="hold"/>
                                        <p:tgtEl>
                                          <p:spTgt spid="242"/>
                                        </p:tgtEl>
                                        <p:attrNameLst>
                                          <p:attrName>ppt_x</p:attrName>
                                        </p:attrNameLst>
                                      </p:cBhvr>
                                      <p:tavLst>
                                        <p:tav tm="0">
                                          <p:val>
                                            <p:strVal val="#ppt_x"/>
                                          </p:val>
                                        </p:tav>
                                        <p:tav tm="100000">
                                          <p:val>
                                            <p:strVal val="#ppt_x"/>
                                          </p:val>
                                        </p:tav>
                                      </p:tavLst>
                                    </p:anim>
                                    <p:anim calcmode="lin" valueType="num">
                                      <p:cBhvr>
                                        <p:cTn id="29" dur="1000" fill="hold"/>
                                        <p:tgtEl>
                                          <p:spTgt spid="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1" grpId="0" animBg="1"/>
      <p:bldP spid="242" grpId="0" animBg="1"/>
      <p:bldP spid="14" grpId="0" animBg="1"/>
      <p:bldP spid="2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円/楕円 245"/>
          <p:cNvSpPr/>
          <p:nvPr/>
        </p:nvSpPr>
        <p:spPr>
          <a:xfrm>
            <a:off x="3148331" y="1201862"/>
            <a:ext cx="5353462" cy="4333260"/>
          </a:xfrm>
          <a:prstGeom prst="ellipse">
            <a:avLst/>
          </a:prstGeom>
          <a:solidFill>
            <a:srgbClr val="FFFF66">
              <a:alpha val="80000"/>
            </a:srgbClr>
          </a:solidFill>
        </p:spPr>
        <p:txBody>
          <a:bodyPr wrap="square" rtlCol="0" anchor="ctr">
            <a:noAutofit/>
          </a:bodyPr>
          <a:lstStyle/>
          <a:p>
            <a:pPr algn="ctr"/>
            <a:r>
              <a:rPr lang="ja-JP" altLang="en-US" sz="4000" dirty="0">
                <a:solidFill>
                  <a:schemeClr val="tx1"/>
                </a:solidFill>
              </a:rPr>
              <a:t>計算</a:t>
            </a:r>
            <a:endParaRPr lang="en-US" altLang="ja-JP" sz="4000" dirty="0">
              <a:solidFill>
                <a:schemeClr val="tx1"/>
              </a:solidFill>
            </a:endParaRPr>
          </a:p>
          <a:p>
            <a:pPr algn="ctr"/>
            <a:r>
              <a:rPr lang="ja-JP" altLang="en-US" sz="3200" dirty="0"/>
              <a:t>（膨大な量の</a:t>
            </a:r>
            <a:endParaRPr lang="en-US" altLang="ja-JP" sz="3200" dirty="0"/>
          </a:p>
          <a:p>
            <a:pPr algn="ctr"/>
            <a:r>
              <a:rPr lang="ja-JP" altLang="en-US" sz="3200" dirty="0"/>
              <a:t>掛け算と足し算</a:t>
            </a:r>
            <a:endParaRPr lang="en-US" altLang="ja-JP" sz="3200" dirty="0"/>
          </a:p>
          <a:p>
            <a:pPr algn="ctr"/>
            <a:r>
              <a:rPr lang="ja-JP" altLang="en-US" sz="3200" dirty="0"/>
              <a:t>と活性化関数）</a:t>
            </a:r>
            <a:endParaRPr lang="ja-JP" altLang="en-US" sz="40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00112" y="2696672"/>
            <a:ext cx="14763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テキスト ボックス 244"/>
          <p:cNvSpPr txBox="1"/>
          <p:nvPr/>
        </p:nvSpPr>
        <p:spPr>
          <a:xfrm rot="20700000">
            <a:off x="1528253" y="2022416"/>
            <a:ext cx="3467616" cy="584775"/>
          </a:xfrm>
          <a:prstGeom prst="rect">
            <a:avLst/>
          </a:prstGeom>
          <a:noFill/>
        </p:spPr>
        <p:txBody>
          <a:bodyPr wrap="none" rtlCol="0">
            <a:spAutoFit/>
          </a:bodyPr>
          <a:lstStyle/>
          <a:p>
            <a:r>
              <a:rPr lang="ja-JP" altLang="en-US" sz="3200" dirty="0"/>
              <a:t>手計算じゃムリ！</a:t>
            </a:r>
            <a:endParaRPr kumimoji="1" lang="ja-JP" altLang="en-US" sz="3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501793" y="2805774"/>
            <a:ext cx="1250805" cy="3717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7" name="テキスト ボックス 246"/>
          <p:cNvSpPr txBox="1"/>
          <p:nvPr/>
        </p:nvSpPr>
        <p:spPr>
          <a:xfrm>
            <a:off x="7464275" y="900357"/>
            <a:ext cx="4912016" cy="2062103"/>
          </a:xfrm>
          <a:prstGeom prst="rect">
            <a:avLst/>
          </a:prstGeom>
          <a:noFill/>
        </p:spPr>
        <p:txBody>
          <a:bodyPr wrap="square" rtlCol="0">
            <a:spAutoFit/>
          </a:bodyPr>
          <a:lstStyle/>
          <a:p>
            <a:r>
              <a:rPr kumimoji="1" lang="ja-JP" altLang="en-US" sz="3200" dirty="0"/>
              <a:t>単調な計算の繰り返しはコンピューターの得意技。</a:t>
            </a:r>
            <a:endParaRPr kumimoji="1" lang="en-US" altLang="ja-JP" sz="3200" dirty="0"/>
          </a:p>
          <a:p>
            <a:r>
              <a:rPr lang="ja-JP" altLang="en-US" sz="3200" dirty="0"/>
              <a:t>プログラムを作って計算させちゃえばいい！</a:t>
            </a:r>
            <a:endParaRPr kumimoji="1" lang="ja-JP" altLang="en-US" sz="3200" dirty="0"/>
          </a:p>
        </p:txBody>
      </p:sp>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17</a:t>
            </a:fld>
            <a:endParaRPr kumimoji="1" lang="ja-JP" altLang="en-US"/>
          </a:p>
        </p:txBody>
      </p:sp>
    </p:spTree>
    <p:extLst>
      <p:ext uri="{BB962C8B-B14F-4D97-AF65-F5344CB8AC3E}">
        <p14:creationId xmlns:p14="http://schemas.microsoft.com/office/powerpoint/2010/main" val="378629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フローチャート: 手作業 360"/>
          <p:cNvSpPr/>
          <p:nvPr/>
        </p:nvSpPr>
        <p:spPr>
          <a:xfrm rot="16200000">
            <a:off x="4925353" y="2887486"/>
            <a:ext cx="3581258" cy="126491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p:cNvSpPr/>
          <p:nvPr/>
        </p:nvSpPr>
        <p:spPr>
          <a:xfrm flipH="1">
            <a:off x="6035169" y="3895054"/>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 name="楕円 2"/>
          <p:cNvSpPr/>
          <p:nvPr/>
        </p:nvSpPr>
        <p:spPr>
          <a:xfrm flipH="1">
            <a:off x="6035169" y="393135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4" name="楕円 3"/>
          <p:cNvSpPr/>
          <p:nvPr/>
        </p:nvSpPr>
        <p:spPr>
          <a:xfrm flipH="1">
            <a:off x="6035169" y="396764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5" name="楕円 4"/>
          <p:cNvSpPr/>
          <p:nvPr/>
        </p:nvSpPr>
        <p:spPr>
          <a:xfrm flipH="1">
            <a:off x="6035169" y="400394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 name="楕円 5"/>
          <p:cNvSpPr/>
          <p:nvPr/>
        </p:nvSpPr>
        <p:spPr>
          <a:xfrm flipH="1">
            <a:off x="6035169" y="4040238"/>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 name="楕円 6"/>
          <p:cNvSpPr/>
          <p:nvPr/>
        </p:nvSpPr>
        <p:spPr>
          <a:xfrm flipH="1">
            <a:off x="6035169" y="4076534"/>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 name="楕円 7"/>
          <p:cNvSpPr/>
          <p:nvPr/>
        </p:nvSpPr>
        <p:spPr>
          <a:xfrm flipH="1">
            <a:off x="6035169" y="411283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9" name="楕円 8"/>
          <p:cNvSpPr/>
          <p:nvPr/>
        </p:nvSpPr>
        <p:spPr>
          <a:xfrm flipH="1">
            <a:off x="6035169" y="414912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 name="楕円 10"/>
          <p:cNvSpPr/>
          <p:nvPr/>
        </p:nvSpPr>
        <p:spPr>
          <a:xfrm flipH="1">
            <a:off x="6035169" y="418542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 name="楕円 11"/>
          <p:cNvSpPr/>
          <p:nvPr/>
        </p:nvSpPr>
        <p:spPr>
          <a:xfrm flipH="1">
            <a:off x="6035169" y="4221717"/>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5" name="楕円 14"/>
          <p:cNvSpPr/>
          <p:nvPr/>
        </p:nvSpPr>
        <p:spPr>
          <a:xfrm flipH="1">
            <a:off x="6035169" y="425801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6" name="楕円 15"/>
          <p:cNvSpPr/>
          <p:nvPr/>
        </p:nvSpPr>
        <p:spPr>
          <a:xfrm flipH="1">
            <a:off x="6035169" y="429430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 name="楕円 16"/>
          <p:cNvSpPr/>
          <p:nvPr/>
        </p:nvSpPr>
        <p:spPr>
          <a:xfrm flipH="1">
            <a:off x="6035169" y="4330605"/>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 name="楕円 17"/>
          <p:cNvSpPr/>
          <p:nvPr/>
        </p:nvSpPr>
        <p:spPr>
          <a:xfrm flipH="1">
            <a:off x="6035169" y="4366901"/>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 name="楕円 18"/>
          <p:cNvSpPr/>
          <p:nvPr/>
        </p:nvSpPr>
        <p:spPr>
          <a:xfrm flipH="1">
            <a:off x="6035169" y="4403197"/>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 name="楕円 19"/>
          <p:cNvSpPr/>
          <p:nvPr/>
        </p:nvSpPr>
        <p:spPr>
          <a:xfrm flipH="1">
            <a:off x="6035169" y="443949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 name="楕円 20"/>
          <p:cNvSpPr/>
          <p:nvPr/>
        </p:nvSpPr>
        <p:spPr>
          <a:xfrm flipH="1">
            <a:off x="6035169" y="447578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 name="楕円 21"/>
          <p:cNvSpPr/>
          <p:nvPr/>
        </p:nvSpPr>
        <p:spPr>
          <a:xfrm flipH="1">
            <a:off x="6035169" y="4512084"/>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 name="楕円 22"/>
          <p:cNvSpPr/>
          <p:nvPr/>
        </p:nvSpPr>
        <p:spPr>
          <a:xfrm flipH="1">
            <a:off x="6035169" y="454838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 name="楕円 23"/>
          <p:cNvSpPr/>
          <p:nvPr/>
        </p:nvSpPr>
        <p:spPr>
          <a:xfrm flipH="1">
            <a:off x="6035169" y="458467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 name="楕円 25"/>
          <p:cNvSpPr/>
          <p:nvPr/>
        </p:nvSpPr>
        <p:spPr>
          <a:xfrm flipH="1">
            <a:off x="6035169" y="462097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 name="楕円 26"/>
          <p:cNvSpPr/>
          <p:nvPr/>
        </p:nvSpPr>
        <p:spPr>
          <a:xfrm flipH="1">
            <a:off x="6035169" y="4657268"/>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 name="楕円 27"/>
          <p:cNvSpPr/>
          <p:nvPr/>
        </p:nvSpPr>
        <p:spPr>
          <a:xfrm flipH="1">
            <a:off x="6035169" y="4693564"/>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 name="楕円 28"/>
          <p:cNvSpPr/>
          <p:nvPr/>
        </p:nvSpPr>
        <p:spPr>
          <a:xfrm flipH="1">
            <a:off x="6035169" y="472986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 name="楕円 29"/>
          <p:cNvSpPr/>
          <p:nvPr/>
        </p:nvSpPr>
        <p:spPr>
          <a:xfrm flipH="1">
            <a:off x="6035169" y="476615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 name="楕円 30"/>
          <p:cNvSpPr/>
          <p:nvPr/>
        </p:nvSpPr>
        <p:spPr>
          <a:xfrm flipH="1">
            <a:off x="6035169" y="4802451"/>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2" name="楕円 31"/>
          <p:cNvSpPr/>
          <p:nvPr/>
        </p:nvSpPr>
        <p:spPr>
          <a:xfrm flipH="1">
            <a:off x="6035169" y="4838747"/>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 name="楕円 32"/>
          <p:cNvSpPr/>
          <p:nvPr/>
        </p:nvSpPr>
        <p:spPr>
          <a:xfrm flipH="1">
            <a:off x="6035169" y="487504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 name="楕円 33"/>
          <p:cNvSpPr/>
          <p:nvPr/>
        </p:nvSpPr>
        <p:spPr>
          <a:xfrm flipH="1">
            <a:off x="6035169" y="491133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5" name="楕円 34"/>
          <p:cNvSpPr/>
          <p:nvPr/>
        </p:nvSpPr>
        <p:spPr>
          <a:xfrm flipH="1">
            <a:off x="6035169" y="4947635"/>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1" name="楕円 60"/>
          <p:cNvSpPr/>
          <p:nvPr/>
        </p:nvSpPr>
        <p:spPr>
          <a:xfrm flipH="1">
            <a:off x="6035169" y="4983931"/>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2" name="楕円 61"/>
          <p:cNvSpPr/>
          <p:nvPr/>
        </p:nvSpPr>
        <p:spPr>
          <a:xfrm flipH="1">
            <a:off x="6035169" y="5020227"/>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3" name="楕円 62"/>
          <p:cNvSpPr/>
          <p:nvPr/>
        </p:nvSpPr>
        <p:spPr>
          <a:xfrm flipH="1">
            <a:off x="6035169" y="505652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4" name="楕円 63"/>
          <p:cNvSpPr/>
          <p:nvPr/>
        </p:nvSpPr>
        <p:spPr>
          <a:xfrm flipH="1">
            <a:off x="6035169" y="509281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5" name="楕円 64"/>
          <p:cNvSpPr/>
          <p:nvPr/>
        </p:nvSpPr>
        <p:spPr>
          <a:xfrm flipH="1">
            <a:off x="6035169" y="5129114"/>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6" name="楕円 65"/>
          <p:cNvSpPr/>
          <p:nvPr/>
        </p:nvSpPr>
        <p:spPr>
          <a:xfrm flipH="1">
            <a:off x="6035169" y="516541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7" name="楕円 66"/>
          <p:cNvSpPr/>
          <p:nvPr/>
        </p:nvSpPr>
        <p:spPr>
          <a:xfrm flipH="1">
            <a:off x="6035169" y="520170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p:cNvSpPr/>
          <p:nvPr/>
        </p:nvSpPr>
        <p:spPr>
          <a:xfrm flipH="1">
            <a:off x="6035169" y="523800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p:cNvSpPr/>
          <p:nvPr/>
        </p:nvSpPr>
        <p:spPr>
          <a:xfrm flipH="1">
            <a:off x="6035169" y="5274298"/>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p:cNvSpPr/>
          <p:nvPr/>
        </p:nvSpPr>
        <p:spPr>
          <a:xfrm flipH="1">
            <a:off x="6035169" y="531057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105" name="グループ化 104"/>
          <p:cNvGrpSpPr/>
          <p:nvPr/>
        </p:nvGrpSpPr>
        <p:grpSpPr>
          <a:xfrm>
            <a:off x="7355521" y="2625480"/>
            <a:ext cx="46596" cy="1774479"/>
            <a:chOff x="1396350" y="377313"/>
            <a:chExt cx="149115" cy="5678587"/>
          </a:xfrm>
        </p:grpSpPr>
        <p:grpSp>
          <p:nvGrpSpPr>
            <p:cNvPr id="106" name="グループ化 105"/>
            <p:cNvGrpSpPr/>
            <p:nvPr/>
          </p:nvGrpSpPr>
          <p:grpSpPr>
            <a:xfrm>
              <a:off x="1396351" y="377313"/>
              <a:ext cx="149114" cy="1861037"/>
              <a:chOff x="1357714" y="634890"/>
              <a:chExt cx="149114" cy="1861037"/>
            </a:xfrm>
          </p:grpSpPr>
          <p:sp>
            <p:nvSpPr>
              <p:cNvPr id="129" name="楕円 12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0" name="楕円 12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1" name="楕円 13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2" name="楕円 13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3" name="楕円 13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4" name="楕円 13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5" name="楕円 13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6" name="楕円 13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7" name="楕円 13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38" name="楕円 13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7" name="グループ化 106"/>
            <p:cNvGrpSpPr/>
            <p:nvPr/>
          </p:nvGrpSpPr>
          <p:grpSpPr>
            <a:xfrm>
              <a:off x="1396351" y="2292725"/>
              <a:ext cx="149114" cy="1861037"/>
              <a:chOff x="1357714" y="634890"/>
              <a:chExt cx="149114" cy="1861037"/>
            </a:xfrm>
          </p:grpSpPr>
          <p:sp>
            <p:nvSpPr>
              <p:cNvPr id="119" name="楕円 11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0" name="楕円 11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1" name="楕円 12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2" name="楕円 12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3" name="楕円 12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4" name="楕円 12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5" name="楕円 12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6" name="楕円 12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7" name="楕円 12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28" name="楕円 12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08" name="グループ化 107"/>
            <p:cNvGrpSpPr/>
            <p:nvPr/>
          </p:nvGrpSpPr>
          <p:grpSpPr>
            <a:xfrm>
              <a:off x="1396350" y="4194863"/>
              <a:ext cx="149114" cy="1861037"/>
              <a:chOff x="1357714" y="634890"/>
              <a:chExt cx="149114" cy="1861037"/>
            </a:xfrm>
          </p:grpSpPr>
          <p:sp>
            <p:nvSpPr>
              <p:cNvPr id="109" name="楕円 108"/>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0" name="楕円 109"/>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1" name="楕円 110"/>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2" name="楕円 111"/>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3" name="楕円 112"/>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4" name="楕円 113"/>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5" name="楕円 114"/>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6" name="楕円 115"/>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7" name="楕円 116"/>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18" name="楕円 117"/>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01" name="楕円 300"/>
          <p:cNvSpPr/>
          <p:nvPr/>
        </p:nvSpPr>
        <p:spPr>
          <a:xfrm flipH="1">
            <a:off x="6035169" y="171730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2" name="楕円 301"/>
          <p:cNvSpPr/>
          <p:nvPr/>
        </p:nvSpPr>
        <p:spPr>
          <a:xfrm flipH="1">
            <a:off x="6035169" y="1753598"/>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3" name="楕円 302"/>
          <p:cNvSpPr/>
          <p:nvPr/>
        </p:nvSpPr>
        <p:spPr>
          <a:xfrm flipH="1">
            <a:off x="6035169" y="178989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4" name="楕円 303"/>
          <p:cNvSpPr/>
          <p:nvPr/>
        </p:nvSpPr>
        <p:spPr>
          <a:xfrm flipH="1">
            <a:off x="6035169" y="182618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5" name="楕円 304"/>
          <p:cNvSpPr/>
          <p:nvPr/>
        </p:nvSpPr>
        <p:spPr>
          <a:xfrm flipH="1">
            <a:off x="6035169" y="1862485"/>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6" name="楕円 305"/>
          <p:cNvSpPr/>
          <p:nvPr/>
        </p:nvSpPr>
        <p:spPr>
          <a:xfrm flipH="1">
            <a:off x="6035169" y="1898781"/>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7" name="楕円 306"/>
          <p:cNvSpPr/>
          <p:nvPr/>
        </p:nvSpPr>
        <p:spPr>
          <a:xfrm flipH="1">
            <a:off x="6035169" y="1935077"/>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8" name="楕円 307"/>
          <p:cNvSpPr/>
          <p:nvPr/>
        </p:nvSpPr>
        <p:spPr>
          <a:xfrm flipH="1">
            <a:off x="6035169" y="197137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9" name="楕円 308"/>
          <p:cNvSpPr/>
          <p:nvPr/>
        </p:nvSpPr>
        <p:spPr>
          <a:xfrm flipH="1">
            <a:off x="6035169" y="200766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10" name="楕円 309"/>
          <p:cNvSpPr/>
          <p:nvPr/>
        </p:nvSpPr>
        <p:spPr>
          <a:xfrm flipH="1">
            <a:off x="6035169" y="2043965"/>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1" name="楕円 290"/>
          <p:cNvSpPr/>
          <p:nvPr/>
        </p:nvSpPr>
        <p:spPr>
          <a:xfrm flipH="1">
            <a:off x="6035169" y="2080261"/>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2" name="楕円 291"/>
          <p:cNvSpPr/>
          <p:nvPr/>
        </p:nvSpPr>
        <p:spPr>
          <a:xfrm flipH="1">
            <a:off x="6035169" y="211655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3" name="楕円 292"/>
          <p:cNvSpPr/>
          <p:nvPr/>
        </p:nvSpPr>
        <p:spPr>
          <a:xfrm flipH="1">
            <a:off x="6035169" y="215285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4" name="楕円 293"/>
          <p:cNvSpPr/>
          <p:nvPr/>
        </p:nvSpPr>
        <p:spPr>
          <a:xfrm flipH="1">
            <a:off x="6035169" y="2189148"/>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5" name="楕円 294"/>
          <p:cNvSpPr/>
          <p:nvPr/>
        </p:nvSpPr>
        <p:spPr>
          <a:xfrm flipH="1">
            <a:off x="6035169" y="2225444"/>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6" name="楕円 295"/>
          <p:cNvSpPr/>
          <p:nvPr/>
        </p:nvSpPr>
        <p:spPr>
          <a:xfrm flipH="1">
            <a:off x="6035169" y="226174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7" name="楕円 296"/>
          <p:cNvSpPr/>
          <p:nvPr/>
        </p:nvSpPr>
        <p:spPr>
          <a:xfrm flipH="1">
            <a:off x="6035169" y="229803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8" name="楕円 297"/>
          <p:cNvSpPr/>
          <p:nvPr/>
        </p:nvSpPr>
        <p:spPr>
          <a:xfrm flipH="1">
            <a:off x="6035169" y="233433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9" name="楕円 298"/>
          <p:cNvSpPr/>
          <p:nvPr/>
        </p:nvSpPr>
        <p:spPr>
          <a:xfrm flipH="1">
            <a:off x="6035169" y="2370628"/>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00" name="楕円 299"/>
          <p:cNvSpPr/>
          <p:nvPr/>
        </p:nvSpPr>
        <p:spPr>
          <a:xfrm flipH="1">
            <a:off x="6035169" y="240692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1" name="楕円 280"/>
          <p:cNvSpPr/>
          <p:nvPr/>
        </p:nvSpPr>
        <p:spPr>
          <a:xfrm flipH="1">
            <a:off x="6035169" y="244321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2" name="楕円 281"/>
          <p:cNvSpPr/>
          <p:nvPr/>
        </p:nvSpPr>
        <p:spPr>
          <a:xfrm flipH="1">
            <a:off x="6035169" y="2479515"/>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3" name="楕円 282"/>
          <p:cNvSpPr/>
          <p:nvPr/>
        </p:nvSpPr>
        <p:spPr>
          <a:xfrm flipH="1">
            <a:off x="6035169" y="2515811"/>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4" name="楕円 283"/>
          <p:cNvSpPr/>
          <p:nvPr/>
        </p:nvSpPr>
        <p:spPr>
          <a:xfrm flipH="1">
            <a:off x="6035169" y="2552107"/>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5" name="楕円 284"/>
          <p:cNvSpPr/>
          <p:nvPr/>
        </p:nvSpPr>
        <p:spPr>
          <a:xfrm flipH="1">
            <a:off x="6035169" y="258840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6" name="楕円 285"/>
          <p:cNvSpPr/>
          <p:nvPr/>
        </p:nvSpPr>
        <p:spPr>
          <a:xfrm flipH="1">
            <a:off x="6035169" y="262469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7" name="楕円 286"/>
          <p:cNvSpPr/>
          <p:nvPr/>
        </p:nvSpPr>
        <p:spPr>
          <a:xfrm flipH="1">
            <a:off x="6035169" y="2660995"/>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8" name="楕円 287"/>
          <p:cNvSpPr/>
          <p:nvPr/>
        </p:nvSpPr>
        <p:spPr>
          <a:xfrm flipH="1">
            <a:off x="6035169" y="269729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89" name="楕円 288"/>
          <p:cNvSpPr/>
          <p:nvPr/>
        </p:nvSpPr>
        <p:spPr>
          <a:xfrm flipH="1">
            <a:off x="6035169" y="273358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90" name="楕円 289"/>
          <p:cNvSpPr/>
          <p:nvPr/>
        </p:nvSpPr>
        <p:spPr>
          <a:xfrm flipH="1">
            <a:off x="6035169" y="276988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8" name="楕円 267"/>
          <p:cNvSpPr/>
          <p:nvPr/>
        </p:nvSpPr>
        <p:spPr>
          <a:xfrm flipH="1">
            <a:off x="6035169" y="2806178"/>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9" name="楕円 268"/>
          <p:cNvSpPr/>
          <p:nvPr/>
        </p:nvSpPr>
        <p:spPr>
          <a:xfrm flipH="1">
            <a:off x="6035169" y="2842474"/>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0" name="楕円 269"/>
          <p:cNvSpPr/>
          <p:nvPr/>
        </p:nvSpPr>
        <p:spPr>
          <a:xfrm flipH="1">
            <a:off x="6035169" y="287877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1" name="楕円 270"/>
          <p:cNvSpPr/>
          <p:nvPr/>
        </p:nvSpPr>
        <p:spPr>
          <a:xfrm flipH="1">
            <a:off x="6035169" y="291506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2" name="楕円 271"/>
          <p:cNvSpPr/>
          <p:nvPr/>
        </p:nvSpPr>
        <p:spPr>
          <a:xfrm flipH="1">
            <a:off x="6035169" y="295136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3" name="楕円 272"/>
          <p:cNvSpPr/>
          <p:nvPr/>
        </p:nvSpPr>
        <p:spPr>
          <a:xfrm flipH="1">
            <a:off x="6035169" y="2987658"/>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4" name="楕円 273"/>
          <p:cNvSpPr/>
          <p:nvPr/>
        </p:nvSpPr>
        <p:spPr>
          <a:xfrm flipH="1">
            <a:off x="6035169" y="302395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5" name="楕円 274"/>
          <p:cNvSpPr/>
          <p:nvPr/>
        </p:nvSpPr>
        <p:spPr>
          <a:xfrm flipH="1">
            <a:off x="6035169" y="306024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6" name="楕円 275"/>
          <p:cNvSpPr/>
          <p:nvPr/>
        </p:nvSpPr>
        <p:spPr>
          <a:xfrm flipH="1">
            <a:off x="6035169" y="3096545"/>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77" name="楕円 276"/>
          <p:cNvSpPr/>
          <p:nvPr/>
        </p:nvSpPr>
        <p:spPr>
          <a:xfrm flipH="1">
            <a:off x="6035169" y="3132841"/>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8" name="楕円 257"/>
          <p:cNvSpPr/>
          <p:nvPr/>
        </p:nvSpPr>
        <p:spPr>
          <a:xfrm flipH="1">
            <a:off x="6035169" y="3169137"/>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9" name="楕円 258"/>
          <p:cNvSpPr/>
          <p:nvPr/>
        </p:nvSpPr>
        <p:spPr>
          <a:xfrm flipH="1">
            <a:off x="6035169" y="320543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0" name="楕円 259"/>
          <p:cNvSpPr/>
          <p:nvPr/>
        </p:nvSpPr>
        <p:spPr>
          <a:xfrm flipH="1">
            <a:off x="6035169" y="324172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1" name="楕円 260"/>
          <p:cNvSpPr/>
          <p:nvPr/>
        </p:nvSpPr>
        <p:spPr>
          <a:xfrm flipH="1">
            <a:off x="6035169" y="3278025"/>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2" name="楕円 261"/>
          <p:cNvSpPr/>
          <p:nvPr/>
        </p:nvSpPr>
        <p:spPr>
          <a:xfrm flipH="1">
            <a:off x="6035169" y="331432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3" name="楕円 262"/>
          <p:cNvSpPr/>
          <p:nvPr/>
        </p:nvSpPr>
        <p:spPr>
          <a:xfrm flipH="1">
            <a:off x="6035169" y="335061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4" name="楕円 263"/>
          <p:cNvSpPr/>
          <p:nvPr/>
        </p:nvSpPr>
        <p:spPr>
          <a:xfrm flipH="1">
            <a:off x="6035169" y="338691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5" name="楕円 264"/>
          <p:cNvSpPr/>
          <p:nvPr/>
        </p:nvSpPr>
        <p:spPr>
          <a:xfrm flipH="1">
            <a:off x="6035169" y="3423208"/>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6" name="楕円 265"/>
          <p:cNvSpPr/>
          <p:nvPr/>
        </p:nvSpPr>
        <p:spPr>
          <a:xfrm flipH="1">
            <a:off x="6035169" y="3459504"/>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67" name="楕円 266"/>
          <p:cNvSpPr/>
          <p:nvPr/>
        </p:nvSpPr>
        <p:spPr>
          <a:xfrm flipH="1">
            <a:off x="6035169" y="3495800"/>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8" name="楕円 247"/>
          <p:cNvSpPr/>
          <p:nvPr/>
        </p:nvSpPr>
        <p:spPr>
          <a:xfrm flipH="1">
            <a:off x="6035169" y="3532096"/>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9" name="楕円 248"/>
          <p:cNvSpPr/>
          <p:nvPr/>
        </p:nvSpPr>
        <p:spPr>
          <a:xfrm flipH="1">
            <a:off x="6035169" y="3568392"/>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0" name="楕円 249"/>
          <p:cNvSpPr/>
          <p:nvPr/>
        </p:nvSpPr>
        <p:spPr>
          <a:xfrm flipH="1">
            <a:off x="6035169" y="3604687"/>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1" name="楕円 250"/>
          <p:cNvSpPr/>
          <p:nvPr/>
        </p:nvSpPr>
        <p:spPr>
          <a:xfrm flipH="1">
            <a:off x="6035169" y="364098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2" name="楕円 251"/>
          <p:cNvSpPr/>
          <p:nvPr/>
        </p:nvSpPr>
        <p:spPr>
          <a:xfrm flipH="1">
            <a:off x="6035169" y="367727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3" name="楕円 252"/>
          <p:cNvSpPr/>
          <p:nvPr/>
        </p:nvSpPr>
        <p:spPr>
          <a:xfrm flipH="1">
            <a:off x="6035169" y="3713575"/>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4" name="楕円 253"/>
          <p:cNvSpPr/>
          <p:nvPr/>
        </p:nvSpPr>
        <p:spPr>
          <a:xfrm flipH="1">
            <a:off x="6035169" y="3749871"/>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5" name="楕円 254"/>
          <p:cNvSpPr/>
          <p:nvPr/>
        </p:nvSpPr>
        <p:spPr>
          <a:xfrm flipH="1">
            <a:off x="6035169" y="3786167"/>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6" name="楕円 255"/>
          <p:cNvSpPr/>
          <p:nvPr/>
        </p:nvSpPr>
        <p:spPr>
          <a:xfrm flipH="1">
            <a:off x="6035169" y="3822463"/>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57" name="楕円 256"/>
          <p:cNvSpPr/>
          <p:nvPr/>
        </p:nvSpPr>
        <p:spPr>
          <a:xfrm flipH="1">
            <a:off x="6035169" y="3858759"/>
            <a:ext cx="28237" cy="282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nvGrpSpPr>
          <p:cNvPr id="350" name="グループ化 349"/>
          <p:cNvGrpSpPr/>
          <p:nvPr/>
        </p:nvGrpSpPr>
        <p:grpSpPr>
          <a:xfrm>
            <a:off x="5806200" y="4116497"/>
            <a:ext cx="472401" cy="343677"/>
            <a:chOff x="1785027" y="4422737"/>
            <a:chExt cx="858905" cy="624862"/>
          </a:xfrm>
        </p:grpSpPr>
        <p:sp>
          <p:nvSpPr>
            <p:cNvPr id="348"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7" name="テキスト ボックス 356"/>
          <p:cNvSpPr txBox="1"/>
          <p:nvPr/>
        </p:nvSpPr>
        <p:spPr>
          <a:xfrm>
            <a:off x="5518605" y="2194167"/>
            <a:ext cx="440124" cy="203134"/>
          </a:xfrm>
          <a:prstGeom prst="rect">
            <a:avLst/>
          </a:prstGeom>
          <a:noFill/>
        </p:spPr>
        <p:txBody>
          <a:bodyPr wrap="none" rtlCol="0">
            <a:spAutoFit/>
          </a:bodyPr>
          <a:lstStyle/>
          <a:p>
            <a:r>
              <a:rPr kumimoji="1" lang="en-US" altLang="ja-JP" dirty="0"/>
              <a:t>784</a:t>
            </a:r>
            <a:r>
              <a:rPr kumimoji="1" lang="ja-JP" altLang="en-US" dirty="0"/>
              <a:t>個</a:t>
            </a:r>
          </a:p>
        </p:txBody>
      </p:sp>
      <p:sp>
        <p:nvSpPr>
          <p:cNvPr id="358" name="テキスト ボックス 357"/>
          <p:cNvSpPr txBox="1"/>
          <p:nvPr/>
        </p:nvSpPr>
        <p:spPr>
          <a:xfrm>
            <a:off x="6913517" y="2788433"/>
            <a:ext cx="369591" cy="203134"/>
          </a:xfrm>
          <a:prstGeom prst="rect">
            <a:avLst/>
          </a:prstGeom>
          <a:noFill/>
        </p:spPr>
        <p:txBody>
          <a:bodyPr wrap="none" rtlCol="0">
            <a:spAutoFit/>
          </a:bodyPr>
          <a:lstStyle/>
          <a:p>
            <a:r>
              <a:rPr kumimoji="1" lang="en-US" altLang="ja-JP" dirty="0"/>
              <a:t>50</a:t>
            </a:r>
            <a:r>
              <a:rPr kumimoji="1" lang="ja-JP" altLang="en-US" dirty="0"/>
              <a:t>個</a:t>
            </a:r>
          </a:p>
        </p:txBody>
      </p:sp>
      <p:sp>
        <p:nvSpPr>
          <p:cNvPr id="362" name="フローチャート: 手作業 360"/>
          <p:cNvSpPr/>
          <p:nvPr/>
        </p:nvSpPr>
        <p:spPr>
          <a:xfrm rot="5400000">
            <a:off x="6258634" y="2895085"/>
            <a:ext cx="3581258" cy="12156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7486" y="10000"/>
                </a:lnTo>
                <a:lnTo>
                  <a:pt x="2593" y="10000"/>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73" name="グループ化 172"/>
          <p:cNvGrpSpPr/>
          <p:nvPr/>
        </p:nvGrpSpPr>
        <p:grpSpPr>
          <a:xfrm>
            <a:off x="8672983" y="1732448"/>
            <a:ext cx="46596" cy="1774479"/>
            <a:chOff x="1396350" y="377313"/>
            <a:chExt cx="149115" cy="5678587"/>
          </a:xfrm>
        </p:grpSpPr>
        <p:grpSp>
          <p:nvGrpSpPr>
            <p:cNvPr id="174" name="グループ化 173"/>
            <p:cNvGrpSpPr/>
            <p:nvPr/>
          </p:nvGrpSpPr>
          <p:grpSpPr>
            <a:xfrm>
              <a:off x="1396351" y="377313"/>
              <a:ext cx="149114" cy="1861037"/>
              <a:chOff x="1357714" y="634890"/>
              <a:chExt cx="149114" cy="1861037"/>
            </a:xfrm>
          </p:grpSpPr>
          <p:sp>
            <p:nvSpPr>
              <p:cNvPr id="197" name="楕円 19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8" name="楕円 19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9" name="楕円 19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0" name="楕円 19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1" name="楕円 20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2" name="楕円 20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3" name="楕円 20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4" name="楕円 20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5" name="楕円 20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06" name="楕円 20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5" name="グループ化 174"/>
            <p:cNvGrpSpPr/>
            <p:nvPr/>
          </p:nvGrpSpPr>
          <p:grpSpPr>
            <a:xfrm>
              <a:off x="1396351" y="2292725"/>
              <a:ext cx="149114" cy="1861037"/>
              <a:chOff x="1357714" y="634890"/>
              <a:chExt cx="149114" cy="1861037"/>
            </a:xfrm>
          </p:grpSpPr>
          <p:sp>
            <p:nvSpPr>
              <p:cNvPr id="187" name="楕円 18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8" name="楕円 18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9" name="楕円 18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0" name="楕円 18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1" name="楕円 19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2" name="楕円 19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3" name="楕円 19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4" name="楕円 19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5" name="楕円 19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96" name="楕円 19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176" name="グループ化 175"/>
            <p:cNvGrpSpPr/>
            <p:nvPr/>
          </p:nvGrpSpPr>
          <p:grpSpPr>
            <a:xfrm>
              <a:off x="1396350" y="4194863"/>
              <a:ext cx="149114" cy="1861037"/>
              <a:chOff x="1357714" y="634890"/>
              <a:chExt cx="149114" cy="1861037"/>
            </a:xfrm>
          </p:grpSpPr>
          <p:sp>
            <p:nvSpPr>
              <p:cNvPr id="177" name="楕円 176"/>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8" name="楕円 177"/>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79" name="楕円 178"/>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0" name="楕円 179"/>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1" name="楕円 180"/>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2" name="楕円 181"/>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3" name="楕円 182"/>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4" name="楕円 183"/>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5" name="楕円 184"/>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186" name="楕円 185"/>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grpSp>
        <p:nvGrpSpPr>
          <p:cNvPr id="207" name="グループ化 206"/>
          <p:cNvGrpSpPr/>
          <p:nvPr/>
        </p:nvGrpSpPr>
        <p:grpSpPr>
          <a:xfrm>
            <a:off x="8672982" y="3523919"/>
            <a:ext cx="46596" cy="1774479"/>
            <a:chOff x="1396350" y="377313"/>
            <a:chExt cx="149115" cy="5678587"/>
          </a:xfrm>
        </p:grpSpPr>
        <p:grpSp>
          <p:nvGrpSpPr>
            <p:cNvPr id="208" name="グループ化 207"/>
            <p:cNvGrpSpPr/>
            <p:nvPr/>
          </p:nvGrpSpPr>
          <p:grpSpPr>
            <a:xfrm>
              <a:off x="1396351" y="377313"/>
              <a:ext cx="149114" cy="1861037"/>
              <a:chOff x="1357714" y="634890"/>
              <a:chExt cx="149114" cy="1861037"/>
            </a:xfrm>
          </p:grpSpPr>
          <p:sp>
            <p:nvSpPr>
              <p:cNvPr id="231" name="楕円 23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2" name="楕円 23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3" name="楕円 23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4" name="楕円 23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5" name="楕円 23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6" name="楕円 23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7" name="楕円 23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8" name="楕円 23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9" name="楕円 23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40" name="楕円 23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09" name="グループ化 208"/>
            <p:cNvGrpSpPr/>
            <p:nvPr/>
          </p:nvGrpSpPr>
          <p:grpSpPr>
            <a:xfrm>
              <a:off x="1396351" y="2292725"/>
              <a:ext cx="149114" cy="1861037"/>
              <a:chOff x="1357714" y="634890"/>
              <a:chExt cx="149114" cy="1861037"/>
            </a:xfrm>
          </p:grpSpPr>
          <p:sp>
            <p:nvSpPr>
              <p:cNvPr id="221" name="楕円 22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2" name="楕円 22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3" name="楕円 22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4" name="楕円 22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5" name="楕円 22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6" name="楕円 22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7" name="楕円 22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8" name="楕円 22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9" name="楕円 22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30" name="楕円 22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nvGrpSpPr>
            <p:cNvPr id="210" name="グループ化 209"/>
            <p:cNvGrpSpPr/>
            <p:nvPr/>
          </p:nvGrpSpPr>
          <p:grpSpPr>
            <a:xfrm>
              <a:off x="1396350" y="4194863"/>
              <a:ext cx="149114" cy="1861037"/>
              <a:chOff x="1357714" y="634890"/>
              <a:chExt cx="149114" cy="1861037"/>
            </a:xfrm>
          </p:grpSpPr>
          <p:sp>
            <p:nvSpPr>
              <p:cNvPr id="211" name="楕円 210"/>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2" name="楕円 211"/>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3" name="楕円 212"/>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4" name="楕円 213"/>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5" name="楕円 214"/>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6" name="楕円 215"/>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7" name="楕円 216"/>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8" name="楕円 217"/>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19" name="楕円 218"/>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220" name="楕円 219"/>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grpSp>
      <p:sp>
        <p:nvSpPr>
          <p:cNvPr id="359" name="テキスト ボックス 358"/>
          <p:cNvSpPr txBox="1"/>
          <p:nvPr/>
        </p:nvSpPr>
        <p:spPr>
          <a:xfrm>
            <a:off x="8195713" y="2029644"/>
            <a:ext cx="440124" cy="203134"/>
          </a:xfrm>
          <a:prstGeom prst="rect">
            <a:avLst/>
          </a:prstGeom>
          <a:noFill/>
        </p:spPr>
        <p:txBody>
          <a:bodyPr wrap="none" rtlCol="0">
            <a:spAutoFit/>
          </a:bodyPr>
          <a:lstStyle/>
          <a:p>
            <a:r>
              <a:rPr lang="en-US" altLang="ja-JP" dirty="0"/>
              <a:t>100</a:t>
            </a:r>
            <a:r>
              <a:rPr kumimoji="1" lang="ja-JP" altLang="en-US" dirty="0"/>
              <a:t>個</a:t>
            </a:r>
          </a:p>
        </p:txBody>
      </p:sp>
      <p:sp>
        <p:nvSpPr>
          <p:cNvPr id="363" name="フローチャート: 手作業 360"/>
          <p:cNvSpPr/>
          <p:nvPr/>
        </p:nvSpPr>
        <p:spPr>
          <a:xfrm rot="16200000">
            <a:off x="7565451" y="2886437"/>
            <a:ext cx="3581258" cy="12227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7486 w 10000"/>
              <a:gd name="connsiteY2" fmla="*/ 10000 h 10000"/>
              <a:gd name="connsiteX3" fmla="*/ 2593 w 10000"/>
              <a:gd name="connsiteY3" fmla="*/ 10000 h 10000"/>
              <a:gd name="connsiteX4" fmla="*/ 0 w 10000"/>
              <a:gd name="connsiteY4" fmla="*/ 0 h 10000"/>
              <a:gd name="connsiteX0" fmla="*/ 0 w 10000"/>
              <a:gd name="connsiteY0" fmla="*/ 0 h 10058"/>
              <a:gd name="connsiteX1" fmla="*/ 10000 w 10000"/>
              <a:gd name="connsiteY1" fmla="*/ 0 h 10058"/>
              <a:gd name="connsiteX2" fmla="*/ 8257 w 10000"/>
              <a:gd name="connsiteY2" fmla="*/ 10058 h 10058"/>
              <a:gd name="connsiteX3" fmla="*/ 2593 w 10000"/>
              <a:gd name="connsiteY3" fmla="*/ 10000 h 10058"/>
              <a:gd name="connsiteX4" fmla="*/ 0 w 10000"/>
              <a:gd name="connsiteY4" fmla="*/ 0 h 10058"/>
              <a:gd name="connsiteX0" fmla="*/ 0 w 10000"/>
              <a:gd name="connsiteY0" fmla="*/ 0 h 10058"/>
              <a:gd name="connsiteX1" fmla="*/ 10000 w 10000"/>
              <a:gd name="connsiteY1" fmla="*/ 0 h 10058"/>
              <a:gd name="connsiteX2" fmla="*/ 8257 w 10000"/>
              <a:gd name="connsiteY2" fmla="*/ 10058 h 10058"/>
              <a:gd name="connsiteX3" fmla="*/ 2019 w 10000"/>
              <a:gd name="connsiteY3" fmla="*/ 10058 h 10058"/>
              <a:gd name="connsiteX4" fmla="*/ 0 w 10000"/>
              <a:gd name="connsiteY4" fmla="*/ 0 h 1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58">
                <a:moveTo>
                  <a:pt x="0" y="0"/>
                </a:moveTo>
                <a:lnTo>
                  <a:pt x="10000" y="0"/>
                </a:lnTo>
                <a:lnTo>
                  <a:pt x="8257" y="10058"/>
                </a:lnTo>
                <a:lnTo>
                  <a:pt x="2019" y="10058"/>
                </a:lnTo>
                <a:lnTo>
                  <a:pt x="0" y="0"/>
                </a:lnTo>
                <a:close/>
              </a:path>
            </a:pathLst>
          </a:custGeom>
          <a:gradFill>
            <a:gsLst>
              <a:gs pos="0">
                <a:schemeClr val="bg1">
                  <a:lumMod val="85000"/>
                </a:schemeClr>
              </a:gs>
              <a:gs pos="53000">
                <a:schemeClr val="bg1">
                  <a:lumMod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p:cNvGrpSpPr/>
          <p:nvPr/>
        </p:nvGrpSpPr>
        <p:grpSpPr>
          <a:xfrm>
            <a:off x="9926689" y="2246547"/>
            <a:ext cx="193077" cy="2409732"/>
            <a:chOff x="1357714" y="634890"/>
            <a:chExt cx="149114" cy="1861037"/>
          </a:xfrm>
        </p:grpSpPr>
        <p:sp>
          <p:nvSpPr>
            <p:cNvPr id="335" name="楕円 334"/>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6" name="楕円 335"/>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7" name="楕円 336"/>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8" name="楕円 337"/>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9" name="楕円 338"/>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0" name="楕円 339"/>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1" name="楕円 340"/>
            <p:cNvSpPr/>
            <p:nvPr/>
          </p:nvSpPr>
          <p:spPr>
            <a:xfrm>
              <a:off x="1357714" y="1776173"/>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2" name="楕円 341"/>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3" name="楕円 342"/>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4" name="楕円 343"/>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360" name="テキスト ボックス 359"/>
          <p:cNvSpPr txBox="1"/>
          <p:nvPr/>
        </p:nvSpPr>
        <p:spPr>
          <a:xfrm>
            <a:off x="9501841" y="2492842"/>
            <a:ext cx="369591" cy="203134"/>
          </a:xfrm>
          <a:prstGeom prst="rect">
            <a:avLst/>
          </a:prstGeom>
          <a:noFill/>
        </p:spPr>
        <p:txBody>
          <a:bodyPr wrap="none" rtlCol="0">
            <a:spAutoFit/>
          </a:bodyPr>
          <a:lstStyle/>
          <a:p>
            <a:r>
              <a:rPr lang="en-US" altLang="ja-JP" dirty="0"/>
              <a:t>10</a:t>
            </a:r>
            <a:r>
              <a:rPr kumimoji="1" lang="ja-JP" altLang="en-US" dirty="0"/>
              <a:t>個</a:t>
            </a:r>
          </a:p>
        </p:txBody>
      </p:sp>
      <p:grpSp>
        <p:nvGrpSpPr>
          <p:cNvPr id="351" name="グループ化 350"/>
          <p:cNvGrpSpPr/>
          <p:nvPr/>
        </p:nvGrpSpPr>
        <p:grpSpPr>
          <a:xfrm>
            <a:off x="7118141" y="3745153"/>
            <a:ext cx="472401" cy="343677"/>
            <a:chOff x="1785027" y="4422737"/>
            <a:chExt cx="858905" cy="624862"/>
          </a:xfrm>
        </p:grpSpPr>
        <p:sp>
          <p:nvSpPr>
            <p:cNvPr id="352" name="フリーフォーム: 図形 351"/>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3" name="フリーフォーム: 図形 352"/>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4" name="グループ化 353"/>
          <p:cNvGrpSpPr/>
          <p:nvPr/>
        </p:nvGrpSpPr>
        <p:grpSpPr>
          <a:xfrm>
            <a:off x="8455781" y="4402508"/>
            <a:ext cx="472401" cy="343677"/>
            <a:chOff x="1785027" y="4422737"/>
            <a:chExt cx="858905" cy="624862"/>
          </a:xfrm>
        </p:grpSpPr>
        <p:sp>
          <p:nvSpPr>
            <p:cNvPr id="355" name="フリーフォーム: 図形 354"/>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6" name="フリーフォーム: 図形 355"/>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タイトル 24"/>
          <p:cNvSpPr>
            <a:spLocks noGrp="1"/>
          </p:cNvSpPr>
          <p:nvPr>
            <p:ph type="title"/>
          </p:nvPr>
        </p:nvSpPr>
        <p:spPr/>
        <p:txBody>
          <a:bodyPr/>
          <a:lstStyle/>
          <a:p>
            <a:r>
              <a:rPr kumimoji="1" lang="ja-JP" altLang="en-US" dirty="0"/>
              <a:t>パラメータとハイパーパラメータ</a:t>
            </a:r>
          </a:p>
        </p:txBody>
      </p:sp>
      <p:sp>
        <p:nvSpPr>
          <p:cNvPr id="10" name="スライド番号プレースホルダー 9"/>
          <p:cNvSpPr>
            <a:spLocks noGrp="1"/>
          </p:cNvSpPr>
          <p:nvPr>
            <p:ph type="sldNum" sz="quarter" idx="12"/>
          </p:nvPr>
        </p:nvSpPr>
        <p:spPr/>
        <p:txBody>
          <a:bodyPr/>
          <a:lstStyle/>
          <a:p>
            <a:fld id="{8AEBDCA3-918C-4541-BF84-4F93CF1796EA}" type="slidenum">
              <a:rPr lang="ja-JP" altLang="en-US" smtClean="0"/>
              <a:pPr/>
              <a:t>18</a:t>
            </a:fld>
            <a:endParaRPr lang="ja-JP" altLang="en-US"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5864" y="1789005"/>
            <a:ext cx="4700102" cy="2003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4" name="テキスト ボックス 243"/>
          <p:cNvSpPr txBox="1"/>
          <p:nvPr/>
        </p:nvSpPr>
        <p:spPr>
          <a:xfrm>
            <a:off x="155864" y="1340427"/>
            <a:ext cx="1800493" cy="369332"/>
          </a:xfrm>
          <a:prstGeom prst="rect">
            <a:avLst/>
          </a:prstGeom>
          <a:noFill/>
        </p:spPr>
        <p:txBody>
          <a:bodyPr wrap="none" rtlCol="0">
            <a:spAutoFit/>
          </a:bodyPr>
          <a:lstStyle/>
          <a:p>
            <a:r>
              <a:rPr kumimoji="1" lang="ja-JP" altLang="en-US" dirty="0"/>
              <a:t>先ほど見せた</a:t>
            </a:r>
            <a:r>
              <a:rPr lang="ja-JP" altLang="en-US" dirty="0"/>
              <a:t>図</a:t>
            </a:r>
            <a:endParaRPr kumimoji="1" lang="ja-JP" altLang="en-US" dirty="0"/>
          </a:p>
        </p:txBody>
      </p:sp>
      <p:sp>
        <p:nvSpPr>
          <p:cNvPr id="245" name="テキスト ボックス 244"/>
          <p:cNvSpPr txBox="1"/>
          <p:nvPr/>
        </p:nvSpPr>
        <p:spPr>
          <a:xfrm>
            <a:off x="6278601" y="3213178"/>
            <a:ext cx="646331" cy="369332"/>
          </a:xfrm>
          <a:prstGeom prst="rect">
            <a:avLst/>
          </a:prstGeom>
          <a:noFill/>
        </p:spPr>
        <p:txBody>
          <a:bodyPr wrap="none" rtlCol="0">
            <a:spAutoFit/>
          </a:bodyPr>
          <a:lstStyle/>
          <a:p>
            <a:r>
              <a:rPr kumimoji="1" lang="ja-JP" altLang="en-US" b="1" dirty="0"/>
              <a:t>重み</a:t>
            </a:r>
          </a:p>
        </p:txBody>
      </p:sp>
      <p:sp>
        <p:nvSpPr>
          <p:cNvPr id="246" name="テキスト ボックス 245"/>
          <p:cNvSpPr txBox="1"/>
          <p:nvPr/>
        </p:nvSpPr>
        <p:spPr>
          <a:xfrm>
            <a:off x="6887440" y="3470435"/>
            <a:ext cx="1107996" cy="369332"/>
          </a:xfrm>
          <a:prstGeom prst="rect">
            <a:avLst/>
          </a:prstGeom>
          <a:noFill/>
        </p:spPr>
        <p:txBody>
          <a:bodyPr wrap="none" rtlCol="0">
            <a:spAutoFit/>
          </a:bodyPr>
          <a:lstStyle/>
          <a:p>
            <a:r>
              <a:rPr kumimoji="1" lang="ja-JP" altLang="en-US" b="1" dirty="0"/>
              <a:t>バイアス</a:t>
            </a:r>
          </a:p>
        </p:txBody>
      </p:sp>
      <p:sp>
        <p:nvSpPr>
          <p:cNvPr id="247" name="テキスト ボックス 246"/>
          <p:cNvSpPr txBox="1"/>
          <p:nvPr/>
        </p:nvSpPr>
        <p:spPr>
          <a:xfrm>
            <a:off x="7806936" y="2877702"/>
            <a:ext cx="646331" cy="369332"/>
          </a:xfrm>
          <a:prstGeom prst="rect">
            <a:avLst/>
          </a:prstGeom>
          <a:noFill/>
        </p:spPr>
        <p:txBody>
          <a:bodyPr wrap="none" rtlCol="0">
            <a:spAutoFit/>
          </a:bodyPr>
          <a:lstStyle/>
          <a:p>
            <a:r>
              <a:rPr kumimoji="1" lang="ja-JP" altLang="en-US" b="1" dirty="0"/>
              <a:t>重み</a:t>
            </a:r>
          </a:p>
        </p:txBody>
      </p:sp>
      <p:sp>
        <p:nvSpPr>
          <p:cNvPr id="278" name="テキスト ボックス 277"/>
          <p:cNvSpPr txBox="1"/>
          <p:nvPr/>
        </p:nvSpPr>
        <p:spPr>
          <a:xfrm>
            <a:off x="8214370" y="3560487"/>
            <a:ext cx="1107996" cy="369332"/>
          </a:xfrm>
          <a:prstGeom prst="rect">
            <a:avLst/>
          </a:prstGeom>
          <a:noFill/>
        </p:spPr>
        <p:txBody>
          <a:bodyPr wrap="none" rtlCol="0">
            <a:spAutoFit/>
          </a:bodyPr>
          <a:lstStyle/>
          <a:p>
            <a:r>
              <a:rPr kumimoji="1" lang="ja-JP" altLang="en-US" b="1" dirty="0"/>
              <a:t>バイアス</a:t>
            </a:r>
          </a:p>
        </p:txBody>
      </p:sp>
      <p:sp>
        <p:nvSpPr>
          <p:cNvPr id="279" name="テキスト ボックス 278"/>
          <p:cNvSpPr txBox="1"/>
          <p:nvPr/>
        </p:nvSpPr>
        <p:spPr>
          <a:xfrm>
            <a:off x="8944031" y="2936406"/>
            <a:ext cx="646331" cy="369332"/>
          </a:xfrm>
          <a:prstGeom prst="rect">
            <a:avLst/>
          </a:prstGeom>
          <a:noFill/>
        </p:spPr>
        <p:txBody>
          <a:bodyPr wrap="none" rtlCol="0">
            <a:spAutoFit/>
          </a:bodyPr>
          <a:lstStyle/>
          <a:p>
            <a:r>
              <a:rPr kumimoji="1" lang="ja-JP" altLang="en-US" b="1" dirty="0"/>
              <a:t>重み</a:t>
            </a:r>
          </a:p>
        </p:txBody>
      </p:sp>
      <p:sp>
        <p:nvSpPr>
          <p:cNvPr id="36" name="テキスト ボックス 35"/>
          <p:cNvSpPr txBox="1"/>
          <p:nvPr/>
        </p:nvSpPr>
        <p:spPr>
          <a:xfrm>
            <a:off x="483682" y="4283820"/>
            <a:ext cx="2031325" cy="369332"/>
          </a:xfrm>
          <a:prstGeom prst="rect">
            <a:avLst/>
          </a:prstGeom>
          <a:noFill/>
        </p:spPr>
        <p:txBody>
          <a:bodyPr wrap="none" rtlCol="0">
            <a:spAutoFit/>
          </a:bodyPr>
          <a:lstStyle/>
          <a:p>
            <a:r>
              <a:rPr kumimoji="1" lang="ja-JP" altLang="en-US" dirty="0"/>
              <a:t>パラメータとは：</a:t>
            </a:r>
            <a:endParaRPr kumimoji="1" lang="ja-JP" altLang="en-US" b="1" dirty="0"/>
          </a:p>
        </p:txBody>
      </p:sp>
      <p:sp>
        <p:nvSpPr>
          <p:cNvPr id="280" name="テキスト ボックス 279"/>
          <p:cNvSpPr txBox="1"/>
          <p:nvPr/>
        </p:nvSpPr>
        <p:spPr>
          <a:xfrm>
            <a:off x="483682" y="5626157"/>
            <a:ext cx="7646419" cy="369332"/>
          </a:xfrm>
          <a:prstGeom prst="rect">
            <a:avLst/>
          </a:prstGeom>
          <a:noFill/>
        </p:spPr>
        <p:txBody>
          <a:bodyPr wrap="square" rtlCol="0">
            <a:spAutoFit/>
          </a:bodyPr>
          <a:lstStyle/>
          <a:p>
            <a:r>
              <a:rPr kumimoji="1" lang="ja-JP" altLang="en-US" dirty="0"/>
              <a:t>ハイパーパラメータとは：</a:t>
            </a:r>
            <a:endParaRPr kumimoji="1" lang="ja-JP" altLang="en-US" b="1" dirty="0"/>
          </a:p>
        </p:txBody>
      </p:sp>
      <p:sp>
        <p:nvSpPr>
          <p:cNvPr id="37" name="正方形/長方形 36"/>
          <p:cNvSpPr/>
          <p:nvPr/>
        </p:nvSpPr>
        <p:spPr>
          <a:xfrm>
            <a:off x="3405841" y="5626157"/>
            <a:ext cx="6096000" cy="646331"/>
          </a:xfrm>
          <a:prstGeom prst="rect">
            <a:avLst/>
          </a:prstGeom>
        </p:spPr>
        <p:txBody>
          <a:bodyPr>
            <a:spAutoFit/>
          </a:bodyPr>
          <a:lstStyle/>
          <a:p>
            <a:r>
              <a:rPr lang="ja-JP" altLang="en-US" dirty="0"/>
              <a:t>ネットワークを何層にするか、層あたりのノードの数をいくつにするかなど、ネットワークの設計を決める値。</a:t>
            </a:r>
            <a:endParaRPr lang="ja-JP" altLang="en-US" b="1" dirty="0"/>
          </a:p>
        </p:txBody>
      </p:sp>
      <p:sp>
        <p:nvSpPr>
          <p:cNvPr id="243" name="正方形/長方形 242">
            <a:extLst>
              <a:ext uri="{FF2B5EF4-FFF2-40B4-BE49-F238E27FC236}">
                <a16:creationId xmlns:a16="http://schemas.microsoft.com/office/drawing/2014/main" xmlns="" id="{258229E5-4762-4A20-94E3-77082360DC6C}"/>
              </a:ext>
            </a:extLst>
          </p:cNvPr>
          <p:cNvSpPr/>
          <p:nvPr/>
        </p:nvSpPr>
        <p:spPr>
          <a:xfrm>
            <a:off x="2467197" y="4252212"/>
            <a:ext cx="3201129" cy="923330"/>
          </a:xfrm>
          <a:prstGeom prst="rect">
            <a:avLst/>
          </a:prstGeom>
        </p:spPr>
        <p:txBody>
          <a:bodyPr wrap="square">
            <a:spAutoFit/>
          </a:bodyPr>
          <a:lstStyle/>
          <a:p>
            <a:r>
              <a:rPr lang="ja-JP" altLang="en-US" dirty="0"/>
              <a:t>右図でいう重みとバイアス。</a:t>
            </a:r>
            <a:endParaRPr lang="en-US" altLang="ja-JP" dirty="0"/>
          </a:p>
          <a:p>
            <a:r>
              <a:rPr lang="ja-JP" altLang="en-US" dirty="0"/>
              <a:t>ニューラルネットワークの振る舞いを調整する値。</a:t>
            </a:r>
            <a:endParaRPr lang="en-US" altLang="ja-JP" dirty="0"/>
          </a:p>
        </p:txBody>
      </p:sp>
      <p:sp>
        <p:nvSpPr>
          <p:cNvPr id="311" name="正方形/長方形 310">
            <a:extLst>
              <a:ext uri="{FF2B5EF4-FFF2-40B4-BE49-F238E27FC236}">
                <a16:creationId xmlns:a16="http://schemas.microsoft.com/office/drawing/2014/main" xmlns="" id="{1DFB6760-E313-47FD-B0D5-8983C1C45654}"/>
              </a:ext>
            </a:extLst>
          </p:cNvPr>
          <p:cNvSpPr/>
          <p:nvPr/>
        </p:nvSpPr>
        <p:spPr>
          <a:xfrm>
            <a:off x="93518" y="442068"/>
            <a:ext cx="11970327" cy="63328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3" name="テキスト ボックス 312">
            <a:extLst>
              <a:ext uri="{FF2B5EF4-FFF2-40B4-BE49-F238E27FC236}">
                <a16:creationId xmlns:a16="http://schemas.microsoft.com/office/drawing/2014/main" xmlns="" id="{58F0229D-F65E-4C09-A00D-C45E653E2335}"/>
              </a:ext>
            </a:extLst>
          </p:cNvPr>
          <p:cNvSpPr txBox="1"/>
          <p:nvPr/>
        </p:nvSpPr>
        <p:spPr>
          <a:xfrm>
            <a:off x="93518" y="72736"/>
            <a:ext cx="1338828" cy="369332"/>
          </a:xfrm>
          <a:prstGeom prst="rect">
            <a:avLst/>
          </a:prstGeom>
          <a:noFill/>
        </p:spPr>
        <p:txBody>
          <a:bodyPr wrap="none" rtlCol="0">
            <a:spAutoFit/>
          </a:bodyPr>
          <a:lstStyle/>
          <a:p>
            <a:r>
              <a:rPr lang="ja-JP" altLang="en-US" dirty="0"/>
              <a:t>ちょい脱線</a:t>
            </a:r>
            <a:endParaRPr kumimoji="1" lang="ja-JP" altLang="en-US" dirty="0"/>
          </a:p>
        </p:txBody>
      </p:sp>
    </p:spTree>
    <p:extLst>
      <p:ext uri="{BB962C8B-B14F-4D97-AF65-F5344CB8AC3E}">
        <p14:creationId xmlns:p14="http://schemas.microsoft.com/office/powerpoint/2010/main" val="2034148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62222" y="365125"/>
            <a:ext cx="8791578" cy="1325563"/>
          </a:xfrm>
        </p:spPr>
        <p:txBody>
          <a:bodyPr/>
          <a:lstStyle/>
          <a:p>
            <a:r>
              <a:rPr lang="ja-JP" altLang="en-US" dirty="0"/>
              <a:t>数学の便利な道具 </a:t>
            </a:r>
            <a:r>
              <a:rPr lang="en-US" altLang="ja-JP" dirty="0"/>
              <a:t>– </a:t>
            </a:r>
            <a:r>
              <a:rPr lang="ja-JP" altLang="en-US" dirty="0"/>
              <a:t>行列、内積</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12260" y="3195663"/>
            <a:ext cx="319087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1642740" y="2582601"/>
            <a:ext cx="1838965" cy="369332"/>
          </a:xfrm>
          <a:prstGeom prst="rect">
            <a:avLst/>
          </a:prstGeom>
          <a:noFill/>
        </p:spPr>
        <p:txBody>
          <a:bodyPr wrap="none" rtlCol="0">
            <a:spAutoFit/>
          </a:bodyPr>
          <a:lstStyle/>
          <a:p>
            <a:r>
              <a:rPr kumimoji="1" lang="en-US" altLang="ja-JP" dirty="0"/>
              <a:t>3 x 2</a:t>
            </a:r>
            <a:r>
              <a:rPr kumimoji="1" lang="ja-JP" altLang="en-US" dirty="0"/>
              <a:t>の行列の例</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476442" y="3195663"/>
            <a:ext cx="5462973" cy="2723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5982677" y="2582601"/>
            <a:ext cx="1800493" cy="369332"/>
          </a:xfrm>
          <a:prstGeom prst="rect">
            <a:avLst/>
          </a:prstGeom>
          <a:noFill/>
        </p:spPr>
        <p:txBody>
          <a:bodyPr wrap="none" rtlCol="0">
            <a:spAutoFit/>
          </a:bodyPr>
          <a:lstStyle/>
          <a:p>
            <a:r>
              <a:rPr kumimoji="1" lang="ja-JP" altLang="en-US" dirty="0"/>
              <a:t>行列の</a:t>
            </a:r>
            <a:r>
              <a:rPr lang="ja-JP" altLang="en-US" dirty="0"/>
              <a:t>内積の</a:t>
            </a:r>
            <a:r>
              <a:rPr kumimoji="1" lang="ja-JP" altLang="en-US" dirty="0"/>
              <a:t>例</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19</a:t>
            </a:fld>
            <a:endParaRPr kumimoji="1" lang="ja-JP" altLang="en-US"/>
          </a:p>
        </p:txBody>
      </p:sp>
      <p:sp>
        <p:nvSpPr>
          <p:cNvPr id="8" name="テキスト ボックス 7"/>
          <p:cNvSpPr txBox="1"/>
          <p:nvPr/>
        </p:nvSpPr>
        <p:spPr>
          <a:xfrm>
            <a:off x="2521787" y="1430482"/>
            <a:ext cx="2954655" cy="369332"/>
          </a:xfrm>
          <a:prstGeom prst="rect">
            <a:avLst/>
          </a:prstGeom>
          <a:noFill/>
        </p:spPr>
        <p:txBody>
          <a:bodyPr wrap="none" rtlCol="0">
            <a:spAutoFit/>
          </a:bodyPr>
          <a:lstStyle/>
          <a:p>
            <a:r>
              <a:rPr kumimoji="1" lang="ja-JP" altLang="en-US" dirty="0"/>
              <a:t>なぜ便利かは後ほどわかる</a:t>
            </a:r>
          </a:p>
        </p:txBody>
      </p:sp>
      <p:pic>
        <p:nvPicPr>
          <p:cNvPr id="9" name="図 8">
            <a:extLst>
              <a:ext uri="{FF2B5EF4-FFF2-40B4-BE49-F238E27FC236}">
                <a16:creationId xmlns:a16="http://schemas.microsoft.com/office/drawing/2014/main" xmlns="" id="{EBACA4B4-D673-4E4D-B280-FACC76670E5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4023" y="215554"/>
            <a:ext cx="2192770" cy="2192770"/>
          </a:xfrm>
          <a:prstGeom prst="rect">
            <a:avLst/>
          </a:prstGeom>
        </p:spPr>
      </p:pic>
    </p:spTree>
    <p:extLst>
      <p:ext uri="{BB962C8B-B14F-4D97-AF65-F5344CB8AC3E}">
        <p14:creationId xmlns:p14="http://schemas.microsoft.com/office/powerpoint/2010/main" val="1767346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2DB7384-86C5-4F9F-9E63-C04CD99B6BB1}"/>
              </a:ext>
            </a:extLst>
          </p:cNvPr>
          <p:cNvSpPr>
            <a:spLocks noGrp="1"/>
          </p:cNvSpPr>
          <p:nvPr>
            <p:ph type="title"/>
          </p:nvPr>
        </p:nvSpPr>
        <p:spPr/>
        <p:txBody>
          <a:bodyPr/>
          <a:lstStyle/>
          <a:p>
            <a:r>
              <a:rPr lang="ja-JP" altLang="en-US" dirty="0"/>
              <a:t>今日の心がまえ、スタンス</a:t>
            </a:r>
          </a:p>
        </p:txBody>
      </p:sp>
      <p:sp>
        <p:nvSpPr>
          <p:cNvPr id="3" name="コンテンツ プレースホルダー 2">
            <a:extLst>
              <a:ext uri="{FF2B5EF4-FFF2-40B4-BE49-F238E27FC236}">
                <a16:creationId xmlns:a16="http://schemas.microsoft.com/office/drawing/2014/main" xmlns="" id="{E5D1E0F9-1CC0-4A90-84C1-04A7C10927C3}"/>
              </a:ext>
            </a:extLst>
          </p:cNvPr>
          <p:cNvSpPr>
            <a:spLocks noGrp="1"/>
          </p:cNvSpPr>
          <p:nvPr>
            <p:ph idx="1"/>
          </p:nvPr>
        </p:nvSpPr>
        <p:spPr/>
        <p:txBody>
          <a:bodyPr>
            <a:normAutofit lnSpcReduction="10000"/>
          </a:bodyPr>
          <a:lstStyle/>
          <a:p>
            <a:r>
              <a:rPr lang="ja-JP" altLang="en-US" dirty="0"/>
              <a:t>他人の知見</a:t>
            </a:r>
            <a:r>
              <a:rPr lang="en-US" altLang="ja-JP" dirty="0"/>
              <a:t>(</a:t>
            </a:r>
            <a:r>
              <a:rPr lang="ja-JP" altLang="en-US" dirty="0"/>
              <a:t>ブログや記事</a:t>
            </a:r>
            <a:r>
              <a:rPr lang="en-US" altLang="ja-JP" dirty="0"/>
              <a:t>)</a:t>
            </a:r>
            <a:r>
              <a:rPr lang="ja-JP" altLang="en-US" dirty="0"/>
              <a:t>を参考に“真似ながら動かしてみる”を実践できるようになることを</a:t>
            </a:r>
            <a:r>
              <a:rPr lang="ja-JP" altLang="en-US" dirty="0" smtClean="0"/>
              <a:t>目指します</a:t>
            </a:r>
            <a:endParaRPr lang="en-US" altLang="ja-JP" dirty="0" smtClean="0"/>
          </a:p>
          <a:p>
            <a:endParaRPr lang="en-US" altLang="ja-JP" dirty="0"/>
          </a:p>
          <a:p>
            <a:r>
              <a:rPr lang="ja-JP" altLang="en-US" dirty="0"/>
              <a:t>コマンドや各種ツールなど次々に新しいことが出てきます。手順は</a:t>
            </a:r>
            <a:r>
              <a:rPr lang="en-US" altLang="ja-JP" dirty="0"/>
              <a:t>GitHub</a:t>
            </a:r>
            <a:r>
              <a:rPr lang="ja-JP" altLang="en-US" dirty="0"/>
              <a:t>に掲載しますので復習などにお使い</a:t>
            </a:r>
            <a:r>
              <a:rPr lang="ja-JP" altLang="en-US" dirty="0" smtClean="0"/>
              <a:t>ください</a:t>
            </a:r>
            <a:endParaRPr lang="en-US" altLang="ja-JP" dirty="0" smtClean="0"/>
          </a:p>
          <a:p>
            <a:endParaRPr lang="en-US" altLang="ja-JP" dirty="0"/>
          </a:p>
          <a:p>
            <a:r>
              <a:rPr lang="en-US" altLang="ja-JP" dirty="0"/>
              <a:t>AI</a:t>
            </a:r>
            <a:r>
              <a:rPr lang="ja-JP" altLang="en-US" dirty="0"/>
              <a:t>を実装して動かすまでの一通りを体感してもらうことで、どのような要素で成り立っているのか、これからどういったことを深掘りして学べばよいかを考えるきっかけになればと思います</a:t>
            </a:r>
          </a:p>
        </p:txBody>
      </p:sp>
      <p:sp>
        <p:nvSpPr>
          <p:cNvPr id="4" name="スライド番号プレースホルダー 3">
            <a:extLst>
              <a:ext uri="{FF2B5EF4-FFF2-40B4-BE49-F238E27FC236}">
                <a16:creationId xmlns:a16="http://schemas.microsoft.com/office/drawing/2014/main" xmlns="" id="{3BEDE17A-6EFB-483D-9F24-64BA94A5B0D4}"/>
              </a:ext>
            </a:extLst>
          </p:cNvPr>
          <p:cNvSpPr>
            <a:spLocks noGrp="1"/>
          </p:cNvSpPr>
          <p:nvPr>
            <p:ph type="sldNum" sz="quarter" idx="12"/>
          </p:nvPr>
        </p:nvSpPr>
        <p:spPr/>
        <p:txBody>
          <a:bodyPr/>
          <a:lstStyle/>
          <a:p>
            <a:fld id="{8AEBDCA3-918C-4541-BF84-4F93CF1796EA}" type="slidenum">
              <a:rPr lang="ja-JP" altLang="en-US" smtClean="0"/>
              <a:pPr/>
              <a:t>2</a:t>
            </a:fld>
            <a:endParaRPr lang="ja-JP" altLang="en-US"/>
          </a:p>
        </p:txBody>
      </p:sp>
    </p:spTree>
    <p:extLst>
      <p:ext uri="{BB962C8B-B14F-4D97-AF65-F5344CB8AC3E}">
        <p14:creationId xmlns:p14="http://schemas.microsoft.com/office/powerpoint/2010/main" val="2788595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行列計算に慣れ親しむ</a:t>
            </a:r>
          </a:p>
        </p:txBody>
      </p:sp>
      <p:sp>
        <p:nvSpPr>
          <p:cNvPr id="4" name="正方形/長方形 3"/>
          <p:cNvSpPr/>
          <p:nvPr/>
        </p:nvSpPr>
        <p:spPr>
          <a:xfrm>
            <a:off x="4749789" y="239118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5" name="テキスト ボックス 4"/>
              <p:cNvSpPr txBox="1"/>
              <p:nvPr/>
            </p:nvSpPr>
            <p:spPr>
              <a:xfrm>
                <a:off x="2718516" y="1812961"/>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m>
                            <m:mPr>
                              <m:mcs>
                                <m:mc>
                                  <m:mcPr>
                                    <m:count m:val="2"/>
                                    <m:mcJc m:val="center"/>
                                  </m:mcPr>
                                </m:mc>
                              </m:mcs>
                              <m:ctrlPr>
                                <a:rPr kumimoji="1" lang="en-US" altLang="ja-JP" sz="4000" b="0" i="1" smtClean="0">
                                  <a:latin typeface="Cambria Math"/>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718516" y="1812961"/>
                <a:ext cx="2135200" cy="16278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5228457" y="1935334"/>
                <a:ext cx="1301958" cy="1383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f>
                            <m:fPr>
                              <m:type m:val="noBar"/>
                              <m:ctrlPr>
                                <a:rPr kumimoji="1" lang="en-US" altLang="ja-JP" sz="4000" i="1" smtClean="0">
                                  <a:latin typeface="Cambria Math"/>
                                </a:rPr>
                              </m:ctrlPr>
                            </m:fPr>
                            <m:num>
                              <m:r>
                                <a:rPr kumimoji="1" lang="en-US" altLang="ja-JP" sz="4000" b="0" i="1" smtClean="0">
                                  <a:latin typeface="Cambria Math" panose="02040503050406030204" pitchFamily="18" charset="0"/>
                                </a:rPr>
                                <m:t>11</m:t>
                              </m:r>
                            </m:num>
                            <m:den>
                              <m:r>
                                <a:rPr kumimoji="1" lang="en-US" altLang="ja-JP" sz="4000" b="0" i="1" smtClean="0">
                                  <a:latin typeface="Cambria Math" panose="02040503050406030204" pitchFamily="18" charset="0"/>
                                </a:rPr>
                                <m:t>22</m:t>
                              </m:r>
                            </m:den>
                          </m:f>
                        </m:e>
                      </m:d>
                    </m:oMath>
                  </m:oMathPara>
                </a14:m>
                <a:endParaRPr kumimoji="1" lang="ja-JP" altLang="en-US" sz="40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228457" y="1935334"/>
                <a:ext cx="1301958" cy="138307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p:cNvSpPr txBox="1"/>
          <p:nvPr/>
        </p:nvSpPr>
        <p:spPr>
          <a:xfrm>
            <a:off x="6594810" y="2272926"/>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4" name="正方形/長方形 13"/>
          <p:cNvSpPr/>
          <p:nvPr/>
        </p:nvSpPr>
        <p:spPr>
          <a:xfrm>
            <a:off x="4008781" y="4693576"/>
            <a:ext cx="543739" cy="523220"/>
          </a:xfrm>
          <a:prstGeom prst="rect">
            <a:avLst/>
          </a:prstGeom>
        </p:spPr>
        <p:txBody>
          <a:bodyPr wrap="none">
            <a:spAutoFit/>
          </a:bodyPr>
          <a:lstStyle/>
          <a:p>
            <a:r>
              <a:rPr lang="ja-JP" altLang="en-US" sz="2800" b="1" dirty="0"/>
              <a:t>・</a:t>
            </a:r>
            <a:endParaRPr lang="ja-JP" altLang="en-US" sz="2800" dirty="0"/>
          </a:p>
        </p:txBody>
      </p:sp>
      <mc:AlternateContent xmlns:mc="http://schemas.openxmlformats.org/markup-compatibility/2006" xmlns:a14="http://schemas.microsoft.com/office/drawing/2010/main">
        <mc:Choice Requires="a14">
          <p:sp>
            <p:nvSpPr>
              <p:cNvPr id="15" name="テキスト ボックス 14"/>
              <p:cNvSpPr txBox="1"/>
              <p:nvPr/>
            </p:nvSpPr>
            <p:spPr>
              <a:xfrm>
                <a:off x="4459610" y="4141277"/>
                <a:ext cx="2135200" cy="16278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m>
                            <m:mPr>
                              <m:mcs>
                                <m:mc>
                                  <m:mcPr>
                                    <m:count m:val="2"/>
                                    <m:mcJc m:val="center"/>
                                  </m:mcPr>
                                </m:mc>
                              </m:mcs>
                              <m:ctrlPr>
                                <a:rPr kumimoji="1" lang="en-US" altLang="ja-JP" sz="4000" b="0" i="1" smtClean="0">
                                  <a:latin typeface="Cambria Math"/>
                                </a:rPr>
                              </m:ctrlPr>
                            </m:mPr>
                            <m:mr>
                              <m:e>
                                <m:r>
                                  <m:rPr>
                                    <m:brk m:alnAt="7"/>
                                  </m:rPr>
                                  <a:rPr kumimoji="1" lang="en-US" altLang="ja-JP" sz="4000" b="0" i="1" smtClean="0">
                                    <a:latin typeface="Cambria Math" panose="02040503050406030204" pitchFamily="18" charset="0"/>
                                  </a:rPr>
                                  <m:t>1</m:t>
                                </m:r>
                              </m:e>
                              <m:e>
                                <m:r>
                                  <a:rPr kumimoji="1" lang="en-US" altLang="ja-JP" sz="4000" b="0" i="1" smtClean="0">
                                    <a:latin typeface="Cambria Math" panose="02040503050406030204" pitchFamily="18" charset="0"/>
                                  </a:rPr>
                                  <m:t>3</m:t>
                                </m:r>
                              </m:e>
                            </m:mr>
                            <m:mr>
                              <m:e>
                                <m:r>
                                  <a:rPr kumimoji="1" lang="en-US" altLang="ja-JP" sz="4000" b="0" i="1" smtClean="0">
                                    <a:latin typeface="Cambria Math" panose="02040503050406030204" pitchFamily="18" charset="0"/>
                                  </a:rPr>
                                  <m:t>5</m:t>
                                </m:r>
                              </m:e>
                              <m:e>
                                <m:r>
                                  <a:rPr kumimoji="1" lang="en-US" altLang="ja-JP" sz="4000" b="0" i="1" smtClean="0">
                                    <a:latin typeface="Cambria Math" panose="02040503050406030204" pitchFamily="18" charset="0"/>
                                  </a:rPr>
                                  <m:t>7</m:t>
                                </m:r>
                              </m:e>
                            </m:mr>
                            <m:mr>
                              <m:e>
                                <m:r>
                                  <a:rPr kumimoji="1" lang="en-US" altLang="ja-JP" sz="4000" b="0" i="1" smtClean="0">
                                    <a:latin typeface="Cambria Math" panose="02040503050406030204" pitchFamily="18" charset="0"/>
                                  </a:rPr>
                                  <m:t>9</m:t>
                                </m:r>
                              </m:e>
                              <m:e>
                                <m:r>
                                  <a:rPr kumimoji="1" lang="en-US" altLang="ja-JP" sz="4000" b="0" i="1" smtClean="0">
                                    <a:latin typeface="Cambria Math" panose="02040503050406030204" pitchFamily="18" charset="0"/>
                                  </a:rPr>
                                  <m:t>11</m:t>
                                </m:r>
                              </m:e>
                            </m:mr>
                          </m:m>
                        </m:e>
                      </m:d>
                    </m:oMath>
                  </m:oMathPara>
                </a14:m>
                <a:endParaRPr kumimoji="1" lang="ja-JP" altLang="en-US" sz="4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459610" y="4141277"/>
                <a:ext cx="2135200" cy="1627818"/>
              </a:xfrm>
              <a:prstGeom prst="rect">
                <a:avLst/>
              </a:prstGeom>
              <a:blipFill>
                <a:blip r:embed="rId5"/>
                <a:stretch>
                  <a:fillRect/>
                </a:stretch>
              </a:blipFill>
            </p:spPr>
            <p:txBody>
              <a:bodyPr/>
              <a:lstStyle/>
              <a:p>
                <a:r>
                  <a:rPr lang="ja-JP" altLang="en-US">
                    <a:noFill/>
                  </a:rPr>
                  <a:t> </a:t>
                </a:r>
              </a:p>
            </p:txBody>
          </p:sp>
        </mc:Fallback>
      </mc:AlternateContent>
      <p:sp>
        <p:nvSpPr>
          <p:cNvPr id="16" name="テキスト ボックス 15"/>
          <p:cNvSpPr txBox="1"/>
          <p:nvPr/>
        </p:nvSpPr>
        <p:spPr>
          <a:xfrm>
            <a:off x="6594810" y="4553024"/>
            <a:ext cx="566181" cy="707886"/>
          </a:xfrm>
          <a:prstGeom prst="rect">
            <a:avLst/>
          </a:prstGeom>
          <a:noFill/>
        </p:spPr>
        <p:txBody>
          <a:bodyPr wrap="none" rtlCol="0">
            <a:spAutoFit/>
          </a:bodyPr>
          <a:lstStyle/>
          <a:p>
            <a:r>
              <a:rPr kumimoji="1" lang="en-US" altLang="ja-JP" sz="4000" b="1" dirty="0"/>
              <a:t>=</a:t>
            </a:r>
            <a:endParaRPr kumimoji="1" lang="ja-JP" altLang="en-US" sz="4000" b="1" dirty="0"/>
          </a:p>
        </p:txBody>
      </p:sp>
      <p:sp>
        <p:nvSpPr>
          <p:cNvPr id="17" name="正方形/長方形 16"/>
          <p:cNvSpPr/>
          <p:nvPr/>
        </p:nvSpPr>
        <p:spPr>
          <a:xfrm>
            <a:off x="7463572" y="2072657"/>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7335299" y="1886402"/>
                <a:ext cx="1585690" cy="153138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f>
                            <m:fPr>
                              <m:type m:val="noBar"/>
                              <m:ctrlPr>
                                <a:rPr kumimoji="1" lang="en-US" altLang="ja-JP" sz="4000" i="1" smtClean="0">
                                  <a:latin typeface="Cambria Math"/>
                                </a:rPr>
                              </m:ctrlPr>
                            </m:fPr>
                            <m:num>
                              <m:r>
                                <a:rPr kumimoji="1" lang="en-US" altLang="ja-JP" sz="4000" b="0" i="1" smtClean="0">
                                  <a:latin typeface="Cambria Math" panose="02040503050406030204" pitchFamily="18" charset="0"/>
                                </a:rPr>
                                <m:t>77</m:t>
                              </m:r>
                            </m:num>
                            <m:den>
                              <m:eqArr>
                                <m:eqArrPr>
                                  <m:ctrlPr>
                                    <a:rPr kumimoji="1" lang="en-US" altLang="ja-JP" sz="4000" b="0" i="1" smtClean="0">
                                      <a:latin typeface="Cambria Math"/>
                                    </a:rPr>
                                  </m:ctrlPr>
                                </m:eqArrPr>
                                <m:e>
                                  <m:r>
                                    <a:rPr kumimoji="1" lang="en-US" altLang="ja-JP" sz="4000" b="0" i="1" smtClean="0">
                                      <a:latin typeface="Cambria Math" panose="02040503050406030204" pitchFamily="18" charset="0"/>
                                    </a:rPr>
                                    <m:t>209</m:t>
                                  </m:r>
                                </m:e>
                                <m:e>
                                  <m:r>
                                    <a:rPr kumimoji="1" lang="en-US" altLang="ja-JP" sz="4000" b="0" i="1" smtClean="0">
                                      <a:latin typeface="Cambria Math" panose="02040503050406030204" pitchFamily="18" charset="0"/>
                                    </a:rPr>
                                    <m:t>341</m:t>
                                  </m:r>
                                </m:e>
                              </m:eqArr>
                            </m:den>
                          </m:f>
                        </m:e>
                      </m:d>
                    </m:oMath>
                  </m:oMathPara>
                </a14:m>
                <a:endParaRPr kumimoji="1" lang="ja-JP" altLang="en-US" sz="4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335299" y="1886402"/>
                <a:ext cx="1585690" cy="1531381"/>
              </a:xfrm>
              <a:prstGeom prst="rect">
                <a:avLst/>
              </a:prstGeom>
              <a:blipFill>
                <a:blip r:embed="rId6"/>
                <a:stretch>
                  <a:fillRect/>
                </a:stretch>
              </a:blipFill>
            </p:spPr>
            <p:txBody>
              <a:bodyPr/>
              <a:lstStyle/>
              <a:p>
                <a:r>
                  <a:rPr lang="ja-JP" altLang="en-US">
                    <a:noFill/>
                  </a:rPr>
                  <a:t> </a:t>
                </a:r>
              </a:p>
            </p:txBody>
          </p:sp>
        </mc:Fallback>
      </mc:AlternateContent>
      <p:sp>
        <p:nvSpPr>
          <p:cNvPr id="18" name="正方形/長方形 17"/>
          <p:cNvSpPr/>
          <p:nvPr/>
        </p:nvSpPr>
        <p:spPr>
          <a:xfrm>
            <a:off x="7335299" y="4284093"/>
            <a:ext cx="1245748" cy="1245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7200" dirty="0"/>
              <a:t>?</a:t>
            </a:r>
            <a:endParaRPr kumimoji="1" lang="ja-JP" altLang="en-US" sz="72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20</a:t>
            </a:fld>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2415428" y="4607035"/>
                <a:ext cx="181876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4000" i="1" smtClean="0">
                              <a:latin typeface="Cambria Math"/>
                            </a:rPr>
                          </m:ctrlPr>
                        </m:dPr>
                        <m:e>
                          <m:r>
                            <a:rPr kumimoji="1" lang="en-US" altLang="ja-JP" sz="4000" b="0" i="1" smtClean="0">
                              <a:latin typeface="Cambria Math" panose="02040503050406030204" pitchFamily="18" charset="0"/>
                            </a:rPr>
                            <m:t>11 22</m:t>
                          </m:r>
                        </m:e>
                      </m:d>
                    </m:oMath>
                  </m:oMathPara>
                </a14:m>
                <a:endParaRPr kumimoji="1" lang="ja-JP" altLang="en-US" sz="4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2415428" y="4607035"/>
                <a:ext cx="1818768" cy="61555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45181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80">
                                          <p:stCondLst>
                                            <p:cond delay="0"/>
                                          </p:stCondLst>
                                        </p:cTn>
                                        <p:tgtEl>
                                          <p:spTgt spid="12"/>
                                        </p:tgtEl>
                                      </p:cBhvr>
                                    </p:animEffect>
                                    <p:anim calcmode="lin" valueType="num">
                                      <p:cBhvr>
                                        <p:cTn id="2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0" dur="26">
                                          <p:stCondLst>
                                            <p:cond delay="650"/>
                                          </p:stCondLst>
                                        </p:cTn>
                                        <p:tgtEl>
                                          <p:spTgt spid="12"/>
                                        </p:tgtEl>
                                      </p:cBhvr>
                                      <p:to x="100000" y="60000"/>
                                    </p:animScale>
                                    <p:animScale>
                                      <p:cBhvr>
                                        <p:cTn id="31" dur="166" decel="50000">
                                          <p:stCondLst>
                                            <p:cond delay="676"/>
                                          </p:stCondLst>
                                        </p:cTn>
                                        <p:tgtEl>
                                          <p:spTgt spid="12"/>
                                        </p:tgtEl>
                                      </p:cBhvr>
                                      <p:to x="100000" y="100000"/>
                                    </p:animScale>
                                    <p:animScale>
                                      <p:cBhvr>
                                        <p:cTn id="32" dur="26">
                                          <p:stCondLst>
                                            <p:cond delay="1312"/>
                                          </p:stCondLst>
                                        </p:cTn>
                                        <p:tgtEl>
                                          <p:spTgt spid="12"/>
                                        </p:tgtEl>
                                      </p:cBhvr>
                                      <p:to x="100000" y="80000"/>
                                    </p:animScale>
                                    <p:animScale>
                                      <p:cBhvr>
                                        <p:cTn id="33" dur="166" decel="50000">
                                          <p:stCondLst>
                                            <p:cond delay="1338"/>
                                          </p:stCondLst>
                                        </p:cTn>
                                        <p:tgtEl>
                                          <p:spTgt spid="12"/>
                                        </p:tgtEl>
                                      </p:cBhvr>
                                      <p:to x="100000" y="100000"/>
                                    </p:animScale>
                                    <p:animScale>
                                      <p:cBhvr>
                                        <p:cTn id="34" dur="26">
                                          <p:stCondLst>
                                            <p:cond delay="1642"/>
                                          </p:stCondLst>
                                        </p:cTn>
                                        <p:tgtEl>
                                          <p:spTgt spid="12"/>
                                        </p:tgtEl>
                                      </p:cBhvr>
                                      <p:to x="100000" y="90000"/>
                                    </p:animScale>
                                    <p:animScale>
                                      <p:cBhvr>
                                        <p:cTn id="35" dur="166" decel="50000">
                                          <p:stCondLst>
                                            <p:cond delay="1668"/>
                                          </p:stCondLst>
                                        </p:cTn>
                                        <p:tgtEl>
                                          <p:spTgt spid="12"/>
                                        </p:tgtEl>
                                      </p:cBhvr>
                                      <p:to x="100000" y="100000"/>
                                    </p:animScale>
                                    <p:animScale>
                                      <p:cBhvr>
                                        <p:cTn id="36" dur="26">
                                          <p:stCondLst>
                                            <p:cond delay="1808"/>
                                          </p:stCondLst>
                                        </p:cTn>
                                        <p:tgtEl>
                                          <p:spTgt spid="12"/>
                                        </p:tgtEl>
                                      </p:cBhvr>
                                      <p:to x="100000" y="95000"/>
                                    </p:animScale>
                                    <p:animScale>
                                      <p:cBhvr>
                                        <p:cTn id="37" dur="166" decel="50000">
                                          <p:stCondLst>
                                            <p:cond delay="1834"/>
                                          </p:stCondLst>
                                        </p:cTn>
                                        <p:tgtEl>
                                          <p:spTgt spid="12"/>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4" grpId="0"/>
      <p:bldP spid="15" grpId="0"/>
      <p:bldP spid="16" grpId="0"/>
      <p:bldP spid="17" grpId="0" animBg="1"/>
      <p:bldP spid="12" grpId="0" animBg="1"/>
      <p:bldP spid="18"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lstStyle/>
          <a:p>
            <a:r>
              <a:rPr lang="ja-JP" altLang="en-US" dirty="0"/>
              <a:t>ニューラルネットワークを</a:t>
            </a:r>
            <a:r>
              <a:rPr lang="ja-JP" altLang="en-US" dirty="0" smtClean="0"/>
              <a:t>行列で表す</a:t>
            </a:r>
            <a:endParaRPr kumimoji="1" lang="ja-JP" altLang="en-US" dirty="0"/>
          </a:p>
        </p:txBody>
      </p:sp>
      <p:grpSp>
        <p:nvGrpSpPr>
          <p:cNvPr id="55" name="グループ化 54"/>
          <p:cNvGrpSpPr/>
          <p:nvPr/>
        </p:nvGrpSpPr>
        <p:grpSpPr>
          <a:xfrm>
            <a:off x="632811" y="2103762"/>
            <a:ext cx="6218534" cy="3252651"/>
            <a:chOff x="1100138" y="401397"/>
            <a:chExt cx="11398443" cy="5962041"/>
          </a:xfrm>
        </p:grpSpPr>
        <p:sp>
          <p:nvSpPr>
            <p:cNvPr id="56" name="楕円 3"/>
            <p:cNvSpPr/>
            <p:nvPr/>
          </p:nvSpPr>
          <p:spPr>
            <a:xfrm>
              <a:off x="1100138"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a:t>
              </a:r>
              <a:endParaRPr lang="ja-JP" altLang="en-US" sz="1400" dirty="0"/>
            </a:p>
          </p:txBody>
        </p:sp>
        <p:sp>
          <p:nvSpPr>
            <p:cNvPr id="57" name="楕円 4"/>
            <p:cNvSpPr/>
            <p:nvPr/>
          </p:nvSpPr>
          <p:spPr>
            <a:xfrm>
              <a:off x="1100138"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0.5</a:t>
              </a:r>
              <a:endParaRPr kumimoji="1" lang="ja-JP" altLang="en-US" sz="1400" dirty="0"/>
            </a:p>
          </p:txBody>
        </p:sp>
        <p:sp>
          <p:nvSpPr>
            <p:cNvPr id="58" name="楕円 5"/>
            <p:cNvSpPr/>
            <p:nvPr/>
          </p:nvSpPr>
          <p:spPr>
            <a:xfrm>
              <a:off x="6996516"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59" name="楕円 6"/>
            <p:cNvSpPr/>
            <p:nvPr/>
          </p:nvSpPr>
          <p:spPr>
            <a:xfrm>
              <a:off x="6996516"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0" name="楕円 7"/>
            <p:cNvSpPr/>
            <p:nvPr/>
          </p:nvSpPr>
          <p:spPr>
            <a:xfrm>
              <a:off x="9776207" y="1214438"/>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1" name="楕円 8"/>
            <p:cNvSpPr/>
            <p:nvPr/>
          </p:nvSpPr>
          <p:spPr>
            <a:xfrm>
              <a:off x="9776207" y="4032765"/>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2" name="楕円 9"/>
            <p:cNvSpPr/>
            <p:nvPr/>
          </p:nvSpPr>
          <p:spPr>
            <a:xfrm>
              <a:off x="4048327" y="542591"/>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+0.1</a:t>
              </a:r>
              <a:endParaRPr lang="ja-JP" altLang="en-US" sz="1400" dirty="0"/>
            </a:p>
          </p:txBody>
        </p:sp>
        <p:sp>
          <p:nvSpPr>
            <p:cNvPr id="63" name="楕円 10"/>
            <p:cNvSpPr/>
            <p:nvPr/>
          </p:nvSpPr>
          <p:spPr>
            <a:xfrm>
              <a:off x="4035046" y="2667202"/>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+0.2</a:t>
              </a:r>
              <a:endParaRPr lang="ja-JP" altLang="en-US" sz="1400" dirty="0"/>
            </a:p>
          </p:txBody>
        </p:sp>
        <p:sp>
          <p:nvSpPr>
            <p:cNvPr id="64" name="楕円 11"/>
            <p:cNvSpPr/>
            <p:nvPr/>
          </p:nvSpPr>
          <p:spPr>
            <a:xfrm>
              <a:off x="4004202" y="4791813"/>
              <a:ext cx="1571625" cy="15716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+0.3</a:t>
              </a:r>
              <a:endParaRPr lang="ja-JP" altLang="en-US" sz="1400" dirty="0"/>
            </a:p>
          </p:txBody>
        </p:sp>
        <p:cxnSp>
          <p:nvCxnSpPr>
            <p:cNvPr id="65" name="直線矢印コネクタ 64"/>
            <p:cNvCxnSpPr>
              <a:stCxn id="56" idx="6"/>
              <a:endCxn id="62" idx="2"/>
            </p:cNvCxnSpPr>
            <p:nvPr/>
          </p:nvCxnSpPr>
          <p:spPr>
            <a:xfrm flipV="1">
              <a:off x="2671763"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cxnSpLocks/>
              <a:stCxn id="56" idx="6"/>
              <a:endCxn id="63" idx="1"/>
            </p:cNvCxnSpPr>
            <p:nvPr/>
          </p:nvCxnSpPr>
          <p:spPr>
            <a:xfrm>
              <a:off x="2671763" y="2000251"/>
              <a:ext cx="1593442" cy="8971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cxnSpLocks/>
              <a:stCxn id="57" idx="6"/>
              <a:endCxn id="63" idx="3"/>
            </p:cNvCxnSpPr>
            <p:nvPr/>
          </p:nvCxnSpPr>
          <p:spPr>
            <a:xfrm flipV="1">
              <a:off x="2671763" y="4008668"/>
              <a:ext cx="1593442" cy="80991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57" idx="6"/>
              <a:endCxn id="64" idx="2"/>
            </p:cNvCxnSpPr>
            <p:nvPr/>
          </p:nvCxnSpPr>
          <p:spPr>
            <a:xfrm>
              <a:off x="2671763" y="4818578"/>
              <a:ext cx="133243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cxnSpLocks/>
              <a:stCxn id="56" idx="6"/>
              <a:endCxn id="64" idx="1"/>
            </p:cNvCxnSpPr>
            <p:nvPr/>
          </p:nvCxnSpPr>
          <p:spPr>
            <a:xfrm>
              <a:off x="2671763" y="2000251"/>
              <a:ext cx="1562598" cy="30217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cxnSpLocks/>
              <a:stCxn id="57" idx="6"/>
              <a:endCxn id="62" idx="3"/>
            </p:cNvCxnSpPr>
            <p:nvPr/>
          </p:nvCxnSpPr>
          <p:spPr>
            <a:xfrm flipV="1">
              <a:off x="2671763" y="1884057"/>
              <a:ext cx="1606723" cy="293452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cxnSpLocks/>
              <a:stCxn id="62" idx="6"/>
              <a:endCxn id="58" idx="2"/>
            </p:cNvCxnSpPr>
            <p:nvPr/>
          </p:nvCxnSpPr>
          <p:spPr>
            <a:xfrm>
              <a:off x="5619952" y="1328404"/>
              <a:ext cx="1376564" cy="67184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cxnSpLocks/>
              <a:stCxn id="63" idx="6"/>
              <a:endCxn id="58" idx="3"/>
            </p:cNvCxnSpPr>
            <p:nvPr/>
          </p:nvCxnSpPr>
          <p:spPr>
            <a:xfrm flipV="1">
              <a:off x="5606671" y="2555904"/>
              <a:ext cx="1620004" cy="89711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cxnSpLocks/>
              <a:stCxn id="64" idx="6"/>
              <a:endCxn id="58" idx="4"/>
            </p:cNvCxnSpPr>
            <p:nvPr/>
          </p:nvCxnSpPr>
          <p:spPr>
            <a:xfrm flipV="1">
              <a:off x="5575827" y="2786063"/>
              <a:ext cx="2206502" cy="279156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cxnSpLocks/>
              <a:stCxn id="62" idx="6"/>
              <a:endCxn id="59" idx="0"/>
            </p:cNvCxnSpPr>
            <p:nvPr/>
          </p:nvCxnSpPr>
          <p:spPr>
            <a:xfrm>
              <a:off x="5619952" y="1328404"/>
              <a:ext cx="2162377" cy="27043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cxnSpLocks/>
              <a:stCxn id="63" idx="6"/>
              <a:endCxn id="59" idx="1"/>
            </p:cNvCxnSpPr>
            <p:nvPr/>
          </p:nvCxnSpPr>
          <p:spPr>
            <a:xfrm>
              <a:off x="5606671" y="3453015"/>
              <a:ext cx="1620004" cy="80990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cxnSpLocks/>
              <a:stCxn id="64" idx="6"/>
              <a:endCxn id="59" idx="2"/>
            </p:cNvCxnSpPr>
            <p:nvPr/>
          </p:nvCxnSpPr>
          <p:spPr>
            <a:xfrm flipV="1">
              <a:off x="5575827" y="4818578"/>
              <a:ext cx="1420689" cy="759048"/>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cxnSpLocks/>
              <a:stCxn id="58" idx="6"/>
              <a:endCxn id="60" idx="2"/>
            </p:cNvCxnSpPr>
            <p:nvPr/>
          </p:nvCxnSpPr>
          <p:spPr>
            <a:xfrm>
              <a:off x="8568141" y="2000251"/>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cxnSpLocks/>
              <a:stCxn id="58" idx="6"/>
              <a:endCxn id="61" idx="1"/>
            </p:cNvCxnSpPr>
            <p:nvPr/>
          </p:nvCxnSpPr>
          <p:spPr>
            <a:xfrm>
              <a:off x="8568141" y="2000251"/>
              <a:ext cx="1438225" cy="2262673"/>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cxnSpLocks/>
              <a:stCxn id="59" idx="6"/>
              <a:endCxn id="61" idx="2"/>
            </p:cNvCxnSpPr>
            <p:nvPr/>
          </p:nvCxnSpPr>
          <p:spPr>
            <a:xfrm>
              <a:off x="8568141" y="4818578"/>
              <a:ext cx="1208066"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cxnSpLocks/>
              <a:stCxn id="59" idx="6"/>
              <a:endCxn id="60" idx="3"/>
            </p:cNvCxnSpPr>
            <p:nvPr/>
          </p:nvCxnSpPr>
          <p:spPr>
            <a:xfrm flipV="1">
              <a:off x="8568141" y="2555904"/>
              <a:ext cx="1438225" cy="226267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81" name="テキスト ボックス 80"/>
            <p:cNvSpPr txBox="1"/>
            <p:nvPr/>
          </p:nvSpPr>
          <p:spPr>
            <a:xfrm>
              <a:off x="3052699" y="1357198"/>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2" name="テキスト ボックス 81"/>
            <p:cNvSpPr txBox="1"/>
            <p:nvPr/>
          </p:nvSpPr>
          <p:spPr>
            <a:xfrm>
              <a:off x="3151310" y="206092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83" name="テキスト ボックス 82"/>
            <p:cNvSpPr txBox="1"/>
            <p:nvPr/>
          </p:nvSpPr>
          <p:spPr>
            <a:xfrm>
              <a:off x="2698597" y="2764651"/>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84" name="テキスト ボックス 83"/>
            <p:cNvSpPr txBox="1"/>
            <p:nvPr/>
          </p:nvSpPr>
          <p:spPr>
            <a:xfrm>
              <a:off x="2774794" y="3647678"/>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85" name="テキスト ボックス 84"/>
            <p:cNvSpPr txBox="1"/>
            <p:nvPr/>
          </p:nvSpPr>
          <p:spPr>
            <a:xfrm>
              <a:off x="3075109" y="4136253"/>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6" name="テキスト ボックス 85"/>
            <p:cNvSpPr txBox="1"/>
            <p:nvPr/>
          </p:nvSpPr>
          <p:spPr>
            <a:xfrm>
              <a:off x="3093041" y="488032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87" name="テキスト ボックス 86"/>
            <p:cNvSpPr txBox="1"/>
            <p:nvPr/>
          </p:nvSpPr>
          <p:spPr>
            <a:xfrm>
              <a:off x="6035942" y="1329095"/>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88" name="テキスト ボックス 87"/>
            <p:cNvSpPr txBox="1"/>
            <p:nvPr/>
          </p:nvSpPr>
          <p:spPr>
            <a:xfrm>
              <a:off x="5825326" y="2005380"/>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89" name="テキスト ボックス 88"/>
            <p:cNvSpPr txBox="1"/>
            <p:nvPr/>
          </p:nvSpPr>
          <p:spPr>
            <a:xfrm>
              <a:off x="5899908" y="2783936"/>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0" name="テキスト ボックス 89"/>
            <p:cNvSpPr txBox="1"/>
            <p:nvPr/>
          </p:nvSpPr>
          <p:spPr>
            <a:xfrm>
              <a:off x="6027173" y="3444424"/>
              <a:ext cx="788045" cy="564149"/>
            </a:xfrm>
            <a:prstGeom prst="rect">
              <a:avLst/>
            </a:prstGeom>
            <a:noFill/>
          </p:spPr>
          <p:txBody>
            <a:bodyPr wrap="none" rtlCol="0">
              <a:spAutoFit/>
            </a:bodyPr>
            <a:lstStyle/>
            <a:p>
              <a:r>
                <a:rPr kumimoji="1" lang="en-US" altLang="ja-JP" sz="1400" dirty="0"/>
                <a:t>0.5</a:t>
              </a:r>
              <a:endParaRPr kumimoji="1" lang="ja-JP" altLang="en-US" sz="1400" dirty="0"/>
            </a:p>
          </p:txBody>
        </p:sp>
        <p:sp>
          <p:nvSpPr>
            <p:cNvPr id="91" name="テキスト ボックス 90"/>
            <p:cNvSpPr txBox="1"/>
            <p:nvPr/>
          </p:nvSpPr>
          <p:spPr>
            <a:xfrm>
              <a:off x="5746102" y="4607145"/>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2" name="テキスト ボックス 91"/>
            <p:cNvSpPr txBox="1"/>
            <p:nvPr/>
          </p:nvSpPr>
          <p:spPr>
            <a:xfrm>
              <a:off x="6035942" y="5249652"/>
              <a:ext cx="788045" cy="564149"/>
            </a:xfrm>
            <a:prstGeom prst="rect">
              <a:avLst/>
            </a:prstGeom>
            <a:noFill/>
          </p:spPr>
          <p:txBody>
            <a:bodyPr wrap="none" rtlCol="0">
              <a:spAutoFit/>
            </a:bodyPr>
            <a:lstStyle/>
            <a:p>
              <a:r>
                <a:rPr kumimoji="1" lang="en-US" altLang="ja-JP" sz="1400" dirty="0"/>
                <a:t>0.6</a:t>
              </a:r>
              <a:endParaRPr kumimoji="1" lang="ja-JP" altLang="en-US" sz="1400" dirty="0"/>
            </a:p>
          </p:txBody>
        </p:sp>
        <p:sp>
          <p:nvSpPr>
            <p:cNvPr id="93" name="テキスト ボックス 92"/>
            <p:cNvSpPr txBox="1"/>
            <p:nvPr/>
          </p:nvSpPr>
          <p:spPr>
            <a:xfrm>
              <a:off x="8822071" y="1690086"/>
              <a:ext cx="788045" cy="564149"/>
            </a:xfrm>
            <a:prstGeom prst="rect">
              <a:avLst/>
            </a:prstGeom>
            <a:noFill/>
          </p:spPr>
          <p:txBody>
            <a:bodyPr wrap="none" rtlCol="0">
              <a:spAutoFit/>
            </a:bodyPr>
            <a:lstStyle/>
            <a:p>
              <a:r>
                <a:rPr kumimoji="1" lang="en-US" altLang="ja-JP" sz="1400" dirty="0"/>
                <a:t>0.1</a:t>
              </a:r>
              <a:endParaRPr kumimoji="1" lang="ja-JP" altLang="en-US" sz="1400" dirty="0"/>
            </a:p>
          </p:txBody>
        </p:sp>
        <p:sp>
          <p:nvSpPr>
            <p:cNvPr id="94" name="テキスト ボックス 93"/>
            <p:cNvSpPr txBox="1"/>
            <p:nvPr/>
          </p:nvSpPr>
          <p:spPr>
            <a:xfrm>
              <a:off x="8526825" y="2528666"/>
              <a:ext cx="788045" cy="564149"/>
            </a:xfrm>
            <a:prstGeom prst="rect">
              <a:avLst/>
            </a:prstGeom>
            <a:noFill/>
          </p:spPr>
          <p:txBody>
            <a:bodyPr wrap="none" rtlCol="0">
              <a:spAutoFit/>
            </a:bodyPr>
            <a:lstStyle/>
            <a:p>
              <a:r>
                <a:rPr kumimoji="1" lang="en-US" altLang="ja-JP" sz="1400" dirty="0"/>
                <a:t>0.3</a:t>
              </a:r>
              <a:endParaRPr kumimoji="1" lang="ja-JP" altLang="en-US" sz="1400" dirty="0"/>
            </a:p>
          </p:txBody>
        </p:sp>
        <p:sp>
          <p:nvSpPr>
            <p:cNvPr id="95" name="テキスト ボックス 94"/>
            <p:cNvSpPr txBox="1"/>
            <p:nvPr/>
          </p:nvSpPr>
          <p:spPr>
            <a:xfrm>
              <a:off x="8587156" y="3812510"/>
              <a:ext cx="788045" cy="564149"/>
            </a:xfrm>
            <a:prstGeom prst="rect">
              <a:avLst/>
            </a:prstGeom>
            <a:noFill/>
          </p:spPr>
          <p:txBody>
            <a:bodyPr wrap="none" rtlCol="0">
              <a:spAutoFit/>
            </a:bodyPr>
            <a:lstStyle/>
            <a:p>
              <a:r>
                <a:rPr kumimoji="1" lang="en-US" altLang="ja-JP" sz="1400" dirty="0"/>
                <a:t>0.2</a:t>
              </a:r>
              <a:endParaRPr kumimoji="1" lang="ja-JP" altLang="en-US" sz="1400" dirty="0"/>
            </a:p>
          </p:txBody>
        </p:sp>
        <p:sp>
          <p:nvSpPr>
            <p:cNvPr id="96" name="テキスト ボックス 95"/>
            <p:cNvSpPr txBox="1"/>
            <p:nvPr/>
          </p:nvSpPr>
          <p:spPr>
            <a:xfrm>
              <a:off x="8845505" y="4806368"/>
              <a:ext cx="788045" cy="564149"/>
            </a:xfrm>
            <a:prstGeom prst="rect">
              <a:avLst/>
            </a:prstGeom>
            <a:noFill/>
          </p:spPr>
          <p:txBody>
            <a:bodyPr wrap="none" rtlCol="0">
              <a:spAutoFit/>
            </a:bodyPr>
            <a:lstStyle/>
            <a:p>
              <a:r>
                <a:rPr kumimoji="1" lang="en-US" altLang="ja-JP" sz="1400" dirty="0"/>
                <a:t>0.4</a:t>
              </a:r>
              <a:endParaRPr kumimoji="1" lang="ja-JP" altLang="en-US" sz="1400" dirty="0"/>
            </a:p>
          </p:txBody>
        </p:sp>
        <p:sp>
          <p:nvSpPr>
            <p:cNvPr id="97" name="フリーフォーム: 図形 93"/>
            <p:cNvSpPr/>
            <p:nvPr/>
          </p:nvSpPr>
          <p:spPr>
            <a:xfrm>
              <a:off x="5051251" y="107142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フリーフォーム: 図形 94"/>
            <p:cNvSpPr/>
            <p:nvPr/>
          </p:nvSpPr>
          <p:spPr>
            <a:xfrm>
              <a:off x="5097279" y="3168188"/>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フリーフォーム: 図形 95"/>
            <p:cNvSpPr/>
            <p:nvPr/>
          </p:nvSpPr>
          <p:spPr>
            <a:xfrm>
              <a:off x="5019014" y="5315912"/>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0" name="フリーフォーム: 図形 96"/>
            <p:cNvSpPr/>
            <p:nvPr/>
          </p:nvSpPr>
          <p:spPr>
            <a:xfrm>
              <a:off x="8033681" y="1739495"/>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フリーフォーム: 図形 97"/>
            <p:cNvSpPr/>
            <p:nvPr/>
          </p:nvSpPr>
          <p:spPr>
            <a:xfrm>
              <a:off x="8021603" y="4607147"/>
              <a:ext cx="478548" cy="434684"/>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2" name="直線矢印コネクタ 101"/>
            <p:cNvCxnSpPr>
              <a:cxnSpLocks/>
            </p:cNvCxnSpPr>
            <p:nvPr/>
          </p:nvCxnSpPr>
          <p:spPr>
            <a:xfrm>
              <a:off x="11347832" y="1996901"/>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cxnSpLocks/>
            </p:cNvCxnSpPr>
            <p:nvPr/>
          </p:nvCxnSpPr>
          <p:spPr>
            <a:xfrm>
              <a:off x="11347832" y="4818578"/>
              <a:ext cx="655278"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04" name="テキスト ボックス 103"/>
            <p:cNvSpPr txBox="1"/>
            <p:nvPr/>
          </p:nvSpPr>
          <p:spPr>
            <a:xfrm>
              <a:off x="1517099" y="406421"/>
              <a:ext cx="1123008" cy="564149"/>
            </a:xfrm>
            <a:prstGeom prst="rect">
              <a:avLst/>
            </a:prstGeom>
            <a:noFill/>
          </p:spPr>
          <p:txBody>
            <a:bodyPr wrap="none" rtlCol="0">
              <a:spAutoFit/>
            </a:bodyPr>
            <a:lstStyle/>
            <a:p>
              <a:r>
                <a:rPr kumimoji="1" lang="en-US" altLang="ja-JP" sz="1400" u="sng" dirty="0"/>
                <a:t>Input</a:t>
              </a:r>
              <a:endParaRPr kumimoji="1" lang="ja-JP" altLang="en-US" sz="1400" u="sng" dirty="0"/>
            </a:p>
          </p:txBody>
        </p:sp>
        <p:sp>
          <p:nvSpPr>
            <p:cNvPr id="105" name="テキスト ボックス 104"/>
            <p:cNvSpPr txBox="1"/>
            <p:nvPr/>
          </p:nvSpPr>
          <p:spPr>
            <a:xfrm>
              <a:off x="11117006" y="401397"/>
              <a:ext cx="1381575" cy="564149"/>
            </a:xfrm>
            <a:prstGeom prst="rect">
              <a:avLst/>
            </a:prstGeom>
            <a:noFill/>
          </p:spPr>
          <p:txBody>
            <a:bodyPr wrap="none" rtlCol="0">
              <a:spAutoFit/>
            </a:bodyPr>
            <a:lstStyle/>
            <a:p>
              <a:r>
                <a:rPr kumimoji="1" lang="en-US" altLang="ja-JP" sz="1400" u="sng" dirty="0">
                  <a:solidFill>
                    <a:srgbClr val="0070C0"/>
                  </a:solidFill>
                </a:rPr>
                <a:t>Output</a:t>
              </a:r>
              <a:endParaRPr kumimoji="1" lang="ja-JP" altLang="en-US" sz="1400" u="sng" dirty="0">
                <a:solidFill>
                  <a:srgbClr val="0070C0"/>
                </a:solidFill>
              </a:endParaRPr>
            </a:p>
          </p:txBody>
        </p:sp>
      </p:grpSp>
      <p:sp>
        <p:nvSpPr>
          <p:cNvPr id="4096" name="テキスト ボックス 4095"/>
          <p:cNvSpPr txBox="1"/>
          <p:nvPr/>
        </p:nvSpPr>
        <p:spPr>
          <a:xfrm>
            <a:off x="1115159" y="1666623"/>
            <a:ext cx="3005951" cy="400110"/>
          </a:xfrm>
          <a:prstGeom prst="rect">
            <a:avLst/>
          </a:prstGeom>
          <a:noFill/>
        </p:spPr>
        <p:txBody>
          <a:bodyPr wrap="none" rtlCol="0">
            <a:spAutoFit/>
          </a:bodyPr>
          <a:lstStyle/>
          <a:p>
            <a:r>
              <a:rPr kumimoji="1" lang="ja-JP" altLang="en-US" sz="2000" dirty="0"/>
              <a:t>先ほどの模型の前半部分</a:t>
            </a:r>
          </a:p>
        </p:txBody>
      </p:sp>
      <p:sp>
        <p:nvSpPr>
          <p:cNvPr id="4101" name="右大かっこ 4100"/>
          <p:cNvSpPr/>
          <p:nvPr/>
        </p:nvSpPr>
        <p:spPr>
          <a:xfrm rot="5400000">
            <a:off x="923190" y="5406442"/>
            <a:ext cx="230038" cy="540633"/>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6" name="右大かっこ 115"/>
          <p:cNvSpPr/>
          <p:nvPr/>
        </p:nvSpPr>
        <p:spPr>
          <a:xfrm rot="5400000">
            <a:off x="1770887" y="5306205"/>
            <a:ext cx="219552" cy="751595"/>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7" name="右大かっこ 116"/>
          <p:cNvSpPr/>
          <p:nvPr/>
        </p:nvSpPr>
        <p:spPr>
          <a:xfrm rot="5400000">
            <a:off x="2900434" y="5477331"/>
            <a:ext cx="219554" cy="409348"/>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02" name="円/楕円 4101"/>
          <p:cNvSpPr/>
          <p:nvPr/>
        </p:nvSpPr>
        <p:spPr>
          <a:xfrm>
            <a:off x="2338597" y="2263570"/>
            <a:ext cx="684496" cy="29155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4" name="テキスト ボックス 4103"/>
          <p:cNvSpPr txBox="1"/>
          <p:nvPr/>
        </p:nvSpPr>
        <p:spPr>
          <a:xfrm>
            <a:off x="738353" y="5809582"/>
            <a:ext cx="646331" cy="646331"/>
          </a:xfrm>
          <a:prstGeom prst="rect">
            <a:avLst/>
          </a:prstGeom>
          <a:noFill/>
        </p:spPr>
        <p:txBody>
          <a:bodyPr wrap="none" rtlCol="0">
            <a:spAutoFit/>
          </a:bodyPr>
          <a:lstStyle/>
          <a:p>
            <a:pPr algn="ctr"/>
            <a:r>
              <a:rPr kumimoji="1" lang="ja-JP" altLang="en-US" dirty="0"/>
              <a:t>入力</a:t>
            </a:r>
            <a:endParaRPr kumimoji="1" lang="en-US" altLang="ja-JP" dirty="0"/>
          </a:p>
          <a:p>
            <a:pPr algn="ctr"/>
            <a:r>
              <a:rPr kumimoji="1" lang="en-US" altLang="ja-JP" b="1" dirty="0"/>
              <a:t>x</a:t>
            </a:r>
            <a:endParaRPr kumimoji="1" lang="ja-JP" altLang="en-US" b="1" dirty="0"/>
          </a:p>
        </p:txBody>
      </p:sp>
      <p:sp>
        <p:nvSpPr>
          <p:cNvPr id="121" name="テキスト ボックス 120"/>
          <p:cNvSpPr txBox="1"/>
          <p:nvPr/>
        </p:nvSpPr>
        <p:spPr>
          <a:xfrm>
            <a:off x="1534498" y="5823131"/>
            <a:ext cx="646332" cy="646331"/>
          </a:xfrm>
          <a:prstGeom prst="rect">
            <a:avLst/>
          </a:prstGeom>
          <a:noFill/>
        </p:spPr>
        <p:txBody>
          <a:bodyPr wrap="none" rtlCol="0">
            <a:spAutoFit/>
          </a:bodyPr>
          <a:lstStyle/>
          <a:p>
            <a:pPr algn="ctr"/>
            <a:r>
              <a:rPr kumimoji="1" lang="ja-JP" altLang="en-US" dirty="0"/>
              <a:t>重み</a:t>
            </a:r>
            <a:endParaRPr kumimoji="1" lang="en-US" altLang="ja-JP" dirty="0"/>
          </a:p>
          <a:p>
            <a:pPr algn="ctr"/>
            <a:r>
              <a:rPr lang="en-US" altLang="ja-JP" b="1" dirty="0"/>
              <a:t>W</a:t>
            </a:r>
            <a:endParaRPr kumimoji="1" lang="ja-JP" altLang="en-US" b="1" dirty="0"/>
          </a:p>
        </p:txBody>
      </p:sp>
      <p:sp>
        <p:nvSpPr>
          <p:cNvPr id="122" name="テキスト ボックス 121"/>
          <p:cNvSpPr txBox="1"/>
          <p:nvPr/>
        </p:nvSpPr>
        <p:spPr>
          <a:xfrm>
            <a:off x="2077395" y="6007796"/>
            <a:ext cx="761747" cy="646331"/>
          </a:xfrm>
          <a:prstGeom prst="rect">
            <a:avLst/>
          </a:prstGeom>
          <a:noFill/>
        </p:spPr>
        <p:txBody>
          <a:bodyPr wrap="none" rtlCol="0">
            <a:spAutoFit/>
          </a:bodyPr>
          <a:lstStyle/>
          <a:p>
            <a:pPr algn="ctr"/>
            <a:r>
              <a:rPr kumimoji="1" lang="ja-JP" altLang="en-US" dirty="0"/>
              <a:t>ﾊﾞｲｱｽ</a:t>
            </a:r>
            <a:endParaRPr kumimoji="1" lang="en-US" altLang="ja-JP" dirty="0"/>
          </a:p>
          <a:p>
            <a:pPr algn="ctr"/>
            <a:r>
              <a:rPr kumimoji="1" lang="en-US" altLang="ja-JP" b="1" dirty="0"/>
              <a:t>b</a:t>
            </a:r>
            <a:endParaRPr kumimoji="1" lang="ja-JP" altLang="en-US" b="1" dirty="0"/>
          </a:p>
        </p:txBody>
      </p:sp>
      <p:sp>
        <p:nvSpPr>
          <p:cNvPr id="123" name="テキスト ボックス 122"/>
          <p:cNvSpPr txBox="1"/>
          <p:nvPr/>
        </p:nvSpPr>
        <p:spPr>
          <a:xfrm>
            <a:off x="2706227" y="5791778"/>
            <a:ext cx="646331" cy="646331"/>
          </a:xfrm>
          <a:prstGeom prst="rect">
            <a:avLst/>
          </a:prstGeom>
          <a:noFill/>
        </p:spPr>
        <p:txBody>
          <a:bodyPr wrap="none" rtlCol="0">
            <a:spAutoFit/>
          </a:bodyPr>
          <a:lstStyle/>
          <a:p>
            <a:pPr algn="ctr"/>
            <a:r>
              <a:rPr lang="ja-JP" altLang="en-US" dirty="0"/>
              <a:t>出力</a:t>
            </a:r>
            <a:endParaRPr kumimoji="1" lang="en-US" altLang="ja-JP" dirty="0"/>
          </a:p>
          <a:p>
            <a:pPr algn="ctr"/>
            <a:r>
              <a:rPr kumimoji="1" lang="en-US" altLang="ja-JP" b="1" dirty="0"/>
              <a:t>z</a:t>
            </a:r>
            <a:endParaRPr kumimoji="1" lang="ja-JP" altLang="en-US" b="1" dirty="0"/>
          </a:p>
        </p:txBody>
      </p:sp>
      <p:cxnSp>
        <p:nvCxnSpPr>
          <p:cNvPr id="4106" name="直線コネクタ 4105"/>
          <p:cNvCxnSpPr>
            <a:stCxn id="122" idx="0"/>
            <a:endCxn id="4102" idx="4"/>
          </p:cNvCxnSpPr>
          <p:nvPr/>
        </p:nvCxnSpPr>
        <p:spPr>
          <a:xfrm flipV="1">
            <a:off x="2458269" y="5179138"/>
            <a:ext cx="222576" cy="82865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テキスト ボックス 125"/>
          <p:cNvSpPr txBox="1"/>
          <p:nvPr/>
        </p:nvSpPr>
        <p:spPr>
          <a:xfrm>
            <a:off x="3577694" y="5961630"/>
            <a:ext cx="1338828" cy="369332"/>
          </a:xfrm>
          <a:prstGeom prst="rect">
            <a:avLst/>
          </a:prstGeom>
          <a:noFill/>
        </p:spPr>
        <p:txBody>
          <a:bodyPr wrap="none" rtlCol="0">
            <a:spAutoFit/>
          </a:bodyPr>
          <a:lstStyle/>
          <a:p>
            <a:r>
              <a:rPr lang="ja-JP" altLang="en-US" dirty="0"/>
              <a:t>とすると、</a:t>
            </a:r>
            <a:endParaRPr kumimoji="1" lang="ja-JP" altLang="en-US" dirty="0"/>
          </a:p>
        </p:txBody>
      </p:sp>
      <p:sp>
        <p:nvSpPr>
          <p:cNvPr id="4109" name="正方形/長方形 4108"/>
          <p:cNvSpPr/>
          <p:nvPr/>
        </p:nvSpPr>
        <p:spPr>
          <a:xfrm>
            <a:off x="3384311" y="1984664"/>
            <a:ext cx="3801888" cy="3371749"/>
          </a:xfrm>
          <a:prstGeom prst="rect">
            <a:avLst/>
          </a:prstGeom>
          <a:gradFill flip="none" rotWithShape="1">
            <a:gsLst>
              <a:gs pos="0">
                <a:schemeClr val="bg1">
                  <a:alpha val="0"/>
                </a:schemeClr>
              </a:gs>
              <a:gs pos="2300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108" name="直線コネクタ 4107"/>
          <p:cNvCxnSpPr/>
          <p:nvPr/>
        </p:nvCxnSpPr>
        <p:spPr>
          <a:xfrm>
            <a:off x="4964008" y="1744211"/>
            <a:ext cx="0" cy="45867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12" name="テキスト ボックス 4111"/>
          <p:cNvSpPr txBox="1"/>
          <p:nvPr/>
        </p:nvSpPr>
        <p:spPr>
          <a:xfrm>
            <a:off x="5221269" y="1829059"/>
            <a:ext cx="6365845" cy="584775"/>
          </a:xfrm>
          <a:prstGeom prst="rect">
            <a:avLst/>
          </a:prstGeom>
          <a:noFill/>
        </p:spPr>
        <p:txBody>
          <a:bodyPr wrap="none" rtlCol="0">
            <a:spAutoFit/>
          </a:bodyPr>
          <a:lstStyle/>
          <a:p>
            <a:r>
              <a:rPr kumimoji="1" lang="en-US" altLang="ja-JP" sz="3200" b="1" dirty="0"/>
              <a:t>z = sig(       W    </a:t>
            </a:r>
            <a:r>
              <a:rPr kumimoji="1" lang="ja-JP" altLang="en-US" sz="3200" b="1" dirty="0"/>
              <a:t>・  </a:t>
            </a:r>
            <a:r>
              <a:rPr kumimoji="1" lang="en-US" altLang="ja-JP" sz="3200" b="1" dirty="0"/>
              <a:t>x    +     b  )</a:t>
            </a:r>
            <a:endParaRPr kumimoji="1" lang="ja-JP" altLang="en-US" sz="3200" b="1" dirty="0"/>
          </a:p>
        </p:txBody>
      </p:sp>
      <p:sp>
        <p:nvSpPr>
          <p:cNvPr id="4123" name="正方形/長方形 4122"/>
          <p:cNvSpPr/>
          <p:nvPr/>
        </p:nvSpPr>
        <p:spPr>
          <a:xfrm>
            <a:off x="9868803" y="3041446"/>
            <a:ext cx="356188" cy="369332"/>
          </a:xfrm>
          <a:prstGeom prst="rect">
            <a:avLst/>
          </a:prstGeom>
        </p:spPr>
        <p:txBody>
          <a:bodyPr wrap="none">
            <a:spAutoFit/>
          </a:bodyPr>
          <a:lstStyle/>
          <a:p>
            <a:r>
              <a:rPr lang="en-US" altLang="ja-JP" b="1" dirty="0"/>
              <a:t>+</a:t>
            </a:r>
            <a:endParaRPr lang="ja-JP" altLang="en-US" dirty="0"/>
          </a:p>
        </p:txBody>
      </p:sp>
      <p:sp>
        <p:nvSpPr>
          <p:cNvPr id="4124" name="正方形/長方形 4123"/>
          <p:cNvSpPr/>
          <p:nvPr/>
        </p:nvSpPr>
        <p:spPr>
          <a:xfrm>
            <a:off x="8468444" y="1173916"/>
            <a:ext cx="3414717" cy="461665"/>
          </a:xfrm>
          <a:prstGeom prst="rect">
            <a:avLst/>
          </a:prstGeom>
        </p:spPr>
        <p:txBody>
          <a:bodyPr wrap="none">
            <a:spAutoFit/>
          </a:bodyPr>
          <a:lstStyle/>
          <a:p>
            <a:r>
              <a:rPr lang="en-US" altLang="ja-JP" sz="2400" dirty="0"/>
              <a:t>sig() …</a:t>
            </a:r>
            <a:r>
              <a:rPr lang="ja-JP" altLang="en-US" sz="2400" dirty="0"/>
              <a:t>シグモイド関数</a:t>
            </a:r>
          </a:p>
        </p:txBody>
      </p:sp>
      <p:sp>
        <p:nvSpPr>
          <p:cNvPr id="167" name="テキスト ボックス 166"/>
          <p:cNvSpPr txBox="1"/>
          <p:nvPr/>
        </p:nvSpPr>
        <p:spPr>
          <a:xfrm>
            <a:off x="5549690" y="2933725"/>
            <a:ext cx="6244017" cy="584775"/>
          </a:xfrm>
          <a:prstGeom prst="rect">
            <a:avLst/>
          </a:prstGeom>
          <a:noFill/>
        </p:spPr>
        <p:txBody>
          <a:bodyPr wrap="none" rtlCol="0">
            <a:spAutoFit/>
          </a:bodyPr>
          <a:lstStyle/>
          <a:p>
            <a:r>
              <a:rPr kumimoji="1" lang="en-US" altLang="ja-JP" sz="3200" b="1" dirty="0"/>
              <a:t>= sig(</a:t>
            </a:r>
            <a:r>
              <a:rPr lang="ja-JP" altLang="en-US" sz="3200" b="1" dirty="0"/>
              <a:t> </a:t>
            </a:r>
            <a:r>
              <a:rPr kumimoji="1" lang="en-US" altLang="ja-JP" sz="3200" b="1" dirty="0"/>
              <a:t>                                       )</a:t>
            </a:r>
            <a:endParaRPr kumimoji="1" lang="ja-JP" altLang="en-US" sz="3200" b="1" dirty="0"/>
          </a:p>
        </p:txBody>
      </p:sp>
      <p:sp>
        <p:nvSpPr>
          <p:cNvPr id="179" name="テキスト ボックス 178"/>
          <p:cNvSpPr txBox="1"/>
          <p:nvPr/>
        </p:nvSpPr>
        <p:spPr>
          <a:xfrm>
            <a:off x="5546225" y="4255367"/>
            <a:ext cx="6244017" cy="584775"/>
          </a:xfrm>
          <a:prstGeom prst="rect">
            <a:avLst/>
          </a:prstGeom>
          <a:noFill/>
        </p:spPr>
        <p:txBody>
          <a:bodyPr wrap="none" rtlCol="0">
            <a:spAutoFit/>
          </a:bodyPr>
          <a:lstStyle/>
          <a:p>
            <a:r>
              <a:rPr kumimoji="1" lang="en-US" altLang="ja-JP" sz="3200" b="1" dirty="0"/>
              <a:t>= sig(                                        )</a:t>
            </a:r>
            <a:endParaRPr kumimoji="1" lang="ja-JP" altLang="en-US" sz="3200" b="1" dirty="0"/>
          </a:p>
        </p:txBody>
      </p:sp>
      <p:sp>
        <p:nvSpPr>
          <p:cNvPr id="187" name="テキスト ボックス 186"/>
          <p:cNvSpPr txBox="1"/>
          <p:nvPr/>
        </p:nvSpPr>
        <p:spPr>
          <a:xfrm>
            <a:off x="5553151" y="5609010"/>
            <a:ext cx="3155031" cy="584775"/>
          </a:xfrm>
          <a:prstGeom prst="rect">
            <a:avLst/>
          </a:prstGeom>
          <a:noFill/>
        </p:spPr>
        <p:txBody>
          <a:bodyPr wrap="none" rtlCol="0">
            <a:spAutoFit/>
          </a:bodyPr>
          <a:lstStyle/>
          <a:p>
            <a:r>
              <a:rPr kumimoji="1" lang="en-US" altLang="ja-JP" sz="3200" b="1" dirty="0"/>
              <a:t>= sig(          ) =</a:t>
            </a:r>
            <a:endParaRPr kumimoji="1" lang="ja-JP" altLang="en-US" sz="3200" b="1" dirty="0"/>
          </a:p>
        </p:txBody>
      </p:sp>
      <p:sp>
        <p:nvSpPr>
          <p:cNvPr id="4" name="テキスト ボックス 3"/>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5" name="テキスト ボックス 4"/>
          <p:cNvSpPr txBox="1"/>
          <p:nvPr/>
        </p:nvSpPr>
        <p:spPr>
          <a:xfrm>
            <a:off x="5542474" y="3087613"/>
            <a:ext cx="65" cy="276999"/>
          </a:xfrm>
          <a:prstGeom prst="rect">
            <a:avLst/>
          </a:prstGeom>
          <a:noFill/>
        </p:spPr>
        <p:txBody>
          <a:bodyPr wrap="none" lIns="0" tIns="0" rIns="0" bIns="0" rtlCol="0">
            <a:spAutoFit/>
          </a:bodyPr>
          <a:lstStyle/>
          <a:p>
            <a:endParaRPr kumimoji="1" lang="ja-JP" altLang="en-US" dirty="0"/>
          </a:p>
        </p:txBody>
      </p:sp>
      <p:sp>
        <p:nvSpPr>
          <p:cNvPr id="106" name="正方形/長方形 105"/>
          <p:cNvSpPr/>
          <p:nvPr/>
        </p:nvSpPr>
        <p:spPr>
          <a:xfrm>
            <a:off x="8599436" y="3041446"/>
            <a:ext cx="415498" cy="369332"/>
          </a:xfrm>
          <a:prstGeom prst="rect">
            <a:avLst/>
          </a:prstGeom>
        </p:spPr>
        <p:txBody>
          <a:bodyPr wrap="none">
            <a:spAutoFit/>
          </a:bodyPr>
          <a:lstStyle/>
          <a:p>
            <a:r>
              <a:rPr lang="ja-JP" altLang="en-US" b="1" dirty="0"/>
              <a:t>・</a:t>
            </a:r>
            <a:endParaRPr lang="ja-JP" altLang="en-US" dirty="0"/>
          </a:p>
        </p:txBody>
      </p:sp>
      <p:sp>
        <p:nvSpPr>
          <p:cNvPr id="109" name="正方形/長方形 108"/>
          <p:cNvSpPr/>
          <p:nvPr/>
        </p:nvSpPr>
        <p:spPr>
          <a:xfrm>
            <a:off x="9866658" y="4363088"/>
            <a:ext cx="356188" cy="369332"/>
          </a:xfrm>
          <a:prstGeom prst="rect">
            <a:avLst/>
          </a:prstGeom>
        </p:spPr>
        <p:txBody>
          <a:bodyPr wrap="none">
            <a:spAutoFit/>
          </a:bodyPr>
          <a:lstStyle/>
          <a:p>
            <a:r>
              <a:rPr lang="en-US" altLang="ja-JP" b="1" dirty="0"/>
              <a:t>+</a:t>
            </a:r>
            <a:endParaRPr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6915889" y="2656405"/>
                <a:ext cx="1841914"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m>
                            <m:mPr>
                              <m:mcs>
                                <m:mc>
                                  <m:mcPr>
                                    <m:count m:val="2"/>
                                    <m:mcJc m:val="center"/>
                                  </m:mcPr>
                                </m:mc>
                              </m:mcs>
                              <m:ctrlPr>
                                <a:rPr kumimoji="1" lang="en-US" altLang="ja-JP" sz="2800" b="0" i="1" smtClean="0">
                                  <a:latin typeface="Cambria Math"/>
                                </a:rPr>
                              </m:ctrlPr>
                            </m:mPr>
                            <m:mr>
                              <m:e>
                                <m:r>
                                  <m:rPr>
                                    <m:brk m:alnAt="7"/>
                                  </m:rPr>
                                  <a:rPr kumimoji="1" lang="en-US" altLang="ja-JP" sz="2800" b="0" i="1" smtClean="0">
                                    <a:latin typeface="Cambria Math" panose="02040503050406030204" pitchFamily="18" charset="0"/>
                                  </a:rPr>
                                  <m:t>0</m:t>
                                </m:r>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0.2</m:t>
                                </m:r>
                              </m:e>
                            </m:mr>
                            <m:mr>
                              <m:e>
                                <m:r>
                                  <a:rPr kumimoji="1" lang="en-US" altLang="ja-JP" sz="2800" b="0" i="1" smtClean="0">
                                    <a:latin typeface="Cambria Math" panose="02040503050406030204" pitchFamily="18" charset="0"/>
                                  </a:rPr>
                                  <m:t>0.3</m:t>
                                </m:r>
                              </m:e>
                              <m:e>
                                <m:r>
                                  <a:rPr kumimoji="1" lang="en-US" altLang="ja-JP" sz="2800" b="0" i="1" smtClean="0">
                                    <a:latin typeface="Cambria Math" panose="02040503050406030204" pitchFamily="18" charset="0"/>
                                  </a:rPr>
                                  <m:t>0.4</m:t>
                                </m:r>
                              </m:e>
                            </m:mr>
                            <m:m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0.6</m:t>
                                </m:r>
                              </m:e>
                            </m:mr>
                          </m:m>
                        </m:e>
                      </m:d>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6915889" y="2656405"/>
                <a:ext cx="1841914"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8830093" y="2742037"/>
                <a:ext cx="98591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1.0</m:t>
                              </m:r>
                            </m:num>
                            <m:den>
                              <m:r>
                                <a:rPr kumimoji="1" lang="en-US" altLang="ja-JP" sz="2800" b="0" i="1" smtClean="0">
                                  <a:latin typeface="Cambria Math" panose="02040503050406030204" pitchFamily="18" charset="0"/>
                                </a:rPr>
                                <m:t>0.5</m:t>
                              </m:r>
                            </m:den>
                          </m:f>
                        </m:e>
                      </m:d>
                    </m:oMath>
                  </m:oMathPara>
                </a14:m>
                <a:endParaRPr kumimoji="1" lang="ja-JP" altLang="en-US" sz="28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8830093" y="2742037"/>
                <a:ext cx="98591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10338266" y="2686541"/>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10338266" y="2686541"/>
                <a:ext cx="985911" cy="107914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349793" y="4008183"/>
                <a:ext cx="985911" cy="1079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0.1</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0.2</m:t>
                                  </m:r>
                                </m:e>
                                <m:e>
                                  <m:r>
                                    <a:rPr kumimoji="1" lang="en-US" altLang="ja-JP" sz="2800" b="0" i="1" smtClean="0">
                                      <a:latin typeface="Cambria Math" panose="02040503050406030204" pitchFamily="18" charset="0"/>
                                    </a:rPr>
                                    <m:t>0.3</m:t>
                                  </m:r>
                                </m:e>
                              </m:eqArr>
                            </m:den>
                          </m:f>
                        </m:e>
                      </m:d>
                    </m:oMath>
                  </m:oMathPara>
                </a14:m>
                <a:endParaRPr kumimoji="1" lang="ja-JP" altLang="en-US" sz="28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349793" y="4008183"/>
                <a:ext cx="985911" cy="107914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174846" y="3990935"/>
                <a:ext cx="1011559" cy="1113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0.2</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0.5</m:t>
                                  </m:r>
                                </m:e>
                                <m:e>
                                  <m:r>
                                    <a:rPr kumimoji="1" lang="en-US" altLang="ja-JP" sz="2800" b="0" i="1" smtClean="0">
                                      <a:latin typeface="Cambria Math" panose="02040503050406030204" pitchFamily="18" charset="0"/>
                                    </a:rPr>
                                    <m:t>0.8</m:t>
                                  </m:r>
                                </m:e>
                              </m:eqArr>
                            </m:den>
                          </m:f>
                        </m:e>
                      </m:d>
                    </m:oMath>
                  </m:oMathPara>
                </a14:m>
                <a:endParaRPr kumimoji="1" lang="ja-JP" altLang="en-US" sz="2800" dirty="0"/>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174846" y="3990935"/>
                <a:ext cx="1011559" cy="111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6906824" y="5363237"/>
                <a:ext cx="985911" cy="1076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0.3</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0.7</m:t>
                                  </m:r>
                                </m:e>
                                <m:e>
                                  <m:r>
                                    <a:rPr kumimoji="1" lang="en-US" altLang="ja-JP" sz="2800" b="0" i="1" smtClean="0">
                                      <a:latin typeface="Cambria Math" panose="02040503050406030204" pitchFamily="18" charset="0"/>
                                    </a:rPr>
                                    <m:t>1.1</m:t>
                                  </m:r>
                                </m:e>
                              </m:eqArr>
                            </m:den>
                          </m:f>
                        </m:e>
                      </m:d>
                    </m:oMath>
                  </m:oMathPara>
                </a14:m>
                <a:endParaRPr kumimoji="1" lang="ja-JP" altLang="en-US" sz="2800" dirty="0"/>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6906824" y="5363237"/>
                <a:ext cx="985911" cy="10763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p:cNvSpPr txBox="1"/>
              <p:nvPr/>
            </p:nvSpPr>
            <p:spPr>
              <a:xfrm>
                <a:off x="8696597" y="5207810"/>
                <a:ext cx="146091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800" i="1" smtClean="0">
                              <a:latin typeface="Cambria Math"/>
                            </a:rPr>
                          </m:ctrlPr>
                        </m:dPr>
                        <m:e>
                          <m:f>
                            <m:fPr>
                              <m:type m:val="noBar"/>
                              <m:ctrlPr>
                                <a:rPr kumimoji="1" lang="en-US" altLang="ja-JP" sz="2800" i="1" smtClean="0">
                                  <a:latin typeface="Cambria Math"/>
                                </a:rPr>
                              </m:ctrlPr>
                            </m:fPr>
                            <m:num>
                              <m:r>
                                <a:rPr kumimoji="1" lang="en-US" altLang="ja-JP" sz="2800" b="0" i="1" smtClean="0">
                                  <a:latin typeface="Cambria Math" panose="02040503050406030204" pitchFamily="18" charset="0"/>
                                </a:rPr>
                                <m:t>0.574</m:t>
                              </m:r>
                            </m:num>
                            <m:den>
                              <m:eqArr>
                                <m:eqArrPr>
                                  <m:ctrlPr>
                                    <a:rPr kumimoji="1" lang="en-US" altLang="ja-JP" sz="2800" b="0" i="1" smtClean="0">
                                      <a:latin typeface="Cambria Math"/>
                                    </a:rPr>
                                  </m:ctrlPr>
                                </m:eqArrPr>
                                <m:e>
                                  <m:r>
                                    <a:rPr kumimoji="1" lang="en-US" altLang="ja-JP" sz="2800" b="0" i="1" smtClean="0">
                                      <a:latin typeface="Cambria Math" panose="02040503050406030204" pitchFamily="18" charset="0"/>
                                    </a:rPr>
                                    <m:t>0.668</m:t>
                                  </m:r>
                                </m:e>
                                <m:e>
                                  <m:r>
                                    <a:rPr kumimoji="1" lang="en-US" altLang="ja-JP" sz="2800" b="0" i="1" smtClean="0">
                                      <a:latin typeface="Cambria Math" panose="02040503050406030204" pitchFamily="18" charset="0"/>
                                    </a:rPr>
                                    <m:t>0.750</m:t>
                                  </m:r>
                                </m:e>
                              </m:eqArr>
                            </m:den>
                          </m:f>
                        </m:e>
                      </m:d>
                    </m:oMath>
                  </m:oMathPara>
                </a14:m>
                <a:endParaRPr kumimoji="1" lang="ja-JP" altLang="en-US" sz="28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8696597" y="5207810"/>
                <a:ext cx="1460913" cy="1387175"/>
              </a:xfrm>
              <a:prstGeom prst="rect">
                <a:avLst/>
              </a:prstGeom>
              <a:blipFill>
                <a:blip r:embed="rId8"/>
                <a:stretch>
                  <a:fillRect/>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8AEBDCA3-918C-4541-BF84-4F93CF1796EA}" type="slidenum">
              <a:rPr kumimoji="1" lang="ja-JP" altLang="en-US" smtClean="0"/>
              <a:t>21</a:t>
            </a:fld>
            <a:endParaRPr kumimoji="1" lang="ja-JP" altLang="en-US"/>
          </a:p>
        </p:txBody>
      </p:sp>
    </p:spTree>
    <p:extLst>
      <p:ext uri="{BB962C8B-B14F-4D97-AF65-F5344CB8AC3E}">
        <p14:creationId xmlns:p14="http://schemas.microsoft.com/office/powerpoint/2010/main" val="2881347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p:cNvGrpSpPr/>
          <p:nvPr/>
        </p:nvGrpSpPr>
        <p:grpSpPr>
          <a:xfrm>
            <a:off x="271009" y="514784"/>
            <a:ext cx="11616191" cy="3628281"/>
            <a:chOff x="869963" y="514784"/>
            <a:chExt cx="10399053" cy="3628281"/>
          </a:xfrm>
        </p:grpSpPr>
        <p:sp>
          <p:nvSpPr>
            <p:cNvPr id="4" name="楕円 3"/>
            <p:cNvSpPr/>
            <p:nvPr/>
          </p:nvSpPr>
          <p:spPr>
            <a:xfrm>
              <a:off x="869963" y="933563"/>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1.0</a:t>
              </a:r>
              <a:endParaRPr lang="ja-JP" altLang="en-US" dirty="0"/>
            </a:p>
          </p:txBody>
        </p:sp>
        <p:sp>
          <p:nvSpPr>
            <p:cNvPr id="5" name="楕円 4"/>
            <p:cNvSpPr/>
            <p:nvPr/>
          </p:nvSpPr>
          <p:spPr>
            <a:xfrm>
              <a:off x="869963" y="269029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0.5</a:t>
              </a:r>
              <a:endParaRPr kumimoji="1" lang="ja-JP" altLang="en-US" dirty="0"/>
            </a:p>
          </p:txBody>
        </p:sp>
        <p:sp>
          <p:nvSpPr>
            <p:cNvPr id="6" name="楕円 5"/>
            <p:cNvSpPr/>
            <p:nvPr/>
          </p:nvSpPr>
          <p:spPr>
            <a:xfrm>
              <a:off x="6493819" y="933563"/>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7" name="楕円 6"/>
            <p:cNvSpPr/>
            <p:nvPr/>
          </p:nvSpPr>
          <p:spPr>
            <a:xfrm>
              <a:off x="6493819" y="269029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8" name="楕円 7"/>
            <p:cNvSpPr/>
            <p:nvPr/>
          </p:nvSpPr>
          <p:spPr>
            <a:xfrm>
              <a:off x="9145037" y="933563"/>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9" name="楕円 8"/>
            <p:cNvSpPr/>
            <p:nvPr/>
          </p:nvSpPr>
          <p:spPr>
            <a:xfrm>
              <a:off x="9145037" y="269029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0" name="楕円 9"/>
            <p:cNvSpPr/>
            <p:nvPr/>
          </p:nvSpPr>
          <p:spPr>
            <a:xfrm>
              <a:off x="3681891" y="514784"/>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+0.1</a:t>
              </a:r>
              <a:endParaRPr lang="ja-JP" altLang="en-US" dirty="0"/>
            </a:p>
          </p:txBody>
        </p:sp>
        <p:sp>
          <p:nvSpPr>
            <p:cNvPr id="11" name="楕円 10"/>
            <p:cNvSpPr/>
            <p:nvPr/>
          </p:nvSpPr>
          <p:spPr>
            <a:xfrm>
              <a:off x="3669224" y="1839108"/>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+0.2</a:t>
              </a:r>
              <a:endParaRPr lang="ja-JP" altLang="en-US" dirty="0"/>
            </a:p>
          </p:txBody>
        </p:sp>
        <p:sp>
          <p:nvSpPr>
            <p:cNvPr id="12" name="楕円 11"/>
            <p:cNvSpPr/>
            <p:nvPr/>
          </p:nvSpPr>
          <p:spPr>
            <a:xfrm>
              <a:off x="3639806" y="3163431"/>
              <a:ext cx="1498987" cy="9796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+0.3</a:t>
              </a:r>
              <a:endParaRPr lang="ja-JP" altLang="en-US" dirty="0"/>
            </a:p>
          </p:txBody>
        </p:sp>
        <p:cxnSp>
          <p:nvCxnSpPr>
            <p:cNvPr id="14" name="直線矢印コネクタ 13"/>
            <p:cNvCxnSpPr>
              <a:cxnSpLocks/>
              <a:stCxn id="4" idx="6"/>
              <a:endCxn id="10" idx="2"/>
            </p:cNvCxnSpPr>
            <p:nvPr/>
          </p:nvCxnSpPr>
          <p:spPr>
            <a:xfrm flipV="1">
              <a:off x="2368950" y="1004601"/>
              <a:ext cx="1312941" cy="41877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a:stCxn id="4" idx="6"/>
              <a:endCxn id="11" idx="1"/>
            </p:cNvCxnSpPr>
            <p:nvPr/>
          </p:nvCxnSpPr>
          <p:spPr>
            <a:xfrm>
              <a:off x="2368950" y="1423380"/>
              <a:ext cx="1519796" cy="55919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cxnSpLocks/>
              <a:stCxn id="5" idx="6"/>
              <a:endCxn id="11" idx="3"/>
            </p:cNvCxnSpPr>
            <p:nvPr/>
          </p:nvCxnSpPr>
          <p:spPr>
            <a:xfrm flipV="1">
              <a:off x="2368950" y="2675277"/>
              <a:ext cx="1519796" cy="50483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a:stCxn id="5" idx="6"/>
              <a:endCxn id="12" idx="2"/>
            </p:cNvCxnSpPr>
            <p:nvPr/>
          </p:nvCxnSpPr>
          <p:spPr>
            <a:xfrm>
              <a:off x="2368950" y="3180115"/>
              <a:ext cx="1270856" cy="47313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4" idx="6"/>
              <a:endCxn id="12" idx="1"/>
            </p:cNvCxnSpPr>
            <p:nvPr/>
          </p:nvCxnSpPr>
          <p:spPr>
            <a:xfrm>
              <a:off x="2368950" y="1423380"/>
              <a:ext cx="1490377" cy="1883515"/>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cxnSpLocks/>
              <a:stCxn id="5" idx="6"/>
              <a:endCxn id="10" idx="3"/>
            </p:cNvCxnSpPr>
            <p:nvPr/>
          </p:nvCxnSpPr>
          <p:spPr>
            <a:xfrm flipV="1">
              <a:off x="2368950" y="1350954"/>
              <a:ext cx="1532463" cy="182916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cxnSpLocks/>
              <a:stCxn id="10" idx="6"/>
              <a:endCxn id="6" idx="2"/>
            </p:cNvCxnSpPr>
            <p:nvPr/>
          </p:nvCxnSpPr>
          <p:spPr>
            <a:xfrm>
              <a:off x="5180878" y="1004601"/>
              <a:ext cx="1312941" cy="418779"/>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cxnSpLocks/>
              <a:stCxn id="11" idx="6"/>
              <a:endCxn id="6" idx="3"/>
            </p:cNvCxnSpPr>
            <p:nvPr/>
          </p:nvCxnSpPr>
          <p:spPr>
            <a:xfrm flipV="1">
              <a:off x="5168211" y="1769733"/>
              <a:ext cx="1545130" cy="559192"/>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cxnSpLocks/>
              <a:stCxn id="12" idx="6"/>
              <a:endCxn id="6" idx="4"/>
            </p:cNvCxnSpPr>
            <p:nvPr/>
          </p:nvCxnSpPr>
          <p:spPr>
            <a:xfrm flipV="1">
              <a:off x="5138792" y="1913197"/>
              <a:ext cx="2104521" cy="1740052"/>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cxnSpLocks/>
              <a:stCxn id="10" idx="6"/>
              <a:endCxn id="7" idx="0"/>
            </p:cNvCxnSpPr>
            <p:nvPr/>
          </p:nvCxnSpPr>
          <p:spPr>
            <a:xfrm>
              <a:off x="5180878" y="1004601"/>
              <a:ext cx="2062435" cy="168569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cxnSpLocks/>
              <a:stCxn id="11" idx="6"/>
              <a:endCxn id="7" idx="1"/>
            </p:cNvCxnSpPr>
            <p:nvPr/>
          </p:nvCxnSpPr>
          <p:spPr>
            <a:xfrm>
              <a:off x="5168211" y="2328925"/>
              <a:ext cx="1545130" cy="504837"/>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cxnSpLocks/>
              <a:stCxn id="12" idx="6"/>
              <a:endCxn id="7" idx="2"/>
            </p:cNvCxnSpPr>
            <p:nvPr/>
          </p:nvCxnSpPr>
          <p:spPr>
            <a:xfrm flipV="1">
              <a:off x="5138792" y="3180115"/>
              <a:ext cx="1355027" cy="473134"/>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cxnSpLocks/>
              <a:stCxn id="6" idx="6"/>
              <a:endCxn id="8" idx="2"/>
            </p:cNvCxnSpPr>
            <p:nvPr/>
          </p:nvCxnSpPr>
          <p:spPr>
            <a:xfrm>
              <a:off x="7992806" y="1423380"/>
              <a:ext cx="1152231"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cxnSpLocks/>
              <a:stCxn id="6" idx="6"/>
              <a:endCxn id="9" idx="1"/>
            </p:cNvCxnSpPr>
            <p:nvPr/>
          </p:nvCxnSpPr>
          <p:spPr>
            <a:xfrm>
              <a:off x="7992806" y="1423380"/>
              <a:ext cx="1371752" cy="1410381"/>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cxnSpLocks/>
              <a:stCxn id="7" idx="6"/>
              <a:endCxn id="9" idx="2"/>
            </p:cNvCxnSpPr>
            <p:nvPr/>
          </p:nvCxnSpPr>
          <p:spPr>
            <a:xfrm>
              <a:off x="7992806" y="3180115"/>
              <a:ext cx="1152231" cy="0"/>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cxnSpLocks/>
              <a:stCxn id="7" idx="6"/>
              <a:endCxn id="8" idx="3"/>
            </p:cNvCxnSpPr>
            <p:nvPr/>
          </p:nvCxnSpPr>
          <p:spPr>
            <a:xfrm flipV="1">
              <a:off x="7992806" y="1769733"/>
              <a:ext cx="1371752" cy="1410382"/>
            </a:xfrm>
            <a:prstGeom prst="straightConnector1">
              <a:avLst/>
            </a:prstGeom>
            <a:ln w="12700">
              <a:solidFill>
                <a:schemeClr val="tx1"/>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2732279" y="1022549"/>
              <a:ext cx="448020" cy="369332"/>
            </a:xfrm>
            <a:prstGeom prst="rect">
              <a:avLst/>
            </a:prstGeom>
            <a:noFill/>
          </p:spPr>
          <p:txBody>
            <a:bodyPr wrap="none" rtlCol="0">
              <a:spAutoFit/>
            </a:bodyPr>
            <a:lstStyle/>
            <a:p>
              <a:r>
                <a:rPr kumimoji="1" lang="en-US" altLang="ja-JP" dirty="0">
                  <a:solidFill>
                    <a:srgbClr val="0070C0"/>
                  </a:solidFill>
                </a:rPr>
                <a:t>0.1</a:t>
              </a:r>
              <a:endParaRPr kumimoji="1" lang="ja-JP" altLang="en-US" dirty="0">
                <a:solidFill>
                  <a:srgbClr val="0070C0"/>
                </a:solidFill>
              </a:endParaRPr>
            </a:p>
          </p:txBody>
        </p:sp>
        <p:sp>
          <p:nvSpPr>
            <p:cNvPr id="77" name="テキスト ボックス 76"/>
            <p:cNvSpPr txBox="1"/>
            <p:nvPr/>
          </p:nvSpPr>
          <p:spPr>
            <a:xfrm>
              <a:off x="2826333" y="1461200"/>
              <a:ext cx="448020" cy="369332"/>
            </a:xfrm>
            <a:prstGeom prst="rect">
              <a:avLst/>
            </a:prstGeom>
            <a:noFill/>
          </p:spPr>
          <p:txBody>
            <a:bodyPr wrap="none" rtlCol="0">
              <a:spAutoFit/>
            </a:bodyPr>
            <a:lstStyle/>
            <a:p>
              <a:r>
                <a:rPr kumimoji="1" lang="en-US" altLang="ja-JP" dirty="0">
                  <a:solidFill>
                    <a:srgbClr val="0070C0"/>
                  </a:solidFill>
                </a:rPr>
                <a:t>0.3</a:t>
              </a:r>
              <a:endParaRPr kumimoji="1" lang="ja-JP" altLang="en-US" dirty="0">
                <a:solidFill>
                  <a:srgbClr val="0070C0"/>
                </a:solidFill>
              </a:endParaRPr>
            </a:p>
          </p:txBody>
        </p:sp>
        <p:sp>
          <p:nvSpPr>
            <p:cNvPr id="78" name="テキスト ボックス 77"/>
            <p:cNvSpPr txBox="1"/>
            <p:nvPr/>
          </p:nvSpPr>
          <p:spPr>
            <a:xfrm>
              <a:off x="2394541" y="1899851"/>
              <a:ext cx="448020" cy="369332"/>
            </a:xfrm>
            <a:prstGeom prst="rect">
              <a:avLst/>
            </a:prstGeom>
            <a:noFill/>
          </p:spPr>
          <p:txBody>
            <a:bodyPr wrap="none" rtlCol="0">
              <a:spAutoFit/>
            </a:bodyPr>
            <a:lstStyle/>
            <a:p>
              <a:r>
                <a:rPr kumimoji="1" lang="en-US" altLang="ja-JP" dirty="0">
                  <a:solidFill>
                    <a:srgbClr val="0070C0"/>
                  </a:solidFill>
                </a:rPr>
                <a:t>0.5</a:t>
              </a:r>
              <a:endParaRPr kumimoji="1" lang="ja-JP" altLang="en-US" dirty="0">
                <a:solidFill>
                  <a:srgbClr val="0070C0"/>
                </a:solidFill>
              </a:endParaRPr>
            </a:p>
          </p:txBody>
        </p:sp>
        <p:sp>
          <p:nvSpPr>
            <p:cNvPr id="79" name="テキスト ボックス 78"/>
            <p:cNvSpPr txBox="1"/>
            <p:nvPr/>
          </p:nvSpPr>
          <p:spPr>
            <a:xfrm>
              <a:off x="2467219" y="2450263"/>
              <a:ext cx="448020" cy="369332"/>
            </a:xfrm>
            <a:prstGeom prst="rect">
              <a:avLst/>
            </a:prstGeom>
            <a:noFill/>
          </p:spPr>
          <p:txBody>
            <a:bodyPr wrap="none" rtlCol="0">
              <a:spAutoFit/>
            </a:bodyPr>
            <a:lstStyle/>
            <a:p>
              <a:r>
                <a:rPr kumimoji="1" lang="en-US" altLang="ja-JP" dirty="0">
                  <a:solidFill>
                    <a:srgbClr val="0070C0"/>
                  </a:solidFill>
                </a:rPr>
                <a:t>0.2</a:t>
              </a:r>
              <a:endParaRPr kumimoji="1" lang="ja-JP" altLang="en-US" dirty="0">
                <a:solidFill>
                  <a:srgbClr val="0070C0"/>
                </a:solidFill>
              </a:endParaRPr>
            </a:p>
          </p:txBody>
        </p:sp>
        <p:sp>
          <p:nvSpPr>
            <p:cNvPr id="80" name="テキスト ボックス 79"/>
            <p:cNvSpPr txBox="1"/>
            <p:nvPr/>
          </p:nvSpPr>
          <p:spPr>
            <a:xfrm>
              <a:off x="2753655" y="2754804"/>
              <a:ext cx="448020" cy="369332"/>
            </a:xfrm>
            <a:prstGeom prst="rect">
              <a:avLst/>
            </a:prstGeom>
            <a:noFill/>
          </p:spPr>
          <p:txBody>
            <a:bodyPr wrap="none" rtlCol="0">
              <a:spAutoFit/>
            </a:bodyPr>
            <a:lstStyle/>
            <a:p>
              <a:r>
                <a:rPr kumimoji="1" lang="en-US" altLang="ja-JP" dirty="0">
                  <a:solidFill>
                    <a:srgbClr val="0070C0"/>
                  </a:solidFill>
                </a:rPr>
                <a:t>0.4</a:t>
              </a:r>
              <a:endParaRPr kumimoji="1" lang="ja-JP" altLang="en-US" dirty="0">
                <a:solidFill>
                  <a:srgbClr val="0070C0"/>
                </a:solidFill>
              </a:endParaRPr>
            </a:p>
          </p:txBody>
        </p:sp>
        <p:sp>
          <p:nvSpPr>
            <p:cNvPr id="81" name="テキスト ボックス 80"/>
            <p:cNvSpPr txBox="1"/>
            <p:nvPr/>
          </p:nvSpPr>
          <p:spPr>
            <a:xfrm>
              <a:off x="2770756" y="3218600"/>
              <a:ext cx="448020" cy="369332"/>
            </a:xfrm>
            <a:prstGeom prst="rect">
              <a:avLst/>
            </a:prstGeom>
            <a:noFill/>
          </p:spPr>
          <p:txBody>
            <a:bodyPr wrap="none" rtlCol="0">
              <a:spAutoFit/>
            </a:bodyPr>
            <a:lstStyle/>
            <a:p>
              <a:r>
                <a:rPr kumimoji="1" lang="en-US" altLang="ja-JP" dirty="0">
                  <a:solidFill>
                    <a:srgbClr val="0070C0"/>
                  </a:solidFill>
                </a:rPr>
                <a:t>0.6</a:t>
              </a:r>
              <a:endParaRPr kumimoji="1" lang="ja-JP" altLang="en-US" dirty="0">
                <a:solidFill>
                  <a:srgbClr val="0070C0"/>
                </a:solidFill>
              </a:endParaRPr>
            </a:p>
          </p:txBody>
        </p:sp>
        <p:sp>
          <p:nvSpPr>
            <p:cNvPr id="83" name="テキスト ボックス 82"/>
            <p:cNvSpPr txBox="1"/>
            <p:nvPr/>
          </p:nvSpPr>
          <p:spPr>
            <a:xfrm>
              <a:off x="5577642" y="1005032"/>
              <a:ext cx="448020" cy="369332"/>
            </a:xfrm>
            <a:prstGeom prst="rect">
              <a:avLst/>
            </a:prstGeom>
            <a:noFill/>
          </p:spPr>
          <p:txBody>
            <a:bodyPr wrap="none" rtlCol="0">
              <a:spAutoFit/>
            </a:bodyPr>
            <a:lstStyle/>
            <a:p>
              <a:r>
                <a:rPr kumimoji="1" lang="en-US" altLang="ja-JP" dirty="0">
                  <a:solidFill>
                    <a:srgbClr val="0070C0"/>
                  </a:solidFill>
                </a:rPr>
                <a:t>0.1</a:t>
              </a:r>
              <a:endParaRPr kumimoji="1" lang="ja-JP" altLang="en-US" dirty="0">
                <a:solidFill>
                  <a:srgbClr val="0070C0"/>
                </a:solidFill>
              </a:endParaRPr>
            </a:p>
          </p:txBody>
        </p:sp>
        <p:sp>
          <p:nvSpPr>
            <p:cNvPr id="84" name="テキスト ボックス 83"/>
            <p:cNvSpPr txBox="1"/>
            <p:nvPr/>
          </p:nvSpPr>
          <p:spPr>
            <a:xfrm>
              <a:off x="5376759" y="1426578"/>
              <a:ext cx="448020" cy="369332"/>
            </a:xfrm>
            <a:prstGeom prst="rect">
              <a:avLst/>
            </a:prstGeom>
            <a:noFill/>
          </p:spPr>
          <p:txBody>
            <a:bodyPr wrap="none" rtlCol="0">
              <a:spAutoFit/>
            </a:bodyPr>
            <a:lstStyle/>
            <a:p>
              <a:r>
                <a:rPr kumimoji="1" lang="en-US" altLang="ja-JP" dirty="0">
                  <a:solidFill>
                    <a:srgbClr val="0070C0"/>
                  </a:solidFill>
                </a:rPr>
                <a:t>0.4</a:t>
              </a:r>
              <a:endParaRPr kumimoji="1" lang="ja-JP" altLang="en-US" dirty="0">
                <a:solidFill>
                  <a:srgbClr val="0070C0"/>
                </a:solidFill>
              </a:endParaRPr>
            </a:p>
          </p:txBody>
        </p:sp>
        <p:sp>
          <p:nvSpPr>
            <p:cNvPr id="85" name="テキスト ボックス 84"/>
            <p:cNvSpPr txBox="1"/>
            <p:nvPr/>
          </p:nvSpPr>
          <p:spPr>
            <a:xfrm>
              <a:off x="5447894" y="1911872"/>
              <a:ext cx="448020" cy="369332"/>
            </a:xfrm>
            <a:prstGeom prst="rect">
              <a:avLst/>
            </a:prstGeom>
            <a:noFill/>
          </p:spPr>
          <p:txBody>
            <a:bodyPr wrap="none" rtlCol="0">
              <a:spAutoFit/>
            </a:bodyPr>
            <a:lstStyle/>
            <a:p>
              <a:r>
                <a:rPr kumimoji="1" lang="en-US" altLang="ja-JP" dirty="0">
                  <a:solidFill>
                    <a:srgbClr val="0070C0"/>
                  </a:solidFill>
                </a:rPr>
                <a:t>0.2</a:t>
              </a:r>
              <a:endParaRPr kumimoji="1" lang="ja-JP" altLang="en-US" dirty="0">
                <a:solidFill>
                  <a:srgbClr val="0070C0"/>
                </a:solidFill>
              </a:endParaRPr>
            </a:p>
          </p:txBody>
        </p:sp>
        <p:sp>
          <p:nvSpPr>
            <p:cNvPr id="86" name="テキスト ボックス 85"/>
            <p:cNvSpPr txBox="1"/>
            <p:nvPr/>
          </p:nvSpPr>
          <p:spPr>
            <a:xfrm>
              <a:off x="5569280" y="2323569"/>
              <a:ext cx="448020" cy="369332"/>
            </a:xfrm>
            <a:prstGeom prst="rect">
              <a:avLst/>
            </a:prstGeom>
            <a:noFill/>
          </p:spPr>
          <p:txBody>
            <a:bodyPr wrap="none" rtlCol="0">
              <a:spAutoFit/>
            </a:bodyPr>
            <a:lstStyle/>
            <a:p>
              <a:r>
                <a:rPr kumimoji="1" lang="en-US" altLang="ja-JP" dirty="0">
                  <a:solidFill>
                    <a:srgbClr val="0070C0"/>
                  </a:solidFill>
                </a:rPr>
                <a:t>0.5</a:t>
              </a:r>
              <a:endParaRPr kumimoji="1" lang="ja-JP" altLang="en-US" dirty="0">
                <a:solidFill>
                  <a:srgbClr val="0070C0"/>
                </a:solidFill>
              </a:endParaRPr>
            </a:p>
          </p:txBody>
        </p:sp>
        <p:sp>
          <p:nvSpPr>
            <p:cNvPr id="87" name="テキスト ボックス 86"/>
            <p:cNvSpPr txBox="1"/>
            <p:nvPr/>
          </p:nvSpPr>
          <p:spPr>
            <a:xfrm>
              <a:off x="5301197" y="3048324"/>
              <a:ext cx="448020" cy="369332"/>
            </a:xfrm>
            <a:prstGeom prst="rect">
              <a:avLst/>
            </a:prstGeom>
            <a:noFill/>
          </p:spPr>
          <p:txBody>
            <a:bodyPr wrap="none" rtlCol="0">
              <a:spAutoFit/>
            </a:bodyPr>
            <a:lstStyle/>
            <a:p>
              <a:r>
                <a:rPr kumimoji="1" lang="en-US" altLang="ja-JP" dirty="0">
                  <a:solidFill>
                    <a:srgbClr val="0070C0"/>
                  </a:solidFill>
                </a:rPr>
                <a:t>0.3</a:t>
              </a:r>
              <a:endParaRPr kumimoji="1" lang="ja-JP" altLang="en-US" dirty="0">
                <a:solidFill>
                  <a:srgbClr val="0070C0"/>
                </a:solidFill>
              </a:endParaRPr>
            </a:p>
          </p:txBody>
        </p:sp>
        <p:sp>
          <p:nvSpPr>
            <p:cNvPr id="88" name="テキスト ボックス 87"/>
            <p:cNvSpPr txBox="1"/>
            <p:nvPr/>
          </p:nvSpPr>
          <p:spPr>
            <a:xfrm>
              <a:off x="5577642" y="3448814"/>
              <a:ext cx="448020" cy="369332"/>
            </a:xfrm>
            <a:prstGeom prst="rect">
              <a:avLst/>
            </a:prstGeom>
            <a:noFill/>
          </p:spPr>
          <p:txBody>
            <a:bodyPr wrap="none" rtlCol="0">
              <a:spAutoFit/>
            </a:bodyPr>
            <a:lstStyle/>
            <a:p>
              <a:r>
                <a:rPr kumimoji="1" lang="en-US" altLang="ja-JP" dirty="0">
                  <a:solidFill>
                    <a:srgbClr val="0070C0"/>
                  </a:solidFill>
                </a:rPr>
                <a:t>0.6</a:t>
              </a:r>
              <a:endParaRPr kumimoji="1" lang="ja-JP" altLang="en-US" dirty="0">
                <a:solidFill>
                  <a:srgbClr val="0070C0"/>
                </a:solidFill>
              </a:endParaRPr>
            </a:p>
          </p:txBody>
        </p:sp>
        <p:sp>
          <p:nvSpPr>
            <p:cNvPr id="90" name="テキスト ボックス 89"/>
            <p:cNvSpPr txBox="1"/>
            <p:nvPr/>
          </p:nvSpPr>
          <p:spPr>
            <a:xfrm>
              <a:off x="8235001" y="1230046"/>
              <a:ext cx="448020" cy="369332"/>
            </a:xfrm>
            <a:prstGeom prst="rect">
              <a:avLst/>
            </a:prstGeom>
            <a:noFill/>
          </p:spPr>
          <p:txBody>
            <a:bodyPr wrap="none" rtlCol="0">
              <a:spAutoFit/>
            </a:bodyPr>
            <a:lstStyle/>
            <a:p>
              <a:r>
                <a:rPr kumimoji="1" lang="en-US" altLang="ja-JP" dirty="0">
                  <a:solidFill>
                    <a:srgbClr val="0070C0"/>
                  </a:solidFill>
                </a:rPr>
                <a:t>0.1</a:t>
              </a:r>
              <a:endParaRPr kumimoji="1" lang="ja-JP" altLang="en-US" dirty="0">
                <a:solidFill>
                  <a:srgbClr val="0070C0"/>
                </a:solidFill>
              </a:endParaRPr>
            </a:p>
          </p:txBody>
        </p:sp>
        <p:sp>
          <p:nvSpPr>
            <p:cNvPr id="91" name="テキスト ボックス 90"/>
            <p:cNvSpPr txBox="1"/>
            <p:nvPr/>
          </p:nvSpPr>
          <p:spPr>
            <a:xfrm>
              <a:off x="7953398" y="1752756"/>
              <a:ext cx="448020" cy="369332"/>
            </a:xfrm>
            <a:prstGeom prst="rect">
              <a:avLst/>
            </a:prstGeom>
            <a:noFill/>
          </p:spPr>
          <p:txBody>
            <a:bodyPr wrap="none" rtlCol="0">
              <a:spAutoFit/>
            </a:bodyPr>
            <a:lstStyle/>
            <a:p>
              <a:r>
                <a:rPr kumimoji="1" lang="en-US" altLang="ja-JP" dirty="0">
                  <a:solidFill>
                    <a:srgbClr val="0070C0"/>
                  </a:solidFill>
                </a:rPr>
                <a:t>0.3</a:t>
              </a:r>
              <a:endParaRPr kumimoji="1" lang="ja-JP" altLang="en-US" dirty="0">
                <a:solidFill>
                  <a:srgbClr val="0070C0"/>
                </a:solidFill>
              </a:endParaRPr>
            </a:p>
          </p:txBody>
        </p:sp>
        <p:sp>
          <p:nvSpPr>
            <p:cNvPr id="92" name="テキスト ボックス 91"/>
            <p:cNvSpPr txBox="1"/>
            <p:nvPr/>
          </p:nvSpPr>
          <p:spPr>
            <a:xfrm>
              <a:off x="8010942" y="2553008"/>
              <a:ext cx="448020" cy="369332"/>
            </a:xfrm>
            <a:prstGeom prst="rect">
              <a:avLst/>
            </a:prstGeom>
            <a:noFill/>
          </p:spPr>
          <p:txBody>
            <a:bodyPr wrap="none" rtlCol="0">
              <a:spAutoFit/>
            </a:bodyPr>
            <a:lstStyle/>
            <a:p>
              <a:r>
                <a:rPr kumimoji="1" lang="en-US" altLang="ja-JP" dirty="0">
                  <a:solidFill>
                    <a:srgbClr val="0070C0"/>
                  </a:solidFill>
                </a:rPr>
                <a:t>0.2</a:t>
              </a:r>
              <a:endParaRPr kumimoji="1" lang="ja-JP" altLang="en-US" dirty="0">
                <a:solidFill>
                  <a:srgbClr val="0070C0"/>
                </a:solidFill>
              </a:endParaRPr>
            </a:p>
          </p:txBody>
        </p:sp>
        <p:sp>
          <p:nvSpPr>
            <p:cNvPr id="93" name="テキスト ボックス 92"/>
            <p:cNvSpPr txBox="1"/>
            <p:nvPr/>
          </p:nvSpPr>
          <p:spPr>
            <a:xfrm>
              <a:off x="8257352" y="3172503"/>
              <a:ext cx="448020" cy="369332"/>
            </a:xfrm>
            <a:prstGeom prst="rect">
              <a:avLst/>
            </a:prstGeom>
            <a:noFill/>
          </p:spPr>
          <p:txBody>
            <a:bodyPr wrap="none" rtlCol="0">
              <a:spAutoFit/>
            </a:bodyPr>
            <a:lstStyle/>
            <a:p>
              <a:r>
                <a:rPr kumimoji="1" lang="en-US" altLang="ja-JP" dirty="0">
                  <a:solidFill>
                    <a:srgbClr val="0070C0"/>
                  </a:solidFill>
                </a:rPr>
                <a:t>0.4</a:t>
              </a:r>
              <a:endParaRPr kumimoji="1" lang="ja-JP" altLang="en-US" dirty="0">
                <a:solidFill>
                  <a:srgbClr val="0070C0"/>
                </a:solidFill>
              </a:endParaRPr>
            </a:p>
          </p:txBody>
        </p:sp>
        <p:sp>
          <p:nvSpPr>
            <p:cNvPr id="94" name="フリーフォーム: 図形 93"/>
            <p:cNvSpPr/>
            <p:nvPr/>
          </p:nvSpPr>
          <p:spPr>
            <a:xfrm>
              <a:off x="4638461" y="844421"/>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フリーフォーム: 図形 94"/>
            <p:cNvSpPr/>
            <p:nvPr/>
          </p:nvSpPr>
          <p:spPr>
            <a:xfrm>
              <a:off x="4682362" y="2151385"/>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フリーフォーム: 図形 95"/>
            <p:cNvSpPr/>
            <p:nvPr/>
          </p:nvSpPr>
          <p:spPr>
            <a:xfrm>
              <a:off x="4607714" y="3490116"/>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フリーフォーム: 図形 96"/>
            <p:cNvSpPr/>
            <p:nvPr/>
          </p:nvSpPr>
          <p:spPr>
            <a:xfrm>
              <a:off x="7483048" y="1260845"/>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フリーフォーム: 図形 97"/>
            <p:cNvSpPr/>
            <p:nvPr/>
          </p:nvSpPr>
          <p:spPr>
            <a:xfrm>
              <a:off x="7471528" y="3048324"/>
              <a:ext cx="456430" cy="270950"/>
            </a:xfrm>
            <a:custGeom>
              <a:avLst/>
              <a:gdLst>
                <a:gd name="connsiteX0" fmla="*/ 0 w 1326524"/>
                <a:gd name="connsiteY0" fmla="*/ 696615 h 696615"/>
                <a:gd name="connsiteX1" fmla="*/ 437882 w 1326524"/>
                <a:gd name="connsiteY1" fmla="*/ 580705 h 696615"/>
                <a:gd name="connsiteX2" fmla="*/ 759854 w 1326524"/>
                <a:gd name="connsiteY2" fmla="*/ 91308 h 696615"/>
                <a:gd name="connsiteX3" fmla="*/ 1326524 w 1326524"/>
                <a:gd name="connsiteY3" fmla="*/ 1156 h 696615"/>
              </a:gdLst>
              <a:ahLst/>
              <a:cxnLst>
                <a:cxn ang="0">
                  <a:pos x="connsiteX0" y="connsiteY0"/>
                </a:cxn>
                <a:cxn ang="0">
                  <a:pos x="connsiteX1" y="connsiteY1"/>
                </a:cxn>
                <a:cxn ang="0">
                  <a:pos x="connsiteX2" y="connsiteY2"/>
                </a:cxn>
                <a:cxn ang="0">
                  <a:pos x="connsiteX3" y="connsiteY3"/>
                </a:cxn>
              </a:cxnLst>
              <a:rect l="l" t="t" r="r" b="b"/>
              <a:pathLst>
                <a:path w="1326524" h="696615">
                  <a:moveTo>
                    <a:pt x="0" y="696615"/>
                  </a:moveTo>
                  <a:cubicBezTo>
                    <a:pt x="155620" y="689102"/>
                    <a:pt x="311240" y="681589"/>
                    <a:pt x="437882" y="580705"/>
                  </a:cubicBezTo>
                  <a:cubicBezTo>
                    <a:pt x="564524" y="479820"/>
                    <a:pt x="611747" y="187899"/>
                    <a:pt x="759854" y="91308"/>
                  </a:cubicBezTo>
                  <a:cubicBezTo>
                    <a:pt x="907961" y="-5283"/>
                    <a:pt x="1117242" y="-2064"/>
                    <a:pt x="1326524" y="115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cxnSpLocks/>
            </p:cNvCxnSpPr>
            <p:nvPr/>
          </p:nvCxnSpPr>
          <p:spPr>
            <a:xfrm>
              <a:off x="10644024" y="1421292"/>
              <a:ext cx="624992"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cxnSpLocks/>
            </p:cNvCxnSpPr>
            <p:nvPr/>
          </p:nvCxnSpPr>
          <p:spPr>
            <a:xfrm>
              <a:off x="10644024" y="3180115"/>
              <a:ext cx="624992" cy="0"/>
            </a:xfrm>
            <a:prstGeom prst="straightConnector1">
              <a:avLst/>
            </a:prstGeom>
            <a:ln w="19050">
              <a:solidFill>
                <a:srgbClr val="0070C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grpSp>
      <p:sp>
        <p:nvSpPr>
          <p:cNvPr id="16" name="正方形/長方形 15"/>
          <p:cNvSpPr/>
          <p:nvPr/>
        </p:nvSpPr>
        <p:spPr>
          <a:xfrm>
            <a:off x="975866" y="4210306"/>
            <a:ext cx="320922" cy="400110"/>
          </a:xfrm>
          <a:prstGeom prst="rect">
            <a:avLst/>
          </a:prstGeom>
        </p:spPr>
        <p:txBody>
          <a:bodyPr wrap="none">
            <a:spAutoFit/>
          </a:bodyPr>
          <a:lstStyle/>
          <a:p>
            <a:r>
              <a:rPr lang="en-US" altLang="ja-JP" sz="2000" b="1" dirty="0"/>
              <a:t>x</a:t>
            </a:r>
            <a:endParaRPr lang="ja-JP" altLang="en-US" sz="2000" b="1" dirty="0"/>
          </a:p>
        </p:txBody>
      </p:sp>
      <p:sp>
        <p:nvSpPr>
          <p:cNvPr id="57" name="正方形/長方形 56"/>
          <p:cNvSpPr/>
          <p:nvPr/>
        </p:nvSpPr>
        <p:spPr>
          <a:xfrm>
            <a:off x="2275537" y="4210306"/>
            <a:ext cx="566181" cy="400110"/>
          </a:xfrm>
          <a:prstGeom prst="rect">
            <a:avLst/>
          </a:prstGeom>
        </p:spPr>
        <p:txBody>
          <a:bodyPr wrap="none">
            <a:spAutoFit/>
          </a:bodyPr>
          <a:lstStyle/>
          <a:p>
            <a:r>
              <a:rPr lang="en-US" altLang="ja-JP" sz="2000" b="1" dirty="0">
                <a:solidFill>
                  <a:srgbClr val="0070C0"/>
                </a:solidFill>
              </a:rPr>
              <a:t>W1</a:t>
            </a:r>
            <a:endParaRPr lang="ja-JP" altLang="en-US" sz="2000" b="1" dirty="0">
              <a:solidFill>
                <a:srgbClr val="0070C0"/>
              </a:solidFill>
            </a:endParaRPr>
          </a:p>
        </p:txBody>
      </p:sp>
      <p:sp>
        <p:nvSpPr>
          <p:cNvPr id="58" name="正方形/長方形 57"/>
          <p:cNvSpPr/>
          <p:nvPr/>
        </p:nvSpPr>
        <p:spPr>
          <a:xfrm>
            <a:off x="5478059" y="4210306"/>
            <a:ext cx="566181" cy="400110"/>
          </a:xfrm>
          <a:prstGeom prst="rect">
            <a:avLst/>
          </a:prstGeom>
        </p:spPr>
        <p:txBody>
          <a:bodyPr wrap="none">
            <a:spAutoFit/>
          </a:bodyPr>
          <a:lstStyle/>
          <a:p>
            <a:r>
              <a:rPr lang="en-US" altLang="ja-JP" sz="2000" b="1" dirty="0">
                <a:solidFill>
                  <a:srgbClr val="0070C0"/>
                </a:solidFill>
              </a:rPr>
              <a:t>W2</a:t>
            </a:r>
            <a:endParaRPr lang="ja-JP" altLang="en-US" sz="2000" b="1" dirty="0">
              <a:solidFill>
                <a:srgbClr val="0070C0"/>
              </a:solidFill>
            </a:endParaRPr>
          </a:p>
        </p:txBody>
      </p:sp>
      <p:sp>
        <p:nvSpPr>
          <p:cNvPr id="61" name="テキスト ボックス 60"/>
          <p:cNvSpPr txBox="1"/>
          <p:nvPr/>
        </p:nvSpPr>
        <p:spPr>
          <a:xfrm>
            <a:off x="132822" y="32703"/>
            <a:ext cx="3416320" cy="369332"/>
          </a:xfrm>
          <a:prstGeom prst="rect">
            <a:avLst/>
          </a:prstGeom>
          <a:noFill/>
        </p:spPr>
        <p:txBody>
          <a:bodyPr wrap="none" rtlCol="0">
            <a:spAutoFit/>
          </a:bodyPr>
          <a:lstStyle/>
          <a:p>
            <a:r>
              <a:rPr kumimoji="1" lang="ja-JP" altLang="en-US" u="sng" dirty="0"/>
              <a:t>先ほどのニューラルネットの例</a:t>
            </a:r>
          </a:p>
        </p:txBody>
      </p:sp>
      <p:sp>
        <p:nvSpPr>
          <p:cNvPr id="64" name="正方形/長方形 63"/>
          <p:cNvSpPr/>
          <p:nvPr/>
        </p:nvSpPr>
        <p:spPr>
          <a:xfrm>
            <a:off x="3825235" y="4210306"/>
            <a:ext cx="489236" cy="400110"/>
          </a:xfrm>
          <a:prstGeom prst="rect">
            <a:avLst/>
          </a:prstGeom>
        </p:spPr>
        <p:txBody>
          <a:bodyPr wrap="none">
            <a:spAutoFit/>
          </a:bodyPr>
          <a:lstStyle/>
          <a:p>
            <a:r>
              <a:rPr lang="en-US" altLang="ja-JP" sz="2000" b="1" dirty="0"/>
              <a:t>b1</a:t>
            </a:r>
            <a:endParaRPr lang="ja-JP" altLang="en-US" sz="2000" b="1" dirty="0"/>
          </a:p>
        </p:txBody>
      </p:sp>
      <p:sp>
        <p:nvSpPr>
          <p:cNvPr id="66" name="正方形/長方形 65"/>
          <p:cNvSpPr/>
          <p:nvPr/>
        </p:nvSpPr>
        <p:spPr>
          <a:xfrm>
            <a:off x="7090152" y="4210306"/>
            <a:ext cx="489236" cy="400110"/>
          </a:xfrm>
          <a:prstGeom prst="rect">
            <a:avLst/>
          </a:prstGeom>
        </p:spPr>
        <p:txBody>
          <a:bodyPr wrap="none">
            <a:spAutoFit/>
          </a:bodyPr>
          <a:lstStyle/>
          <a:p>
            <a:r>
              <a:rPr lang="en-US" altLang="ja-JP" sz="2000" b="1" dirty="0"/>
              <a:t>b2</a:t>
            </a:r>
            <a:endParaRPr lang="ja-JP" altLang="en-US" sz="2000" b="1" dirty="0"/>
          </a:p>
        </p:txBody>
      </p:sp>
      <p:sp>
        <p:nvSpPr>
          <p:cNvPr id="67" name="正方形/長方形 66"/>
          <p:cNvSpPr/>
          <p:nvPr/>
        </p:nvSpPr>
        <p:spPr>
          <a:xfrm>
            <a:off x="8711563" y="4210306"/>
            <a:ext cx="566181" cy="400110"/>
          </a:xfrm>
          <a:prstGeom prst="rect">
            <a:avLst/>
          </a:prstGeom>
        </p:spPr>
        <p:txBody>
          <a:bodyPr wrap="square">
            <a:spAutoFit/>
          </a:bodyPr>
          <a:lstStyle/>
          <a:p>
            <a:r>
              <a:rPr lang="en-US" altLang="ja-JP" sz="2000" b="1" dirty="0">
                <a:solidFill>
                  <a:srgbClr val="0070C0"/>
                </a:solidFill>
              </a:rPr>
              <a:t>W3</a:t>
            </a:r>
            <a:endParaRPr lang="ja-JP" altLang="en-US" sz="2000" b="1" dirty="0">
              <a:solidFill>
                <a:srgbClr val="0070C0"/>
              </a:solidFill>
            </a:endParaRPr>
          </a:p>
        </p:txBody>
      </p:sp>
      <p:sp>
        <p:nvSpPr>
          <p:cNvPr id="74" name="正方形/長方形 73"/>
          <p:cNvSpPr/>
          <p:nvPr/>
        </p:nvSpPr>
        <p:spPr>
          <a:xfrm>
            <a:off x="10202374" y="4208158"/>
            <a:ext cx="489236" cy="400110"/>
          </a:xfrm>
          <a:prstGeom prst="rect">
            <a:avLst/>
          </a:prstGeom>
        </p:spPr>
        <p:txBody>
          <a:bodyPr wrap="none">
            <a:spAutoFit/>
          </a:bodyPr>
          <a:lstStyle/>
          <a:p>
            <a:r>
              <a:rPr lang="en-US" altLang="ja-JP" sz="2000" b="1" dirty="0"/>
              <a:t>b3</a:t>
            </a:r>
            <a:endParaRPr lang="ja-JP" altLang="en-US" sz="2000" b="1" dirty="0"/>
          </a:p>
        </p:txBody>
      </p:sp>
      <p:sp>
        <p:nvSpPr>
          <p:cNvPr id="75" name="正方形/長方形 74"/>
          <p:cNvSpPr/>
          <p:nvPr/>
        </p:nvSpPr>
        <p:spPr>
          <a:xfrm>
            <a:off x="3613885" y="5698668"/>
            <a:ext cx="2480166"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2000" b="1" dirty="0"/>
              <a:t>z1=sig(W1</a:t>
            </a:r>
            <a:r>
              <a:rPr lang="ja-JP" altLang="en-US" sz="2000" b="1" dirty="0"/>
              <a:t>・</a:t>
            </a:r>
            <a:r>
              <a:rPr lang="en-US" altLang="ja-JP" sz="2000" b="1" dirty="0"/>
              <a:t>x+b1)</a:t>
            </a:r>
            <a:endParaRPr lang="ja-JP" altLang="en-US" sz="2000" b="1" dirty="0"/>
          </a:p>
        </p:txBody>
      </p:sp>
      <p:sp>
        <p:nvSpPr>
          <p:cNvPr id="89" name="正方形/長方形 88"/>
          <p:cNvSpPr/>
          <p:nvPr/>
        </p:nvSpPr>
        <p:spPr>
          <a:xfrm>
            <a:off x="6843868" y="5983298"/>
            <a:ext cx="2614818"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2000" b="1" dirty="0"/>
              <a:t>z2=sig(W2</a:t>
            </a:r>
            <a:r>
              <a:rPr lang="ja-JP" altLang="en-US" sz="2000" b="1" dirty="0"/>
              <a:t>・</a:t>
            </a:r>
            <a:r>
              <a:rPr lang="en-US" altLang="ja-JP" sz="2000" b="1" dirty="0"/>
              <a:t>z1+b2)</a:t>
            </a:r>
            <a:endParaRPr lang="ja-JP" altLang="en-US" sz="2000" b="1" dirty="0"/>
          </a:p>
        </p:txBody>
      </p:sp>
      <p:cxnSp>
        <p:nvCxnSpPr>
          <p:cNvPr id="21" name="直線コネクタ 20"/>
          <p:cNvCxnSpPr>
            <a:cxnSpLocks/>
          </p:cNvCxnSpPr>
          <p:nvPr/>
        </p:nvCxnSpPr>
        <p:spPr>
          <a:xfrm>
            <a:off x="4927464" y="5334260"/>
            <a:ext cx="0" cy="36785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cxnSpLocks/>
          </p:cNvCxnSpPr>
          <p:nvPr/>
        </p:nvCxnSpPr>
        <p:spPr>
          <a:xfrm>
            <a:off x="8155094" y="5296359"/>
            <a:ext cx="0" cy="67406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10061446" y="6406154"/>
            <a:ext cx="2050561"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ja-JP" sz="2000" b="1" dirty="0"/>
              <a:t>z3=W3</a:t>
            </a:r>
            <a:r>
              <a:rPr lang="ja-JP" altLang="en-US" sz="2000" b="1" dirty="0"/>
              <a:t>・</a:t>
            </a:r>
            <a:r>
              <a:rPr lang="en-US" altLang="ja-JP" sz="2000" b="1" dirty="0"/>
              <a:t>z2+b3</a:t>
            </a:r>
            <a:endParaRPr lang="ja-JP" altLang="en-US" sz="2000" b="1" dirty="0"/>
          </a:p>
        </p:txBody>
      </p:sp>
      <p:cxnSp>
        <p:nvCxnSpPr>
          <p:cNvPr id="101" name="直線コネクタ 100"/>
          <p:cNvCxnSpPr>
            <a:cxnSpLocks/>
          </p:cNvCxnSpPr>
          <p:nvPr/>
        </p:nvCxnSpPr>
        <p:spPr>
          <a:xfrm>
            <a:off x="11398122" y="5292409"/>
            <a:ext cx="7601" cy="1114497"/>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正方形/長方形 101"/>
          <p:cNvSpPr/>
          <p:nvPr/>
        </p:nvSpPr>
        <p:spPr>
          <a:xfrm>
            <a:off x="4714580" y="4208158"/>
            <a:ext cx="455574" cy="400110"/>
          </a:xfrm>
          <a:prstGeom prst="rect">
            <a:avLst/>
          </a:prstGeom>
        </p:spPr>
        <p:txBody>
          <a:bodyPr wrap="none">
            <a:spAutoFit/>
          </a:bodyPr>
          <a:lstStyle/>
          <a:p>
            <a:r>
              <a:rPr lang="en-US" altLang="ja-JP" sz="2000" b="1" dirty="0"/>
              <a:t>z1</a:t>
            </a:r>
            <a:endParaRPr lang="ja-JP" altLang="en-US" sz="2000" b="1" dirty="0"/>
          </a:p>
        </p:txBody>
      </p:sp>
      <p:sp>
        <p:nvSpPr>
          <p:cNvPr id="103" name="正方形/長方形 102"/>
          <p:cNvSpPr/>
          <p:nvPr/>
        </p:nvSpPr>
        <p:spPr>
          <a:xfrm>
            <a:off x="7891287" y="4206010"/>
            <a:ext cx="455574" cy="400110"/>
          </a:xfrm>
          <a:prstGeom prst="rect">
            <a:avLst/>
          </a:prstGeom>
        </p:spPr>
        <p:txBody>
          <a:bodyPr wrap="none">
            <a:spAutoFit/>
          </a:bodyPr>
          <a:lstStyle/>
          <a:p>
            <a:r>
              <a:rPr lang="en-US" altLang="ja-JP" sz="2000" b="1" dirty="0"/>
              <a:t>z2</a:t>
            </a:r>
            <a:endParaRPr lang="ja-JP" altLang="en-US" sz="2000" b="1" dirty="0"/>
          </a:p>
        </p:txBody>
      </p:sp>
      <p:sp>
        <p:nvSpPr>
          <p:cNvPr id="104" name="正方形/長方形 103"/>
          <p:cNvSpPr/>
          <p:nvPr/>
        </p:nvSpPr>
        <p:spPr>
          <a:xfrm>
            <a:off x="11170335" y="4203862"/>
            <a:ext cx="455574" cy="400110"/>
          </a:xfrm>
          <a:prstGeom prst="rect">
            <a:avLst/>
          </a:prstGeom>
        </p:spPr>
        <p:txBody>
          <a:bodyPr wrap="none">
            <a:spAutoFit/>
          </a:bodyPr>
          <a:lstStyle/>
          <a:p>
            <a:r>
              <a:rPr lang="en-US" altLang="ja-JP" sz="2000" b="1" dirty="0"/>
              <a:t>z3</a:t>
            </a:r>
            <a:endParaRPr lang="ja-JP" altLang="en-US" sz="2000" b="1" dirty="0"/>
          </a:p>
        </p:txBody>
      </p:sp>
      <p:sp>
        <p:nvSpPr>
          <p:cNvPr id="105" name="正方形/長方形 104"/>
          <p:cNvSpPr/>
          <p:nvPr/>
        </p:nvSpPr>
        <p:spPr>
          <a:xfrm>
            <a:off x="271009" y="6382755"/>
            <a:ext cx="2337499" cy="338554"/>
          </a:xfrm>
          <a:prstGeom prst="rect">
            <a:avLst/>
          </a:prstGeom>
        </p:spPr>
        <p:txBody>
          <a:bodyPr wrap="none">
            <a:spAutoFit/>
          </a:bodyPr>
          <a:lstStyle/>
          <a:p>
            <a:r>
              <a:rPr lang="en-US" altLang="ja-JP" sz="1600" dirty="0"/>
              <a:t>sig() …</a:t>
            </a:r>
            <a:r>
              <a:rPr lang="ja-JP" altLang="en-US" sz="1600" dirty="0"/>
              <a:t>シグモイド関数</a:t>
            </a:r>
          </a:p>
        </p:txBody>
      </p:sp>
      <mc:AlternateContent xmlns:mc="http://schemas.openxmlformats.org/markup-compatibility/2006" xmlns:a14="http://schemas.microsoft.com/office/drawing/2010/main">
        <mc:Choice Requires="a14">
          <p:sp>
            <p:nvSpPr>
              <p:cNvPr id="71" name="テキスト ボックス 70"/>
              <p:cNvSpPr txBox="1"/>
              <p:nvPr/>
            </p:nvSpPr>
            <p:spPr>
              <a:xfrm>
                <a:off x="5160223" y="4601624"/>
                <a:ext cx="1852880" cy="5132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ja-JP" altLang="en-US" sz="2000" i="1" smtClean="0">
                              <a:solidFill>
                                <a:srgbClr val="0070C0"/>
                              </a:solidFill>
                              <a:latin typeface="Cambria Math"/>
                            </a:rPr>
                          </m:ctrlPr>
                        </m:dPr>
                        <m:e>
                          <m:m>
                            <m:mPr>
                              <m:plcHide m:val="on"/>
                              <m:mcs>
                                <m:mc>
                                  <m:mcPr>
                                    <m:count m:val="3"/>
                                    <m:mcJc m:val="center"/>
                                  </m:mcPr>
                                </m:mc>
                              </m:mcs>
                              <m:ctrlPr>
                                <a:rPr kumimoji="1" lang="ja-JP" altLang="en-US" sz="2000" i="1" smtClean="0">
                                  <a:solidFill>
                                    <a:srgbClr val="0070C0"/>
                                  </a:solidFill>
                                  <a:latin typeface="Cambria Math"/>
                                </a:rPr>
                              </m:ctrlPr>
                            </m:mPr>
                            <m:mr>
                              <m:e>
                                <m:r>
                                  <a:rPr kumimoji="1" lang="en-US" altLang="ja-JP" sz="2000" b="0" i="1" smtClean="0">
                                    <a:solidFill>
                                      <a:srgbClr val="0070C0"/>
                                    </a:solidFill>
                                    <a:latin typeface="Cambria Math" panose="02040503050406030204" pitchFamily="18" charset="0"/>
                                  </a:rPr>
                                  <m:t>0.1</m:t>
                                </m:r>
                              </m:e>
                              <m:e>
                                <m:r>
                                  <a:rPr kumimoji="1" lang="en-US" altLang="ja-JP" sz="2000" b="0" i="1" smtClean="0">
                                    <a:solidFill>
                                      <a:srgbClr val="0070C0"/>
                                    </a:solidFill>
                                    <a:latin typeface="Cambria Math" panose="02040503050406030204" pitchFamily="18" charset="0"/>
                                  </a:rPr>
                                  <m:t>0.2</m:t>
                                </m:r>
                              </m:e>
                              <m:e>
                                <m:r>
                                  <a:rPr kumimoji="1" lang="en-US" altLang="ja-JP" sz="2000" b="0" i="1" smtClean="0">
                                    <a:solidFill>
                                      <a:srgbClr val="0070C0"/>
                                    </a:solidFill>
                                    <a:latin typeface="Cambria Math" panose="02040503050406030204" pitchFamily="18" charset="0"/>
                                  </a:rPr>
                                  <m:t>0.3</m:t>
                                </m:r>
                              </m:e>
                            </m:mr>
                            <m:mr>
                              <m:e>
                                <m:r>
                                  <a:rPr kumimoji="1" lang="en-US" altLang="ja-JP" sz="2000" b="0" i="1" smtClean="0">
                                    <a:solidFill>
                                      <a:srgbClr val="0070C0"/>
                                    </a:solidFill>
                                    <a:latin typeface="Cambria Math" panose="02040503050406030204" pitchFamily="18" charset="0"/>
                                  </a:rPr>
                                  <m:t>0.4</m:t>
                                </m:r>
                              </m:e>
                              <m:e>
                                <m:r>
                                  <a:rPr kumimoji="1" lang="en-US" altLang="ja-JP" sz="2000" b="0" i="1" smtClean="0">
                                    <a:solidFill>
                                      <a:srgbClr val="0070C0"/>
                                    </a:solidFill>
                                    <a:latin typeface="Cambria Math" panose="02040503050406030204" pitchFamily="18" charset="0"/>
                                  </a:rPr>
                                  <m:t>0.5</m:t>
                                </m:r>
                              </m:e>
                              <m:e>
                                <m:r>
                                  <a:rPr kumimoji="1" lang="en-US" altLang="ja-JP" sz="2000" b="0" i="1" smtClean="0">
                                    <a:solidFill>
                                      <a:srgbClr val="0070C0"/>
                                    </a:solidFill>
                                    <a:latin typeface="Cambria Math" panose="02040503050406030204" pitchFamily="18" charset="0"/>
                                  </a:rPr>
                                  <m:t>0.6</m:t>
                                </m:r>
                              </m:e>
                            </m:mr>
                          </m:m>
                        </m:e>
                      </m:d>
                    </m:oMath>
                  </m:oMathPara>
                </a14:m>
                <a:endParaRPr kumimoji="1" lang="ja-JP" altLang="en-US" sz="2000" dirty="0">
                  <a:solidFill>
                    <a:srgbClr val="0070C0"/>
                  </a:solidFill>
                </a:endParaRPr>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5160223" y="4601624"/>
                <a:ext cx="1852880" cy="51321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p:cNvSpPr txBox="1"/>
              <p:nvPr/>
            </p:nvSpPr>
            <p:spPr>
              <a:xfrm>
                <a:off x="1900925" y="4601624"/>
                <a:ext cx="1319336" cy="813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solidFill>
                                <a:srgbClr val="0070C0"/>
                              </a:solidFill>
                              <a:latin typeface="Cambria Math"/>
                            </a:rPr>
                          </m:ctrlPr>
                        </m:dPr>
                        <m:e>
                          <m:m>
                            <m:mPr>
                              <m:mcs>
                                <m:mc>
                                  <m:mcPr>
                                    <m:count m:val="2"/>
                                    <m:mcJc m:val="center"/>
                                  </m:mcPr>
                                </m:mc>
                              </m:mcs>
                              <m:ctrlPr>
                                <a:rPr kumimoji="1" lang="en-US" altLang="ja-JP" sz="2000" b="0" i="1" smtClean="0">
                                  <a:solidFill>
                                    <a:srgbClr val="0070C0"/>
                                  </a:solidFill>
                                  <a:latin typeface="Cambria Math"/>
                                </a:rPr>
                              </m:ctrlPr>
                            </m:mPr>
                            <m:mr>
                              <m:e>
                                <m:r>
                                  <m:rPr>
                                    <m:brk m:alnAt="7"/>
                                  </m:rPr>
                                  <a:rPr kumimoji="1" lang="en-US" altLang="ja-JP" sz="2000" b="0" i="1" smtClean="0">
                                    <a:solidFill>
                                      <a:srgbClr val="0070C0"/>
                                    </a:solidFill>
                                    <a:latin typeface="Cambria Math" panose="02040503050406030204" pitchFamily="18" charset="0"/>
                                  </a:rPr>
                                  <m:t>0</m:t>
                                </m:r>
                                <m:r>
                                  <a:rPr kumimoji="1" lang="en-US" altLang="ja-JP" sz="2000" b="0" i="1" smtClean="0">
                                    <a:solidFill>
                                      <a:srgbClr val="0070C0"/>
                                    </a:solidFill>
                                    <a:latin typeface="Cambria Math" panose="02040503050406030204" pitchFamily="18" charset="0"/>
                                  </a:rPr>
                                  <m:t>.1</m:t>
                                </m:r>
                              </m:e>
                              <m:e>
                                <m:r>
                                  <a:rPr kumimoji="1" lang="en-US" altLang="ja-JP" sz="2000" b="0" i="1" smtClean="0">
                                    <a:solidFill>
                                      <a:srgbClr val="0070C0"/>
                                    </a:solidFill>
                                    <a:latin typeface="Cambria Math" panose="02040503050406030204" pitchFamily="18" charset="0"/>
                                  </a:rPr>
                                  <m:t>0.2</m:t>
                                </m:r>
                              </m:e>
                            </m:mr>
                            <m:mr>
                              <m:e>
                                <m:r>
                                  <a:rPr kumimoji="1" lang="en-US" altLang="ja-JP" sz="2000" b="0" i="1" smtClean="0">
                                    <a:solidFill>
                                      <a:srgbClr val="0070C0"/>
                                    </a:solidFill>
                                    <a:latin typeface="Cambria Math" panose="02040503050406030204" pitchFamily="18" charset="0"/>
                                  </a:rPr>
                                  <m:t>0.3</m:t>
                                </m:r>
                              </m:e>
                              <m:e>
                                <m:r>
                                  <a:rPr kumimoji="1" lang="en-US" altLang="ja-JP" sz="2000" b="0" i="1" smtClean="0">
                                    <a:solidFill>
                                      <a:srgbClr val="0070C0"/>
                                    </a:solidFill>
                                    <a:latin typeface="Cambria Math" panose="02040503050406030204" pitchFamily="18" charset="0"/>
                                  </a:rPr>
                                  <m:t>0.4</m:t>
                                </m:r>
                              </m:e>
                            </m:mr>
                            <m:mr>
                              <m:e>
                                <m:r>
                                  <a:rPr kumimoji="1" lang="en-US" altLang="ja-JP" sz="2000" b="0" i="1" smtClean="0">
                                    <a:solidFill>
                                      <a:srgbClr val="0070C0"/>
                                    </a:solidFill>
                                    <a:latin typeface="Cambria Math" panose="02040503050406030204" pitchFamily="18" charset="0"/>
                                  </a:rPr>
                                  <m:t>0.5</m:t>
                                </m:r>
                              </m:e>
                              <m:e>
                                <m:r>
                                  <a:rPr kumimoji="1" lang="en-US" altLang="ja-JP" sz="2000" b="0" i="1" smtClean="0">
                                    <a:solidFill>
                                      <a:srgbClr val="0070C0"/>
                                    </a:solidFill>
                                    <a:latin typeface="Cambria Math" panose="02040503050406030204" pitchFamily="18" charset="0"/>
                                  </a:rPr>
                                  <m:t>0.6</m:t>
                                </m:r>
                              </m:e>
                            </m:mr>
                          </m:m>
                        </m:e>
                      </m:d>
                    </m:oMath>
                  </m:oMathPara>
                </a14:m>
                <a:endParaRPr kumimoji="1" lang="ja-JP" altLang="en-US" sz="2000" dirty="0">
                  <a:solidFill>
                    <a:srgbClr val="0070C0"/>
                  </a:solidFill>
                </a:endParaRPr>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1900925" y="4601624"/>
                <a:ext cx="1319336" cy="8138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8385752" y="4601624"/>
                <a:ext cx="1258165" cy="5132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solidFill>
                                <a:srgbClr val="0070C0"/>
                              </a:solidFill>
                              <a:latin typeface="Cambria Math"/>
                            </a:rPr>
                          </m:ctrlPr>
                        </m:dPr>
                        <m:e>
                          <m:m>
                            <m:mPr>
                              <m:mcs>
                                <m:mc>
                                  <m:mcPr>
                                    <m:count m:val="2"/>
                                    <m:mcJc m:val="center"/>
                                  </m:mcPr>
                                </m:mc>
                              </m:mcs>
                              <m:ctrlPr>
                                <a:rPr kumimoji="1" lang="en-US" altLang="ja-JP" sz="2000" i="1" smtClean="0">
                                  <a:solidFill>
                                    <a:srgbClr val="0070C0"/>
                                  </a:solidFill>
                                  <a:latin typeface="Cambria Math"/>
                                </a:rPr>
                              </m:ctrlPr>
                            </m:mPr>
                            <m:mr>
                              <m:e>
                                <m:r>
                                  <m:rPr>
                                    <m:brk m:alnAt="7"/>
                                  </m:rPr>
                                  <a:rPr kumimoji="1" lang="en-US" altLang="ja-JP" sz="2000" b="0" i="1" smtClean="0">
                                    <a:solidFill>
                                      <a:srgbClr val="0070C0"/>
                                    </a:solidFill>
                                    <a:latin typeface="Cambria Math" panose="02040503050406030204" pitchFamily="18" charset="0"/>
                                  </a:rPr>
                                  <m:t>0</m:t>
                                </m:r>
                                <m:r>
                                  <a:rPr kumimoji="1" lang="en-US" altLang="ja-JP" sz="2000" b="0" i="1" smtClean="0">
                                    <a:solidFill>
                                      <a:srgbClr val="0070C0"/>
                                    </a:solidFill>
                                    <a:latin typeface="Cambria Math" panose="02040503050406030204" pitchFamily="18" charset="0"/>
                                  </a:rPr>
                                  <m:t>.1</m:t>
                                </m:r>
                              </m:e>
                              <m:e>
                                <m:r>
                                  <a:rPr kumimoji="1" lang="en-US" altLang="ja-JP" sz="2000" b="0" i="1" smtClean="0">
                                    <a:solidFill>
                                      <a:srgbClr val="0070C0"/>
                                    </a:solidFill>
                                    <a:latin typeface="Cambria Math" panose="02040503050406030204" pitchFamily="18" charset="0"/>
                                  </a:rPr>
                                  <m:t>0.2</m:t>
                                </m:r>
                              </m:e>
                            </m:mr>
                            <m:mr>
                              <m:e>
                                <m:r>
                                  <a:rPr kumimoji="1" lang="en-US" altLang="ja-JP" sz="2000" b="0" i="1" smtClean="0">
                                    <a:solidFill>
                                      <a:srgbClr val="0070C0"/>
                                    </a:solidFill>
                                    <a:latin typeface="Cambria Math" panose="02040503050406030204" pitchFamily="18" charset="0"/>
                                  </a:rPr>
                                  <m:t>0.3</m:t>
                                </m:r>
                              </m:e>
                              <m:e>
                                <m:r>
                                  <a:rPr kumimoji="1" lang="en-US" altLang="ja-JP" sz="2000" b="0" i="1" smtClean="0">
                                    <a:solidFill>
                                      <a:srgbClr val="0070C0"/>
                                    </a:solidFill>
                                    <a:latin typeface="Cambria Math" panose="02040503050406030204" pitchFamily="18" charset="0"/>
                                  </a:rPr>
                                  <m:t>0.4</m:t>
                                </m:r>
                              </m:e>
                            </m:mr>
                          </m:m>
                        </m:e>
                      </m:d>
                    </m:oMath>
                  </m:oMathPara>
                </a14:m>
                <a:endParaRPr kumimoji="1" lang="ja-JP" altLang="en-US" sz="2000" dirty="0">
                  <a:solidFill>
                    <a:srgbClr val="0070C0"/>
                  </a:solidFill>
                </a:endParaRPr>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8385752" y="4601624"/>
                <a:ext cx="1258165" cy="51321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785772" y="4601624"/>
                <a:ext cx="7062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1.0</m:t>
                              </m:r>
                            </m:num>
                            <m:den>
                              <m:r>
                                <a:rPr kumimoji="1" lang="en-US" altLang="ja-JP" sz="2000" b="0" i="1" smtClean="0">
                                  <a:latin typeface="Cambria Math" panose="02040503050406030204" pitchFamily="18" charset="0"/>
                                </a:rPr>
                                <m:t>0.5</m:t>
                              </m:r>
                            </m:den>
                          </m:f>
                        </m:e>
                      </m:d>
                    </m:oMath>
                  </m:oMathPara>
                </a14:m>
                <a:endParaRPr kumimoji="1" lang="ja-JP" altLang="en-US" sz="20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785772" y="4601624"/>
                <a:ext cx="706283" cy="69153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p:cNvSpPr txBox="1"/>
              <p:nvPr/>
            </p:nvSpPr>
            <p:spPr>
              <a:xfrm>
                <a:off x="3720107" y="4601624"/>
                <a:ext cx="706283" cy="770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0.1</m:t>
                              </m:r>
                            </m:num>
                            <m:den>
                              <m:eqArr>
                                <m:eqArrPr>
                                  <m:ctrlPr>
                                    <a:rPr kumimoji="1" lang="en-US" altLang="ja-JP" sz="2000" b="0" i="1" smtClean="0">
                                      <a:latin typeface="Cambria Math"/>
                                    </a:rPr>
                                  </m:ctrlPr>
                                </m:eqArrPr>
                                <m:e>
                                  <m:r>
                                    <a:rPr kumimoji="1" lang="en-US" altLang="ja-JP" sz="2000" b="0" i="1" smtClean="0">
                                      <a:latin typeface="Cambria Math" panose="02040503050406030204" pitchFamily="18" charset="0"/>
                                    </a:rPr>
                                    <m:t>0.2</m:t>
                                  </m:r>
                                </m:e>
                                <m:e>
                                  <m:r>
                                    <a:rPr kumimoji="1" lang="en-US" altLang="ja-JP" sz="2000" b="0" i="1" smtClean="0">
                                      <a:latin typeface="Cambria Math" panose="02040503050406030204" pitchFamily="18" charset="0"/>
                                    </a:rPr>
                                    <m:t>0.3</m:t>
                                  </m:r>
                                </m:e>
                              </m:eqArr>
                            </m:den>
                          </m:f>
                        </m:e>
                      </m:d>
                    </m:oMath>
                  </m:oMathPara>
                </a14:m>
                <a:endParaRPr kumimoji="1" lang="ja-JP" altLang="en-US" sz="20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3720107" y="4601624"/>
                <a:ext cx="706283" cy="77085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4696874" y="4601624"/>
                <a:ext cx="477054" cy="7667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m:t>
                              </m:r>
                            </m:num>
                            <m:den>
                              <m:eqArr>
                                <m:eqArrPr>
                                  <m:ctrlPr>
                                    <a:rPr kumimoji="1" lang="en-US" altLang="ja-JP" sz="2000" b="0" i="1" smtClean="0">
                                      <a:latin typeface="Cambria Math"/>
                                    </a:rPr>
                                  </m:ctrlPr>
                                </m:eqArrPr>
                                <m:e>
                                  <m:r>
                                    <a:rPr kumimoji="1" lang="en-US" altLang="ja-JP" sz="2000" b="0" i="1" smtClean="0">
                                      <a:latin typeface="Cambria Math" panose="02040503050406030204" pitchFamily="18" charset="0"/>
                                    </a:rPr>
                                    <m:t>?</m:t>
                                  </m:r>
                                </m:e>
                                <m:e>
                                  <m:r>
                                    <a:rPr kumimoji="1" lang="en-US" altLang="ja-JP" sz="2000" b="0" i="1" smtClean="0">
                                      <a:latin typeface="Cambria Math" panose="02040503050406030204" pitchFamily="18" charset="0"/>
                                    </a:rPr>
                                    <m:t>?</m:t>
                                  </m:r>
                                </m:e>
                              </m:eqArr>
                            </m:den>
                          </m:f>
                        </m:e>
                      </m:d>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4696874" y="4601624"/>
                <a:ext cx="477054" cy="76674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889824" y="4601624"/>
                <a:ext cx="477054"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m:t>
                              </m:r>
                            </m:num>
                            <m:den>
                              <m:r>
                                <a:rPr kumimoji="1" lang="en-US" altLang="ja-JP" sz="2000" b="0" i="1" smtClean="0">
                                  <a:latin typeface="Cambria Math" panose="02040503050406030204" pitchFamily="18" charset="0"/>
                                </a:rPr>
                                <m:t>?</m:t>
                              </m:r>
                            </m:den>
                          </m:f>
                        </m:e>
                      </m:d>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889824" y="4601624"/>
                <a:ext cx="477054" cy="69153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11179757" y="4601624"/>
                <a:ext cx="477054"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m:t>
                              </m:r>
                            </m:num>
                            <m:den>
                              <m:r>
                                <a:rPr kumimoji="1" lang="en-US" altLang="ja-JP" sz="2000" b="0" i="1" smtClean="0">
                                  <a:latin typeface="Cambria Math" panose="02040503050406030204" pitchFamily="18" charset="0"/>
                                </a:rPr>
                                <m:t>?</m:t>
                              </m:r>
                            </m:den>
                          </m:f>
                        </m:e>
                      </m:d>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11179757" y="4601624"/>
                <a:ext cx="477054" cy="69153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6990600" y="4601624"/>
                <a:ext cx="7062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0.1</m:t>
                              </m:r>
                            </m:num>
                            <m:den>
                              <m:r>
                                <a:rPr kumimoji="1" lang="en-US" altLang="ja-JP" sz="2000" b="0" i="1" smtClean="0">
                                  <a:latin typeface="Cambria Math" panose="02040503050406030204" pitchFamily="18" charset="0"/>
                                </a:rPr>
                                <m:t>0.2</m:t>
                              </m:r>
                            </m:den>
                          </m:f>
                        </m:e>
                      </m:d>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6990600" y="4601624"/>
                <a:ext cx="706283" cy="69153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10091943" y="4601624"/>
                <a:ext cx="7062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a:rPr>
                          </m:ctrlPr>
                        </m:dPr>
                        <m:e>
                          <m:f>
                            <m:fPr>
                              <m:type m:val="noBar"/>
                              <m:ctrlPr>
                                <a:rPr kumimoji="1" lang="en-US" altLang="ja-JP" sz="2000" i="1" smtClean="0">
                                  <a:latin typeface="Cambria Math"/>
                                </a:rPr>
                              </m:ctrlPr>
                            </m:fPr>
                            <m:num>
                              <m:r>
                                <a:rPr kumimoji="1" lang="en-US" altLang="ja-JP" sz="2000" b="0" i="1" smtClean="0">
                                  <a:latin typeface="Cambria Math" panose="02040503050406030204" pitchFamily="18" charset="0"/>
                                </a:rPr>
                                <m:t>0.1</m:t>
                              </m:r>
                            </m:num>
                            <m:den>
                              <m:r>
                                <a:rPr kumimoji="1" lang="en-US" altLang="ja-JP" sz="2000" b="0" i="1" smtClean="0">
                                  <a:latin typeface="Cambria Math" panose="02040503050406030204" pitchFamily="18" charset="0"/>
                                </a:rPr>
                                <m:t>0.2</m:t>
                              </m:r>
                            </m:den>
                          </m:f>
                        </m:e>
                      </m:d>
                    </m:oMath>
                  </m:oMathPara>
                </a14:m>
                <a:endParaRPr kumimoji="1" lang="ja-JP" altLang="en-US" sz="20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10091943" y="4601624"/>
                <a:ext cx="706283" cy="69153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31526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8AEBDCA3-918C-4541-BF84-4F93CF1796EA}" type="slidenum">
              <a:rPr kumimoji="1" lang="ja-JP" altLang="en-US" smtClean="0"/>
              <a:t>23</a:t>
            </a:fld>
            <a:endParaRPr kumimoji="1" lang="ja-JP" altLang="en-US"/>
          </a:p>
        </p:txBody>
      </p:sp>
      <p:sp>
        <p:nvSpPr>
          <p:cNvPr id="3" name="テキスト ボックス 2"/>
          <p:cNvSpPr txBox="1"/>
          <p:nvPr/>
        </p:nvSpPr>
        <p:spPr>
          <a:xfrm>
            <a:off x="6928491" y="27779"/>
            <a:ext cx="4288353" cy="584775"/>
          </a:xfrm>
          <a:prstGeom prst="rect">
            <a:avLst/>
          </a:prstGeom>
          <a:noFill/>
        </p:spPr>
        <p:txBody>
          <a:bodyPr wrap="none" rtlCol="0">
            <a:spAutoFit/>
          </a:bodyPr>
          <a:lstStyle/>
          <a:p>
            <a:r>
              <a:rPr lang="ja-JP" altLang="en-US" sz="3200" dirty="0"/>
              <a:t>こいつも同じように</a:t>
            </a:r>
            <a:r>
              <a:rPr lang="en-US" altLang="ja-JP" sz="3200" dirty="0"/>
              <a:t>‥</a:t>
            </a:r>
            <a:endParaRPr kumimoji="1" lang="ja-JP" altLang="en-US" sz="3200" dirty="0"/>
          </a:p>
        </p:txBody>
      </p:sp>
      <p:pic>
        <p:nvPicPr>
          <p:cNvPr id="4" name="図 3">
            <a:extLst>
              <a:ext uri="{FF2B5EF4-FFF2-40B4-BE49-F238E27FC236}">
                <a16:creationId xmlns:a16="http://schemas.microsoft.com/office/drawing/2014/main" xmlns="" id="{0F8E2870-559D-4680-80AA-3A951EB2FB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0374" y="787216"/>
            <a:ext cx="5777823" cy="3110908"/>
          </a:xfrm>
          <a:prstGeom prst="rect">
            <a:avLst/>
          </a:prstGeom>
        </p:spPr>
      </p:pic>
      <p:sp>
        <p:nvSpPr>
          <p:cNvPr id="5" name="矢印: 右 4">
            <a:extLst>
              <a:ext uri="{FF2B5EF4-FFF2-40B4-BE49-F238E27FC236}">
                <a16:creationId xmlns:a16="http://schemas.microsoft.com/office/drawing/2014/main" xmlns="" id="{4200E33D-186A-471E-A305-601CB3A50283}"/>
              </a:ext>
            </a:extLst>
          </p:cNvPr>
          <p:cNvSpPr/>
          <p:nvPr/>
        </p:nvSpPr>
        <p:spPr>
          <a:xfrm rot="4068837">
            <a:off x="7650418" y="637712"/>
            <a:ext cx="862885" cy="57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xmlns="" id="{2B06139B-17DA-4D60-8B4A-A25C8445CC0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82004" y="913781"/>
            <a:ext cx="5775254" cy="4533218"/>
          </a:xfrm>
          <a:prstGeom prst="rect">
            <a:avLst/>
          </a:prstGeom>
        </p:spPr>
      </p:pic>
      <p:sp>
        <p:nvSpPr>
          <p:cNvPr id="39" name="テキスト ボックス 38">
            <a:extLst>
              <a:ext uri="{FF2B5EF4-FFF2-40B4-BE49-F238E27FC236}">
                <a16:creationId xmlns:a16="http://schemas.microsoft.com/office/drawing/2014/main" xmlns="" id="{1616CBEF-E4CB-4B95-A84D-5556377A872E}"/>
              </a:ext>
            </a:extLst>
          </p:cNvPr>
          <p:cNvSpPr txBox="1"/>
          <p:nvPr/>
        </p:nvSpPr>
        <p:spPr>
          <a:xfrm>
            <a:off x="11784163" y="1841728"/>
            <a:ext cx="406322" cy="412783"/>
          </a:xfrm>
          <a:prstGeom prst="rect">
            <a:avLst/>
          </a:prstGeom>
          <a:noFill/>
        </p:spPr>
        <p:txBody>
          <a:bodyPr wrap="square" rtlCol="0">
            <a:spAutoFit/>
          </a:bodyPr>
          <a:lstStyle/>
          <a:p>
            <a:r>
              <a:rPr kumimoji="1" lang="en-US" altLang="ja-JP" sz="1600" dirty="0"/>
              <a:t>1</a:t>
            </a:r>
            <a:endParaRPr kumimoji="1" lang="ja-JP" altLang="en-US" sz="1600" dirty="0"/>
          </a:p>
        </p:txBody>
      </p:sp>
      <p:sp>
        <p:nvSpPr>
          <p:cNvPr id="40" name="テキスト ボックス 39">
            <a:extLst>
              <a:ext uri="{FF2B5EF4-FFF2-40B4-BE49-F238E27FC236}">
                <a16:creationId xmlns:a16="http://schemas.microsoft.com/office/drawing/2014/main" xmlns="" id="{5B30E1FF-2B3C-4489-BFD7-B437AE6DA12D}"/>
              </a:ext>
            </a:extLst>
          </p:cNvPr>
          <p:cNvSpPr txBox="1"/>
          <p:nvPr/>
        </p:nvSpPr>
        <p:spPr>
          <a:xfrm>
            <a:off x="11784163" y="1530937"/>
            <a:ext cx="406322" cy="412783"/>
          </a:xfrm>
          <a:prstGeom prst="rect">
            <a:avLst/>
          </a:prstGeom>
          <a:noFill/>
        </p:spPr>
        <p:txBody>
          <a:bodyPr wrap="square" rtlCol="0">
            <a:spAutoFit/>
          </a:bodyPr>
          <a:lstStyle/>
          <a:p>
            <a:r>
              <a:rPr kumimoji="1" lang="en-US" altLang="ja-JP" sz="1600" dirty="0"/>
              <a:t>0</a:t>
            </a:r>
            <a:endParaRPr kumimoji="1" lang="ja-JP" altLang="en-US" sz="1600" dirty="0"/>
          </a:p>
        </p:txBody>
      </p:sp>
      <p:sp>
        <p:nvSpPr>
          <p:cNvPr id="41" name="テキスト ボックス 40">
            <a:extLst>
              <a:ext uri="{FF2B5EF4-FFF2-40B4-BE49-F238E27FC236}">
                <a16:creationId xmlns:a16="http://schemas.microsoft.com/office/drawing/2014/main" xmlns="" id="{0D8120FA-0410-4DB8-A514-4EEF73298F16}"/>
              </a:ext>
            </a:extLst>
          </p:cNvPr>
          <p:cNvSpPr txBox="1"/>
          <p:nvPr/>
        </p:nvSpPr>
        <p:spPr>
          <a:xfrm>
            <a:off x="11784163" y="2152520"/>
            <a:ext cx="406322" cy="412783"/>
          </a:xfrm>
          <a:prstGeom prst="rect">
            <a:avLst/>
          </a:prstGeom>
          <a:noFill/>
        </p:spPr>
        <p:txBody>
          <a:bodyPr wrap="square" rtlCol="0">
            <a:spAutoFit/>
          </a:bodyPr>
          <a:lstStyle/>
          <a:p>
            <a:r>
              <a:rPr kumimoji="1" lang="en-US" altLang="ja-JP" sz="1600" dirty="0"/>
              <a:t>2</a:t>
            </a:r>
            <a:endParaRPr kumimoji="1" lang="ja-JP" altLang="en-US" sz="1600" dirty="0"/>
          </a:p>
        </p:txBody>
      </p:sp>
      <p:sp>
        <p:nvSpPr>
          <p:cNvPr id="42" name="テキスト ボックス 41">
            <a:extLst>
              <a:ext uri="{FF2B5EF4-FFF2-40B4-BE49-F238E27FC236}">
                <a16:creationId xmlns:a16="http://schemas.microsoft.com/office/drawing/2014/main" xmlns="" id="{FCDBAF38-540D-46A5-B43A-A08C9AE9FDE0}"/>
              </a:ext>
            </a:extLst>
          </p:cNvPr>
          <p:cNvSpPr txBox="1"/>
          <p:nvPr/>
        </p:nvSpPr>
        <p:spPr>
          <a:xfrm>
            <a:off x="11784163" y="2463311"/>
            <a:ext cx="406322" cy="412783"/>
          </a:xfrm>
          <a:prstGeom prst="rect">
            <a:avLst/>
          </a:prstGeom>
          <a:noFill/>
        </p:spPr>
        <p:txBody>
          <a:bodyPr wrap="square" rtlCol="0">
            <a:spAutoFit/>
          </a:bodyPr>
          <a:lstStyle/>
          <a:p>
            <a:r>
              <a:rPr kumimoji="1" lang="en-US" altLang="ja-JP" sz="1600" dirty="0"/>
              <a:t>3</a:t>
            </a:r>
            <a:endParaRPr kumimoji="1" lang="ja-JP" altLang="en-US" sz="1600" dirty="0"/>
          </a:p>
        </p:txBody>
      </p:sp>
      <p:sp>
        <p:nvSpPr>
          <p:cNvPr id="43" name="テキスト ボックス 42">
            <a:extLst>
              <a:ext uri="{FF2B5EF4-FFF2-40B4-BE49-F238E27FC236}">
                <a16:creationId xmlns:a16="http://schemas.microsoft.com/office/drawing/2014/main" xmlns="" id="{709B1B5E-1D9F-4477-914F-3CC0E78214A5}"/>
              </a:ext>
            </a:extLst>
          </p:cNvPr>
          <p:cNvSpPr txBox="1"/>
          <p:nvPr/>
        </p:nvSpPr>
        <p:spPr>
          <a:xfrm>
            <a:off x="11784163" y="3084894"/>
            <a:ext cx="406322" cy="412783"/>
          </a:xfrm>
          <a:prstGeom prst="rect">
            <a:avLst/>
          </a:prstGeom>
          <a:noFill/>
        </p:spPr>
        <p:txBody>
          <a:bodyPr wrap="square" rtlCol="0">
            <a:spAutoFit/>
          </a:bodyPr>
          <a:lstStyle/>
          <a:p>
            <a:r>
              <a:rPr kumimoji="1" lang="en-US" altLang="ja-JP" sz="1600" dirty="0"/>
              <a:t>5</a:t>
            </a:r>
            <a:endParaRPr kumimoji="1" lang="ja-JP" altLang="en-US" sz="1600" dirty="0"/>
          </a:p>
        </p:txBody>
      </p:sp>
      <p:sp>
        <p:nvSpPr>
          <p:cNvPr id="44" name="テキスト ボックス 43">
            <a:extLst>
              <a:ext uri="{FF2B5EF4-FFF2-40B4-BE49-F238E27FC236}">
                <a16:creationId xmlns:a16="http://schemas.microsoft.com/office/drawing/2014/main" xmlns="" id="{9F09A05C-FCF2-49C9-8CD3-81FF430FAF9B}"/>
              </a:ext>
            </a:extLst>
          </p:cNvPr>
          <p:cNvSpPr txBox="1"/>
          <p:nvPr/>
        </p:nvSpPr>
        <p:spPr>
          <a:xfrm>
            <a:off x="11784163" y="2774103"/>
            <a:ext cx="406322" cy="412783"/>
          </a:xfrm>
          <a:prstGeom prst="rect">
            <a:avLst/>
          </a:prstGeom>
          <a:noFill/>
        </p:spPr>
        <p:txBody>
          <a:bodyPr wrap="square" rtlCol="0">
            <a:spAutoFit/>
          </a:bodyPr>
          <a:lstStyle/>
          <a:p>
            <a:r>
              <a:rPr lang="en-US" altLang="ja-JP" sz="1600" dirty="0"/>
              <a:t>4</a:t>
            </a:r>
            <a:endParaRPr kumimoji="1" lang="ja-JP" altLang="en-US" sz="1600" dirty="0"/>
          </a:p>
        </p:txBody>
      </p:sp>
      <p:sp>
        <p:nvSpPr>
          <p:cNvPr id="45" name="テキスト ボックス 44">
            <a:extLst>
              <a:ext uri="{FF2B5EF4-FFF2-40B4-BE49-F238E27FC236}">
                <a16:creationId xmlns:a16="http://schemas.microsoft.com/office/drawing/2014/main" xmlns="" id="{790C41BC-5631-417A-8FB8-E6BD643DB823}"/>
              </a:ext>
            </a:extLst>
          </p:cNvPr>
          <p:cNvSpPr txBox="1"/>
          <p:nvPr/>
        </p:nvSpPr>
        <p:spPr>
          <a:xfrm>
            <a:off x="11784163" y="3395685"/>
            <a:ext cx="406322" cy="412783"/>
          </a:xfrm>
          <a:prstGeom prst="rect">
            <a:avLst/>
          </a:prstGeom>
          <a:noFill/>
        </p:spPr>
        <p:txBody>
          <a:bodyPr wrap="square" rtlCol="0">
            <a:spAutoFit/>
          </a:bodyPr>
          <a:lstStyle/>
          <a:p>
            <a:r>
              <a:rPr kumimoji="1" lang="en-US" altLang="ja-JP" sz="1600" dirty="0"/>
              <a:t>6</a:t>
            </a:r>
            <a:endParaRPr kumimoji="1" lang="ja-JP" altLang="en-US" sz="1600" dirty="0"/>
          </a:p>
        </p:txBody>
      </p:sp>
      <p:sp>
        <p:nvSpPr>
          <p:cNvPr id="46" name="テキスト ボックス 45">
            <a:extLst>
              <a:ext uri="{FF2B5EF4-FFF2-40B4-BE49-F238E27FC236}">
                <a16:creationId xmlns:a16="http://schemas.microsoft.com/office/drawing/2014/main" xmlns="" id="{9CE3C5D6-5801-4C69-9377-BA9011AB6C65}"/>
              </a:ext>
            </a:extLst>
          </p:cNvPr>
          <p:cNvSpPr txBox="1"/>
          <p:nvPr/>
        </p:nvSpPr>
        <p:spPr>
          <a:xfrm>
            <a:off x="11784163" y="3706477"/>
            <a:ext cx="406322" cy="412783"/>
          </a:xfrm>
          <a:prstGeom prst="rect">
            <a:avLst/>
          </a:prstGeom>
          <a:noFill/>
        </p:spPr>
        <p:txBody>
          <a:bodyPr wrap="square" rtlCol="0">
            <a:spAutoFit/>
          </a:bodyPr>
          <a:lstStyle/>
          <a:p>
            <a:r>
              <a:rPr kumimoji="1" lang="en-US" altLang="ja-JP" sz="1600" dirty="0"/>
              <a:t>7</a:t>
            </a:r>
            <a:endParaRPr kumimoji="1" lang="ja-JP" altLang="en-US" sz="1600" dirty="0"/>
          </a:p>
        </p:txBody>
      </p:sp>
      <p:sp>
        <p:nvSpPr>
          <p:cNvPr id="47" name="テキスト ボックス 46">
            <a:extLst>
              <a:ext uri="{FF2B5EF4-FFF2-40B4-BE49-F238E27FC236}">
                <a16:creationId xmlns:a16="http://schemas.microsoft.com/office/drawing/2014/main" xmlns="" id="{67A0EA3A-89E9-490C-B56C-FEF80DE9E78E}"/>
              </a:ext>
            </a:extLst>
          </p:cNvPr>
          <p:cNvSpPr txBox="1"/>
          <p:nvPr/>
        </p:nvSpPr>
        <p:spPr>
          <a:xfrm>
            <a:off x="11784163" y="4328064"/>
            <a:ext cx="406322" cy="412783"/>
          </a:xfrm>
          <a:prstGeom prst="rect">
            <a:avLst/>
          </a:prstGeom>
          <a:noFill/>
        </p:spPr>
        <p:txBody>
          <a:bodyPr wrap="square" rtlCol="0">
            <a:spAutoFit/>
          </a:bodyPr>
          <a:lstStyle/>
          <a:p>
            <a:r>
              <a:rPr kumimoji="1" lang="en-US" altLang="ja-JP" sz="1600" dirty="0"/>
              <a:t>9</a:t>
            </a:r>
            <a:endParaRPr kumimoji="1" lang="ja-JP" altLang="en-US" sz="1600" dirty="0"/>
          </a:p>
        </p:txBody>
      </p:sp>
      <p:sp>
        <p:nvSpPr>
          <p:cNvPr id="48" name="テキスト ボックス 47">
            <a:extLst>
              <a:ext uri="{FF2B5EF4-FFF2-40B4-BE49-F238E27FC236}">
                <a16:creationId xmlns:a16="http://schemas.microsoft.com/office/drawing/2014/main" xmlns="" id="{ADEA2800-CC47-499D-84BC-6DC753093393}"/>
              </a:ext>
            </a:extLst>
          </p:cNvPr>
          <p:cNvSpPr txBox="1"/>
          <p:nvPr/>
        </p:nvSpPr>
        <p:spPr>
          <a:xfrm>
            <a:off x="11784163" y="4017268"/>
            <a:ext cx="406322" cy="412783"/>
          </a:xfrm>
          <a:prstGeom prst="rect">
            <a:avLst/>
          </a:prstGeom>
          <a:noFill/>
        </p:spPr>
        <p:txBody>
          <a:bodyPr wrap="square" rtlCol="0">
            <a:spAutoFit/>
          </a:bodyPr>
          <a:lstStyle/>
          <a:p>
            <a:r>
              <a:rPr lang="en-US" altLang="ja-JP" sz="1600" dirty="0"/>
              <a:t>8</a:t>
            </a:r>
            <a:endParaRPr kumimoji="1" lang="ja-JP" altLang="en-US" sz="1600" dirty="0"/>
          </a:p>
        </p:txBody>
      </p:sp>
      <p:sp>
        <p:nvSpPr>
          <p:cNvPr id="49" name="テキスト ボックス 48">
            <a:extLst>
              <a:ext uri="{FF2B5EF4-FFF2-40B4-BE49-F238E27FC236}">
                <a16:creationId xmlns:a16="http://schemas.microsoft.com/office/drawing/2014/main" xmlns="" id="{74EC68D8-4CA5-41BC-BC2A-D36D3EFB4BC1}"/>
              </a:ext>
            </a:extLst>
          </p:cNvPr>
          <p:cNvSpPr txBox="1"/>
          <p:nvPr/>
        </p:nvSpPr>
        <p:spPr>
          <a:xfrm>
            <a:off x="7211572" y="2934790"/>
            <a:ext cx="784132" cy="562887"/>
          </a:xfrm>
          <a:prstGeom prst="rect">
            <a:avLst/>
          </a:prstGeom>
          <a:noFill/>
        </p:spPr>
        <p:txBody>
          <a:bodyPr wrap="square" rtlCol="0">
            <a:spAutoFit/>
          </a:bodyPr>
          <a:lstStyle/>
          <a:p>
            <a:r>
              <a:rPr kumimoji="1" lang="en-US" altLang="ja-JP" sz="2400" b="1" dirty="0"/>
              <a:t>W1</a:t>
            </a:r>
            <a:endParaRPr kumimoji="1" lang="ja-JP" altLang="en-US" sz="2400" b="1" dirty="0"/>
          </a:p>
        </p:txBody>
      </p:sp>
      <p:sp>
        <p:nvSpPr>
          <p:cNvPr id="50" name="テキスト ボックス 49">
            <a:extLst>
              <a:ext uri="{FF2B5EF4-FFF2-40B4-BE49-F238E27FC236}">
                <a16:creationId xmlns:a16="http://schemas.microsoft.com/office/drawing/2014/main" xmlns="" id="{F1EB8938-D6FA-428C-BCC3-AEF2FDB45B0F}"/>
              </a:ext>
            </a:extLst>
          </p:cNvPr>
          <p:cNvSpPr txBox="1"/>
          <p:nvPr/>
        </p:nvSpPr>
        <p:spPr>
          <a:xfrm>
            <a:off x="8843059" y="2898946"/>
            <a:ext cx="784132" cy="562887"/>
          </a:xfrm>
          <a:prstGeom prst="rect">
            <a:avLst/>
          </a:prstGeom>
          <a:noFill/>
        </p:spPr>
        <p:txBody>
          <a:bodyPr wrap="square" rtlCol="0">
            <a:spAutoFit/>
          </a:bodyPr>
          <a:lstStyle/>
          <a:p>
            <a:r>
              <a:rPr kumimoji="1" lang="en-US" altLang="ja-JP" sz="2400" b="1" dirty="0"/>
              <a:t>W2</a:t>
            </a:r>
            <a:endParaRPr kumimoji="1" lang="ja-JP" altLang="en-US" sz="2400" b="1" dirty="0"/>
          </a:p>
        </p:txBody>
      </p:sp>
      <p:sp>
        <p:nvSpPr>
          <p:cNvPr id="51" name="テキスト ボックス 50">
            <a:extLst>
              <a:ext uri="{FF2B5EF4-FFF2-40B4-BE49-F238E27FC236}">
                <a16:creationId xmlns:a16="http://schemas.microsoft.com/office/drawing/2014/main" xmlns="" id="{A1F11023-A562-4CDF-B41A-6E85D9177F33}"/>
              </a:ext>
            </a:extLst>
          </p:cNvPr>
          <p:cNvSpPr txBox="1"/>
          <p:nvPr/>
        </p:nvSpPr>
        <p:spPr>
          <a:xfrm>
            <a:off x="10474545" y="2898966"/>
            <a:ext cx="784132" cy="562887"/>
          </a:xfrm>
          <a:prstGeom prst="rect">
            <a:avLst/>
          </a:prstGeom>
          <a:noFill/>
        </p:spPr>
        <p:txBody>
          <a:bodyPr wrap="square" rtlCol="0">
            <a:spAutoFit/>
          </a:bodyPr>
          <a:lstStyle/>
          <a:p>
            <a:r>
              <a:rPr kumimoji="1" lang="en-US" altLang="ja-JP" sz="2400" b="1" dirty="0"/>
              <a:t>W3</a:t>
            </a:r>
            <a:endParaRPr kumimoji="1" lang="ja-JP" altLang="en-US" sz="2400" b="1" dirty="0"/>
          </a:p>
        </p:txBody>
      </p:sp>
      <p:sp>
        <p:nvSpPr>
          <p:cNvPr id="52" name="テキスト ボックス 51">
            <a:extLst>
              <a:ext uri="{FF2B5EF4-FFF2-40B4-BE49-F238E27FC236}">
                <a16:creationId xmlns:a16="http://schemas.microsoft.com/office/drawing/2014/main" xmlns="" id="{7719452C-878E-4CCB-BDEC-27DD5C7F82AC}"/>
              </a:ext>
            </a:extLst>
          </p:cNvPr>
          <p:cNvSpPr txBox="1"/>
          <p:nvPr/>
        </p:nvSpPr>
        <p:spPr>
          <a:xfrm>
            <a:off x="6483563" y="5462031"/>
            <a:ext cx="424510" cy="562887"/>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53" name="テキスト ボックス 52">
            <a:extLst>
              <a:ext uri="{FF2B5EF4-FFF2-40B4-BE49-F238E27FC236}">
                <a16:creationId xmlns:a16="http://schemas.microsoft.com/office/drawing/2014/main" xmlns="" id="{5EF130E1-208C-4C16-A59A-B82910E54C7B}"/>
              </a:ext>
            </a:extLst>
          </p:cNvPr>
          <p:cNvSpPr txBox="1"/>
          <p:nvPr/>
        </p:nvSpPr>
        <p:spPr>
          <a:xfrm>
            <a:off x="8058515" y="1555790"/>
            <a:ext cx="670774" cy="562887"/>
          </a:xfrm>
          <a:prstGeom prst="rect">
            <a:avLst/>
          </a:prstGeom>
          <a:noFill/>
        </p:spPr>
        <p:txBody>
          <a:bodyPr wrap="square" rtlCol="0">
            <a:spAutoFit/>
          </a:bodyPr>
          <a:lstStyle/>
          <a:p>
            <a:r>
              <a:rPr kumimoji="1" lang="en-US" altLang="ja-JP" sz="2400" b="1" dirty="0"/>
              <a:t>b1</a:t>
            </a:r>
            <a:endParaRPr kumimoji="1" lang="ja-JP" altLang="en-US" sz="2400" b="1" dirty="0"/>
          </a:p>
        </p:txBody>
      </p:sp>
      <p:sp>
        <p:nvSpPr>
          <p:cNvPr id="54" name="テキスト ボックス 53">
            <a:extLst>
              <a:ext uri="{FF2B5EF4-FFF2-40B4-BE49-F238E27FC236}">
                <a16:creationId xmlns:a16="http://schemas.microsoft.com/office/drawing/2014/main" xmlns="" id="{F785BC06-189F-4ADF-8550-FC8281C27A91}"/>
              </a:ext>
            </a:extLst>
          </p:cNvPr>
          <p:cNvSpPr txBox="1"/>
          <p:nvPr/>
        </p:nvSpPr>
        <p:spPr>
          <a:xfrm>
            <a:off x="9698977" y="524453"/>
            <a:ext cx="670774" cy="562887"/>
          </a:xfrm>
          <a:prstGeom prst="rect">
            <a:avLst/>
          </a:prstGeom>
          <a:noFill/>
        </p:spPr>
        <p:txBody>
          <a:bodyPr wrap="square" rtlCol="0">
            <a:spAutoFit/>
          </a:bodyPr>
          <a:lstStyle/>
          <a:p>
            <a:r>
              <a:rPr kumimoji="1" lang="en-US" altLang="ja-JP" sz="2400" b="1" dirty="0"/>
              <a:t>b2</a:t>
            </a:r>
            <a:endParaRPr kumimoji="1" lang="ja-JP" altLang="en-US" sz="2400" b="1" dirty="0"/>
          </a:p>
        </p:txBody>
      </p:sp>
      <p:sp>
        <p:nvSpPr>
          <p:cNvPr id="55" name="テキスト ボックス 54">
            <a:extLst>
              <a:ext uri="{FF2B5EF4-FFF2-40B4-BE49-F238E27FC236}">
                <a16:creationId xmlns:a16="http://schemas.microsoft.com/office/drawing/2014/main" xmlns="" id="{883E7F29-65A7-47BB-98E1-ABCB14BC525F}"/>
              </a:ext>
            </a:extLst>
          </p:cNvPr>
          <p:cNvSpPr txBox="1"/>
          <p:nvPr/>
        </p:nvSpPr>
        <p:spPr>
          <a:xfrm>
            <a:off x="11353098" y="1111750"/>
            <a:ext cx="670774" cy="562887"/>
          </a:xfrm>
          <a:prstGeom prst="rect">
            <a:avLst/>
          </a:prstGeom>
          <a:noFill/>
        </p:spPr>
        <p:txBody>
          <a:bodyPr wrap="square" rtlCol="0">
            <a:spAutoFit/>
          </a:bodyPr>
          <a:lstStyle/>
          <a:p>
            <a:r>
              <a:rPr kumimoji="1" lang="en-US" altLang="ja-JP" sz="2400" b="1" dirty="0"/>
              <a:t>b3</a:t>
            </a:r>
            <a:endParaRPr kumimoji="1" lang="ja-JP" altLang="en-US" sz="2400" b="1" dirty="0"/>
          </a:p>
        </p:txBody>
      </p:sp>
      <p:sp>
        <p:nvSpPr>
          <p:cNvPr id="56" name="正方形/長方形 55">
            <a:extLst>
              <a:ext uri="{FF2B5EF4-FFF2-40B4-BE49-F238E27FC236}">
                <a16:creationId xmlns:a16="http://schemas.microsoft.com/office/drawing/2014/main" xmlns="" id="{F4B1FBFF-AFD7-4D62-826E-CC0D444CC7CD}"/>
              </a:ext>
            </a:extLst>
          </p:cNvPr>
          <p:cNvSpPr/>
          <p:nvPr/>
        </p:nvSpPr>
        <p:spPr>
          <a:xfrm>
            <a:off x="7178551" y="4715057"/>
            <a:ext cx="2536564" cy="400110"/>
          </a:xfrm>
          <a:prstGeom prst="rect">
            <a:avLst/>
          </a:prstGeom>
          <a:solidFill>
            <a:srgbClr val="FFFF66"/>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000" b="1" dirty="0"/>
              <a:t>z1=sig(W1</a:t>
            </a:r>
            <a:r>
              <a:rPr lang="ja-JP" altLang="en-US" sz="2000" b="1" dirty="0"/>
              <a:t>・</a:t>
            </a:r>
            <a:r>
              <a:rPr lang="en-US" altLang="ja-JP" sz="2000" b="1" dirty="0"/>
              <a:t>x+b1)</a:t>
            </a:r>
            <a:endParaRPr lang="ja-JP" altLang="en-US" sz="2000" b="1" dirty="0"/>
          </a:p>
        </p:txBody>
      </p:sp>
      <p:sp>
        <p:nvSpPr>
          <p:cNvPr id="57" name="正方形/長方形 56">
            <a:extLst>
              <a:ext uri="{FF2B5EF4-FFF2-40B4-BE49-F238E27FC236}">
                <a16:creationId xmlns:a16="http://schemas.microsoft.com/office/drawing/2014/main" xmlns="" id="{CDCBD725-A205-4C85-A9BA-1BAFB55E2444}"/>
              </a:ext>
            </a:extLst>
          </p:cNvPr>
          <p:cNvSpPr/>
          <p:nvPr/>
        </p:nvSpPr>
        <p:spPr>
          <a:xfrm>
            <a:off x="7953213" y="5613627"/>
            <a:ext cx="2674278" cy="400110"/>
          </a:xfrm>
          <a:prstGeom prst="rect">
            <a:avLst/>
          </a:prstGeom>
          <a:solidFill>
            <a:srgbClr val="FFFF66"/>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000" b="1" dirty="0"/>
              <a:t>z2=sig(W2</a:t>
            </a:r>
            <a:r>
              <a:rPr lang="ja-JP" altLang="en-US" sz="2000" b="1" dirty="0"/>
              <a:t>・</a:t>
            </a:r>
            <a:r>
              <a:rPr lang="en-US" altLang="ja-JP" sz="2000" b="1" dirty="0"/>
              <a:t>z1+b2)</a:t>
            </a:r>
            <a:endParaRPr lang="ja-JP" altLang="en-US" sz="2000" b="1" dirty="0"/>
          </a:p>
        </p:txBody>
      </p:sp>
      <p:sp>
        <p:nvSpPr>
          <p:cNvPr id="58" name="正方形/長方形 57">
            <a:extLst>
              <a:ext uri="{FF2B5EF4-FFF2-40B4-BE49-F238E27FC236}">
                <a16:creationId xmlns:a16="http://schemas.microsoft.com/office/drawing/2014/main" xmlns="" id="{5FD428ED-64FF-4E95-BC50-437A4FB78537}"/>
              </a:ext>
            </a:extLst>
          </p:cNvPr>
          <p:cNvSpPr/>
          <p:nvPr/>
        </p:nvSpPr>
        <p:spPr>
          <a:xfrm>
            <a:off x="9928069" y="6099347"/>
            <a:ext cx="2097190" cy="400110"/>
          </a:xfrm>
          <a:prstGeom prst="rect">
            <a:avLst/>
          </a:prstGeom>
          <a:solidFill>
            <a:srgbClr val="FFFF66"/>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000" b="1" dirty="0"/>
              <a:t>z3=W3</a:t>
            </a:r>
            <a:r>
              <a:rPr lang="ja-JP" altLang="en-US" sz="2000" b="1" dirty="0"/>
              <a:t>・</a:t>
            </a:r>
            <a:r>
              <a:rPr lang="en-US" altLang="ja-JP" sz="2000" b="1" dirty="0"/>
              <a:t>z2+b3</a:t>
            </a:r>
            <a:endParaRPr lang="ja-JP" altLang="en-US" sz="2000" b="1" dirty="0"/>
          </a:p>
        </p:txBody>
      </p:sp>
      <p:sp>
        <p:nvSpPr>
          <p:cNvPr id="59" name="テキスト ボックス 58">
            <a:extLst>
              <a:ext uri="{FF2B5EF4-FFF2-40B4-BE49-F238E27FC236}">
                <a16:creationId xmlns:a16="http://schemas.microsoft.com/office/drawing/2014/main" xmlns="" id="{C23098E4-84D0-4D68-9CB7-346DF8DB0611}"/>
              </a:ext>
            </a:extLst>
          </p:cNvPr>
          <p:cNvSpPr txBox="1"/>
          <p:nvPr/>
        </p:nvSpPr>
        <p:spPr>
          <a:xfrm>
            <a:off x="8308061" y="4328064"/>
            <a:ext cx="670774" cy="562887"/>
          </a:xfrm>
          <a:prstGeom prst="rect">
            <a:avLst/>
          </a:prstGeom>
          <a:noFill/>
        </p:spPr>
        <p:txBody>
          <a:bodyPr wrap="square" rtlCol="0">
            <a:spAutoFit/>
          </a:bodyPr>
          <a:lstStyle/>
          <a:p>
            <a:r>
              <a:rPr kumimoji="1" lang="en-US" altLang="ja-JP" sz="2400" b="1" dirty="0"/>
              <a:t>z1</a:t>
            </a:r>
            <a:endParaRPr kumimoji="1" lang="ja-JP" altLang="en-US" sz="2400" b="1" dirty="0"/>
          </a:p>
        </p:txBody>
      </p:sp>
      <p:sp>
        <p:nvSpPr>
          <p:cNvPr id="60" name="テキスト ボックス 59">
            <a:extLst>
              <a:ext uri="{FF2B5EF4-FFF2-40B4-BE49-F238E27FC236}">
                <a16:creationId xmlns:a16="http://schemas.microsoft.com/office/drawing/2014/main" xmlns="" id="{FDAE4418-150A-43C3-ADB1-3602415DE750}"/>
              </a:ext>
            </a:extLst>
          </p:cNvPr>
          <p:cNvSpPr txBox="1"/>
          <p:nvPr/>
        </p:nvSpPr>
        <p:spPr>
          <a:xfrm>
            <a:off x="10007609" y="5226725"/>
            <a:ext cx="670774" cy="562887"/>
          </a:xfrm>
          <a:prstGeom prst="rect">
            <a:avLst/>
          </a:prstGeom>
          <a:noFill/>
        </p:spPr>
        <p:txBody>
          <a:bodyPr wrap="square" rtlCol="0">
            <a:spAutoFit/>
          </a:bodyPr>
          <a:lstStyle/>
          <a:p>
            <a:r>
              <a:rPr kumimoji="1" lang="en-US" altLang="ja-JP" sz="2400" b="1" dirty="0"/>
              <a:t>z2</a:t>
            </a:r>
            <a:endParaRPr kumimoji="1" lang="ja-JP" altLang="en-US" sz="2400" b="1" dirty="0"/>
          </a:p>
        </p:txBody>
      </p:sp>
      <p:sp>
        <p:nvSpPr>
          <p:cNvPr id="61" name="テキスト ボックス 60">
            <a:extLst>
              <a:ext uri="{FF2B5EF4-FFF2-40B4-BE49-F238E27FC236}">
                <a16:creationId xmlns:a16="http://schemas.microsoft.com/office/drawing/2014/main" xmlns="" id="{F134EEB4-C35D-48E2-AA65-3AFF58140DE4}"/>
              </a:ext>
            </a:extLst>
          </p:cNvPr>
          <p:cNvSpPr txBox="1"/>
          <p:nvPr/>
        </p:nvSpPr>
        <p:spPr>
          <a:xfrm>
            <a:off x="11480181" y="4645803"/>
            <a:ext cx="670774" cy="562887"/>
          </a:xfrm>
          <a:prstGeom prst="rect">
            <a:avLst/>
          </a:prstGeom>
          <a:noFill/>
        </p:spPr>
        <p:txBody>
          <a:bodyPr wrap="square" rtlCol="0">
            <a:spAutoFit/>
          </a:bodyPr>
          <a:lstStyle/>
          <a:p>
            <a:r>
              <a:rPr kumimoji="1" lang="en-US" altLang="ja-JP" sz="2400" b="1" dirty="0"/>
              <a:t>z3</a:t>
            </a:r>
            <a:endParaRPr kumimoji="1" lang="ja-JP" altLang="en-US" sz="2400" b="1" dirty="0"/>
          </a:p>
        </p:txBody>
      </p:sp>
      <p:sp>
        <p:nvSpPr>
          <p:cNvPr id="62" name="テキスト ボックス 61">
            <a:extLst>
              <a:ext uri="{FF2B5EF4-FFF2-40B4-BE49-F238E27FC236}">
                <a16:creationId xmlns:a16="http://schemas.microsoft.com/office/drawing/2014/main" xmlns="" id="{D9EF378F-FF41-42E2-93DC-962061B9B39F}"/>
              </a:ext>
            </a:extLst>
          </p:cNvPr>
          <p:cNvSpPr txBox="1"/>
          <p:nvPr/>
        </p:nvSpPr>
        <p:spPr>
          <a:xfrm>
            <a:off x="7008021" y="3324913"/>
            <a:ext cx="1143754" cy="450309"/>
          </a:xfrm>
          <a:prstGeom prst="rect">
            <a:avLst/>
          </a:prstGeom>
          <a:noFill/>
        </p:spPr>
        <p:txBody>
          <a:bodyPr wrap="none" rtlCol="0">
            <a:spAutoFit/>
          </a:bodyPr>
          <a:lstStyle/>
          <a:p>
            <a:r>
              <a:rPr kumimoji="1" lang="en-US" altLang="ja-JP" dirty="0"/>
              <a:t>50x784</a:t>
            </a:r>
            <a:endParaRPr kumimoji="1" lang="ja-JP" altLang="en-US" dirty="0"/>
          </a:p>
        </p:txBody>
      </p:sp>
      <p:sp>
        <p:nvSpPr>
          <p:cNvPr id="63" name="テキスト ボックス 62">
            <a:extLst>
              <a:ext uri="{FF2B5EF4-FFF2-40B4-BE49-F238E27FC236}">
                <a16:creationId xmlns:a16="http://schemas.microsoft.com/office/drawing/2014/main" xmlns="" id="{B865A6BC-A949-4DE9-AE40-9019B7EAE0A5}"/>
              </a:ext>
            </a:extLst>
          </p:cNvPr>
          <p:cNvSpPr txBox="1"/>
          <p:nvPr/>
        </p:nvSpPr>
        <p:spPr>
          <a:xfrm>
            <a:off x="8674313" y="3286798"/>
            <a:ext cx="1143754" cy="450309"/>
          </a:xfrm>
          <a:prstGeom prst="rect">
            <a:avLst/>
          </a:prstGeom>
          <a:noFill/>
        </p:spPr>
        <p:txBody>
          <a:bodyPr wrap="none" rtlCol="0">
            <a:spAutoFit/>
          </a:bodyPr>
          <a:lstStyle/>
          <a:p>
            <a:r>
              <a:rPr kumimoji="1" lang="en-US" altLang="ja-JP" dirty="0"/>
              <a:t>100x50</a:t>
            </a:r>
            <a:endParaRPr kumimoji="1" lang="ja-JP" altLang="en-US" dirty="0"/>
          </a:p>
        </p:txBody>
      </p:sp>
      <p:sp>
        <p:nvSpPr>
          <p:cNvPr id="64" name="テキスト ボックス 63">
            <a:extLst>
              <a:ext uri="{FF2B5EF4-FFF2-40B4-BE49-F238E27FC236}">
                <a16:creationId xmlns:a16="http://schemas.microsoft.com/office/drawing/2014/main" xmlns="" id="{B129CAB0-33A2-4D85-AD28-F33FB06C0364}"/>
              </a:ext>
            </a:extLst>
          </p:cNvPr>
          <p:cNvSpPr txBox="1"/>
          <p:nvPr/>
        </p:nvSpPr>
        <p:spPr>
          <a:xfrm>
            <a:off x="10276030" y="3291884"/>
            <a:ext cx="1143754" cy="450309"/>
          </a:xfrm>
          <a:prstGeom prst="rect">
            <a:avLst/>
          </a:prstGeom>
          <a:noFill/>
        </p:spPr>
        <p:txBody>
          <a:bodyPr wrap="none" rtlCol="0">
            <a:spAutoFit/>
          </a:bodyPr>
          <a:lstStyle/>
          <a:p>
            <a:r>
              <a:rPr kumimoji="1" lang="en-US" altLang="ja-JP" dirty="0"/>
              <a:t>10x100</a:t>
            </a:r>
            <a:endParaRPr kumimoji="1" lang="ja-JP" altLang="en-US" dirty="0"/>
          </a:p>
        </p:txBody>
      </p:sp>
      <p:cxnSp>
        <p:nvCxnSpPr>
          <p:cNvPr id="67" name="直線コネクタ 66">
            <a:extLst>
              <a:ext uri="{FF2B5EF4-FFF2-40B4-BE49-F238E27FC236}">
                <a16:creationId xmlns:a16="http://schemas.microsoft.com/office/drawing/2014/main" xmlns="" id="{433CAD7B-9112-44A2-8E0C-2764DF22A4B1}"/>
              </a:ext>
            </a:extLst>
          </p:cNvPr>
          <p:cNvCxnSpPr>
            <a:cxnSpLocks/>
          </p:cNvCxnSpPr>
          <p:nvPr/>
        </p:nvCxnSpPr>
        <p:spPr>
          <a:xfrm>
            <a:off x="11790409" y="5070971"/>
            <a:ext cx="0" cy="1028376"/>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xmlns="" id="{D8C5BB93-C512-43FD-ABE6-A7EFD29FA163}"/>
              </a:ext>
            </a:extLst>
          </p:cNvPr>
          <p:cNvSpPr txBox="1"/>
          <p:nvPr/>
        </p:nvSpPr>
        <p:spPr>
          <a:xfrm>
            <a:off x="103843" y="12747"/>
            <a:ext cx="3467616" cy="584775"/>
          </a:xfrm>
          <a:prstGeom prst="rect">
            <a:avLst/>
          </a:prstGeom>
          <a:noFill/>
        </p:spPr>
        <p:txBody>
          <a:bodyPr wrap="none" rtlCol="0">
            <a:spAutoFit/>
          </a:bodyPr>
          <a:lstStyle/>
          <a:p>
            <a:r>
              <a:rPr lang="ja-JP" altLang="en-US" sz="3200" dirty="0"/>
              <a:t>先ほどやったやつ</a:t>
            </a:r>
            <a:endParaRPr kumimoji="1" lang="ja-JP" altLang="en-US" sz="3200" dirty="0"/>
          </a:p>
        </p:txBody>
      </p:sp>
      <p:sp>
        <p:nvSpPr>
          <p:cNvPr id="74" name="テキスト ボックス 73">
            <a:extLst>
              <a:ext uri="{FF2B5EF4-FFF2-40B4-BE49-F238E27FC236}">
                <a16:creationId xmlns:a16="http://schemas.microsoft.com/office/drawing/2014/main" xmlns="" id="{33F450AF-AECC-421C-B24C-42C68656DB7B}"/>
              </a:ext>
            </a:extLst>
          </p:cNvPr>
          <p:cNvSpPr txBox="1"/>
          <p:nvPr/>
        </p:nvSpPr>
        <p:spPr>
          <a:xfrm>
            <a:off x="2204417" y="6299402"/>
            <a:ext cx="7707559"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ja-JP" altLang="en-US" sz="2000" dirty="0"/>
              <a:t>層やノードの数が増えても、行列を使うとシンプルに表現できる</a:t>
            </a:r>
            <a:r>
              <a:rPr lang="en-US" altLang="ja-JP" sz="2000" dirty="0"/>
              <a:t>!</a:t>
            </a:r>
          </a:p>
        </p:txBody>
      </p:sp>
    </p:spTree>
    <p:extLst>
      <p:ext uri="{BB962C8B-B14F-4D97-AF65-F5344CB8AC3E}">
        <p14:creationId xmlns:p14="http://schemas.microsoft.com/office/powerpoint/2010/main" val="2527221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325563"/>
          </a:xfrm>
        </p:spPr>
        <p:txBody>
          <a:bodyPr>
            <a:normAutofit/>
          </a:bodyPr>
          <a:lstStyle/>
          <a:p>
            <a:r>
              <a:rPr kumimoji="1" lang="ja-JP" altLang="en-US" dirty="0"/>
              <a:t>手書き文字</a:t>
            </a:r>
            <a:r>
              <a:rPr kumimoji="1" lang="en-US" altLang="ja-JP" dirty="0"/>
              <a:t>(</a:t>
            </a:r>
            <a:r>
              <a:rPr kumimoji="1" lang="ja-JP" altLang="en-US" dirty="0"/>
              <a:t>数字</a:t>
            </a:r>
            <a:r>
              <a:rPr kumimoji="1" lang="en-US" altLang="ja-JP" dirty="0"/>
              <a:t>)</a:t>
            </a:r>
            <a:r>
              <a:rPr kumimoji="1" lang="ja-JP" altLang="en-US" dirty="0"/>
              <a:t>認識をさせてみる</a:t>
            </a:r>
          </a:p>
        </p:txBody>
      </p:sp>
      <p:sp>
        <p:nvSpPr>
          <p:cNvPr id="10" name="楕円 9"/>
          <p:cNvSpPr/>
          <p:nvPr/>
        </p:nvSpPr>
        <p:spPr>
          <a:xfrm>
            <a:off x="2086378" y="2279561"/>
            <a:ext cx="3116687" cy="31166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手書き文字認識</a:t>
            </a:r>
          </a:p>
        </p:txBody>
      </p:sp>
      <p:sp>
        <p:nvSpPr>
          <p:cNvPr id="11" name="楕円 10"/>
          <p:cNvSpPr/>
          <p:nvPr/>
        </p:nvSpPr>
        <p:spPr>
          <a:xfrm>
            <a:off x="6875173" y="2279561"/>
            <a:ext cx="3116687" cy="31166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ディープラーニング</a:t>
            </a:r>
          </a:p>
        </p:txBody>
      </p:sp>
      <p:sp>
        <p:nvSpPr>
          <p:cNvPr id="13" name="矢印: 左右 12"/>
          <p:cNvSpPr/>
          <p:nvPr/>
        </p:nvSpPr>
        <p:spPr>
          <a:xfrm>
            <a:off x="5311463" y="3322749"/>
            <a:ext cx="1455312" cy="81136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テキスト ボックス 13"/>
          <p:cNvSpPr txBox="1"/>
          <p:nvPr/>
        </p:nvSpPr>
        <p:spPr>
          <a:xfrm>
            <a:off x="5563668" y="1975856"/>
            <a:ext cx="950901" cy="1862048"/>
          </a:xfrm>
          <a:prstGeom prst="rect">
            <a:avLst/>
          </a:prstGeom>
          <a:noFill/>
        </p:spPr>
        <p:txBody>
          <a:bodyPr wrap="none" rtlCol="0">
            <a:spAutoFit/>
          </a:bodyPr>
          <a:lstStyle/>
          <a:p>
            <a:r>
              <a:rPr kumimoji="1" lang="en-US" altLang="ja-JP" sz="11500" dirty="0"/>
              <a:t>?</a:t>
            </a:r>
            <a:endParaRPr kumimoji="1" lang="ja-JP" altLang="en-US" sz="11500" dirty="0"/>
          </a:p>
        </p:txBody>
      </p:sp>
      <p:sp>
        <p:nvSpPr>
          <p:cNvPr id="15" name="テキスト ボックス 14"/>
          <p:cNvSpPr txBox="1"/>
          <p:nvPr/>
        </p:nvSpPr>
        <p:spPr>
          <a:xfrm>
            <a:off x="4508300" y="4233593"/>
            <a:ext cx="3005951" cy="400110"/>
          </a:xfrm>
          <a:prstGeom prst="rect">
            <a:avLst/>
          </a:prstGeom>
          <a:noFill/>
        </p:spPr>
        <p:txBody>
          <a:bodyPr wrap="none" rtlCol="0">
            <a:spAutoFit/>
          </a:bodyPr>
          <a:lstStyle/>
          <a:p>
            <a:r>
              <a:rPr lang="ja-JP" altLang="en-US" sz="2000" dirty="0"/>
              <a:t>一体どう結びつくのか？</a:t>
            </a:r>
            <a:endParaRPr kumimoji="1" lang="ja-JP" altLang="en-US" sz="2000" dirty="0"/>
          </a:p>
        </p:txBody>
      </p:sp>
      <p:sp>
        <p:nvSpPr>
          <p:cNvPr id="9" name="スライド番号プレースホルダー 2">
            <a:extLst>
              <a:ext uri="{FF2B5EF4-FFF2-40B4-BE49-F238E27FC236}">
                <a16:creationId xmlns:a16="http://schemas.microsoft.com/office/drawing/2014/main" xmlns="" id="{0EE18C65-E6E1-4BDB-8B3C-DD60EC418402}"/>
              </a:ext>
            </a:extLst>
          </p:cNvPr>
          <p:cNvSpPr>
            <a:spLocks noGrp="1"/>
          </p:cNvSpPr>
          <p:nvPr>
            <p:ph type="sldNum" sz="quarter" idx="12"/>
          </p:nvPr>
        </p:nvSpPr>
        <p:spPr>
          <a:xfrm>
            <a:off x="8610600" y="6356350"/>
            <a:ext cx="2743200" cy="365125"/>
          </a:xfrm>
        </p:spPr>
        <p:txBody>
          <a:bodyPr/>
          <a:lstStyle/>
          <a:p>
            <a:fld id="{8AEBDCA3-918C-4541-BF84-4F93CF1796EA}" type="slidenum">
              <a:rPr lang="ja-JP" altLang="en-US" smtClean="0"/>
              <a:pPr/>
              <a:t>24</a:t>
            </a:fld>
            <a:endParaRPr lang="ja-JP" altLang="en-US"/>
          </a:p>
        </p:txBody>
      </p:sp>
    </p:spTree>
    <p:extLst>
      <p:ext uri="{BB962C8B-B14F-4D97-AF65-F5344CB8AC3E}">
        <p14:creationId xmlns:p14="http://schemas.microsoft.com/office/powerpoint/2010/main" val="2161275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グループ化 175"/>
          <p:cNvGrpSpPr/>
          <p:nvPr/>
        </p:nvGrpSpPr>
        <p:grpSpPr>
          <a:xfrm>
            <a:off x="7509657" y="4033275"/>
            <a:ext cx="2361773" cy="2055368"/>
            <a:chOff x="7871985" y="2137314"/>
            <a:chExt cx="3459497" cy="3010680"/>
          </a:xfrm>
        </p:grpSpPr>
        <p:pic>
          <p:nvPicPr>
            <p:cNvPr id="177" name="図 17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71985" y="2512704"/>
              <a:ext cx="3021950" cy="2372044"/>
            </a:xfrm>
            <a:prstGeom prst="rect">
              <a:avLst/>
            </a:prstGeom>
          </p:spPr>
        </p:pic>
        <p:sp>
          <p:nvSpPr>
            <p:cNvPr id="178" name="テキスト ボックス 177"/>
            <p:cNvSpPr txBox="1"/>
            <p:nvPr/>
          </p:nvSpPr>
          <p:spPr>
            <a:xfrm>
              <a:off x="10855686" y="2998260"/>
              <a:ext cx="212611" cy="178766"/>
            </a:xfrm>
            <a:prstGeom prst="rect">
              <a:avLst/>
            </a:prstGeom>
            <a:noFill/>
          </p:spPr>
          <p:txBody>
            <a:bodyPr wrap="square" rtlCol="0">
              <a:spAutoFit/>
            </a:bodyPr>
            <a:lstStyle/>
            <a:p>
              <a:r>
                <a:rPr kumimoji="1" lang="en-US" altLang="ja-JP" sz="100" dirty="0">
                  <a:solidFill>
                    <a:schemeClr val="accent2"/>
                  </a:solidFill>
                </a:rPr>
                <a:t>1</a:t>
              </a:r>
              <a:endParaRPr kumimoji="1" lang="ja-JP" altLang="en-US" sz="100" dirty="0">
                <a:solidFill>
                  <a:schemeClr val="accent2"/>
                </a:solidFill>
              </a:endParaRPr>
            </a:p>
          </p:txBody>
        </p:sp>
        <p:sp>
          <p:nvSpPr>
            <p:cNvPr id="179" name="テキスト ボックス 178"/>
            <p:cNvSpPr txBox="1"/>
            <p:nvPr/>
          </p:nvSpPr>
          <p:spPr>
            <a:xfrm>
              <a:off x="10855686" y="2835637"/>
              <a:ext cx="212611" cy="178766"/>
            </a:xfrm>
            <a:prstGeom prst="rect">
              <a:avLst/>
            </a:prstGeom>
            <a:noFill/>
          </p:spPr>
          <p:txBody>
            <a:bodyPr wrap="square" rtlCol="0">
              <a:spAutoFit/>
            </a:bodyPr>
            <a:lstStyle/>
            <a:p>
              <a:r>
                <a:rPr kumimoji="1" lang="en-US" altLang="ja-JP" sz="100" dirty="0">
                  <a:solidFill>
                    <a:schemeClr val="accent2"/>
                  </a:solidFill>
                </a:rPr>
                <a:t>0</a:t>
              </a:r>
              <a:endParaRPr kumimoji="1" lang="ja-JP" altLang="en-US" sz="100" dirty="0">
                <a:solidFill>
                  <a:schemeClr val="accent2"/>
                </a:solidFill>
              </a:endParaRPr>
            </a:p>
          </p:txBody>
        </p:sp>
        <p:sp>
          <p:nvSpPr>
            <p:cNvPr id="180" name="テキスト ボックス 179"/>
            <p:cNvSpPr txBox="1"/>
            <p:nvPr/>
          </p:nvSpPr>
          <p:spPr>
            <a:xfrm>
              <a:off x="10855686" y="3160884"/>
              <a:ext cx="212611" cy="178766"/>
            </a:xfrm>
            <a:prstGeom prst="rect">
              <a:avLst/>
            </a:prstGeom>
            <a:noFill/>
          </p:spPr>
          <p:txBody>
            <a:bodyPr wrap="square" rtlCol="0">
              <a:spAutoFit/>
            </a:bodyPr>
            <a:lstStyle/>
            <a:p>
              <a:r>
                <a:rPr kumimoji="1" lang="en-US" altLang="ja-JP" sz="100" dirty="0">
                  <a:solidFill>
                    <a:schemeClr val="accent2"/>
                  </a:solidFill>
                </a:rPr>
                <a:t>2</a:t>
              </a:r>
              <a:endParaRPr kumimoji="1" lang="ja-JP" altLang="en-US" sz="100" dirty="0">
                <a:solidFill>
                  <a:schemeClr val="accent2"/>
                </a:solidFill>
              </a:endParaRPr>
            </a:p>
          </p:txBody>
        </p:sp>
        <p:sp>
          <p:nvSpPr>
            <p:cNvPr id="181" name="テキスト ボックス 180"/>
            <p:cNvSpPr txBox="1"/>
            <p:nvPr/>
          </p:nvSpPr>
          <p:spPr>
            <a:xfrm>
              <a:off x="10855686" y="3323509"/>
              <a:ext cx="212611" cy="178766"/>
            </a:xfrm>
            <a:prstGeom prst="rect">
              <a:avLst/>
            </a:prstGeom>
            <a:noFill/>
          </p:spPr>
          <p:txBody>
            <a:bodyPr wrap="square" rtlCol="0">
              <a:spAutoFit/>
            </a:bodyPr>
            <a:lstStyle/>
            <a:p>
              <a:r>
                <a:rPr kumimoji="1" lang="en-US" altLang="ja-JP" sz="100" dirty="0">
                  <a:solidFill>
                    <a:schemeClr val="accent2"/>
                  </a:solidFill>
                </a:rPr>
                <a:t>3</a:t>
              </a:r>
              <a:endParaRPr kumimoji="1" lang="ja-JP" altLang="en-US" sz="100" dirty="0">
                <a:solidFill>
                  <a:schemeClr val="accent2"/>
                </a:solidFill>
              </a:endParaRPr>
            </a:p>
          </p:txBody>
        </p:sp>
        <p:sp>
          <p:nvSpPr>
            <p:cNvPr id="182" name="テキスト ボックス 181"/>
            <p:cNvSpPr txBox="1"/>
            <p:nvPr/>
          </p:nvSpPr>
          <p:spPr>
            <a:xfrm>
              <a:off x="10855686" y="3648758"/>
              <a:ext cx="212611" cy="178766"/>
            </a:xfrm>
            <a:prstGeom prst="rect">
              <a:avLst/>
            </a:prstGeom>
            <a:noFill/>
          </p:spPr>
          <p:txBody>
            <a:bodyPr wrap="square" rtlCol="0">
              <a:spAutoFit/>
            </a:bodyPr>
            <a:lstStyle/>
            <a:p>
              <a:r>
                <a:rPr kumimoji="1" lang="en-US" altLang="ja-JP" sz="100" dirty="0">
                  <a:solidFill>
                    <a:schemeClr val="accent2"/>
                  </a:solidFill>
                </a:rPr>
                <a:t>5</a:t>
              </a:r>
              <a:endParaRPr kumimoji="1" lang="ja-JP" altLang="en-US" sz="100" dirty="0">
                <a:solidFill>
                  <a:schemeClr val="accent2"/>
                </a:solidFill>
              </a:endParaRPr>
            </a:p>
          </p:txBody>
        </p:sp>
        <p:sp>
          <p:nvSpPr>
            <p:cNvPr id="183" name="テキスト ボックス 182"/>
            <p:cNvSpPr txBox="1"/>
            <p:nvPr/>
          </p:nvSpPr>
          <p:spPr>
            <a:xfrm>
              <a:off x="10855686" y="3486133"/>
              <a:ext cx="212611" cy="178766"/>
            </a:xfrm>
            <a:prstGeom prst="rect">
              <a:avLst/>
            </a:prstGeom>
            <a:noFill/>
          </p:spPr>
          <p:txBody>
            <a:bodyPr wrap="square" rtlCol="0">
              <a:spAutoFit/>
            </a:bodyPr>
            <a:lstStyle/>
            <a:p>
              <a:r>
                <a:rPr lang="en-US" altLang="ja-JP" sz="100" dirty="0">
                  <a:solidFill>
                    <a:schemeClr val="accent2"/>
                  </a:solidFill>
                </a:rPr>
                <a:t>4</a:t>
              </a:r>
              <a:endParaRPr kumimoji="1" lang="ja-JP" altLang="en-US" sz="100" dirty="0">
                <a:solidFill>
                  <a:schemeClr val="accent2"/>
                </a:solidFill>
              </a:endParaRPr>
            </a:p>
          </p:txBody>
        </p:sp>
        <p:sp>
          <p:nvSpPr>
            <p:cNvPr id="184" name="テキスト ボックス 183"/>
            <p:cNvSpPr txBox="1"/>
            <p:nvPr/>
          </p:nvSpPr>
          <p:spPr>
            <a:xfrm>
              <a:off x="10855686" y="3811383"/>
              <a:ext cx="212611" cy="178766"/>
            </a:xfrm>
            <a:prstGeom prst="rect">
              <a:avLst/>
            </a:prstGeom>
            <a:noFill/>
          </p:spPr>
          <p:txBody>
            <a:bodyPr wrap="square" rtlCol="0">
              <a:spAutoFit/>
            </a:bodyPr>
            <a:lstStyle/>
            <a:p>
              <a:r>
                <a:rPr kumimoji="1" lang="en-US" altLang="ja-JP" sz="100" dirty="0">
                  <a:solidFill>
                    <a:schemeClr val="accent2"/>
                  </a:solidFill>
                </a:rPr>
                <a:t>6</a:t>
              </a:r>
              <a:endParaRPr kumimoji="1" lang="ja-JP" altLang="en-US" sz="100" dirty="0">
                <a:solidFill>
                  <a:schemeClr val="accent2"/>
                </a:solidFill>
              </a:endParaRPr>
            </a:p>
          </p:txBody>
        </p:sp>
        <p:sp>
          <p:nvSpPr>
            <p:cNvPr id="185" name="テキスト ボックス 184"/>
            <p:cNvSpPr txBox="1"/>
            <p:nvPr/>
          </p:nvSpPr>
          <p:spPr>
            <a:xfrm>
              <a:off x="10855686" y="3974008"/>
              <a:ext cx="212611" cy="178766"/>
            </a:xfrm>
            <a:prstGeom prst="rect">
              <a:avLst/>
            </a:prstGeom>
            <a:noFill/>
          </p:spPr>
          <p:txBody>
            <a:bodyPr wrap="square" rtlCol="0">
              <a:spAutoFit/>
            </a:bodyPr>
            <a:lstStyle/>
            <a:p>
              <a:r>
                <a:rPr kumimoji="1" lang="en-US" altLang="ja-JP" sz="100" dirty="0">
                  <a:solidFill>
                    <a:schemeClr val="accent2"/>
                  </a:solidFill>
                </a:rPr>
                <a:t>7</a:t>
              </a:r>
              <a:endParaRPr kumimoji="1" lang="ja-JP" altLang="en-US" sz="100" dirty="0">
                <a:solidFill>
                  <a:schemeClr val="accent2"/>
                </a:solidFill>
              </a:endParaRPr>
            </a:p>
          </p:txBody>
        </p:sp>
        <p:sp>
          <p:nvSpPr>
            <p:cNvPr id="186" name="テキスト ボックス 185"/>
            <p:cNvSpPr txBox="1"/>
            <p:nvPr/>
          </p:nvSpPr>
          <p:spPr>
            <a:xfrm>
              <a:off x="10855686" y="4299257"/>
              <a:ext cx="212611" cy="178766"/>
            </a:xfrm>
            <a:prstGeom prst="rect">
              <a:avLst/>
            </a:prstGeom>
            <a:noFill/>
          </p:spPr>
          <p:txBody>
            <a:bodyPr wrap="square" rtlCol="0">
              <a:spAutoFit/>
            </a:bodyPr>
            <a:lstStyle/>
            <a:p>
              <a:r>
                <a:rPr kumimoji="1" lang="en-US" altLang="ja-JP" sz="100" dirty="0"/>
                <a:t>9</a:t>
              </a:r>
              <a:endParaRPr kumimoji="1" lang="ja-JP" altLang="en-US" sz="100" dirty="0"/>
            </a:p>
          </p:txBody>
        </p:sp>
        <p:sp>
          <p:nvSpPr>
            <p:cNvPr id="187" name="テキスト ボックス 186"/>
            <p:cNvSpPr txBox="1"/>
            <p:nvPr/>
          </p:nvSpPr>
          <p:spPr>
            <a:xfrm>
              <a:off x="10855686" y="4136630"/>
              <a:ext cx="212611" cy="178766"/>
            </a:xfrm>
            <a:prstGeom prst="rect">
              <a:avLst/>
            </a:prstGeom>
            <a:noFill/>
          </p:spPr>
          <p:txBody>
            <a:bodyPr wrap="square" rtlCol="0">
              <a:spAutoFit/>
            </a:bodyPr>
            <a:lstStyle/>
            <a:p>
              <a:r>
                <a:rPr lang="en-US" altLang="ja-JP" sz="100" dirty="0"/>
                <a:t>8</a:t>
              </a:r>
              <a:endParaRPr kumimoji="1" lang="ja-JP" altLang="en-US" sz="100" dirty="0"/>
            </a:p>
          </p:txBody>
        </p:sp>
        <p:sp>
          <p:nvSpPr>
            <p:cNvPr id="188" name="テキスト ボックス 187"/>
            <p:cNvSpPr txBox="1"/>
            <p:nvPr/>
          </p:nvSpPr>
          <p:spPr>
            <a:xfrm>
              <a:off x="8405284" y="3512459"/>
              <a:ext cx="686863" cy="459682"/>
            </a:xfrm>
            <a:prstGeom prst="rect">
              <a:avLst/>
            </a:prstGeom>
            <a:noFill/>
          </p:spPr>
          <p:txBody>
            <a:bodyPr wrap="none" rtlCol="0">
              <a:spAutoFit/>
            </a:bodyPr>
            <a:lstStyle/>
            <a:p>
              <a:r>
                <a:rPr kumimoji="1" lang="en-US" altLang="ja-JP" sz="1200" b="1" dirty="0">
                  <a:solidFill>
                    <a:schemeClr val="accent2"/>
                  </a:solidFill>
                </a:rPr>
                <a:t>W1</a:t>
              </a:r>
              <a:endParaRPr kumimoji="1" lang="ja-JP" altLang="en-US" sz="1200" b="1" dirty="0">
                <a:solidFill>
                  <a:schemeClr val="accent2"/>
                </a:solidFill>
              </a:endParaRPr>
            </a:p>
          </p:txBody>
        </p:sp>
        <p:sp>
          <p:nvSpPr>
            <p:cNvPr id="189" name="テキスト ボックス 188"/>
            <p:cNvSpPr txBox="1"/>
            <p:nvPr/>
          </p:nvSpPr>
          <p:spPr>
            <a:xfrm>
              <a:off x="9258975" y="3493705"/>
              <a:ext cx="686863" cy="459682"/>
            </a:xfrm>
            <a:prstGeom prst="rect">
              <a:avLst/>
            </a:prstGeom>
            <a:noFill/>
          </p:spPr>
          <p:txBody>
            <a:bodyPr wrap="none" rtlCol="0">
              <a:spAutoFit/>
            </a:bodyPr>
            <a:lstStyle/>
            <a:p>
              <a:r>
                <a:rPr kumimoji="1" lang="en-US" altLang="ja-JP" sz="1200" b="1" dirty="0">
                  <a:solidFill>
                    <a:schemeClr val="accent2"/>
                  </a:solidFill>
                </a:rPr>
                <a:t>W2</a:t>
              </a:r>
              <a:endParaRPr kumimoji="1" lang="ja-JP" altLang="en-US" sz="1200" b="1" dirty="0">
                <a:solidFill>
                  <a:schemeClr val="accent2"/>
                </a:solidFill>
              </a:endParaRPr>
            </a:p>
          </p:txBody>
        </p:sp>
        <p:sp>
          <p:nvSpPr>
            <p:cNvPr id="190" name="テキスト ボックス 189"/>
            <p:cNvSpPr txBox="1"/>
            <p:nvPr/>
          </p:nvSpPr>
          <p:spPr>
            <a:xfrm>
              <a:off x="10112663" y="3493717"/>
              <a:ext cx="686863" cy="459682"/>
            </a:xfrm>
            <a:prstGeom prst="rect">
              <a:avLst/>
            </a:prstGeom>
            <a:noFill/>
          </p:spPr>
          <p:txBody>
            <a:bodyPr wrap="none" rtlCol="0">
              <a:spAutoFit/>
            </a:bodyPr>
            <a:lstStyle/>
            <a:p>
              <a:r>
                <a:rPr kumimoji="1" lang="en-US" altLang="ja-JP" sz="1200" b="1" dirty="0">
                  <a:solidFill>
                    <a:schemeClr val="accent2"/>
                  </a:solidFill>
                </a:rPr>
                <a:t>W3</a:t>
              </a:r>
              <a:endParaRPr kumimoji="1" lang="ja-JP" altLang="en-US" sz="1200" b="1" dirty="0">
                <a:solidFill>
                  <a:schemeClr val="accent2"/>
                </a:solidFill>
              </a:endParaRPr>
            </a:p>
          </p:txBody>
        </p:sp>
        <p:sp>
          <p:nvSpPr>
            <p:cNvPr id="191" name="テキスト ボックス 190"/>
            <p:cNvSpPr txBox="1"/>
            <p:nvPr/>
          </p:nvSpPr>
          <p:spPr>
            <a:xfrm>
              <a:off x="8082104" y="4892616"/>
              <a:ext cx="222128" cy="255378"/>
            </a:xfrm>
            <a:prstGeom prst="rect">
              <a:avLst/>
            </a:prstGeom>
            <a:noFill/>
          </p:spPr>
          <p:txBody>
            <a:bodyPr wrap="square" rtlCol="0">
              <a:spAutoFit/>
            </a:bodyPr>
            <a:lstStyle/>
            <a:p>
              <a:r>
                <a:rPr kumimoji="1" lang="en-US" altLang="ja-JP" sz="400" b="1" dirty="0"/>
                <a:t>x</a:t>
              </a:r>
              <a:endParaRPr kumimoji="1" lang="ja-JP" altLang="en-US" sz="400" b="1" dirty="0"/>
            </a:p>
          </p:txBody>
        </p:sp>
        <p:sp>
          <p:nvSpPr>
            <p:cNvPr id="192" name="テキスト ボックス 191"/>
            <p:cNvSpPr txBox="1"/>
            <p:nvPr/>
          </p:nvSpPr>
          <p:spPr>
            <a:xfrm>
              <a:off x="8834016" y="2819764"/>
              <a:ext cx="609716" cy="459682"/>
            </a:xfrm>
            <a:prstGeom prst="rect">
              <a:avLst/>
            </a:prstGeom>
            <a:noFill/>
          </p:spPr>
          <p:txBody>
            <a:bodyPr wrap="none" rtlCol="0">
              <a:spAutoFit/>
            </a:bodyPr>
            <a:lstStyle/>
            <a:p>
              <a:r>
                <a:rPr kumimoji="1" lang="en-US" altLang="ja-JP" sz="1200" b="1" dirty="0">
                  <a:solidFill>
                    <a:schemeClr val="accent2"/>
                  </a:solidFill>
                </a:rPr>
                <a:t>b1</a:t>
              </a:r>
              <a:endParaRPr kumimoji="1" lang="ja-JP" altLang="en-US" sz="1200" b="1" dirty="0">
                <a:solidFill>
                  <a:schemeClr val="accent2"/>
                </a:solidFill>
              </a:endParaRPr>
            </a:p>
          </p:txBody>
        </p:sp>
        <p:sp>
          <p:nvSpPr>
            <p:cNvPr id="193" name="テキスト ボックス 192"/>
            <p:cNvSpPr txBox="1"/>
            <p:nvPr/>
          </p:nvSpPr>
          <p:spPr>
            <a:xfrm>
              <a:off x="9692403" y="2280108"/>
              <a:ext cx="609716" cy="459682"/>
            </a:xfrm>
            <a:prstGeom prst="rect">
              <a:avLst/>
            </a:prstGeom>
            <a:noFill/>
          </p:spPr>
          <p:txBody>
            <a:bodyPr wrap="none" rtlCol="0">
              <a:spAutoFit/>
            </a:bodyPr>
            <a:lstStyle/>
            <a:p>
              <a:r>
                <a:rPr kumimoji="1" lang="en-US" altLang="ja-JP" sz="1200" b="1" dirty="0">
                  <a:solidFill>
                    <a:schemeClr val="accent2"/>
                  </a:solidFill>
                </a:rPr>
                <a:t>b2</a:t>
              </a:r>
              <a:endParaRPr kumimoji="1" lang="ja-JP" altLang="en-US" sz="1200" b="1" dirty="0">
                <a:solidFill>
                  <a:schemeClr val="accent2"/>
                </a:solidFill>
              </a:endParaRPr>
            </a:p>
          </p:txBody>
        </p:sp>
        <p:sp>
          <p:nvSpPr>
            <p:cNvPr id="194" name="テキスト ボックス 193"/>
            <p:cNvSpPr txBox="1"/>
            <p:nvPr/>
          </p:nvSpPr>
          <p:spPr>
            <a:xfrm>
              <a:off x="10601249" y="2572976"/>
              <a:ext cx="609716" cy="459682"/>
            </a:xfrm>
            <a:prstGeom prst="rect">
              <a:avLst/>
            </a:prstGeom>
            <a:noFill/>
          </p:spPr>
          <p:txBody>
            <a:bodyPr wrap="none" rtlCol="0">
              <a:spAutoFit/>
            </a:bodyPr>
            <a:lstStyle/>
            <a:p>
              <a:r>
                <a:rPr kumimoji="1" lang="en-US" altLang="ja-JP" sz="1200" b="1" dirty="0">
                  <a:solidFill>
                    <a:schemeClr val="accent2"/>
                  </a:solidFill>
                </a:rPr>
                <a:t>b3</a:t>
              </a:r>
              <a:endParaRPr kumimoji="1" lang="ja-JP" altLang="en-US" sz="1200" b="1" dirty="0">
                <a:solidFill>
                  <a:schemeClr val="accent2"/>
                </a:solidFill>
              </a:endParaRPr>
            </a:p>
          </p:txBody>
        </p:sp>
        <p:sp>
          <p:nvSpPr>
            <p:cNvPr id="195" name="テキスト ボックス 194"/>
            <p:cNvSpPr txBox="1"/>
            <p:nvPr/>
          </p:nvSpPr>
          <p:spPr>
            <a:xfrm>
              <a:off x="9036788" y="4299257"/>
              <a:ext cx="350989" cy="357531"/>
            </a:xfrm>
            <a:prstGeom prst="rect">
              <a:avLst/>
            </a:prstGeom>
            <a:noFill/>
          </p:spPr>
          <p:txBody>
            <a:bodyPr wrap="square" rtlCol="0">
              <a:spAutoFit/>
            </a:bodyPr>
            <a:lstStyle/>
            <a:p>
              <a:r>
                <a:rPr kumimoji="1" lang="en-US" altLang="ja-JP" sz="400" b="1" dirty="0"/>
                <a:t>z1</a:t>
              </a:r>
              <a:endParaRPr kumimoji="1" lang="ja-JP" altLang="en-US" sz="400" b="1" dirty="0"/>
            </a:p>
          </p:txBody>
        </p:sp>
        <p:sp>
          <p:nvSpPr>
            <p:cNvPr id="196" name="テキスト ボックス 195"/>
            <p:cNvSpPr txBox="1"/>
            <p:nvPr/>
          </p:nvSpPr>
          <p:spPr>
            <a:xfrm>
              <a:off x="9926090" y="4769490"/>
              <a:ext cx="350989" cy="357531"/>
            </a:xfrm>
            <a:prstGeom prst="rect">
              <a:avLst/>
            </a:prstGeom>
            <a:noFill/>
          </p:spPr>
          <p:txBody>
            <a:bodyPr wrap="square" rtlCol="0">
              <a:spAutoFit/>
            </a:bodyPr>
            <a:lstStyle/>
            <a:p>
              <a:r>
                <a:rPr kumimoji="1" lang="en-US" altLang="ja-JP" sz="400" b="1" dirty="0"/>
                <a:t>z2</a:t>
              </a:r>
              <a:endParaRPr kumimoji="1" lang="ja-JP" altLang="en-US" sz="400" b="1" dirty="0"/>
            </a:p>
          </p:txBody>
        </p:sp>
        <p:sp>
          <p:nvSpPr>
            <p:cNvPr id="197" name="テキスト ボックス 196"/>
            <p:cNvSpPr txBox="1"/>
            <p:nvPr/>
          </p:nvSpPr>
          <p:spPr>
            <a:xfrm>
              <a:off x="10696626" y="4465516"/>
              <a:ext cx="350989" cy="357531"/>
            </a:xfrm>
            <a:prstGeom prst="rect">
              <a:avLst/>
            </a:prstGeom>
            <a:noFill/>
          </p:spPr>
          <p:txBody>
            <a:bodyPr wrap="square" rtlCol="0">
              <a:spAutoFit/>
            </a:bodyPr>
            <a:lstStyle/>
            <a:p>
              <a:r>
                <a:rPr kumimoji="1" lang="en-US" altLang="ja-JP" sz="400" b="1" dirty="0"/>
                <a:t>z3</a:t>
              </a:r>
              <a:endParaRPr kumimoji="1" lang="ja-JP" altLang="en-US" sz="400" b="1" dirty="0"/>
            </a:p>
          </p:txBody>
        </p:sp>
        <p:sp>
          <p:nvSpPr>
            <p:cNvPr id="198" name="テキスト ボックス 197"/>
            <p:cNvSpPr txBox="1"/>
            <p:nvPr/>
          </p:nvSpPr>
          <p:spPr>
            <a:xfrm>
              <a:off x="8255461" y="3774348"/>
              <a:ext cx="1072591" cy="434144"/>
            </a:xfrm>
            <a:prstGeom prst="rect">
              <a:avLst/>
            </a:prstGeom>
            <a:noFill/>
          </p:spPr>
          <p:txBody>
            <a:bodyPr wrap="none" rtlCol="0">
              <a:spAutoFit/>
            </a:bodyPr>
            <a:lstStyle/>
            <a:p>
              <a:r>
                <a:rPr kumimoji="1" lang="en-US" altLang="ja-JP" sz="1050" dirty="0">
                  <a:solidFill>
                    <a:schemeClr val="accent2"/>
                  </a:solidFill>
                </a:rPr>
                <a:t>50x784</a:t>
              </a:r>
              <a:endParaRPr kumimoji="1" lang="ja-JP" altLang="en-US" sz="1050" dirty="0">
                <a:solidFill>
                  <a:schemeClr val="accent2"/>
                </a:solidFill>
              </a:endParaRPr>
            </a:p>
          </p:txBody>
        </p:sp>
        <p:sp>
          <p:nvSpPr>
            <p:cNvPr id="199" name="テキスト ボックス 198"/>
            <p:cNvSpPr txBox="1"/>
            <p:nvPr/>
          </p:nvSpPr>
          <p:spPr>
            <a:xfrm>
              <a:off x="9127359" y="3754404"/>
              <a:ext cx="1072591" cy="434144"/>
            </a:xfrm>
            <a:prstGeom prst="rect">
              <a:avLst/>
            </a:prstGeom>
            <a:noFill/>
          </p:spPr>
          <p:txBody>
            <a:bodyPr wrap="none" rtlCol="0">
              <a:spAutoFit/>
            </a:bodyPr>
            <a:lstStyle/>
            <a:p>
              <a:r>
                <a:rPr kumimoji="1" lang="en-US" altLang="ja-JP" sz="1050" dirty="0">
                  <a:solidFill>
                    <a:schemeClr val="accent2"/>
                  </a:solidFill>
                </a:rPr>
                <a:t>100x50</a:t>
              </a:r>
              <a:endParaRPr kumimoji="1" lang="ja-JP" altLang="en-US" sz="1050" dirty="0">
                <a:solidFill>
                  <a:schemeClr val="accent2"/>
                </a:solidFill>
              </a:endParaRPr>
            </a:p>
          </p:txBody>
        </p:sp>
        <p:sp>
          <p:nvSpPr>
            <p:cNvPr id="200" name="テキスト ボックス 199"/>
            <p:cNvSpPr txBox="1"/>
            <p:nvPr/>
          </p:nvSpPr>
          <p:spPr>
            <a:xfrm>
              <a:off x="10023229" y="3757066"/>
              <a:ext cx="1072591" cy="434144"/>
            </a:xfrm>
            <a:prstGeom prst="rect">
              <a:avLst/>
            </a:prstGeom>
            <a:noFill/>
          </p:spPr>
          <p:txBody>
            <a:bodyPr wrap="none" rtlCol="0">
              <a:spAutoFit/>
            </a:bodyPr>
            <a:lstStyle/>
            <a:p>
              <a:r>
                <a:rPr kumimoji="1" lang="en-US" altLang="ja-JP" sz="1050" dirty="0">
                  <a:solidFill>
                    <a:schemeClr val="accent2"/>
                  </a:solidFill>
                </a:rPr>
                <a:t>10x100</a:t>
              </a:r>
              <a:endParaRPr kumimoji="1" lang="ja-JP" altLang="en-US" sz="1050" dirty="0">
                <a:solidFill>
                  <a:schemeClr val="accent2"/>
                </a:solidFill>
              </a:endParaRPr>
            </a:p>
          </p:txBody>
        </p:sp>
        <p:pic>
          <p:nvPicPr>
            <p:cNvPr id="201" name="図 200"/>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975569" y="2623405"/>
              <a:ext cx="592032" cy="558520"/>
            </a:xfrm>
            <a:prstGeom prst="rect">
              <a:avLst/>
            </a:prstGeom>
          </p:spPr>
        </p:pic>
        <p:pic>
          <p:nvPicPr>
            <p:cNvPr id="202" name="図 201"/>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583322" y="3342919"/>
              <a:ext cx="592032" cy="558520"/>
            </a:xfrm>
            <a:prstGeom prst="rect">
              <a:avLst/>
            </a:prstGeom>
          </p:spPr>
        </p:pic>
        <p:pic>
          <p:nvPicPr>
            <p:cNvPr id="203" name="図 202"/>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461656" y="3326074"/>
              <a:ext cx="592032" cy="558520"/>
            </a:xfrm>
            <a:prstGeom prst="rect">
              <a:avLst/>
            </a:prstGeom>
          </p:spPr>
        </p:pic>
        <p:pic>
          <p:nvPicPr>
            <p:cNvPr id="204" name="図 203"/>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339990" y="3381421"/>
              <a:ext cx="592032" cy="558520"/>
            </a:xfrm>
            <a:prstGeom prst="rect">
              <a:avLst/>
            </a:prstGeom>
          </p:spPr>
        </p:pic>
        <p:pic>
          <p:nvPicPr>
            <p:cNvPr id="205" name="図 204"/>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832240" y="2137314"/>
              <a:ext cx="592032" cy="558520"/>
            </a:xfrm>
            <a:prstGeom prst="rect">
              <a:avLst/>
            </a:prstGeom>
          </p:spPr>
        </p:pic>
        <p:pic>
          <p:nvPicPr>
            <p:cNvPr id="206" name="図 20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739450" y="2409236"/>
              <a:ext cx="592032" cy="558520"/>
            </a:xfrm>
            <a:prstGeom prst="rect">
              <a:avLst/>
            </a:prstGeom>
          </p:spPr>
        </p:pic>
        <p:sp>
          <p:nvSpPr>
            <p:cNvPr id="207" name="矢印: 右 30">
              <a:extLst>
                <a:ext uri="{FF2B5EF4-FFF2-40B4-BE49-F238E27FC236}">
                  <a16:creationId xmlns:a16="http://schemas.microsoft.com/office/drawing/2014/main" xmlns="" id="{AE0FE77E-FC00-4298-9A02-4982620B6DAA}"/>
                </a:ext>
              </a:extLst>
            </p:cNvPr>
            <p:cNvSpPr/>
            <p:nvPr/>
          </p:nvSpPr>
          <p:spPr>
            <a:xfrm>
              <a:off x="7969407" y="3364619"/>
              <a:ext cx="470951" cy="6369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入力</a:t>
              </a:r>
            </a:p>
          </p:txBody>
        </p:sp>
        <p:sp>
          <p:nvSpPr>
            <p:cNvPr id="208" name="矢印: 右 31">
              <a:extLst>
                <a:ext uri="{FF2B5EF4-FFF2-40B4-BE49-F238E27FC236}">
                  <a16:creationId xmlns:a16="http://schemas.microsoft.com/office/drawing/2014/main" xmlns="" id="{E3D7EC7F-88CD-4690-ABC9-412366CBE7BD}"/>
                </a:ext>
              </a:extLst>
            </p:cNvPr>
            <p:cNvSpPr/>
            <p:nvPr/>
          </p:nvSpPr>
          <p:spPr>
            <a:xfrm>
              <a:off x="10650727" y="3349400"/>
              <a:ext cx="470951" cy="6369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出力</a:t>
              </a:r>
            </a:p>
          </p:txBody>
        </p:sp>
      </p:grpSp>
      <p:grpSp>
        <p:nvGrpSpPr>
          <p:cNvPr id="209" name="グループ化 208"/>
          <p:cNvGrpSpPr/>
          <p:nvPr/>
        </p:nvGrpSpPr>
        <p:grpSpPr>
          <a:xfrm>
            <a:off x="2871623" y="4040853"/>
            <a:ext cx="2279497" cy="1957884"/>
            <a:chOff x="5270244" y="3411596"/>
            <a:chExt cx="2012032" cy="1728152"/>
          </a:xfrm>
        </p:grpSpPr>
        <p:pic>
          <p:nvPicPr>
            <p:cNvPr id="210" name="図 20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70244" y="3551756"/>
              <a:ext cx="1820994" cy="1429364"/>
            </a:xfrm>
            <a:prstGeom prst="rect">
              <a:avLst/>
            </a:prstGeom>
          </p:spPr>
        </p:pic>
        <p:sp>
          <p:nvSpPr>
            <p:cNvPr id="211" name="テキスト ボックス 210"/>
            <p:cNvSpPr txBox="1"/>
            <p:nvPr/>
          </p:nvSpPr>
          <p:spPr>
            <a:xfrm>
              <a:off x="7068190" y="3844345"/>
              <a:ext cx="128117" cy="107722"/>
            </a:xfrm>
            <a:prstGeom prst="rect">
              <a:avLst/>
            </a:prstGeom>
            <a:noFill/>
          </p:spPr>
          <p:txBody>
            <a:bodyPr wrap="square" rtlCol="0">
              <a:spAutoFit/>
            </a:bodyPr>
            <a:lstStyle/>
            <a:p>
              <a:r>
                <a:rPr kumimoji="1" lang="en-US" altLang="ja-JP" sz="100" dirty="0">
                  <a:solidFill>
                    <a:schemeClr val="accent2"/>
                  </a:solidFill>
                </a:rPr>
                <a:t>1</a:t>
              </a:r>
              <a:endParaRPr kumimoji="1" lang="ja-JP" altLang="en-US" sz="100" dirty="0">
                <a:solidFill>
                  <a:schemeClr val="accent2"/>
                </a:solidFill>
              </a:endParaRPr>
            </a:p>
          </p:txBody>
        </p:sp>
        <p:sp>
          <p:nvSpPr>
            <p:cNvPr id="212" name="テキスト ボックス 211"/>
            <p:cNvSpPr txBox="1"/>
            <p:nvPr/>
          </p:nvSpPr>
          <p:spPr>
            <a:xfrm>
              <a:off x="7068190" y="3746350"/>
              <a:ext cx="128117" cy="107722"/>
            </a:xfrm>
            <a:prstGeom prst="rect">
              <a:avLst/>
            </a:prstGeom>
            <a:noFill/>
          </p:spPr>
          <p:txBody>
            <a:bodyPr wrap="square" rtlCol="0">
              <a:spAutoFit/>
            </a:bodyPr>
            <a:lstStyle/>
            <a:p>
              <a:r>
                <a:rPr kumimoji="1" lang="en-US" altLang="ja-JP" sz="100" dirty="0">
                  <a:solidFill>
                    <a:schemeClr val="accent2"/>
                  </a:solidFill>
                </a:rPr>
                <a:t>0</a:t>
              </a:r>
              <a:endParaRPr kumimoji="1" lang="ja-JP" altLang="en-US" sz="100" dirty="0">
                <a:solidFill>
                  <a:schemeClr val="accent2"/>
                </a:solidFill>
              </a:endParaRPr>
            </a:p>
          </p:txBody>
        </p:sp>
        <p:sp>
          <p:nvSpPr>
            <p:cNvPr id="213" name="テキスト ボックス 212"/>
            <p:cNvSpPr txBox="1"/>
            <p:nvPr/>
          </p:nvSpPr>
          <p:spPr>
            <a:xfrm>
              <a:off x="7068190" y="3942340"/>
              <a:ext cx="128117" cy="107722"/>
            </a:xfrm>
            <a:prstGeom prst="rect">
              <a:avLst/>
            </a:prstGeom>
            <a:noFill/>
          </p:spPr>
          <p:txBody>
            <a:bodyPr wrap="square" rtlCol="0">
              <a:spAutoFit/>
            </a:bodyPr>
            <a:lstStyle/>
            <a:p>
              <a:r>
                <a:rPr kumimoji="1" lang="en-US" altLang="ja-JP" sz="100" dirty="0">
                  <a:solidFill>
                    <a:schemeClr val="accent2"/>
                  </a:solidFill>
                </a:rPr>
                <a:t>2</a:t>
              </a:r>
              <a:endParaRPr kumimoji="1" lang="ja-JP" altLang="en-US" sz="100" dirty="0">
                <a:solidFill>
                  <a:schemeClr val="accent2"/>
                </a:solidFill>
              </a:endParaRPr>
            </a:p>
          </p:txBody>
        </p:sp>
        <p:sp>
          <p:nvSpPr>
            <p:cNvPr id="214" name="テキスト ボックス 213"/>
            <p:cNvSpPr txBox="1"/>
            <p:nvPr/>
          </p:nvSpPr>
          <p:spPr>
            <a:xfrm>
              <a:off x="7068190" y="4040336"/>
              <a:ext cx="128117" cy="107722"/>
            </a:xfrm>
            <a:prstGeom prst="rect">
              <a:avLst/>
            </a:prstGeom>
            <a:noFill/>
          </p:spPr>
          <p:txBody>
            <a:bodyPr wrap="square" rtlCol="0">
              <a:spAutoFit/>
            </a:bodyPr>
            <a:lstStyle/>
            <a:p>
              <a:r>
                <a:rPr kumimoji="1" lang="en-US" altLang="ja-JP" sz="100" dirty="0">
                  <a:solidFill>
                    <a:schemeClr val="accent2"/>
                  </a:solidFill>
                </a:rPr>
                <a:t>3</a:t>
              </a:r>
              <a:endParaRPr kumimoji="1" lang="ja-JP" altLang="en-US" sz="100" dirty="0">
                <a:solidFill>
                  <a:schemeClr val="accent2"/>
                </a:solidFill>
              </a:endParaRPr>
            </a:p>
          </p:txBody>
        </p:sp>
        <p:sp>
          <p:nvSpPr>
            <p:cNvPr id="215" name="テキスト ボックス 214"/>
            <p:cNvSpPr txBox="1"/>
            <p:nvPr/>
          </p:nvSpPr>
          <p:spPr>
            <a:xfrm>
              <a:off x="7068190" y="4236327"/>
              <a:ext cx="128117" cy="107722"/>
            </a:xfrm>
            <a:prstGeom prst="rect">
              <a:avLst/>
            </a:prstGeom>
            <a:noFill/>
          </p:spPr>
          <p:txBody>
            <a:bodyPr wrap="square" rtlCol="0">
              <a:spAutoFit/>
            </a:bodyPr>
            <a:lstStyle/>
            <a:p>
              <a:r>
                <a:rPr kumimoji="1" lang="en-US" altLang="ja-JP" sz="100" dirty="0">
                  <a:solidFill>
                    <a:schemeClr val="accent2"/>
                  </a:solidFill>
                </a:rPr>
                <a:t>5</a:t>
              </a:r>
              <a:endParaRPr kumimoji="1" lang="ja-JP" altLang="en-US" sz="100" dirty="0">
                <a:solidFill>
                  <a:schemeClr val="accent2"/>
                </a:solidFill>
              </a:endParaRPr>
            </a:p>
          </p:txBody>
        </p:sp>
        <p:sp>
          <p:nvSpPr>
            <p:cNvPr id="216" name="テキスト ボックス 215"/>
            <p:cNvSpPr txBox="1"/>
            <p:nvPr/>
          </p:nvSpPr>
          <p:spPr>
            <a:xfrm>
              <a:off x="7068190" y="4138331"/>
              <a:ext cx="128117" cy="107722"/>
            </a:xfrm>
            <a:prstGeom prst="rect">
              <a:avLst/>
            </a:prstGeom>
            <a:noFill/>
          </p:spPr>
          <p:txBody>
            <a:bodyPr wrap="square" rtlCol="0">
              <a:spAutoFit/>
            </a:bodyPr>
            <a:lstStyle/>
            <a:p>
              <a:r>
                <a:rPr lang="en-US" altLang="ja-JP" sz="100" dirty="0">
                  <a:solidFill>
                    <a:schemeClr val="accent2"/>
                  </a:solidFill>
                </a:rPr>
                <a:t>4</a:t>
              </a:r>
              <a:endParaRPr kumimoji="1" lang="ja-JP" altLang="en-US" sz="100" dirty="0">
                <a:solidFill>
                  <a:schemeClr val="accent2"/>
                </a:solidFill>
              </a:endParaRPr>
            </a:p>
          </p:txBody>
        </p:sp>
        <p:sp>
          <p:nvSpPr>
            <p:cNvPr id="217" name="テキスト ボックス 216"/>
            <p:cNvSpPr txBox="1"/>
            <p:nvPr/>
          </p:nvSpPr>
          <p:spPr>
            <a:xfrm>
              <a:off x="7068190" y="4334323"/>
              <a:ext cx="128117" cy="107722"/>
            </a:xfrm>
            <a:prstGeom prst="rect">
              <a:avLst/>
            </a:prstGeom>
            <a:noFill/>
          </p:spPr>
          <p:txBody>
            <a:bodyPr wrap="square" rtlCol="0">
              <a:spAutoFit/>
            </a:bodyPr>
            <a:lstStyle/>
            <a:p>
              <a:r>
                <a:rPr kumimoji="1" lang="en-US" altLang="ja-JP" sz="100" dirty="0">
                  <a:solidFill>
                    <a:schemeClr val="accent2"/>
                  </a:solidFill>
                </a:rPr>
                <a:t>6</a:t>
              </a:r>
              <a:endParaRPr kumimoji="1" lang="ja-JP" altLang="en-US" sz="100" dirty="0">
                <a:solidFill>
                  <a:schemeClr val="accent2"/>
                </a:solidFill>
              </a:endParaRPr>
            </a:p>
          </p:txBody>
        </p:sp>
        <p:sp>
          <p:nvSpPr>
            <p:cNvPr id="218" name="テキスト ボックス 217"/>
            <p:cNvSpPr txBox="1"/>
            <p:nvPr/>
          </p:nvSpPr>
          <p:spPr>
            <a:xfrm>
              <a:off x="7068190" y="4432319"/>
              <a:ext cx="128117" cy="107722"/>
            </a:xfrm>
            <a:prstGeom prst="rect">
              <a:avLst/>
            </a:prstGeom>
            <a:noFill/>
          </p:spPr>
          <p:txBody>
            <a:bodyPr wrap="square" rtlCol="0">
              <a:spAutoFit/>
            </a:bodyPr>
            <a:lstStyle/>
            <a:p>
              <a:r>
                <a:rPr kumimoji="1" lang="en-US" altLang="ja-JP" sz="100" dirty="0">
                  <a:solidFill>
                    <a:schemeClr val="accent2"/>
                  </a:solidFill>
                </a:rPr>
                <a:t>7</a:t>
              </a:r>
              <a:endParaRPr kumimoji="1" lang="ja-JP" altLang="en-US" sz="100" dirty="0">
                <a:solidFill>
                  <a:schemeClr val="accent2"/>
                </a:solidFill>
              </a:endParaRPr>
            </a:p>
          </p:txBody>
        </p:sp>
        <p:sp>
          <p:nvSpPr>
            <p:cNvPr id="219" name="テキスト ボックス 218"/>
            <p:cNvSpPr txBox="1"/>
            <p:nvPr/>
          </p:nvSpPr>
          <p:spPr>
            <a:xfrm>
              <a:off x="7068190" y="4628309"/>
              <a:ext cx="128117" cy="107722"/>
            </a:xfrm>
            <a:prstGeom prst="rect">
              <a:avLst/>
            </a:prstGeom>
            <a:noFill/>
          </p:spPr>
          <p:txBody>
            <a:bodyPr wrap="square" rtlCol="0">
              <a:spAutoFit/>
            </a:bodyPr>
            <a:lstStyle/>
            <a:p>
              <a:r>
                <a:rPr kumimoji="1" lang="en-US" altLang="ja-JP" sz="100" dirty="0"/>
                <a:t>9</a:t>
              </a:r>
              <a:endParaRPr kumimoji="1" lang="ja-JP" altLang="en-US" sz="100" dirty="0"/>
            </a:p>
          </p:txBody>
        </p:sp>
        <p:sp>
          <p:nvSpPr>
            <p:cNvPr id="220" name="テキスト ボックス 219"/>
            <p:cNvSpPr txBox="1"/>
            <p:nvPr/>
          </p:nvSpPr>
          <p:spPr>
            <a:xfrm>
              <a:off x="7068190" y="4530312"/>
              <a:ext cx="128117" cy="107722"/>
            </a:xfrm>
            <a:prstGeom prst="rect">
              <a:avLst/>
            </a:prstGeom>
            <a:noFill/>
          </p:spPr>
          <p:txBody>
            <a:bodyPr wrap="square" rtlCol="0">
              <a:spAutoFit/>
            </a:bodyPr>
            <a:lstStyle/>
            <a:p>
              <a:r>
                <a:rPr lang="en-US" altLang="ja-JP" sz="100" dirty="0"/>
                <a:t>8</a:t>
              </a:r>
              <a:endParaRPr kumimoji="1" lang="ja-JP" altLang="en-US" sz="100" dirty="0"/>
            </a:p>
          </p:txBody>
        </p:sp>
        <p:sp>
          <p:nvSpPr>
            <p:cNvPr id="221" name="テキスト ボックス 220"/>
            <p:cNvSpPr txBox="1"/>
            <p:nvPr/>
          </p:nvSpPr>
          <p:spPr>
            <a:xfrm>
              <a:off x="5591604" y="4154195"/>
              <a:ext cx="413897" cy="276999"/>
            </a:xfrm>
            <a:prstGeom prst="rect">
              <a:avLst/>
            </a:prstGeom>
            <a:noFill/>
          </p:spPr>
          <p:txBody>
            <a:bodyPr wrap="none" rtlCol="0">
              <a:spAutoFit/>
            </a:bodyPr>
            <a:lstStyle/>
            <a:p>
              <a:r>
                <a:rPr kumimoji="1" lang="en-US" altLang="ja-JP" sz="1200" b="1" dirty="0"/>
                <a:t>W1</a:t>
              </a:r>
              <a:endParaRPr kumimoji="1" lang="ja-JP" altLang="en-US" sz="1200" b="1" dirty="0"/>
            </a:p>
          </p:txBody>
        </p:sp>
        <p:sp>
          <p:nvSpPr>
            <p:cNvPr id="222" name="テキスト ボックス 221"/>
            <p:cNvSpPr txBox="1"/>
            <p:nvPr/>
          </p:nvSpPr>
          <p:spPr>
            <a:xfrm>
              <a:off x="6106029" y="4142894"/>
              <a:ext cx="413897" cy="276999"/>
            </a:xfrm>
            <a:prstGeom prst="rect">
              <a:avLst/>
            </a:prstGeom>
            <a:noFill/>
          </p:spPr>
          <p:txBody>
            <a:bodyPr wrap="none" rtlCol="0">
              <a:spAutoFit/>
            </a:bodyPr>
            <a:lstStyle/>
            <a:p>
              <a:r>
                <a:rPr kumimoji="1" lang="en-US" altLang="ja-JP" sz="1200" b="1" dirty="0"/>
                <a:t>W2</a:t>
              </a:r>
              <a:endParaRPr kumimoji="1" lang="ja-JP" altLang="en-US" sz="1200" b="1" dirty="0"/>
            </a:p>
          </p:txBody>
        </p:sp>
        <p:sp>
          <p:nvSpPr>
            <p:cNvPr id="223" name="テキスト ボックス 222"/>
            <p:cNvSpPr txBox="1"/>
            <p:nvPr/>
          </p:nvSpPr>
          <p:spPr>
            <a:xfrm>
              <a:off x="6620452" y="4142901"/>
              <a:ext cx="413897" cy="276999"/>
            </a:xfrm>
            <a:prstGeom prst="rect">
              <a:avLst/>
            </a:prstGeom>
            <a:noFill/>
          </p:spPr>
          <p:txBody>
            <a:bodyPr wrap="none" rtlCol="0">
              <a:spAutoFit/>
            </a:bodyPr>
            <a:lstStyle/>
            <a:p>
              <a:r>
                <a:rPr kumimoji="1" lang="en-US" altLang="ja-JP" sz="1200" b="1" dirty="0"/>
                <a:t>W3</a:t>
              </a:r>
              <a:endParaRPr kumimoji="1" lang="ja-JP" altLang="en-US" sz="1200" b="1" dirty="0"/>
            </a:p>
          </p:txBody>
        </p:sp>
        <p:sp>
          <p:nvSpPr>
            <p:cNvPr id="224" name="テキスト ボックス 223"/>
            <p:cNvSpPr txBox="1"/>
            <p:nvPr/>
          </p:nvSpPr>
          <p:spPr>
            <a:xfrm>
              <a:off x="5396858" y="4985860"/>
              <a:ext cx="133852" cy="153888"/>
            </a:xfrm>
            <a:prstGeom prst="rect">
              <a:avLst/>
            </a:prstGeom>
            <a:noFill/>
          </p:spPr>
          <p:txBody>
            <a:bodyPr wrap="square" rtlCol="0">
              <a:spAutoFit/>
            </a:bodyPr>
            <a:lstStyle/>
            <a:p>
              <a:r>
                <a:rPr kumimoji="1" lang="en-US" altLang="ja-JP" sz="400" b="1" dirty="0"/>
                <a:t>x</a:t>
              </a:r>
              <a:endParaRPr kumimoji="1" lang="ja-JP" altLang="en-US" sz="400" b="1" dirty="0"/>
            </a:p>
          </p:txBody>
        </p:sp>
        <p:sp>
          <p:nvSpPr>
            <p:cNvPr id="225" name="テキスト ボックス 224"/>
            <p:cNvSpPr txBox="1"/>
            <p:nvPr/>
          </p:nvSpPr>
          <p:spPr>
            <a:xfrm>
              <a:off x="5849953" y="3736786"/>
              <a:ext cx="367408" cy="276999"/>
            </a:xfrm>
            <a:prstGeom prst="rect">
              <a:avLst/>
            </a:prstGeom>
            <a:noFill/>
          </p:spPr>
          <p:txBody>
            <a:bodyPr wrap="none" rtlCol="0">
              <a:spAutoFit/>
            </a:bodyPr>
            <a:lstStyle/>
            <a:p>
              <a:r>
                <a:rPr kumimoji="1" lang="en-US" altLang="ja-JP" sz="1200" b="1" dirty="0"/>
                <a:t>b1</a:t>
              </a:r>
              <a:endParaRPr kumimoji="1" lang="ja-JP" altLang="en-US" sz="1200" b="1" dirty="0"/>
            </a:p>
          </p:txBody>
        </p:sp>
        <p:sp>
          <p:nvSpPr>
            <p:cNvPr id="226" name="テキスト ボックス 225"/>
            <p:cNvSpPr txBox="1"/>
            <p:nvPr/>
          </p:nvSpPr>
          <p:spPr>
            <a:xfrm>
              <a:off x="6367208" y="3411596"/>
              <a:ext cx="367408" cy="276999"/>
            </a:xfrm>
            <a:prstGeom prst="rect">
              <a:avLst/>
            </a:prstGeom>
            <a:noFill/>
          </p:spPr>
          <p:txBody>
            <a:bodyPr wrap="none" rtlCol="0">
              <a:spAutoFit/>
            </a:bodyPr>
            <a:lstStyle/>
            <a:p>
              <a:r>
                <a:rPr kumimoji="1" lang="en-US" altLang="ja-JP" sz="1200" b="1" dirty="0"/>
                <a:t>b2</a:t>
              </a:r>
              <a:endParaRPr kumimoji="1" lang="ja-JP" altLang="en-US" sz="1200" b="1" dirty="0"/>
            </a:p>
          </p:txBody>
        </p:sp>
        <p:sp>
          <p:nvSpPr>
            <p:cNvPr id="227" name="テキスト ボックス 226"/>
            <p:cNvSpPr txBox="1"/>
            <p:nvPr/>
          </p:nvSpPr>
          <p:spPr>
            <a:xfrm>
              <a:off x="6914868" y="3588074"/>
              <a:ext cx="367408" cy="276999"/>
            </a:xfrm>
            <a:prstGeom prst="rect">
              <a:avLst/>
            </a:prstGeom>
            <a:noFill/>
          </p:spPr>
          <p:txBody>
            <a:bodyPr wrap="none" rtlCol="0">
              <a:spAutoFit/>
            </a:bodyPr>
            <a:lstStyle/>
            <a:p>
              <a:r>
                <a:rPr kumimoji="1" lang="en-US" altLang="ja-JP" sz="1200" b="1" dirty="0"/>
                <a:t>b3</a:t>
              </a:r>
              <a:endParaRPr kumimoji="1" lang="ja-JP" altLang="en-US" sz="1200" b="1" dirty="0"/>
            </a:p>
          </p:txBody>
        </p:sp>
        <p:sp>
          <p:nvSpPr>
            <p:cNvPr id="228" name="テキスト ボックス 227"/>
            <p:cNvSpPr txBox="1"/>
            <p:nvPr/>
          </p:nvSpPr>
          <p:spPr>
            <a:xfrm>
              <a:off x="5972142" y="4628308"/>
              <a:ext cx="211502" cy="215444"/>
            </a:xfrm>
            <a:prstGeom prst="rect">
              <a:avLst/>
            </a:prstGeom>
            <a:noFill/>
          </p:spPr>
          <p:txBody>
            <a:bodyPr wrap="square" rtlCol="0">
              <a:spAutoFit/>
            </a:bodyPr>
            <a:lstStyle/>
            <a:p>
              <a:r>
                <a:rPr kumimoji="1" lang="en-US" altLang="ja-JP" sz="400" b="1" dirty="0"/>
                <a:t>z1</a:t>
              </a:r>
              <a:endParaRPr kumimoji="1" lang="ja-JP" altLang="en-US" sz="400" b="1" dirty="0"/>
            </a:p>
          </p:txBody>
        </p:sp>
        <p:sp>
          <p:nvSpPr>
            <p:cNvPr id="229" name="テキスト ボックス 228"/>
            <p:cNvSpPr txBox="1"/>
            <p:nvPr/>
          </p:nvSpPr>
          <p:spPr>
            <a:xfrm>
              <a:off x="6508025" y="4911666"/>
              <a:ext cx="211502" cy="215444"/>
            </a:xfrm>
            <a:prstGeom prst="rect">
              <a:avLst/>
            </a:prstGeom>
            <a:noFill/>
          </p:spPr>
          <p:txBody>
            <a:bodyPr wrap="square" rtlCol="0">
              <a:spAutoFit/>
            </a:bodyPr>
            <a:lstStyle/>
            <a:p>
              <a:r>
                <a:rPr kumimoji="1" lang="en-US" altLang="ja-JP" sz="400" b="1" dirty="0"/>
                <a:t>z2</a:t>
              </a:r>
              <a:endParaRPr kumimoji="1" lang="ja-JP" altLang="en-US" sz="400" b="1" dirty="0"/>
            </a:p>
          </p:txBody>
        </p:sp>
        <p:sp>
          <p:nvSpPr>
            <p:cNvPr id="230" name="テキスト ボックス 229"/>
            <p:cNvSpPr txBox="1"/>
            <p:nvPr/>
          </p:nvSpPr>
          <p:spPr>
            <a:xfrm>
              <a:off x="6972341" y="4728496"/>
              <a:ext cx="211502" cy="215444"/>
            </a:xfrm>
            <a:prstGeom prst="rect">
              <a:avLst/>
            </a:prstGeom>
            <a:noFill/>
          </p:spPr>
          <p:txBody>
            <a:bodyPr wrap="square" rtlCol="0">
              <a:spAutoFit/>
            </a:bodyPr>
            <a:lstStyle/>
            <a:p>
              <a:r>
                <a:rPr kumimoji="1" lang="en-US" altLang="ja-JP" sz="400" b="1" dirty="0"/>
                <a:t>z3</a:t>
              </a:r>
              <a:endParaRPr kumimoji="1" lang="ja-JP" altLang="en-US" sz="400" b="1" dirty="0"/>
            </a:p>
          </p:txBody>
        </p:sp>
        <p:sp>
          <p:nvSpPr>
            <p:cNvPr id="231" name="テキスト ボックス 230"/>
            <p:cNvSpPr txBox="1"/>
            <p:nvPr/>
          </p:nvSpPr>
          <p:spPr>
            <a:xfrm>
              <a:off x="5501322" y="4312007"/>
              <a:ext cx="646331" cy="261610"/>
            </a:xfrm>
            <a:prstGeom prst="rect">
              <a:avLst/>
            </a:prstGeom>
            <a:noFill/>
          </p:spPr>
          <p:txBody>
            <a:bodyPr wrap="none" rtlCol="0">
              <a:spAutoFit/>
            </a:bodyPr>
            <a:lstStyle/>
            <a:p>
              <a:r>
                <a:rPr kumimoji="1" lang="en-US" altLang="ja-JP" sz="1050" dirty="0"/>
                <a:t>50x784</a:t>
              </a:r>
              <a:endParaRPr kumimoji="1" lang="ja-JP" altLang="en-US" sz="1050" dirty="0"/>
            </a:p>
          </p:txBody>
        </p:sp>
        <p:sp>
          <p:nvSpPr>
            <p:cNvPr id="232" name="テキスト ボックス 231"/>
            <p:cNvSpPr txBox="1"/>
            <p:nvPr/>
          </p:nvSpPr>
          <p:spPr>
            <a:xfrm>
              <a:off x="6026719" y="4299989"/>
              <a:ext cx="646331" cy="261610"/>
            </a:xfrm>
            <a:prstGeom prst="rect">
              <a:avLst/>
            </a:prstGeom>
            <a:noFill/>
          </p:spPr>
          <p:txBody>
            <a:bodyPr wrap="none" rtlCol="0">
              <a:spAutoFit/>
            </a:bodyPr>
            <a:lstStyle/>
            <a:p>
              <a:r>
                <a:rPr kumimoji="1" lang="en-US" altLang="ja-JP" sz="1050" dirty="0"/>
                <a:t>100x50</a:t>
              </a:r>
              <a:endParaRPr kumimoji="1" lang="ja-JP" altLang="en-US" sz="1050" dirty="0"/>
            </a:p>
          </p:txBody>
        </p:sp>
        <p:sp>
          <p:nvSpPr>
            <p:cNvPr id="233" name="テキスト ボックス 232"/>
            <p:cNvSpPr txBox="1"/>
            <p:nvPr/>
          </p:nvSpPr>
          <p:spPr>
            <a:xfrm>
              <a:off x="6566560" y="4301597"/>
              <a:ext cx="646331" cy="261610"/>
            </a:xfrm>
            <a:prstGeom prst="rect">
              <a:avLst/>
            </a:prstGeom>
            <a:noFill/>
          </p:spPr>
          <p:txBody>
            <a:bodyPr wrap="none" rtlCol="0">
              <a:spAutoFit/>
            </a:bodyPr>
            <a:lstStyle/>
            <a:p>
              <a:r>
                <a:rPr kumimoji="1" lang="en-US" altLang="ja-JP" sz="1050" dirty="0"/>
                <a:t>10x100</a:t>
              </a:r>
              <a:endParaRPr kumimoji="1" lang="ja-JP" altLang="en-US" sz="1050" dirty="0"/>
            </a:p>
          </p:txBody>
        </p:sp>
        <p:sp>
          <p:nvSpPr>
            <p:cNvPr id="234" name="矢印: 右 30">
              <a:extLst>
                <a:ext uri="{FF2B5EF4-FFF2-40B4-BE49-F238E27FC236}">
                  <a16:creationId xmlns:a16="http://schemas.microsoft.com/office/drawing/2014/main" xmlns="" id="{AE0FE77E-FC00-4298-9A02-4982620B6DAA}"/>
                </a:ext>
              </a:extLst>
            </p:cNvPr>
            <p:cNvSpPr/>
            <p:nvPr/>
          </p:nvSpPr>
          <p:spPr>
            <a:xfrm>
              <a:off x="5328948" y="4065113"/>
              <a:ext cx="283790" cy="3838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入力</a:t>
              </a:r>
            </a:p>
          </p:txBody>
        </p:sp>
        <p:sp>
          <p:nvSpPr>
            <p:cNvPr id="235" name="矢印: 右 31">
              <a:extLst>
                <a:ext uri="{FF2B5EF4-FFF2-40B4-BE49-F238E27FC236}">
                  <a16:creationId xmlns:a16="http://schemas.microsoft.com/office/drawing/2014/main" xmlns="" id="{E3D7EC7F-88CD-4690-ABC9-412366CBE7BD}"/>
                </a:ext>
              </a:extLst>
            </p:cNvPr>
            <p:cNvSpPr/>
            <p:nvPr/>
          </p:nvSpPr>
          <p:spPr>
            <a:xfrm>
              <a:off x="6944676" y="4055943"/>
              <a:ext cx="283790" cy="3838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出力</a:t>
              </a:r>
            </a:p>
          </p:txBody>
        </p:sp>
      </p:grpSp>
      <p:sp>
        <p:nvSpPr>
          <p:cNvPr id="2" name="タイトル 1"/>
          <p:cNvSpPr>
            <a:spLocks noGrp="1"/>
          </p:cNvSpPr>
          <p:nvPr>
            <p:ph type="title"/>
          </p:nvPr>
        </p:nvSpPr>
        <p:spPr/>
        <p:txBody>
          <a:bodyPr/>
          <a:lstStyle/>
          <a:p>
            <a:r>
              <a:rPr kumimoji="1" lang="ja-JP" altLang="en-US" dirty="0"/>
              <a:t>二つのフェーズ </a:t>
            </a:r>
            <a:r>
              <a:rPr kumimoji="1" lang="en-US" altLang="ja-JP" dirty="0"/>
              <a:t>– </a:t>
            </a:r>
            <a:r>
              <a:rPr kumimoji="1" lang="ja-JP" altLang="en-US" dirty="0"/>
              <a:t>学習と推論</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25</a:t>
            </a:fld>
            <a:endParaRPr kumimoji="1" lang="ja-JP" altLang="en-US" dirty="0"/>
          </a:p>
        </p:txBody>
      </p:sp>
      <p:sp>
        <p:nvSpPr>
          <p:cNvPr id="4" name="ホームベース 3"/>
          <p:cNvSpPr/>
          <p:nvPr/>
        </p:nvSpPr>
        <p:spPr>
          <a:xfrm>
            <a:off x="6234385" y="1340426"/>
            <a:ext cx="4135581" cy="2015837"/>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3600" dirty="0"/>
              <a:t>推論</a:t>
            </a:r>
            <a:endParaRPr kumimoji="1" lang="en-US" altLang="ja-JP" sz="3600" dirty="0"/>
          </a:p>
          <a:p>
            <a:pPr algn="ctr"/>
            <a:r>
              <a:rPr lang="en-US" altLang="ja-JP" sz="2000" dirty="0"/>
              <a:t>Inference</a:t>
            </a:r>
            <a:endParaRPr kumimoji="1" lang="en-US" altLang="ja-JP" sz="2000" dirty="0"/>
          </a:p>
          <a:p>
            <a:pPr algn="ctr"/>
            <a:r>
              <a:rPr lang="ja-JP" altLang="en-US" sz="2400" u="sng" dirty="0"/>
              <a:t>未知のデータ</a:t>
            </a:r>
            <a:r>
              <a:rPr lang="ja-JP" altLang="en-US" sz="2400" dirty="0"/>
              <a:t>に対して結果を予測・分類させるフェーズ</a:t>
            </a:r>
            <a:endParaRPr kumimoji="1" lang="en-US" altLang="ja-JP" sz="2400" dirty="0"/>
          </a:p>
        </p:txBody>
      </p:sp>
      <p:sp>
        <p:nvSpPr>
          <p:cNvPr id="5" name="ホームベース 4"/>
          <p:cNvSpPr/>
          <p:nvPr/>
        </p:nvSpPr>
        <p:spPr>
          <a:xfrm>
            <a:off x="1830151" y="1340426"/>
            <a:ext cx="4135581" cy="2015837"/>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3600" dirty="0"/>
              <a:t>学習</a:t>
            </a:r>
            <a:endParaRPr kumimoji="1" lang="en-US" altLang="ja-JP" sz="3600" dirty="0"/>
          </a:p>
          <a:p>
            <a:pPr algn="ctr"/>
            <a:r>
              <a:rPr kumimoji="1" lang="en-US" altLang="ja-JP" sz="2000" dirty="0"/>
              <a:t>Training</a:t>
            </a:r>
            <a:endParaRPr kumimoji="1" lang="en-US" altLang="ja-JP" sz="3600" dirty="0"/>
          </a:p>
          <a:p>
            <a:pPr algn="ctr"/>
            <a:r>
              <a:rPr lang="ja-JP" altLang="en-US" sz="2400" dirty="0"/>
              <a:t>正解がわかっている</a:t>
            </a:r>
            <a:r>
              <a:rPr lang="ja-JP" altLang="en-US" sz="2400" u="sng" dirty="0"/>
              <a:t>既知のデータ</a:t>
            </a:r>
            <a:r>
              <a:rPr lang="ja-JP" altLang="en-US" sz="2400" dirty="0"/>
              <a:t>を使って</a:t>
            </a:r>
            <a:r>
              <a:rPr lang="en-US" altLang="ja-JP" sz="2400" baseline="30000" dirty="0"/>
              <a:t>※</a:t>
            </a:r>
            <a:r>
              <a:rPr lang="ja-JP" altLang="en-US" sz="2400" dirty="0"/>
              <a:t>学習させるフェーズ</a:t>
            </a:r>
            <a:endParaRPr kumimoji="1" lang="en-US" altLang="ja-JP" sz="2400" dirty="0"/>
          </a:p>
        </p:txBody>
      </p:sp>
      <p:sp>
        <p:nvSpPr>
          <p:cNvPr id="45" name="テキスト ボックス 44"/>
          <p:cNvSpPr txBox="1"/>
          <p:nvPr/>
        </p:nvSpPr>
        <p:spPr>
          <a:xfrm>
            <a:off x="1211204" y="3492563"/>
            <a:ext cx="1579278" cy="584775"/>
          </a:xfrm>
          <a:prstGeom prst="rect">
            <a:avLst/>
          </a:prstGeom>
          <a:noFill/>
        </p:spPr>
        <p:txBody>
          <a:bodyPr wrap="none" rtlCol="0">
            <a:spAutoFit/>
          </a:bodyPr>
          <a:lstStyle/>
          <a:p>
            <a:r>
              <a:rPr lang="ja-JP" altLang="en-US" dirty="0"/>
              <a:t>学習データ</a:t>
            </a:r>
            <a:endParaRPr lang="en-US" altLang="ja-JP" dirty="0"/>
          </a:p>
          <a:p>
            <a:r>
              <a:rPr kumimoji="1" lang="en-US" altLang="ja-JP" sz="1400" dirty="0"/>
              <a:t>(</a:t>
            </a:r>
            <a:r>
              <a:rPr kumimoji="1" lang="ja-JP" altLang="en-US" sz="1400" dirty="0"/>
              <a:t>正解ラベル付き</a:t>
            </a:r>
            <a:r>
              <a:rPr kumimoji="1" lang="en-US" altLang="ja-JP" sz="1400" dirty="0"/>
              <a:t>)</a:t>
            </a:r>
            <a:endParaRPr kumimoji="1" lang="ja-JP" altLang="en-US" sz="1400" dirty="0"/>
          </a:p>
        </p:txBody>
      </p:sp>
      <p:sp>
        <p:nvSpPr>
          <p:cNvPr id="47" name="吹き出し: 円形 17">
            <a:extLst>
              <a:ext uri="{FF2B5EF4-FFF2-40B4-BE49-F238E27FC236}">
                <a16:creationId xmlns:a16="http://schemas.microsoft.com/office/drawing/2014/main" xmlns="" id="{5629C521-D6B9-4D3B-8BF1-5C7258E0299C}"/>
              </a:ext>
            </a:extLst>
          </p:cNvPr>
          <p:cNvSpPr/>
          <p:nvPr/>
        </p:nvSpPr>
        <p:spPr>
          <a:xfrm>
            <a:off x="2555730" y="6135384"/>
            <a:ext cx="2182085" cy="667777"/>
          </a:xfrm>
          <a:prstGeom prst="wedgeEllipseCallout">
            <a:avLst>
              <a:gd name="adj1" fmla="val -41761"/>
              <a:gd name="adj2" fmla="val -13643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これは「５」</a:t>
            </a:r>
            <a:r>
              <a:rPr lang="ja-JP" altLang="en-US" dirty="0"/>
              <a:t>だぞ</a:t>
            </a:r>
            <a:endParaRPr kumimoji="1" lang="ja-JP" altLang="en-US" dirty="0"/>
          </a:p>
        </p:txBody>
      </p:sp>
      <p:sp>
        <p:nvSpPr>
          <p:cNvPr id="48" name="吹き出し: 円形 18">
            <a:extLst>
              <a:ext uri="{FF2B5EF4-FFF2-40B4-BE49-F238E27FC236}">
                <a16:creationId xmlns:a16="http://schemas.microsoft.com/office/drawing/2014/main" xmlns="" id="{D89B525E-888B-4AD3-B47F-84D2B029D15A}"/>
              </a:ext>
            </a:extLst>
          </p:cNvPr>
          <p:cNvSpPr/>
          <p:nvPr/>
        </p:nvSpPr>
        <p:spPr>
          <a:xfrm>
            <a:off x="1323773" y="5809572"/>
            <a:ext cx="1911929" cy="667777"/>
          </a:xfrm>
          <a:prstGeom prst="wedgeEllipseCallout">
            <a:avLst>
              <a:gd name="adj1" fmla="val -9664"/>
              <a:gd name="adj2" fmla="val -12189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これは「</a:t>
            </a:r>
            <a:r>
              <a:rPr kumimoji="1" lang="en-US" altLang="ja-JP" dirty="0"/>
              <a:t>1</a:t>
            </a:r>
            <a:r>
              <a:rPr kumimoji="1" lang="ja-JP" altLang="en-US" dirty="0"/>
              <a:t>」だぞ</a:t>
            </a:r>
          </a:p>
        </p:txBody>
      </p:sp>
      <p:sp>
        <p:nvSpPr>
          <p:cNvPr id="49" name="吹き出し: 円形 19">
            <a:extLst>
              <a:ext uri="{FF2B5EF4-FFF2-40B4-BE49-F238E27FC236}">
                <a16:creationId xmlns:a16="http://schemas.microsoft.com/office/drawing/2014/main" xmlns="" id="{90F6FDB5-B465-4A0F-BA18-2AFE7830CD63}"/>
              </a:ext>
            </a:extLst>
          </p:cNvPr>
          <p:cNvSpPr/>
          <p:nvPr/>
        </p:nvSpPr>
        <p:spPr>
          <a:xfrm>
            <a:off x="73396" y="6065531"/>
            <a:ext cx="1894195" cy="667777"/>
          </a:xfrm>
          <a:prstGeom prst="wedgeEllipseCallout">
            <a:avLst>
              <a:gd name="adj1" fmla="val 19116"/>
              <a:gd name="adj2" fmla="val -10630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これは「</a:t>
            </a:r>
            <a:r>
              <a:rPr kumimoji="1" lang="en-US" altLang="ja-JP" dirty="0"/>
              <a:t>3</a:t>
            </a:r>
            <a:r>
              <a:rPr kumimoji="1" lang="ja-JP" altLang="en-US" dirty="0"/>
              <a:t>」だぞ</a:t>
            </a:r>
          </a:p>
        </p:txBody>
      </p:sp>
      <p:pic>
        <p:nvPicPr>
          <p:cNvPr id="1031" name="Picture 7"/>
          <p:cNvPicPr>
            <a:picLocks noChangeAspect="1" noChangeArrowheads="1"/>
          </p:cNvPicPr>
          <p:nvPr/>
        </p:nvPicPr>
        <p:blipFill rotWithShape="1">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bwMode="auto">
          <a:xfrm>
            <a:off x="6596745" y="4497120"/>
            <a:ext cx="806582" cy="700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326726" y="4918107"/>
            <a:ext cx="752809" cy="734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67591" y="4420114"/>
            <a:ext cx="779695" cy="923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355353" y="4048103"/>
            <a:ext cx="770734" cy="914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テキスト ボックス 84"/>
          <p:cNvSpPr txBox="1"/>
          <p:nvPr/>
        </p:nvSpPr>
        <p:spPr>
          <a:xfrm>
            <a:off x="2140232" y="5292870"/>
            <a:ext cx="415498" cy="369332"/>
          </a:xfrm>
          <a:prstGeom prst="rect">
            <a:avLst/>
          </a:prstGeom>
          <a:noFill/>
        </p:spPr>
        <p:txBody>
          <a:bodyPr wrap="none" rtlCol="0">
            <a:spAutoFit/>
          </a:bodyPr>
          <a:lstStyle/>
          <a:p>
            <a:r>
              <a:rPr kumimoji="1" lang="en-US" altLang="ja-JP" dirty="0"/>
              <a:t>…</a:t>
            </a:r>
            <a:endParaRPr kumimoji="1" lang="ja-JP" altLang="en-US" dirty="0"/>
          </a:p>
        </p:txBody>
      </p:sp>
      <p:sp>
        <p:nvSpPr>
          <p:cNvPr id="100" name="テキスト ボックス 99"/>
          <p:cNvSpPr txBox="1"/>
          <p:nvPr/>
        </p:nvSpPr>
        <p:spPr>
          <a:xfrm>
            <a:off x="6033999" y="4111819"/>
            <a:ext cx="1569660" cy="369332"/>
          </a:xfrm>
          <a:prstGeom prst="rect">
            <a:avLst/>
          </a:prstGeom>
          <a:noFill/>
        </p:spPr>
        <p:txBody>
          <a:bodyPr wrap="none" rtlCol="0">
            <a:spAutoFit/>
          </a:bodyPr>
          <a:lstStyle/>
          <a:p>
            <a:r>
              <a:rPr kumimoji="1" lang="ja-JP" altLang="en-US" dirty="0"/>
              <a:t>未知のデータ</a:t>
            </a:r>
          </a:p>
        </p:txBody>
      </p:sp>
      <p:sp>
        <p:nvSpPr>
          <p:cNvPr id="105" name="テキスト ボックス 104"/>
          <p:cNvSpPr txBox="1"/>
          <p:nvPr/>
        </p:nvSpPr>
        <p:spPr>
          <a:xfrm>
            <a:off x="7773592" y="3701144"/>
            <a:ext cx="2031325" cy="646331"/>
          </a:xfrm>
          <a:prstGeom prst="rect">
            <a:avLst/>
          </a:prstGeom>
          <a:noFill/>
        </p:spPr>
        <p:txBody>
          <a:bodyPr wrap="none" rtlCol="0">
            <a:spAutoFit/>
          </a:bodyPr>
          <a:lstStyle/>
          <a:p>
            <a:r>
              <a:rPr lang="ja-JP" altLang="en-US" dirty="0"/>
              <a:t>学習済の</a:t>
            </a:r>
            <a:endParaRPr lang="en-US" altLang="ja-JP" dirty="0"/>
          </a:p>
          <a:p>
            <a:r>
              <a:rPr lang="ja-JP" altLang="en-US" dirty="0"/>
              <a:t>ニューラルネット</a:t>
            </a:r>
            <a:endParaRPr kumimoji="1" lang="ja-JP" altLang="en-US" dirty="0"/>
          </a:p>
        </p:txBody>
      </p:sp>
      <p:sp>
        <p:nvSpPr>
          <p:cNvPr id="86" name="テキスト ボックス 85"/>
          <p:cNvSpPr txBox="1"/>
          <p:nvPr/>
        </p:nvSpPr>
        <p:spPr>
          <a:xfrm>
            <a:off x="189582" y="2853825"/>
            <a:ext cx="1441420" cy="307777"/>
          </a:xfrm>
          <a:prstGeom prst="rect">
            <a:avLst/>
          </a:prstGeom>
          <a:noFill/>
        </p:spPr>
        <p:txBody>
          <a:bodyPr wrap="none" rtlCol="0">
            <a:spAutoFit/>
          </a:bodyPr>
          <a:lstStyle/>
          <a:p>
            <a:r>
              <a:rPr lang="en-US" altLang="ja-JP" sz="1400" dirty="0"/>
              <a:t>※</a:t>
            </a:r>
            <a:r>
              <a:rPr lang="ja-JP" altLang="en-US" sz="1400" dirty="0"/>
              <a:t>教師あり学習</a:t>
            </a:r>
            <a:endParaRPr kumimoji="1" lang="ja-JP" altLang="en-US" sz="1400" dirty="0"/>
          </a:p>
        </p:txBody>
      </p:sp>
      <p:sp>
        <p:nvSpPr>
          <p:cNvPr id="111" name="テキスト ボックス 110"/>
          <p:cNvSpPr txBox="1"/>
          <p:nvPr/>
        </p:nvSpPr>
        <p:spPr>
          <a:xfrm>
            <a:off x="9804917" y="4827934"/>
            <a:ext cx="1338828" cy="369332"/>
          </a:xfrm>
          <a:prstGeom prst="rect">
            <a:avLst/>
          </a:prstGeom>
          <a:noFill/>
        </p:spPr>
        <p:txBody>
          <a:bodyPr wrap="none" rtlCol="0">
            <a:spAutoFit/>
          </a:bodyPr>
          <a:lstStyle/>
          <a:p>
            <a:r>
              <a:rPr kumimoji="1" lang="ja-JP" altLang="en-US" dirty="0"/>
              <a:t>推論の結果</a:t>
            </a:r>
          </a:p>
        </p:txBody>
      </p:sp>
      <p:cxnSp>
        <p:nvCxnSpPr>
          <p:cNvPr id="7" name="直線コネクタ 6"/>
          <p:cNvCxnSpPr/>
          <p:nvPr/>
        </p:nvCxnSpPr>
        <p:spPr>
          <a:xfrm>
            <a:off x="6069642" y="1340426"/>
            <a:ext cx="0" cy="51288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3" name="吹き出し: 円形 17">
            <a:extLst>
              <a:ext uri="{FF2B5EF4-FFF2-40B4-BE49-F238E27FC236}">
                <a16:creationId xmlns:a16="http://schemas.microsoft.com/office/drawing/2014/main" xmlns="" id="{5629C521-D6B9-4D3B-8BF1-5C7258E0299C}"/>
              </a:ext>
            </a:extLst>
          </p:cNvPr>
          <p:cNvSpPr/>
          <p:nvPr/>
        </p:nvSpPr>
        <p:spPr>
          <a:xfrm>
            <a:off x="6122774" y="5984419"/>
            <a:ext cx="2182085" cy="667777"/>
          </a:xfrm>
          <a:prstGeom prst="wedgeEllipseCallout">
            <a:avLst>
              <a:gd name="adj1" fmla="val -1285"/>
              <a:gd name="adj2" fmla="val -1317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これは</a:t>
            </a:r>
            <a:endParaRPr kumimoji="1" lang="en-US" altLang="ja-JP" dirty="0"/>
          </a:p>
          <a:p>
            <a:pPr algn="ctr"/>
            <a:r>
              <a:rPr lang="ja-JP" altLang="en-US" dirty="0"/>
              <a:t>な～んだ？</a:t>
            </a:r>
            <a:endParaRPr kumimoji="1" lang="ja-JP" altLang="en-US" dirty="0"/>
          </a:p>
        </p:txBody>
      </p:sp>
      <p:sp>
        <p:nvSpPr>
          <p:cNvPr id="8" name="角丸四角形吹き出し 7"/>
          <p:cNvSpPr/>
          <p:nvPr/>
        </p:nvSpPr>
        <p:spPr>
          <a:xfrm>
            <a:off x="9728199" y="5803710"/>
            <a:ext cx="2301731" cy="663348"/>
          </a:xfrm>
          <a:prstGeom prst="wedgeRoundRectCallout">
            <a:avLst>
              <a:gd name="adj1" fmla="val -31667"/>
              <a:gd name="adj2" fmla="val -13957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90%</a:t>
            </a:r>
            <a:r>
              <a:rPr lang="ja-JP" altLang="en-US" dirty="0"/>
              <a:t>ノカクリツデ</a:t>
            </a:r>
            <a:endParaRPr lang="en-US" altLang="ja-JP" dirty="0"/>
          </a:p>
          <a:p>
            <a:pPr algn="ctr"/>
            <a:r>
              <a:rPr lang="en-US" altLang="ja-JP" dirty="0"/>
              <a:t>3</a:t>
            </a:r>
            <a:r>
              <a:rPr lang="ja-JP" altLang="en-US" dirty="0"/>
              <a:t>ダトオモイマス</a:t>
            </a:r>
            <a:r>
              <a:rPr lang="en-US" altLang="ja-JP" dirty="0"/>
              <a:t>‥</a:t>
            </a:r>
            <a:endParaRPr lang="ja-JP" altLang="en-US" dirty="0"/>
          </a:p>
        </p:txBody>
      </p:sp>
    </p:spTree>
    <p:extLst>
      <p:ext uri="{BB962C8B-B14F-4D97-AF65-F5344CB8AC3E}">
        <p14:creationId xmlns:p14="http://schemas.microsoft.com/office/powerpoint/2010/main" val="4125391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26</a:t>
            </a:fld>
            <a:endParaRPr kumimoji="1" lang="ja-JP" altLang="en-US"/>
          </a:p>
        </p:txBody>
      </p:sp>
      <p:pic>
        <p:nvPicPr>
          <p:cNvPr id="2053" name="Picture 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88375" y="512003"/>
            <a:ext cx="5319442" cy="49477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81818" y="512003"/>
            <a:ext cx="5360742" cy="57641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6281818" y="6446968"/>
            <a:ext cx="3908442" cy="261610"/>
          </a:xfrm>
          <a:prstGeom prst="rect">
            <a:avLst/>
          </a:prstGeom>
          <a:noFill/>
        </p:spPr>
        <p:txBody>
          <a:bodyPr wrap="none" rtlCol="0">
            <a:spAutoFit/>
          </a:bodyPr>
          <a:lstStyle/>
          <a:p>
            <a:r>
              <a:rPr lang="en-US" altLang="ja-JP" sz="1100" dirty="0"/>
              <a:t>https://pc.watch.impress.co.jp/docs/news/1071787.html</a:t>
            </a:r>
            <a:endParaRPr kumimoji="1" lang="ja-JP" altLang="en-US" sz="1100" dirty="0"/>
          </a:p>
        </p:txBody>
      </p:sp>
      <p:sp>
        <p:nvSpPr>
          <p:cNvPr id="7" name="テキスト ボックス 6"/>
          <p:cNvSpPr txBox="1"/>
          <p:nvPr/>
        </p:nvSpPr>
        <p:spPr>
          <a:xfrm>
            <a:off x="488375" y="5613393"/>
            <a:ext cx="3908442" cy="261610"/>
          </a:xfrm>
          <a:prstGeom prst="rect">
            <a:avLst/>
          </a:prstGeom>
          <a:noFill/>
        </p:spPr>
        <p:txBody>
          <a:bodyPr wrap="none" rtlCol="0">
            <a:spAutoFit/>
          </a:bodyPr>
          <a:lstStyle/>
          <a:p>
            <a:r>
              <a:rPr lang="en-US" altLang="ja-JP" sz="1100" dirty="0"/>
              <a:t>https://pc.watch.impress.co.jp/docs/news/1086773.html</a:t>
            </a:r>
            <a:endParaRPr kumimoji="1" lang="ja-JP" altLang="en-US" sz="1100" dirty="0"/>
          </a:p>
        </p:txBody>
      </p:sp>
      <p:sp>
        <p:nvSpPr>
          <p:cNvPr id="8" name="正方形/長方形 7"/>
          <p:cNvSpPr/>
          <p:nvPr/>
        </p:nvSpPr>
        <p:spPr>
          <a:xfrm>
            <a:off x="93518" y="442068"/>
            <a:ext cx="11970327" cy="63328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テキスト ボックス 8"/>
          <p:cNvSpPr txBox="1"/>
          <p:nvPr/>
        </p:nvSpPr>
        <p:spPr>
          <a:xfrm>
            <a:off x="93518" y="72736"/>
            <a:ext cx="1338828" cy="369332"/>
          </a:xfrm>
          <a:prstGeom prst="rect">
            <a:avLst/>
          </a:prstGeom>
          <a:noFill/>
        </p:spPr>
        <p:txBody>
          <a:bodyPr wrap="none" rtlCol="0">
            <a:spAutoFit/>
          </a:bodyPr>
          <a:lstStyle/>
          <a:p>
            <a:r>
              <a:rPr lang="ja-JP" altLang="en-US" dirty="0"/>
              <a:t>ちょい脱線</a:t>
            </a:r>
            <a:endParaRPr kumimoji="1" lang="ja-JP" altLang="en-US" dirty="0"/>
          </a:p>
        </p:txBody>
      </p:sp>
    </p:spTree>
    <p:extLst>
      <p:ext uri="{BB962C8B-B14F-4D97-AF65-F5344CB8AC3E}">
        <p14:creationId xmlns:p14="http://schemas.microsoft.com/office/powerpoint/2010/main" val="4245241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グループ化 175"/>
          <p:cNvGrpSpPr/>
          <p:nvPr/>
        </p:nvGrpSpPr>
        <p:grpSpPr>
          <a:xfrm>
            <a:off x="7509657" y="4033275"/>
            <a:ext cx="2361773" cy="2055368"/>
            <a:chOff x="7871985" y="2137314"/>
            <a:chExt cx="3459497" cy="3010680"/>
          </a:xfrm>
        </p:grpSpPr>
        <p:pic>
          <p:nvPicPr>
            <p:cNvPr id="177" name="図 17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71985" y="2512704"/>
              <a:ext cx="3021950" cy="2372044"/>
            </a:xfrm>
            <a:prstGeom prst="rect">
              <a:avLst/>
            </a:prstGeom>
          </p:spPr>
        </p:pic>
        <p:sp>
          <p:nvSpPr>
            <p:cNvPr id="178" name="テキスト ボックス 177"/>
            <p:cNvSpPr txBox="1"/>
            <p:nvPr/>
          </p:nvSpPr>
          <p:spPr>
            <a:xfrm>
              <a:off x="10855686" y="2998260"/>
              <a:ext cx="212611" cy="178766"/>
            </a:xfrm>
            <a:prstGeom prst="rect">
              <a:avLst/>
            </a:prstGeom>
            <a:noFill/>
          </p:spPr>
          <p:txBody>
            <a:bodyPr wrap="square" rtlCol="0">
              <a:spAutoFit/>
            </a:bodyPr>
            <a:lstStyle/>
            <a:p>
              <a:r>
                <a:rPr kumimoji="1" lang="en-US" altLang="ja-JP" sz="100" dirty="0">
                  <a:solidFill>
                    <a:schemeClr val="accent2"/>
                  </a:solidFill>
                </a:rPr>
                <a:t>1</a:t>
              </a:r>
              <a:endParaRPr kumimoji="1" lang="ja-JP" altLang="en-US" sz="100" dirty="0">
                <a:solidFill>
                  <a:schemeClr val="accent2"/>
                </a:solidFill>
              </a:endParaRPr>
            </a:p>
          </p:txBody>
        </p:sp>
        <p:sp>
          <p:nvSpPr>
            <p:cNvPr id="179" name="テキスト ボックス 178"/>
            <p:cNvSpPr txBox="1"/>
            <p:nvPr/>
          </p:nvSpPr>
          <p:spPr>
            <a:xfrm>
              <a:off x="10855686" y="2835637"/>
              <a:ext cx="212611" cy="178766"/>
            </a:xfrm>
            <a:prstGeom prst="rect">
              <a:avLst/>
            </a:prstGeom>
            <a:noFill/>
          </p:spPr>
          <p:txBody>
            <a:bodyPr wrap="square" rtlCol="0">
              <a:spAutoFit/>
            </a:bodyPr>
            <a:lstStyle/>
            <a:p>
              <a:r>
                <a:rPr kumimoji="1" lang="en-US" altLang="ja-JP" sz="100" dirty="0">
                  <a:solidFill>
                    <a:schemeClr val="accent2"/>
                  </a:solidFill>
                </a:rPr>
                <a:t>0</a:t>
              </a:r>
              <a:endParaRPr kumimoji="1" lang="ja-JP" altLang="en-US" sz="100" dirty="0">
                <a:solidFill>
                  <a:schemeClr val="accent2"/>
                </a:solidFill>
              </a:endParaRPr>
            </a:p>
          </p:txBody>
        </p:sp>
        <p:sp>
          <p:nvSpPr>
            <p:cNvPr id="180" name="テキスト ボックス 179"/>
            <p:cNvSpPr txBox="1"/>
            <p:nvPr/>
          </p:nvSpPr>
          <p:spPr>
            <a:xfrm>
              <a:off x="10855686" y="3160884"/>
              <a:ext cx="212611" cy="178766"/>
            </a:xfrm>
            <a:prstGeom prst="rect">
              <a:avLst/>
            </a:prstGeom>
            <a:noFill/>
          </p:spPr>
          <p:txBody>
            <a:bodyPr wrap="square" rtlCol="0">
              <a:spAutoFit/>
            </a:bodyPr>
            <a:lstStyle/>
            <a:p>
              <a:r>
                <a:rPr kumimoji="1" lang="en-US" altLang="ja-JP" sz="100" dirty="0">
                  <a:solidFill>
                    <a:schemeClr val="accent2"/>
                  </a:solidFill>
                </a:rPr>
                <a:t>2</a:t>
              </a:r>
              <a:endParaRPr kumimoji="1" lang="ja-JP" altLang="en-US" sz="100" dirty="0">
                <a:solidFill>
                  <a:schemeClr val="accent2"/>
                </a:solidFill>
              </a:endParaRPr>
            </a:p>
          </p:txBody>
        </p:sp>
        <p:sp>
          <p:nvSpPr>
            <p:cNvPr id="181" name="テキスト ボックス 180"/>
            <p:cNvSpPr txBox="1"/>
            <p:nvPr/>
          </p:nvSpPr>
          <p:spPr>
            <a:xfrm>
              <a:off x="10855686" y="3323509"/>
              <a:ext cx="212611" cy="178766"/>
            </a:xfrm>
            <a:prstGeom prst="rect">
              <a:avLst/>
            </a:prstGeom>
            <a:noFill/>
          </p:spPr>
          <p:txBody>
            <a:bodyPr wrap="square" rtlCol="0">
              <a:spAutoFit/>
            </a:bodyPr>
            <a:lstStyle/>
            <a:p>
              <a:r>
                <a:rPr kumimoji="1" lang="en-US" altLang="ja-JP" sz="100" dirty="0">
                  <a:solidFill>
                    <a:schemeClr val="accent2"/>
                  </a:solidFill>
                </a:rPr>
                <a:t>3</a:t>
              </a:r>
              <a:endParaRPr kumimoji="1" lang="ja-JP" altLang="en-US" sz="100" dirty="0">
                <a:solidFill>
                  <a:schemeClr val="accent2"/>
                </a:solidFill>
              </a:endParaRPr>
            </a:p>
          </p:txBody>
        </p:sp>
        <p:sp>
          <p:nvSpPr>
            <p:cNvPr id="182" name="テキスト ボックス 181"/>
            <p:cNvSpPr txBox="1"/>
            <p:nvPr/>
          </p:nvSpPr>
          <p:spPr>
            <a:xfrm>
              <a:off x="10855686" y="3648758"/>
              <a:ext cx="212611" cy="178766"/>
            </a:xfrm>
            <a:prstGeom prst="rect">
              <a:avLst/>
            </a:prstGeom>
            <a:noFill/>
          </p:spPr>
          <p:txBody>
            <a:bodyPr wrap="square" rtlCol="0">
              <a:spAutoFit/>
            </a:bodyPr>
            <a:lstStyle/>
            <a:p>
              <a:r>
                <a:rPr kumimoji="1" lang="en-US" altLang="ja-JP" sz="100" dirty="0">
                  <a:solidFill>
                    <a:schemeClr val="accent2"/>
                  </a:solidFill>
                </a:rPr>
                <a:t>5</a:t>
              </a:r>
              <a:endParaRPr kumimoji="1" lang="ja-JP" altLang="en-US" sz="100" dirty="0">
                <a:solidFill>
                  <a:schemeClr val="accent2"/>
                </a:solidFill>
              </a:endParaRPr>
            </a:p>
          </p:txBody>
        </p:sp>
        <p:sp>
          <p:nvSpPr>
            <p:cNvPr id="183" name="テキスト ボックス 182"/>
            <p:cNvSpPr txBox="1"/>
            <p:nvPr/>
          </p:nvSpPr>
          <p:spPr>
            <a:xfrm>
              <a:off x="10855686" y="3486133"/>
              <a:ext cx="212611" cy="178766"/>
            </a:xfrm>
            <a:prstGeom prst="rect">
              <a:avLst/>
            </a:prstGeom>
            <a:noFill/>
          </p:spPr>
          <p:txBody>
            <a:bodyPr wrap="square" rtlCol="0">
              <a:spAutoFit/>
            </a:bodyPr>
            <a:lstStyle/>
            <a:p>
              <a:r>
                <a:rPr lang="en-US" altLang="ja-JP" sz="100" dirty="0">
                  <a:solidFill>
                    <a:schemeClr val="accent2"/>
                  </a:solidFill>
                </a:rPr>
                <a:t>4</a:t>
              </a:r>
              <a:endParaRPr kumimoji="1" lang="ja-JP" altLang="en-US" sz="100" dirty="0">
                <a:solidFill>
                  <a:schemeClr val="accent2"/>
                </a:solidFill>
              </a:endParaRPr>
            </a:p>
          </p:txBody>
        </p:sp>
        <p:sp>
          <p:nvSpPr>
            <p:cNvPr id="184" name="テキスト ボックス 183"/>
            <p:cNvSpPr txBox="1"/>
            <p:nvPr/>
          </p:nvSpPr>
          <p:spPr>
            <a:xfrm>
              <a:off x="10855686" y="3811383"/>
              <a:ext cx="212611" cy="178766"/>
            </a:xfrm>
            <a:prstGeom prst="rect">
              <a:avLst/>
            </a:prstGeom>
            <a:noFill/>
          </p:spPr>
          <p:txBody>
            <a:bodyPr wrap="square" rtlCol="0">
              <a:spAutoFit/>
            </a:bodyPr>
            <a:lstStyle/>
            <a:p>
              <a:r>
                <a:rPr kumimoji="1" lang="en-US" altLang="ja-JP" sz="100" dirty="0">
                  <a:solidFill>
                    <a:schemeClr val="accent2"/>
                  </a:solidFill>
                </a:rPr>
                <a:t>6</a:t>
              </a:r>
              <a:endParaRPr kumimoji="1" lang="ja-JP" altLang="en-US" sz="100" dirty="0">
                <a:solidFill>
                  <a:schemeClr val="accent2"/>
                </a:solidFill>
              </a:endParaRPr>
            </a:p>
          </p:txBody>
        </p:sp>
        <p:sp>
          <p:nvSpPr>
            <p:cNvPr id="185" name="テキスト ボックス 184"/>
            <p:cNvSpPr txBox="1"/>
            <p:nvPr/>
          </p:nvSpPr>
          <p:spPr>
            <a:xfrm>
              <a:off x="10855686" y="3974008"/>
              <a:ext cx="212611" cy="178766"/>
            </a:xfrm>
            <a:prstGeom prst="rect">
              <a:avLst/>
            </a:prstGeom>
            <a:noFill/>
          </p:spPr>
          <p:txBody>
            <a:bodyPr wrap="square" rtlCol="0">
              <a:spAutoFit/>
            </a:bodyPr>
            <a:lstStyle/>
            <a:p>
              <a:r>
                <a:rPr kumimoji="1" lang="en-US" altLang="ja-JP" sz="100" dirty="0">
                  <a:solidFill>
                    <a:schemeClr val="accent2"/>
                  </a:solidFill>
                </a:rPr>
                <a:t>7</a:t>
              </a:r>
              <a:endParaRPr kumimoji="1" lang="ja-JP" altLang="en-US" sz="100" dirty="0">
                <a:solidFill>
                  <a:schemeClr val="accent2"/>
                </a:solidFill>
              </a:endParaRPr>
            </a:p>
          </p:txBody>
        </p:sp>
        <p:sp>
          <p:nvSpPr>
            <p:cNvPr id="186" name="テキスト ボックス 185"/>
            <p:cNvSpPr txBox="1"/>
            <p:nvPr/>
          </p:nvSpPr>
          <p:spPr>
            <a:xfrm>
              <a:off x="10855686" y="4299257"/>
              <a:ext cx="212611" cy="178766"/>
            </a:xfrm>
            <a:prstGeom prst="rect">
              <a:avLst/>
            </a:prstGeom>
            <a:noFill/>
          </p:spPr>
          <p:txBody>
            <a:bodyPr wrap="square" rtlCol="0">
              <a:spAutoFit/>
            </a:bodyPr>
            <a:lstStyle/>
            <a:p>
              <a:r>
                <a:rPr kumimoji="1" lang="en-US" altLang="ja-JP" sz="100" dirty="0"/>
                <a:t>9</a:t>
              </a:r>
              <a:endParaRPr kumimoji="1" lang="ja-JP" altLang="en-US" sz="100" dirty="0"/>
            </a:p>
          </p:txBody>
        </p:sp>
        <p:sp>
          <p:nvSpPr>
            <p:cNvPr id="187" name="テキスト ボックス 186"/>
            <p:cNvSpPr txBox="1"/>
            <p:nvPr/>
          </p:nvSpPr>
          <p:spPr>
            <a:xfrm>
              <a:off x="10855686" y="4136630"/>
              <a:ext cx="212611" cy="178766"/>
            </a:xfrm>
            <a:prstGeom prst="rect">
              <a:avLst/>
            </a:prstGeom>
            <a:noFill/>
          </p:spPr>
          <p:txBody>
            <a:bodyPr wrap="square" rtlCol="0">
              <a:spAutoFit/>
            </a:bodyPr>
            <a:lstStyle/>
            <a:p>
              <a:r>
                <a:rPr lang="en-US" altLang="ja-JP" sz="100" dirty="0"/>
                <a:t>8</a:t>
              </a:r>
              <a:endParaRPr kumimoji="1" lang="ja-JP" altLang="en-US" sz="100" dirty="0"/>
            </a:p>
          </p:txBody>
        </p:sp>
        <p:sp>
          <p:nvSpPr>
            <p:cNvPr id="188" name="テキスト ボックス 187"/>
            <p:cNvSpPr txBox="1"/>
            <p:nvPr/>
          </p:nvSpPr>
          <p:spPr>
            <a:xfrm>
              <a:off x="8405284" y="3512459"/>
              <a:ext cx="686863" cy="459682"/>
            </a:xfrm>
            <a:prstGeom prst="rect">
              <a:avLst/>
            </a:prstGeom>
            <a:noFill/>
          </p:spPr>
          <p:txBody>
            <a:bodyPr wrap="none" rtlCol="0">
              <a:spAutoFit/>
            </a:bodyPr>
            <a:lstStyle/>
            <a:p>
              <a:r>
                <a:rPr kumimoji="1" lang="en-US" altLang="ja-JP" sz="1200" b="1" dirty="0">
                  <a:solidFill>
                    <a:schemeClr val="accent2"/>
                  </a:solidFill>
                </a:rPr>
                <a:t>W1</a:t>
              </a:r>
              <a:endParaRPr kumimoji="1" lang="ja-JP" altLang="en-US" sz="1200" b="1" dirty="0">
                <a:solidFill>
                  <a:schemeClr val="accent2"/>
                </a:solidFill>
              </a:endParaRPr>
            </a:p>
          </p:txBody>
        </p:sp>
        <p:sp>
          <p:nvSpPr>
            <p:cNvPr id="189" name="テキスト ボックス 188"/>
            <p:cNvSpPr txBox="1"/>
            <p:nvPr/>
          </p:nvSpPr>
          <p:spPr>
            <a:xfrm>
              <a:off x="9258975" y="3493705"/>
              <a:ext cx="686863" cy="459682"/>
            </a:xfrm>
            <a:prstGeom prst="rect">
              <a:avLst/>
            </a:prstGeom>
            <a:noFill/>
          </p:spPr>
          <p:txBody>
            <a:bodyPr wrap="none" rtlCol="0">
              <a:spAutoFit/>
            </a:bodyPr>
            <a:lstStyle/>
            <a:p>
              <a:r>
                <a:rPr kumimoji="1" lang="en-US" altLang="ja-JP" sz="1200" b="1" dirty="0">
                  <a:solidFill>
                    <a:schemeClr val="accent2"/>
                  </a:solidFill>
                </a:rPr>
                <a:t>W2</a:t>
              </a:r>
              <a:endParaRPr kumimoji="1" lang="ja-JP" altLang="en-US" sz="1200" b="1" dirty="0">
                <a:solidFill>
                  <a:schemeClr val="accent2"/>
                </a:solidFill>
              </a:endParaRPr>
            </a:p>
          </p:txBody>
        </p:sp>
        <p:sp>
          <p:nvSpPr>
            <p:cNvPr id="190" name="テキスト ボックス 189"/>
            <p:cNvSpPr txBox="1"/>
            <p:nvPr/>
          </p:nvSpPr>
          <p:spPr>
            <a:xfrm>
              <a:off x="10112663" y="3493717"/>
              <a:ext cx="686863" cy="459682"/>
            </a:xfrm>
            <a:prstGeom prst="rect">
              <a:avLst/>
            </a:prstGeom>
            <a:noFill/>
          </p:spPr>
          <p:txBody>
            <a:bodyPr wrap="none" rtlCol="0">
              <a:spAutoFit/>
            </a:bodyPr>
            <a:lstStyle/>
            <a:p>
              <a:r>
                <a:rPr kumimoji="1" lang="en-US" altLang="ja-JP" sz="1200" b="1" dirty="0">
                  <a:solidFill>
                    <a:schemeClr val="accent2"/>
                  </a:solidFill>
                </a:rPr>
                <a:t>W3</a:t>
              </a:r>
              <a:endParaRPr kumimoji="1" lang="ja-JP" altLang="en-US" sz="1200" b="1" dirty="0">
                <a:solidFill>
                  <a:schemeClr val="accent2"/>
                </a:solidFill>
              </a:endParaRPr>
            </a:p>
          </p:txBody>
        </p:sp>
        <p:sp>
          <p:nvSpPr>
            <p:cNvPr id="191" name="テキスト ボックス 190"/>
            <p:cNvSpPr txBox="1"/>
            <p:nvPr/>
          </p:nvSpPr>
          <p:spPr>
            <a:xfrm>
              <a:off x="8082104" y="4892616"/>
              <a:ext cx="222128" cy="255378"/>
            </a:xfrm>
            <a:prstGeom prst="rect">
              <a:avLst/>
            </a:prstGeom>
            <a:noFill/>
          </p:spPr>
          <p:txBody>
            <a:bodyPr wrap="square" rtlCol="0">
              <a:spAutoFit/>
            </a:bodyPr>
            <a:lstStyle/>
            <a:p>
              <a:r>
                <a:rPr kumimoji="1" lang="en-US" altLang="ja-JP" sz="400" b="1" dirty="0"/>
                <a:t>x</a:t>
              </a:r>
              <a:endParaRPr kumimoji="1" lang="ja-JP" altLang="en-US" sz="400" b="1" dirty="0"/>
            </a:p>
          </p:txBody>
        </p:sp>
        <p:sp>
          <p:nvSpPr>
            <p:cNvPr id="192" name="テキスト ボックス 191"/>
            <p:cNvSpPr txBox="1"/>
            <p:nvPr/>
          </p:nvSpPr>
          <p:spPr>
            <a:xfrm>
              <a:off x="8834016" y="2819764"/>
              <a:ext cx="609716" cy="459682"/>
            </a:xfrm>
            <a:prstGeom prst="rect">
              <a:avLst/>
            </a:prstGeom>
            <a:noFill/>
          </p:spPr>
          <p:txBody>
            <a:bodyPr wrap="none" rtlCol="0">
              <a:spAutoFit/>
            </a:bodyPr>
            <a:lstStyle/>
            <a:p>
              <a:r>
                <a:rPr kumimoji="1" lang="en-US" altLang="ja-JP" sz="1200" b="1" dirty="0">
                  <a:solidFill>
                    <a:schemeClr val="accent2"/>
                  </a:solidFill>
                </a:rPr>
                <a:t>b1</a:t>
              </a:r>
              <a:endParaRPr kumimoji="1" lang="ja-JP" altLang="en-US" sz="1200" b="1" dirty="0">
                <a:solidFill>
                  <a:schemeClr val="accent2"/>
                </a:solidFill>
              </a:endParaRPr>
            </a:p>
          </p:txBody>
        </p:sp>
        <p:sp>
          <p:nvSpPr>
            <p:cNvPr id="193" name="テキスト ボックス 192"/>
            <p:cNvSpPr txBox="1"/>
            <p:nvPr/>
          </p:nvSpPr>
          <p:spPr>
            <a:xfrm>
              <a:off x="9692403" y="2280108"/>
              <a:ext cx="609716" cy="459682"/>
            </a:xfrm>
            <a:prstGeom prst="rect">
              <a:avLst/>
            </a:prstGeom>
            <a:noFill/>
          </p:spPr>
          <p:txBody>
            <a:bodyPr wrap="none" rtlCol="0">
              <a:spAutoFit/>
            </a:bodyPr>
            <a:lstStyle/>
            <a:p>
              <a:r>
                <a:rPr kumimoji="1" lang="en-US" altLang="ja-JP" sz="1200" b="1" dirty="0">
                  <a:solidFill>
                    <a:schemeClr val="accent2"/>
                  </a:solidFill>
                </a:rPr>
                <a:t>b2</a:t>
              </a:r>
              <a:endParaRPr kumimoji="1" lang="ja-JP" altLang="en-US" sz="1200" b="1" dirty="0">
                <a:solidFill>
                  <a:schemeClr val="accent2"/>
                </a:solidFill>
              </a:endParaRPr>
            </a:p>
          </p:txBody>
        </p:sp>
        <p:sp>
          <p:nvSpPr>
            <p:cNvPr id="194" name="テキスト ボックス 193"/>
            <p:cNvSpPr txBox="1"/>
            <p:nvPr/>
          </p:nvSpPr>
          <p:spPr>
            <a:xfrm>
              <a:off x="10601249" y="2572976"/>
              <a:ext cx="609716" cy="459682"/>
            </a:xfrm>
            <a:prstGeom prst="rect">
              <a:avLst/>
            </a:prstGeom>
            <a:noFill/>
          </p:spPr>
          <p:txBody>
            <a:bodyPr wrap="none" rtlCol="0">
              <a:spAutoFit/>
            </a:bodyPr>
            <a:lstStyle/>
            <a:p>
              <a:r>
                <a:rPr kumimoji="1" lang="en-US" altLang="ja-JP" sz="1200" b="1" dirty="0">
                  <a:solidFill>
                    <a:schemeClr val="accent2"/>
                  </a:solidFill>
                </a:rPr>
                <a:t>b3</a:t>
              </a:r>
              <a:endParaRPr kumimoji="1" lang="ja-JP" altLang="en-US" sz="1200" b="1" dirty="0">
                <a:solidFill>
                  <a:schemeClr val="accent2"/>
                </a:solidFill>
              </a:endParaRPr>
            </a:p>
          </p:txBody>
        </p:sp>
        <p:sp>
          <p:nvSpPr>
            <p:cNvPr id="195" name="テキスト ボックス 194"/>
            <p:cNvSpPr txBox="1"/>
            <p:nvPr/>
          </p:nvSpPr>
          <p:spPr>
            <a:xfrm>
              <a:off x="9036788" y="4299257"/>
              <a:ext cx="350989" cy="357531"/>
            </a:xfrm>
            <a:prstGeom prst="rect">
              <a:avLst/>
            </a:prstGeom>
            <a:noFill/>
          </p:spPr>
          <p:txBody>
            <a:bodyPr wrap="square" rtlCol="0">
              <a:spAutoFit/>
            </a:bodyPr>
            <a:lstStyle/>
            <a:p>
              <a:r>
                <a:rPr kumimoji="1" lang="en-US" altLang="ja-JP" sz="400" b="1" dirty="0"/>
                <a:t>z1</a:t>
              </a:r>
              <a:endParaRPr kumimoji="1" lang="ja-JP" altLang="en-US" sz="400" b="1" dirty="0"/>
            </a:p>
          </p:txBody>
        </p:sp>
        <p:sp>
          <p:nvSpPr>
            <p:cNvPr id="196" name="テキスト ボックス 195"/>
            <p:cNvSpPr txBox="1"/>
            <p:nvPr/>
          </p:nvSpPr>
          <p:spPr>
            <a:xfrm>
              <a:off x="9926090" y="4769490"/>
              <a:ext cx="350989" cy="357531"/>
            </a:xfrm>
            <a:prstGeom prst="rect">
              <a:avLst/>
            </a:prstGeom>
            <a:noFill/>
          </p:spPr>
          <p:txBody>
            <a:bodyPr wrap="square" rtlCol="0">
              <a:spAutoFit/>
            </a:bodyPr>
            <a:lstStyle/>
            <a:p>
              <a:r>
                <a:rPr kumimoji="1" lang="en-US" altLang="ja-JP" sz="400" b="1" dirty="0"/>
                <a:t>z2</a:t>
              </a:r>
              <a:endParaRPr kumimoji="1" lang="ja-JP" altLang="en-US" sz="400" b="1" dirty="0"/>
            </a:p>
          </p:txBody>
        </p:sp>
        <p:sp>
          <p:nvSpPr>
            <p:cNvPr id="197" name="テキスト ボックス 196"/>
            <p:cNvSpPr txBox="1"/>
            <p:nvPr/>
          </p:nvSpPr>
          <p:spPr>
            <a:xfrm>
              <a:off x="10696626" y="4465516"/>
              <a:ext cx="350989" cy="357531"/>
            </a:xfrm>
            <a:prstGeom prst="rect">
              <a:avLst/>
            </a:prstGeom>
            <a:noFill/>
          </p:spPr>
          <p:txBody>
            <a:bodyPr wrap="square" rtlCol="0">
              <a:spAutoFit/>
            </a:bodyPr>
            <a:lstStyle/>
            <a:p>
              <a:r>
                <a:rPr kumimoji="1" lang="en-US" altLang="ja-JP" sz="400" b="1" dirty="0"/>
                <a:t>z3</a:t>
              </a:r>
              <a:endParaRPr kumimoji="1" lang="ja-JP" altLang="en-US" sz="400" b="1" dirty="0"/>
            </a:p>
          </p:txBody>
        </p:sp>
        <p:sp>
          <p:nvSpPr>
            <p:cNvPr id="198" name="テキスト ボックス 197"/>
            <p:cNvSpPr txBox="1"/>
            <p:nvPr/>
          </p:nvSpPr>
          <p:spPr>
            <a:xfrm>
              <a:off x="8255461" y="3774348"/>
              <a:ext cx="1072591" cy="434144"/>
            </a:xfrm>
            <a:prstGeom prst="rect">
              <a:avLst/>
            </a:prstGeom>
            <a:noFill/>
          </p:spPr>
          <p:txBody>
            <a:bodyPr wrap="none" rtlCol="0">
              <a:spAutoFit/>
            </a:bodyPr>
            <a:lstStyle/>
            <a:p>
              <a:r>
                <a:rPr kumimoji="1" lang="en-US" altLang="ja-JP" sz="1050" dirty="0">
                  <a:solidFill>
                    <a:schemeClr val="accent2"/>
                  </a:solidFill>
                </a:rPr>
                <a:t>50x784</a:t>
              </a:r>
              <a:endParaRPr kumimoji="1" lang="ja-JP" altLang="en-US" sz="1050" dirty="0">
                <a:solidFill>
                  <a:schemeClr val="accent2"/>
                </a:solidFill>
              </a:endParaRPr>
            </a:p>
          </p:txBody>
        </p:sp>
        <p:sp>
          <p:nvSpPr>
            <p:cNvPr id="199" name="テキスト ボックス 198"/>
            <p:cNvSpPr txBox="1"/>
            <p:nvPr/>
          </p:nvSpPr>
          <p:spPr>
            <a:xfrm>
              <a:off x="9127359" y="3754404"/>
              <a:ext cx="1072591" cy="434144"/>
            </a:xfrm>
            <a:prstGeom prst="rect">
              <a:avLst/>
            </a:prstGeom>
            <a:noFill/>
          </p:spPr>
          <p:txBody>
            <a:bodyPr wrap="none" rtlCol="0">
              <a:spAutoFit/>
            </a:bodyPr>
            <a:lstStyle/>
            <a:p>
              <a:r>
                <a:rPr kumimoji="1" lang="en-US" altLang="ja-JP" sz="1050" dirty="0">
                  <a:solidFill>
                    <a:schemeClr val="accent2"/>
                  </a:solidFill>
                </a:rPr>
                <a:t>100x50</a:t>
              </a:r>
              <a:endParaRPr kumimoji="1" lang="ja-JP" altLang="en-US" sz="1050" dirty="0">
                <a:solidFill>
                  <a:schemeClr val="accent2"/>
                </a:solidFill>
              </a:endParaRPr>
            </a:p>
          </p:txBody>
        </p:sp>
        <p:sp>
          <p:nvSpPr>
            <p:cNvPr id="200" name="テキスト ボックス 199"/>
            <p:cNvSpPr txBox="1"/>
            <p:nvPr/>
          </p:nvSpPr>
          <p:spPr>
            <a:xfrm>
              <a:off x="10023229" y="3757066"/>
              <a:ext cx="1072591" cy="434144"/>
            </a:xfrm>
            <a:prstGeom prst="rect">
              <a:avLst/>
            </a:prstGeom>
            <a:noFill/>
          </p:spPr>
          <p:txBody>
            <a:bodyPr wrap="none" rtlCol="0">
              <a:spAutoFit/>
            </a:bodyPr>
            <a:lstStyle/>
            <a:p>
              <a:r>
                <a:rPr kumimoji="1" lang="en-US" altLang="ja-JP" sz="1050" dirty="0">
                  <a:solidFill>
                    <a:schemeClr val="accent2"/>
                  </a:solidFill>
                </a:rPr>
                <a:t>10x100</a:t>
              </a:r>
              <a:endParaRPr kumimoji="1" lang="ja-JP" altLang="en-US" sz="1050" dirty="0">
                <a:solidFill>
                  <a:schemeClr val="accent2"/>
                </a:solidFill>
              </a:endParaRPr>
            </a:p>
          </p:txBody>
        </p:sp>
        <p:pic>
          <p:nvPicPr>
            <p:cNvPr id="201" name="図 200"/>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975569" y="2623405"/>
              <a:ext cx="592032" cy="558520"/>
            </a:xfrm>
            <a:prstGeom prst="rect">
              <a:avLst/>
            </a:prstGeom>
          </p:spPr>
        </p:pic>
        <p:pic>
          <p:nvPicPr>
            <p:cNvPr id="202" name="図 201"/>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583322" y="3342919"/>
              <a:ext cx="592032" cy="558520"/>
            </a:xfrm>
            <a:prstGeom prst="rect">
              <a:avLst/>
            </a:prstGeom>
          </p:spPr>
        </p:pic>
        <p:pic>
          <p:nvPicPr>
            <p:cNvPr id="203" name="図 202"/>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461656" y="3326074"/>
              <a:ext cx="592032" cy="558520"/>
            </a:xfrm>
            <a:prstGeom prst="rect">
              <a:avLst/>
            </a:prstGeom>
          </p:spPr>
        </p:pic>
        <p:pic>
          <p:nvPicPr>
            <p:cNvPr id="204" name="図 203"/>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339990" y="3381421"/>
              <a:ext cx="592032" cy="558520"/>
            </a:xfrm>
            <a:prstGeom prst="rect">
              <a:avLst/>
            </a:prstGeom>
          </p:spPr>
        </p:pic>
        <p:pic>
          <p:nvPicPr>
            <p:cNvPr id="205" name="図 204"/>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832240" y="2137314"/>
              <a:ext cx="592032" cy="558520"/>
            </a:xfrm>
            <a:prstGeom prst="rect">
              <a:avLst/>
            </a:prstGeom>
          </p:spPr>
        </p:pic>
        <p:pic>
          <p:nvPicPr>
            <p:cNvPr id="206" name="図 20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739450" y="2409236"/>
              <a:ext cx="592032" cy="558520"/>
            </a:xfrm>
            <a:prstGeom prst="rect">
              <a:avLst/>
            </a:prstGeom>
          </p:spPr>
        </p:pic>
        <p:sp>
          <p:nvSpPr>
            <p:cNvPr id="207" name="矢印: 右 30">
              <a:extLst>
                <a:ext uri="{FF2B5EF4-FFF2-40B4-BE49-F238E27FC236}">
                  <a16:creationId xmlns:a16="http://schemas.microsoft.com/office/drawing/2014/main" xmlns="" id="{AE0FE77E-FC00-4298-9A02-4982620B6DAA}"/>
                </a:ext>
              </a:extLst>
            </p:cNvPr>
            <p:cNvSpPr/>
            <p:nvPr/>
          </p:nvSpPr>
          <p:spPr>
            <a:xfrm>
              <a:off x="7969407" y="3364619"/>
              <a:ext cx="470951" cy="6369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入力</a:t>
              </a:r>
            </a:p>
          </p:txBody>
        </p:sp>
        <p:sp>
          <p:nvSpPr>
            <p:cNvPr id="208" name="矢印: 右 31">
              <a:extLst>
                <a:ext uri="{FF2B5EF4-FFF2-40B4-BE49-F238E27FC236}">
                  <a16:creationId xmlns:a16="http://schemas.microsoft.com/office/drawing/2014/main" xmlns="" id="{E3D7EC7F-88CD-4690-ABC9-412366CBE7BD}"/>
                </a:ext>
              </a:extLst>
            </p:cNvPr>
            <p:cNvSpPr/>
            <p:nvPr/>
          </p:nvSpPr>
          <p:spPr>
            <a:xfrm>
              <a:off x="10650727" y="3349400"/>
              <a:ext cx="470951" cy="6369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出力</a:t>
              </a:r>
            </a:p>
          </p:txBody>
        </p:sp>
      </p:grpSp>
      <p:grpSp>
        <p:nvGrpSpPr>
          <p:cNvPr id="209" name="グループ化 208"/>
          <p:cNvGrpSpPr/>
          <p:nvPr/>
        </p:nvGrpSpPr>
        <p:grpSpPr>
          <a:xfrm>
            <a:off x="2871623" y="4040853"/>
            <a:ext cx="2279497" cy="1957884"/>
            <a:chOff x="5270244" y="3411596"/>
            <a:chExt cx="2012032" cy="1728152"/>
          </a:xfrm>
        </p:grpSpPr>
        <p:pic>
          <p:nvPicPr>
            <p:cNvPr id="210" name="図 20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70244" y="3551756"/>
              <a:ext cx="1820994" cy="1429364"/>
            </a:xfrm>
            <a:prstGeom prst="rect">
              <a:avLst/>
            </a:prstGeom>
          </p:spPr>
        </p:pic>
        <p:sp>
          <p:nvSpPr>
            <p:cNvPr id="211" name="テキスト ボックス 210"/>
            <p:cNvSpPr txBox="1"/>
            <p:nvPr/>
          </p:nvSpPr>
          <p:spPr>
            <a:xfrm>
              <a:off x="7068190" y="3844345"/>
              <a:ext cx="128117" cy="107722"/>
            </a:xfrm>
            <a:prstGeom prst="rect">
              <a:avLst/>
            </a:prstGeom>
            <a:noFill/>
          </p:spPr>
          <p:txBody>
            <a:bodyPr wrap="square" rtlCol="0">
              <a:spAutoFit/>
            </a:bodyPr>
            <a:lstStyle/>
            <a:p>
              <a:r>
                <a:rPr kumimoji="1" lang="en-US" altLang="ja-JP" sz="100" dirty="0">
                  <a:solidFill>
                    <a:schemeClr val="accent2"/>
                  </a:solidFill>
                </a:rPr>
                <a:t>1</a:t>
              </a:r>
              <a:endParaRPr kumimoji="1" lang="ja-JP" altLang="en-US" sz="100" dirty="0">
                <a:solidFill>
                  <a:schemeClr val="accent2"/>
                </a:solidFill>
              </a:endParaRPr>
            </a:p>
          </p:txBody>
        </p:sp>
        <p:sp>
          <p:nvSpPr>
            <p:cNvPr id="212" name="テキスト ボックス 211"/>
            <p:cNvSpPr txBox="1"/>
            <p:nvPr/>
          </p:nvSpPr>
          <p:spPr>
            <a:xfrm>
              <a:off x="7068190" y="3746350"/>
              <a:ext cx="128117" cy="107722"/>
            </a:xfrm>
            <a:prstGeom prst="rect">
              <a:avLst/>
            </a:prstGeom>
            <a:noFill/>
          </p:spPr>
          <p:txBody>
            <a:bodyPr wrap="square" rtlCol="0">
              <a:spAutoFit/>
            </a:bodyPr>
            <a:lstStyle/>
            <a:p>
              <a:r>
                <a:rPr kumimoji="1" lang="en-US" altLang="ja-JP" sz="100" dirty="0">
                  <a:solidFill>
                    <a:schemeClr val="accent2"/>
                  </a:solidFill>
                </a:rPr>
                <a:t>0</a:t>
              </a:r>
              <a:endParaRPr kumimoji="1" lang="ja-JP" altLang="en-US" sz="100" dirty="0">
                <a:solidFill>
                  <a:schemeClr val="accent2"/>
                </a:solidFill>
              </a:endParaRPr>
            </a:p>
          </p:txBody>
        </p:sp>
        <p:sp>
          <p:nvSpPr>
            <p:cNvPr id="213" name="テキスト ボックス 212"/>
            <p:cNvSpPr txBox="1"/>
            <p:nvPr/>
          </p:nvSpPr>
          <p:spPr>
            <a:xfrm>
              <a:off x="7068190" y="3942340"/>
              <a:ext cx="128117" cy="107722"/>
            </a:xfrm>
            <a:prstGeom prst="rect">
              <a:avLst/>
            </a:prstGeom>
            <a:noFill/>
          </p:spPr>
          <p:txBody>
            <a:bodyPr wrap="square" rtlCol="0">
              <a:spAutoFit/>
            </a:bodyPr>
            <a:lstStyle/>
            <a:p>
              <a:r>
                <a:rPr kumimoji="1" lang="en-US" altLang="ja-JP" sz="100" dirty="0">
                  <a:solidFill>
                    <a:schemeClr val="accent2"/>
                  </a:solidFill>
                </a:rPr>
                <a:t>2</a:t>
              </a:r>
              <a:endParaRPr kumimoji="1" lang="ja-JP" altLang="en-US" sz="100" dirty="0">
                <a:solidFill>
                  <a:schemeClr val="accent2"/>
                </a:solidFill>
              </a:endParaRPr>
            </a:p>
          </p:txBody>
        </p:sp>
        <p:sp>
          <p:nvSpPr>
            <p:cNvPr id="214" name="テキスト ボックス 213"/>
            <p:cNvSpPr txBox="1"/>
            <p:nvPr/>
          </p:nvSpPr>
          <p:spPr>
            <a:xfrm>
              <a:off x="7068190" y="4040336"/>
              <a:ext cx="128117" cy="107722"/>
            </a:xfrm>
            <a:prstGeom prst="rect">
              <a:avLst/>
            </a:prstGeom>
            <a:noFill/>
          </p:spPr>
          <p:txBody>
            <a:bodyPr wrap="square" rtlCol="0">
              <a:spAutoFit/>
            </a:bodyPr>
            <a:lstStyle/>
            <a:p>
              <a:r>
                <a:rPr kumimoji="1" lang="en-US" altLang="ja-JP" sz="100" dirty="0">
                  <a:solidFill>
                    <a:schemeClr val="accent2"/>
                  </a:solidFill>
                </a:rPr>
                <a:t>3</a:t>
              </a:r>
              <a:endParaRPr kumimoji="1" lang="ja-JP" altLang="en-US" sz="100" dirty="0">
                <a:solidFill>
                  <a:schemeClr val="accent2"/>
                </a:solidFill>
              </a:endParaRPr>
            </a:p>
          </p:txBody>
        </p:sp>
        <p:sp>
          <p:nvSpPr>
            <p:cNvPr id="215" name="テキスト ボックス 214"/>
            <p:cNvSpPr txBox="1"/>
            <p:nvPr/>
          </p:nvSpPr>
          <p:spPr>
            <a:xfrm>
              <a:off x="7068190" y="4236327"/>
              <a:ext cx="128117" cy="107722"/>
            </a:xfrm>
            <a:prstGeom prst="rect">
              <a:avLst/>
            </a:prstGeom>
            <a:noFill/>
          </p:spPr>
          <p:txBody>
            <a:bodyPr wrap="square" rtlCol="0">
              <a:spAutoFit/>
            </a:bodyPr>
            <a:lstStyle/>
            <a:p>
              <a:r>
                <a:rPr kumimoji="1" lang="en-US" altLang="ja-JP" sz="100" dirty="0">
                  <a:solidFill>
                    <a:schemeClr val="accent2"/>
                  </a:solidFill>
                </a:rPr>
                <a:t>5</a:t>
              </a:r>
              <a:endParaRPr kumimoji="1" lang="ja-JP" altLang="en-US" sz="100" dirty="0">
                <a:solidFill>
                  <a:schemeClr val="accent2"/>
                </a:solidFill>
              </a:endParaRPr>
            </a:p>
          </p:txBody>
        </p:sp>
        <p:sp>
          <p:nvSpPr>
            <p:cNvPr id="216" name="テキスト ボックス 215"/>
            <p:cNvSpPr txBox="1"/>
            <p:nvPr/>
          </p:nvSpPr>
          <p:spPr>
            <a:xfrm>
              <a:off x="7068190" y="4138331"/>
              <a:ext cx="128117" cy="107722"/>
            </a:xfrm>
            <a:prstGeom prst="rect">
              <a:avLst/>
            </a:prstGeom>
            <a:noFill/>
          </p:spPr>
          <p:txBody>
            <a:bodyPr wrap="square" rtlCol="0">
              <a:spAutoFit/>
            </a:bodyPr>
            <a:lstStyle/>
            <a:p>
              <a:r>
                <a:rPr lang="en-US" altLang="ja-JP" sz="100" dirty="0">
                  <a:solidFill>
                    <a:schemeClr val="accent2"/>
                  </a:solidFill>
                </a:rPr>
                <a:t>4</a:t>
              </a:r>
              <a:endParaRPr kumimoji="1" lang="ja-JP" altLang="en-US" sz="100" dirty="0">
                <a:solidFill>
                  <a:schemeClr val="accent2"/>
                </a:solidFill>
              </a:endParaRPr>
            </a:p>
          </p:txBody>
        </p:sp>
        <p:sp>
          <p:nvSpPr>
            <p:cNvPr id="217" name="テキスト ボックス 216"/>
            <p:cNvSpPr txBox="1"/>
            <p:nvPr/>
          </p:nvSpPr>
          <p:spPr>
            <a:xfrm>
              <a:off x="7068190" y="4334323"/>
              <a:ext cx="128117" cy="107722"/>
            </a:xfrm>
            <a:prstGeom prst="rect">
              <a:avLst/>
            </a:prstGeom>
            <a:noFill/>
          </p:spPr>
          <p:txBody>
            <a:bodyPr wrap="square" rtlCol="0">
              <a:spAutoFit/>
            </a:bodyPr>
            <a:lstStyle/>
            <a:p>
              <a:r>
                <a:rPr kumimoji="1" lang="en-US" altLang="ja-JP" sz="100" dirty="0">
                  <a:solidFill>
                    <a:schemeClr val="accent2"/>
                  </a:solidFill>
                </a:rPr>
                <a:t>6</a:t>
              </a:r>
              <a:endParaRPr kumimoji="1" lang="ja-JP" altLang="en-US" sz="100" dirty="0">
                <a:solidFill>
                  <a:schemeClr val="accent2"/>
                </a:solidFill>
              </a:endParaRPr>
            </a:p>
          </p:txBody>
        </p:sp>
        <p:sp>
          <p:nvSpPr>
            <p:cNvPr id="218" name="テキスト ボックス 217"/>
            <p:cNvSpPr txBox="1"/>
            <p:nvPr/>
          </p:nvSpPr>
          <p:spPr>
            <a:xfrm>
              <a:off x="7068190" y="4432319"/>
              <a:ext cx="128117" cy="107722"/>
            </a:xfrm>
            <a:prstGeom prst="rect">
              <a:avLst/>
            </a:prstGeom>
            <a:noFill/>
          </p:spPr>
          <p:txBody>
            <a:bodyPr wrap="square" rtlCol="0">
              <a:spAutoFit/>
            </a:bodyPr>
            <a:lstStyle/>
            <a:p>
              <a:r>
                <a:rPr kumimoji="1" lang="en-US" altLang="ja-JP" sz="100" dirty="0">
                  <a:solidFill>
                    <a:schemeClr val="accent2"/>
                  </a:solidFill>
                </a:rPr>
                <a:t>7</a:t>
              </a:r>
              <a:endParaRPr kumimoji="1" lang="ja-JP" altLang="en-US" sz="100" dirty="0">
                <a:solidFill>
                  <a:schemeClr val="accent2"/>
                </a:solidFill>
              </a:endParaRPr>
            </a:p>
          </p:txBody>
        </p:sp>
        <p:sp>
          <p:nvSpPr>
            <p:cNvPr id="219" name="テキスト ボックス 218"/>
            <p:cNvSpPr txBox="1"/>
            <p:nvPr/>
          </p:nvSpPr>
          <p:spPr>
            <a:xfrm>
              <a:off x="7068190" y="4628309"/>
              <a:ext cx="128117" cy="107722"/>
            </a:xfrm>
            <a:prstGeom prst="rect">
              <a:avLst/>
            </a:prstGeom>
            <a:noFill/>
          </p:spPr>
          <p:txBody>
            <a:bodyPr wrap="square" rtlCol="0">
              <a:spAutoFit/>
            </a:bodyPr>
            <a:lstStyle/>
            <a:p>
              <a:r>
                <a:rPr kumimoji="1" lang="en-US" altLang="ja-JP" sz="100" dirty="0"/>
                <a:t>9</a:t>
              </a:r>
              <a:endParaRPr kumimoji="1" lang="ja-JP" altLang="en-US" sz="100" dirty="0"/>
            </a:p>
          </p:txBody>
        </p:sp>
        <p:sp>
          <p:nvSpPr>
            <p:cNvPr id="220" name="テキスト ボックス 219"/>
            <p:cNvSpPr txBox="1"/>
            <p:nvPr/>
          </p:nvSpPr>
          <p:spPr>
            <a:xfrm>
              <a:off x="7068190" y="4530312"/>
              <a:ext cx="128117" cy="107722"/>
            </a:xfrm>
            <a:prstGeom prst="rect">
              <a:avLst/>
            </a:prstGeom>
            <a:noFill/>
          </p:spPr>
          <p:txBody>
            <a:bodyPr wrap="square" rtlCol="0">
              <a:spAutoFit/>
            </a:bodyPr>
            <a:lstStyle/>
            <a:p>
              <a:r>
                <a:rPr lang="en-US" altLang="ja-JP" sz="100" dirty="0"/>
                <a:t>8</a:t>
              </a:r>
              <a:endParaRPr kumimoji="1" lang="ja-JP" altLang="en-US" sz="100" dirty="0"/>
            </a:p>
          </p:txBody>
        </p:sp>
        <p:sp>
          <p:nvSpPr>
            <p:cNvPr id="221" name="テキスト ボックス 220"/>
            <p:cNvSpPr txBox="1"/>
            <p:nvPr/>
          </p:nvSpPr>
          <p:spPr>
            <a:xfrm>
              <a:off x="5591604" y="4154195"/>
              <a:ext cx="413897" cy="276999"/>
            </a:xfrm>
            <a:prstGeom prst="rect">
              <a:avLst/>
            </a:prstGeom>
            <a:noFill/>
          </p:spPr>
          <p:txBody>
            <a:bodyPr wrap="none" rtlCol="0">
              <a:spAutoFit/>
            </a:bodyPr>
            <a:lstStyle/>
            <a:p>
              <a:r>
                <a:rPr kumimoji="1" lang="en-US" altLang="ja-JP" sz="1200" b="1" dirty="0"/>
                <a:t>W1</a:t>
              </a:r>
              <a:endParaRPr kumimoji="1" lang="ja-JP" altLang="en-US" sz="1200" b="1" dirty="0"/>
            </a:p>
          </p:txBody>
        </p:sp>
        <p:sp>
          <p:nvSpPr>
            <p:cNvPr id="222" name="テキスト ボックス 221"/>
            <p:cNvSpPr txBox="1"/>
            <p:nvPr/>
          </p:nvSpPr>
          <p:spPr>
            <a:xfrm>
              <a:off x="6106029" y="4142894"/>
              <a:ext cx="413897" cy="276999"/>
            </a:xfrm>
            <a:prstGeom prst="rect">
              <a:avLst/>
            </a:prstGeom>
            <a:noFill/>
          </p:spPr>
          <p:txBody>
            <a:bodyPr wrap="none" rtlCol="0">
              <a:spAutoFit/>
            </a:bodyPr>
            <a:lstStyle/>
            <a:p>
              <a:r>
                <a:rPr kumimoji="1" lang="en-US" altLang="ja-JP" sz="1200" b="1" dirty="0"/>
                <a:t>W2</a:t>
              </a:r>
              <a:endParaRPr kumimoji="1" lang="ja-JP" altLang="en-US" sz="1200" b="1" dirty="0"/>
            </a:p>
          </p:txBody>
        </p:sp>
        <p:sp>
          <p:nvSpPr>
            <p:cNvPr id="223" name="テキスト ボックス 222"/>
            <p:cNvSpPr txBox="1"/>
            <p:nvPr/>
          </p:nvSpPr>
          <p:spPr>
            <a:xfrm>
              <a:off x="6620452" y="4142901"/>
              <a:ext cx="413897" cy="276999"/>
            </a:xfrm>
            <a:prstGeom prst="rect">
              <a:avLst/>
            </a:prstGeom>
            <a:noFill/>
          </p:spPr>
          <p:txBody>
            <a:bodyPr wrap="none" rtlCol="0">
              <a:spAutoFit/>
            </a:bodyPr>
            <a:lstStyle/>
            <a:p>
              <a:r>
                <a:rPr kumimoji="1" lang="en-US" altLang="ja-JP" sz="1200" b="1" dirty="0"/>
                <a:t>W3</a:t>
              </a:r>
              <a:endParaRPr kumimoji="1" lang="ja-JP" altLang="en-US" sz="1200" b="1" dirty="0"/>
            </a:p>
          </p:txBody>
        </p:sp>
        <p:sp>
          <p:nvSpPr>
            <p:cNvPr id="224" name="テキスト ボックス 223"/>
            <p:cNvSpPr txBox="1"/>
            <p:nvPr/>
          </p:nvSpPr>
          <p:spPr>
            <a:xfrm>
              <a:off x="5396858" y="4985860"/>
              <a:ext cx="133852" cy="153888"/>
            </a:xfrm>
            <a:prstGeom prst="rect">
              <a:avLst/>
            </a:prstGeom>
            <a:noFill/>
          </p:spPr>
          <p:txBody>
            <a:bodyPr wrap="square" rtlCol="0">
              <a:spAutoFit/>
            </a:bodyPr>
            <a:lstStyle/>
            <a:p>
              <a:r>
                <a:rPr kumimoji="1" lang="en-US" altLang="ja-JP" sz="400" b="1" dirty="0"/>
                <a:t>x</a:t>
              </a:r>
              <a:endParaRPr kumimoji="1" lang="ja-JP" altLang="en-US" sz="400" b="1" dirty="0"/>
            </a:p>
          </p:txBody>
        </p:sp>
        <p:sp>
          <p:nvSpPr>
            <p:cNvPr id="225" name="テキスト ボックス 224"/>
            <p:cNvSpPr txBox="1"/>
            <p:nvPr/>
          </p:nvSpPr>
          <p:spPr>
            <a:xfrm>
              <a:off x="5849953" y="3736786"/>
              <a:ext cx="367408" cy="276999"/>
            </a:xfrm>
            <a:prstGeom prst="rect">
              <a:avLst/>
            </a:prstGeom>
            <a:noFill/>
          </p:spPr>
          <p:txBody>
            <a:bodyPr wrap="none" rtlCol="0">
              <a:spAutoFit/>
            </a:bodyPr>
            <a:lstStyle/>
            <a:p>
              <a:r>
                <a:rPr kumimoji="1" lang="en-US" altLang="ja-JP" sz="1200" b="1" dirty="0"/>
                <a:t>b1</a:t>
              </a:r>
              <a:endParaRPr kumimoji="1" lang="ja-JP" altLang="en-US" sz="1200" b="1" dirty="0"/>
            </a:p>
          </p:txBody>
        </p:sp>
        <p:sp>
          <p:nvSpPr>
            <p:cNvPr id="226" name="テキスト ボックス 225"/>
            <p:cNvSpPr txBox="1"/>
            <p:nvPr/>
          </p:nvSpPr>
          <p:spPr>
            <a:xfrm>
              <a:off x="6367208" y="3411596"/>
              <a:ext cx="367408" cy="276999"/>
            </a:xfrm>
            <a:prstGeom prst="rect">
              <a:avLst/>
            </a:prstGeom>
            <a:noFill/>
          </p:spPr>
          <p:txBody>
            <a:bodyPr wrap="none" rtlCol="0">
              <a:spAutoFit/>
            </a:bodyPr>
            <a:lstStyle/>
            <a:p>
              <a:r>
                <a:rPr kumimoji="1" lang="en-US" altLang="ja-JP" sz="1200" b="1" dirty="0"/>
                <a:t>b2</a:t>
              </a:r>
              <a:endParaRPr kumimoji="1" lang="ja-JP" altLang="en-US" sz="1200" b="1" dirty="0"/>
            </a:p>
          </p:txBody>
        </p:sp>
        <p:sp>
          <p:nvSpPr>
            <p:cNvPr id="227" name="テキスト ボックス 226"/>
            <p:cNvSpPr txBox="1"/>
            <p:nvPr/>
          </p:nvSpPr>
          <p:spPr>
            <a:xfrm>
              <a:off x="6914868" y="3588074"/>
              <a:ext cx="367408" cy="276999"/>
            </a:xfrm>
            <a:prstGeom prst="rect">
              <a:avLst/>
            </a:prstGeom>
            <a:noFill/>
          </p:spPr>
          <p:txBody>
            <a:bodyPr wrap="none" rtlCol="0">
              <a:spAutoFit/>
            </a:bodyPr>
            <a:lstStyle/>
            <a:p>
              <a:r>
                <a:rPr kumimoji="1" lang="en-US" altLang="ja-JP" sz="1200" b="1" dirty="0"/>
                <a:t>b3</a:t>
              </a:r>
              <a:endParaRPr kumimoji="1" lang="ja-JP" altLang="en-US" sz="1200" b="1" dirty="0"/>
            </a:p>
          </p:txBody>
        </p:sp>
        <p:sp>
          <p:nvSpPr>
            <p:cNvPr id="228" name="テキスト ボックス 227"/>
            <p:cNvSpPr txBox="1"/>
            <p:nvPr/>
          </p:nvSpPr>
          <p:spPr>
            <a:xfrm>
              <a:off x="5972142" y="4628308"/>
              <a:ext cx="211502" cy="215444"/>
            </a:xfrm>
            <a:prstGeom prst="rect">
              <a:avLst/>
            </a:prstGeom>
            <a:noFill/>
          </p:spPr>
          <p:txBody>
            <a:bodyPr wrap="square" rtlCol="0">
              <a:spAutoFit/>
            </a:bodyPr>
            <a:lstStyle/>
            <a:p>
              <a:r>
                <a:rPr kumimoji="1" lang="en-US" altLang="ja-JP" sz="400" b="1" dirty="0"/>
                <a:t>z1</a:t>
              </a:r>
              <a:endParaRPr kumimoji="1" lang="ja-JP" altLang="en-US" sz="400" b="1" dirty="0"/>
            </a:p>
          </p:txBody>
        </p:sp>
        <p:sp>
          <p:nvSpPr>
            <p:cNvPr id="229" name="テキスト ボックス 228"/>
            <p:cNvSpPr txBox="1"/>
            <p:nvPr/>
          </p:nvSpPr>
          <p:spPr>
            <a:xfrm>
              <a:off x="6508025" y="4911666"/>
              <a:ext cx="211502" cy="215444"/>
            </a:xfrm>
            <a:prstGeom prst="rect">
              <a:avLst/>
            </a:prstGeom>
            <a:noFill/>
          </p:spPr>
          <p:txBody>
            <a:bodyPr wrap="square" rtlCol="0">
              <a:spAutoFit/>
            </a:bodyPr>
            <a:lstStyle/>
            <a:p>
              <a:r>
                <a:rPr kumimoji="1" lang="en-US" altLang="ja-JP" sz="400" b="1" dirty="0"/>
                <a:t>z2</a:t>
              </a:r>
              <a:endParaRPr kumimoji="1" lang="ja-JP" altLang="en-US" sz="400" b="1" dirty="0"/>
            </a:p>
          </p:txBody>
        </p:sp>
        <p:sp>
          <p:nvSpPr>
            <p:cNvPr id="230" name="テキスト ボックス 229"/>
            <p:cNvSpPr txBox="1"/>
            <p:nvPr/>
          </p:nvSpPr>
          <p:spPr>
            <a:xfrm>
              <a:off x="6972341" y="4728496"/>
              <a:ext cx="211502" cy="215444"/>
            </a:xfrm>
            <a:prstGeom prst="rect">
              <a:avLst/>
            </a:prstGeom>
            <a:noFill/>
          </p:spPr>
          <p:txBody>
            <a:bodyPr wrap="square" rtlCol="0">
              <a:spAutoFit/>
            </a:bodyPr>
            <a:lstStyle/>
            <a:p>
              <a:r>
                <a:rPr kumimoji="1" lang="en-US" altLang="ja-JP" sz="400" b="1" dirty="0"/>
                <a:t>z3</a:t>
              </a:r>
              <a:endParaRPr kumimoji="1" lang="ja-JP" altLang="en-US" sz="400" b="1" dirty="0"/>
            </a:p>
          </p:txBody>
        </p:sp>
        <p:sp>
          <p:nvSpPr>
            <p:cNvPr id="231" name="テキスト ボックス 230"/>
            <p:cNvSpPr txBox="1"/>
            <p:nvPr/>
          </p:nvSpPr>
          <p:spPr>
            <a:xfrm>
              <a:off x="5501322" y="4312007"/>
              <a:ext cx="646331" cy="261610"/>
            </a:xfrm>
            <a:prstGeom prst="rect">
              <a:avLst/>
            </a:prstGeom>
            <a:noFill/>
          </p:spPr>
          <p:txBody>
            <a:bodyPr wrap="none" rtlCol="0">
              <a:spAutoFit/>
            </a:bodyPr>
            <a:lstStyle/>
            <a:p>
              <a:r>
                <a:rPr kumimoji="1" lang="en-US" altLang="ja-JP" sz="1050" dirty="0"/>
                <a:t>50x784</a:t>
              </a:r>
              <a:endParaRPr kumimoji="1" lang="ja-JP" altLang="en-US" sz="1050" dirty="0"/>
            </a:p>
          </p:txBody>
        </p:sp>
        <p:sp>
          <p:nvSpPr>
            <p:cNvPr id="232" name="テキスト ボックス 231"/>
            <p:cNvSpPr txBox="1"/>
            <p:nvPr/>
          </p:nvSpPr>
          <p:spPr>
            <a:xfrm>
              <a:off x="6026719" y="4299989"/>
              <a:ext cx="646331" cy="261610"/>
            </a:xfrm>
            <a:prstGeom prst="rect">
              <a:avLst/>
            </a:prstGeom>
            <a:noFill/>
          </p:spPr>
          <p:txBody>
            <a:bodyPr wrap="none" rtlCol="0">
              <a:spAutoFit/>
            </a:bodyPr>
            <a:lstStyle/>
            <a:p>
              <a:r>
                <a:rPr kumimoji="1" lang="en-US" altLang="ja-JP" sz="1050" dirty="0"/>
                <a:t>100x50</a:t>
              </a:r>
              <a:endParaRPr kumimoji="1" lang="ja-JP" altLang="en-US" sz="1050" dirty="0"/>
            </a:p>
          </p:txBody>
        </p:sp>
        <p:sp>
          <p:nvSpPr>
            <p:cNvPr id="233" name="テキスト ボックス 232"/>
            <p:cNvSpPr txBox="1"/>
            <p:nvPr/>
          </p:nvSpPr>
          <p:spPr>
            <a:xfrm>
              <a:off x="6566560" y="4301597"/>
              <a:ext cx="646331" cy="261610"/>
            </a:xfrm>
            <a:prstGeom prst="rect">
              <a:avLst/>
            </a:prstGeom>
            <a:noFill/>
          </p:spPr>
          <p:txBody>
            <a:bodyPr wrap="none" rtlCol="0">
              <a:spAutoFit/>
            </a:bodyPr>
            <a:lstStyle/>
            <a:p>
              <a:r>
                <a:rPr kumimoji="1" lang="en-US" altLang="ja-JP" sz="1050" dirty="0"/>
                <a:t>10x100</a:t>
              </a:r>
              <a:endParaRPr kumimoji="1" lang="ja-JP" altLang="en-US" sz="1050" dirty="0"/>
            </a:p>
          </p:txBody>
        </p:sp>
        <p:sp>
          <p:nvSpPr>
            <p:cNvPr id="234" name="矢印: 右 30">
              <a:extLst>
                <a:ext uri="{FF2B5EF4-FFF2-40B4-BE49-F238E27FC236}">
                  <a16:creationId xmlns:a16="http://schemas.microsoft.com/office/drawing/2014/main" xmlns="" id="{AE0FE77E-FC00-4298-9A02-4982620B6DAA}"/>
                </a:ext>
              </a:extLst>
            </p:cNvPr>
            <p:cNvSpPr/>
            <p:nvPr/>
          </p:nvSpPr>
          <p:spPr>
            <a:xfrm>
              <a:off x="5328948" y="4065113"/>
              <a:ext cx="283790" cy="3838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入力</a:t>
              </a:r>
            </a:p>
          </p:txBody>
        </p:sp>
        <p:sp>
          <p:nvSpPr>
            <p:cNvPr id="235" name="矢印: 右 31">
              <a:extLst>
                <a:ext uri="{FF2B5EF4-FFF2-40B4-BE49-F238E27FC236}">
                  <a16:creationId xmlns:a16="http://schemas.microsoft.com/office/drawing/2014/main" xmlns="" id="{E3D7EC7F-88CD-4690-ABC9-412366CBE7BD}"/>
                </a:ext>
              </a:extLst>
            </p:cNvPr>
            <p:cNvSpPr/>
            <p:nvPr/>
          </p:nvSpPr>
          <p:spPr>
            <a:xfrm>
              <a:off x="6944676" y="4055943"/>
              <a:ext cx="283790" cy="3838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800" dirty="0"/>
                <a:t>出力</a:t>
              </a:r>
            </a:p>
          </p:txBody>
        </p:sp>
      </p:grpSp>
      <p:sp>
        <p:nvSpPr>
          <p:cNvPr id="2" name="タイトル 1"/>
          <p:cNvSpPr>
            <a:spLocks noGrp="1"/>
          </p:cNvSpPr>
          <p:nvPr>
            <p:ph type="title"/>
          </p:nvPr>
        </p:nvSpPr>
        <p:spPr/>
        <p:txBody>
          <a:bodyPr/>
          <a:lstStyle/>
          <a:p>
            <a:r>
              <a:rPr kumimoji="1" lang="ja-JP" altLang="en-US" dirty="0"/>
              <a:t>二つのフェーズ </a:t>
            </a:r>
            <a:r>
              <a:rPr kumimoji="1" lang="en-US" altLang="ja-JP" dirty="0"/>
              <a:t>– </a:t>
            </a:r>
            <a:r>
              <a:rPr kumimoji="1" lang="ja-JP" altLang="en-US" dirty="0"/>
              <a:t>学習と推論</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27</a:t>
            </a:fld>
            <a:endParaRPr kumimoji="1" lang="ja-JP" altLang="en-US" dirty="0"/>
          </a:p>
        </p:txBody>
      </p:sp>
      <p:sp>
        <p:nvSpPr>
          <p:cNvPr id="4" name="ホームベース 3"/>
          <p:cNvSpPr/>
          <p:nvPr/>
        </p:nvSpPr>
        <p:spPr>
          <a:xfrm>
            <a:off x="6234385" y="1340426"/>
            <a:ext cx="4135581" cy="2015837"/>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3600" dirty="0"/>
              <a:t>推論</a:t>
            </a:r>
            <a:endParaRPr kumimoji="1" lang="en-US" altLang="ja-JP" sz="3600" dirty="0"/>
          </a:p>
          <a:p>
            <a:pPr algn="ctr"/>
            <a:r>
              <a:rPr lang="en-US" altLang="ja-JP" sz="2000" dirty="0"/>
              <a:t>Inference</a:t>
            </a:r>
            <a:endParaRPr kumimoji="1" lang="en-US" altLang="ja-JP" sz="2000" dirty="0"/>
          </a:p>
          <a:p>
            <a:pPr algn="ctr"/>
            <a:r>
              <a:rPr lang="ja-JP" altLang="en-US" sz="2400" u="sng" dirty="0"/>
              <a:t>未知のデータ</a:t>
            </a:r>
            <a:r>
              <a:rPr lang="ja-JP" altLang="en-US" sz="2400" dirty="0"/>
              <a:t>に対して結果を予測・分類させるフェーズ</a:t>
            </a:r>
            <a:endParaRPr kumimoji="1" lang="en-US" altLang="ja-JP" sz="2400" dirty="0"/>
          </a:p>
        </p:txBody>
      </p:sp>
      <p:sp>
        <p:nvSpPr>
          <p:cNvPr id="5" name="ホームベース 4"/>
          <p:cNvSpPr/>
          <p:nvPr/>
        </p:nvSpPr>
        <p:spPr>
          <a:xfrm>
            <a:off x="1830151" y="1340426"/>
            <a:ext cx="4135581" cy="2015837"/>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3600" dirty="0"/>
              <a:t>学習</a:t>
            </a:r>
            <a:endParaRPr kumimoji="1" lang="en-US" altLang="ja-JP" sz="3600" dirty="0"/>
          </a:p>
          <a:p>
            <a:pPr algn="ctr"/>
            <a:r>
              <a:rPr kumimoji="1" lang="en-US" altLang="ja-JP" sz="2000" dirty="0"/>
              <a:t>Training</a:t>
            </a:r>
            <a:endParaRPr kumimoji="1" lang="en-US" altLang="ja-JP" sz="3600" dirty="0"/>
          </a:p>
          <a:p>
            <a:pPr algn="ctr"/>
            <a:r>
              <a:rPr lang="ja-JP" altLang="en-US" sz="2400" dirty="0"/>
              <a:t>正解がわかっている</a:t>
            </a:r>
            <a:r>
              <a:rPr lang="ja-JP" altLang="en-US" sz="2400" u="sng" dirty="0"/>
              <a:t>既知のデータ</a:t>
            </a:r>
            <a:r>
              <a:rPr lang="ja-JP" altLang="en-US" sz="2400" dirty="0"/>
              <a:t>を使って</a:t>
            </a:r>
            <a:r>
              <a:rPr lang="en-US" altLang="ja-JP" sz="2400" baseline="30000" dirty="0"/>
              <a:t>※</a:t>
            </a:r>
            <a:r>
              <a:rPr lang="ja-JP" altLang="en-US" sz="2400" dirty="0"/>
              <a:t>学習させるフェーズ</a:t>
            </a:r>
            <a:endParaRPr kumimoji="1" lang="en-US" altLang="ja-JP" sz="2400" dirty="0"/>
          </a:p>
        </p:txBody>
      </p:sp>
      <p:sp>
        <p:nvSpPr>
          <p:cNvPr id="45" name="テキスト ボックス 44"/>
          <p:cNvSpPr txBox="1"/>
          <p:nvPr/>
        </p:nvSpPr>
        <p:spPr>
          <a:xfrm>
            <a:off x="1211204" y="3492563"/>
            <a:ext cx="1579278" cy="584775"/>
          </a:xfrm>
          <a:prstGeom prst="rect">
            <a:avLst/>
          </a:prstGeom>
          <a:noFill/>
        </p:spPr>
        <p:txBody>
          <a:bodyPr wrap="none" rtlCol="0">
            <a:spAutoFit/>
          </a:bodyPr>
          <a:lstStyle/>
          <a:p>
            <a:r>
              <a:rPr lang="ja-JP" altLang="en-US" dirty="0"/>
              <a:t>学習データ</a:t>
            </a:r>
            <a:endParaRPr lang="en-US" altLang="ja-JP" dirty="0"/>
          </a:p>
          <a:p>
            <a:r>
              <a:rPr kumimoji="1" lang="en-US" altLang="ja-JP" sz="1400" dirty="0"/>
              <a:t>(</a:t>
            </a:r>
            <a:r>
              <a:rPr kumimoji="1" lang="ja-JP" altLang="en-US" sz="1400" dirty="0"/>
              <a:t>正解ラベル付き</a:t>
            </a:r>
            <a:r>
              <a:rPr kumimoji="1" lang="en-US" altLang="ja-JP" sz="1400" dirty="0"/>
              <a:t>)</a:t>
            </a:r>
            <a:endParaRPr kumimoji="1" lang="ja-JP" altLang="en-US" sz="1400" dirty="0"/>
          </a:p>
        </p:txBody>
      </p:sp>
      <p:sp>
        <p:nvSpPr>
          <p:cNvPr id="47" name="吹き出し: 円形 17">
            <a:extLst>
              <a:ext uri="{FF2B5EF4-FFF2-40B4-BE49-F238E27FC236}">
                <a16:creationId xmlns:a16="http://schemas.microsoft.com/office/drawing/2014/main" xmlns="" id="{5629C521-D6B9-4D3B-8BF1-5C7258E0299C}"/>
              </a:ext>
            </a:extLst>
          </p:cNvPr>
          <p:cNvSpPr/>
          <p:nvPr/>
        </p:nvSpPr>
        <p:spPr>
          <a:xfrm>
            <a:off x="2555730" y="6135384"/>
            <a:ext cx="2182085" cy="667777"/>
          </a:xfrm>
          <a:prstGeom prst="wedgeEllipseCallout">
            <a:avLst>
              <a:gd name="adj1" fmla="val -41761"/>
              <a:gd name="adj2" fmla="val -13643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これは「５」</a:t>
            </a:r>
            <a:r>
              <a:rPr lang="ja-JP" altLang="en-US" dirty="0"/>
              <a:t>だぞ</a:t>
            </a:r>
            <a:endParaRPr kumimoji="1" lang="ja-JP" altLang="en-US" dirty="0"/>
          </a:p>
        </p:txBody>
      </p:sp>
      <p:sp>
        <p:nvSpPr>
          <p:cNvPr id="48" name="吹き出し: 円形 18">
            <a:extLst>
              <a:ext uri="{FF2B5EF4-FFF2-40B4-BE49-F238E27FC236}">
                <a16:creationId xmlns:a16="http://schemas.microsoft.com/office/drawing/2014/main" xmlns="" id="{D89B525E-888B-4AD3-B47F-84D2B029D15A}"/>
              </a:ext>
            </a:extLst>
          </p:cNvPr>
          <p:cNvSpPr/>
          <p:nvPr/>
        </p:nvSpPr>
        <p:spPr>
          <a:xfrm>
            <a:off x="1323773" y="5809572"/>
            <a:ext cx="1911929" cy="667777"/>
          </a:xfrm>
          <a:prstGeom prst="wedgeEllipseCallout">
            <a:avLst>
              <a:gd name="adj1" fmla="val -9664"/>
              <a:gd name="adj2" fmla="val -12189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これは「</a:t>
            </a:r>
            <a:r>
              <a:rPr kumimoji="1" lang="en-US" altLang="ja-JP" dirty="0"/>
              <a:t>1</a:t>
            </a:r>
            <a:r>
              <a:rPr kumimoji="1" lang="ja-JP" altLang="en-US" dirty="0"/>
              <a:t>」だぞ</a:t>
            </a:r>
          </a:p>
        </p:txBody>
      </p:sp>
      <p:sp>
        <p:nvSpPr>
          <p:cNvPr id="49" name="吹き出し: 円形 19">
            <a:extLst>
              <a:ext uri="{FF2B5EF4-FFF2-40B4-BE49-F238E27FC236}">
                <a16:creationId xmlns:a16="http://schemas.microsoft.com/office/drawing/2014/main" xmlns="" id="{90F6FDB5-B465-4A0F-BA18-2AFE7830CD63}"/>
              </a:ext>
            </a:extLst>
          </p:cNvPr>
          <p:cNvSpPr/>
          <p:nvPr/>
        </p:nvSpPr>
        <p:spPr>
          <a:xfrm>
            <a:off x="73396" y="6065531"/>
            <a:ext cx="1894195" cy="667777"/>
          </a:xfrm>
          <a:prstGeom prst="wedgeEllipseCallout">
            <a:avLst>
              <a:gd name="adj1" fmla="val 19116"/>
              <a:gd name="adj2" fmla="val -10630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これは「</a:t>
            </a:r>
            <a:r>
              <a:rPr kumimoji="1" lang="en-US" altLang="ja-JP" dirty="0"/>
              <a:t>3</a:t>
            </a:r>
            <a:r>
              <a:rPr kumimoji="1" lang="ja-JP" altLang="en-US" dirty="0"/>
              <a:t>」だぞ</a:t>
            </a:r>
          </a:p>
        </p:txBody>
      </p:sp>
      <p:pic>
        <p:nvPicPr>
          <p:cNvPr id="1031" name="Picture 7"/>
          <p:cNvPicPr>
            <a:picLocks noChangeAspect="1" noChangeArrowheads="1"/>
          </p:cNvPicPr>
          <p:nvPr/>
        </p:nvPicPr>
        <p:blipFill rotWithShape="1">
          <a:blip r:embed="rId4" cstate="email">
            <a:duotone>
              <a:schemeClr val="accent2">
                <a:shade val="45000"/>
                <a:satMod val="135000"/>
              </a:schemeClr>
              <a:prstClr val="white"/>
            </a:duotone>
            <a:extLst>
              <a:ext uri="{28A0092B-C50C-407E-A947-70E740481C1C}">
                <a14:useLocalDpi xmlns:a14="http://schemas.microsoft.com/office/drawing/2010/main"/>
              </a:ext>
            </a:extLst>
          </a:blip>
          <a:srcRect/>
          <a:stretch/>
        </p:blipFill>
        <p:spPr bwMode="auto">
          <a:xfrm>
            <a:off x="6596745" y="4497120"/>
            <a:ext cx="806582" cy="700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326726" y="4918107"/>
            <a:ext cx="752809" cy="734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67591" y="4420114"/>
            <a:ext cx="779695" cy="923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355353" y="4048103"/>
            <a:ext cx="770734" cy="914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5" name="テキスト ボックス 84"/>
          <p:cNvSpPr txBox="1"/>
          <p:nvPr/>
        </p:nvSpPr>
        <p:spPr>
          <a:xfrm>
            <a:off x="2140232" y="5292870"/>
            <a:ext cx="415498" cy="369332"/>
          </a:xfrm>
          <a:prstGeom prst="rect">
            <a:avLst/>
          </a:prstGeom>
          <a:noFill/>
        </p:spPr>
        <p:txBody>
          <a:bodyPr wrap="none" rtlCol="0">
            <a:spAutoFit/>
          </a:bodyPr>
          <a:lstStyle/>
          <a:p>
            <a:r>
              <a:rPr kumimoji="1" lang="en-US" altLang="ja-JP" dirty="0"/>
              <a:t>…</a:t>
            </a:r>
            <a:endParaRPr kumimoji="1" lang="ja-JP" altLang="en-US" dirty="0"/>
          </a:p>
        </p:txBody>
      </p:sp>
      <p:sp>
        <p:nvSpPr>
          <p:cNvPr id="100" name="テキスト ボックス 99"/>
          <p:cNvSpPr txBox="1"/>
          <p:nvPr/>
        </p:nvSpPr>
        <p:spPr>
          <a:xfrm>
            <a:off x="6033999" y="4111819"/>
            <a:ext cx="1569660" cy="369332"/>
          </a:xfrm>
          <a:prstGeom prst="rect">
            <a:avLst/>
          </a:prstGeom>
          <a:noFill/>
        </p:spPr>
        <p:txBody>
          <a:bodyPr wrap="none" rtlCol="0">
            <a:spAutoFit/>
          </a:bodyPr>
          <a:lstStyle/>
          <a:p>
            <a:r>
              <a:rPr kumimoji="1" lang="ja-JP" altLang="en-US" dirty="0"/>
              <a:t>未知のデータ</a:t>
            </a:r>
          </a:p>
        </p:txBody>
      </p:sp>
      <p:sp>
        <p:nvSpPr>
          <p:cNvPr id="105" name="テキスト ボックス 104"/>
          <p:cNvSpPr txBox="1"/>
          <p:nvPr/>
        </p:nvSpPr>
        <p:spPr>
          <a:xfrm>
            <a:off x="7773592" y="3701144"/>
            <a:ext cx="2031325" cy="646331"/>
          </a:xfrm>
          <a:prstGeom prst="rect">
            <a:avLst/>
          </a:prstGeom>
          <a:noFill/>
        </p:spPr>
        <p:txBody>
          <a:bodyPr wrap="none" rtlCol="0">
            <a:spAutoFit/>
          </a:bodyPr>
          <a:lstStyle/>
          <a:p>
            <a:r>
              <a:rPr lang="ja-JP" altLang="en-US" dirty="0"/>
              <a:t>学習済の</a:t>
            </a:r>
            <a:endParaRPr lang="en-US" altLang="ja-JP" dirty="0"/>
          </a:p>
          <a:p>
            <a:r>
              <a:rPr lang="ja-JP" altLang="en-US" dirty="0"/>
              <a:t>ニューラルネット</a:t>
            </a:r>
            <a:endParaRPr kumimoji="1" lang="ja-JP" altLang="en-US" dirty="0"/>
          </a:p>
        </p:txBody>
      </p:sp>
      <p:sp>
        <p:nvSpPr>
          <p:cNvPr id="86" name="テキスト ボックス 85"/>
          <p:cNvSpPr txBox="1"/>
          <p:nvPr/>
        </p:nvSpPr>
        <p:spPr>
          <a:xfrm>
            <a:off x="189582" y="2853825"/>
            <a:ext cx="1441420" cy="307777"/>
          </a:xfrm>
          <a:prstGeom prst="rect">
            <a:avLst/>
          </a:prstGeom>
          <a:noFill/>
        </p:spPr>
        <p:txBody>
          <a:bodyPr wrap="none" rtlCol="0">
            <a:spAutoFit/>
          </a:bodyPr>
          <a:lstStyle/>
          <a:p>
            <a:r>
              <a:rPr lang="en-US" altLang="ja-JP" sz="1400" dirty="0"/>
              <a:t>※</a:t>
            </a:r>
            <a:r>
              <a:rPr lang="ja-JP" altLang="en-US" sz="1400" dirty="0"/>
              <a:t>教師あり学習</a:t>
            </a:r>
            <a:endParaRPr kumimoji="1" lang="ja-JP" altLang="en-US" sz="1400" dirty="0"/>
          </a:p>
        </p:txBody>
      </p:sp>
      <p:sp>
        <p:nvSpPr>
          <p:cNvPr id="111" name="テキスト ボックス 110"/>
          <p:cNvSpPr txBox="1"/>
          <p:nvPr/>
        </p:nvSpPr>
        <p:spPr>
          <a:xfrm>
            <a:off x="9804917" y="4827934"/>
            <a:ext cx="1338828" cy="369332"/>
          </a:xfrm>
          <a:prstGeom prst="rect">
            <a:avLst/>
          </a:prstGeom>
          <a:noFill/>
        </p:spPr>
        <p:txBody>
          <a:bodyPr wrap="none" rtlCol="0">
            <a:spAutoFit/>
          </a:bodyPr>
          <a:lstStyle/>
          <a:p>
            <a:r>
              <a:rPr kumimoji="1" lang="ja-JP" altLang="en-US" dirty="0"/>
              <a:t>推論の結果</a:t>
            </a:r>
          </a:p>
        </p:txBody>
      </p:sp>
      <p:cxnSp>
        <p:nvCxnSpPr>
          <p:cNvPr id="7" name="直線コネクタ 6"/>
          <p:cNvCxnSpPr/>
          <p:nvPr/>
        </p:nvCxnSpPr>
        <p:spPr>
          <a:xfrm>
            <a:off x="6069642" y="1340426"/>
            <a:ext cx="0" cy="512884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3" name="吹き出し: 円形 17">
            <a:extLst>
              <a:ext uri="{FF2B5EF4-FFF2-40B4-BE49-F238E27FC236}">
                <a16:creationId xmlns:a16="http://schemas.microsoft.com/office/drawing/2014/main" xmlns="" id="{5629C521-D6B9-4D3B-8BF1-5C7258E0299C}"/>
              </a:ext>
            </a:extLst>
          </p:cNvPr>
          <p:cNvSpPr/>
          <p:nvPr/>
        </p:nvSpPr>
        <p:spPr>
          <a:xfrm>
            <a:off x="6122774" y="5984419"/>
            <a:ext cx="2182085" cy="667777"/>
          </a:xfrm>
          <a:prstGeom prst="wedgeEllipseCallout">
            <a:avLst>
              <a:gd name="adj1" fmla="val -1285"/>
              <a:gd name="adj2" fmla="val -1317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これは</a:t>
            </a:r>
            <a:endParaRPr kumimoji="1" lang="en-US" altLang="ja-JP" dirty="0"/>
          </a:p>
          <a:p>
            <a:pPr algn="ctr"/>
            <a:r>
              <a:rPr lang="ja-JP" altLang="en-US" dirty="0"/>
              <a:t>な～んだ？</a:t>
            </a:r>
            <a:endParaRPr kumimoji="1" lang="ja-JP" altLang="en-US" dirty="0"/>
          </a:p>
        </p:txBody>
      </p:sp>
      <p:sp>
        <p:nvSpPr>
          <p:cNvPr id="8" name="角丸四角形吹き出し 7"/>
          <p:cNvSpPr/>
          <p:nvPr/>
        </p:nvSpPr>
        <p:spPr>
          <a:xfrm>
            <a:off x="9728199" y="5803710"/>
            <a:ext cx="2301731" cy="663348"/>
          </a:xfrm>
          <a:prstGeom prst="wedgeRoundRectCallout">
            <a:avLst>
              <a:gd name="adj1" fmla="val -31667"/>
              <a:gd name="adj2" fmla="val -13957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90%</a:t>
            </a:r>
            <a:r>
              <a:rPr lang="ja-JP" altLang="en-US" dirty="0"/>
              <a:t>ノカクリツデ</a:t>
            </a:r>
            <a:endParaRPr lang="en-US" altLang="ja-JP" dirty="0"/>
          </a:p>
          <a:p>
            <a:pPr algn="ctr"/>
            <a:r>
              <a:rPr lang="en-US" altLang="ja-JP" dirty="0"/>
              <a:t>3</a:t>
            </a:r>
            <a:r>
              <a:rPr lang="ja-JP" altLang="en-US" dirty="0"/>
              <a:t>ダトオモイマス</a:t>
            </a:r>
            <a:r>
              <a:rPr lang="en-US" altLang="ja-JP" dirty="0"/>
              <a:t>‥</a:t>
            </a:r>
            <a:endParaRPr lang="ja-JP" altLang="en-US" dirty="0"/>
          </a:p>
        </p:txBody>
      </p:sp>
    </p:spTree>
    <p:extLst>
      <p:ext uri="{BB962C8B-B14F-4D97-AF65-F5344CB8AC3E}">
        <p14:creationId xmlns:p14="http://schemas.microsoft.com/office/powerpoint/2010/main" val="3243465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データを用意する</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28</a:t>
            </a:fld>
            <a:endParaRPr kumimoji="1" lang="ja-JP" altLang="en-US"/>
          </a:p>
        </p:txBody>
      </p:sp>
      <p:sp>
        <p:nvSpPr>
          <p:cNvPr id="5" name="正方形/長方形 4">
            <a:extLst>
              <a:ext uri="{FF2B5EF4-FFF2-40B4-BE49-F238E27FC236}">
                <a16:creationId xmlns:a16="http://schemas.microsoft.com/office/drawing/2014/main" xmlns="" id="{759B3008-A3D0-4BFC-B90A-4693BC88B629}"/>
              </a:ext>
            </a:extLst>
          </p:cNvPr>
          <p:cNvSpPr/>
          <p:nvPr/>
        </p:nvSpPr>
        <p:spPr>
          <a:xfrm>
            <a:off x="3762775" y="1391525"/>
            <a:ext cx="6793842" cy="2554545"/>
          </a:xfrm>
          <a:prstGeom prst="rect">
            <a:avLst/>
          </a:prstGeom>
        </p:spPr>
        <p:txBody>
          <a:bodyPr wrap="square">
            <a:spAutoFit/>
          </a:bodyPr>
          <a:lstStyle/>
          <a:p>
            <a:r>
              <a:rPr lang="en-US" altLang="ja-JP" sz="2400" dirty="0"/>
              <a:t>MNIST</a:t>
            </a:r>
            <a:r>
              <a:rPr lang="ja-JP" altLang="en-US" sz="2400" dirty="0"/>
              <a:t>手書き文字データ</a:t>
            </a:r>
            <a:endParaRPr lang="en-US" altLang="ja-JP" sz="2400" dirty="0"/>
          </a:p>
          <a:p>
            <a:r>
              <a:rPr lang="ja-JP" altLang="en-US" sz="1600" dirty="0"/>
              <a:t>http://yann.lecun.com/exdb/mnist/</a:t>
            </a:r>
            <a:endParaRPr lang="en-US" altLang="ja-JP" sz="1600" dirty="0"/>
          </a:p>
          <a:p>
            <a:r>
              <a:rPr lang="ja-JP" altLang="en-US" sz="2400" dirty="0"/>
              <a:t>ディープラーニングのアルゴリズムを評価</a:t>
            </a:r>
            <a:r>
              <a:rPr lang="en-US" altLang="ja-JP" sz="2400" dirty="0"/>
              <a:t>(</a:t>
            </a:r>
            <a:r>
              <a:rPr lang="ja-JP" altLang="en-US" sz="2400" dirty="0"/>
              <a:t>ベンチマーク</a:t>
            </a:r>
            <a:r>
              <a:rPr lang="en-US" altLang="ja-JP" sz="2400" dirty="0"/>
              <a:t>)</a:t>
            </a:r>
            <a:r>
              <a:rPr lang="ja-JP" altLang="en-US" sz="2400" dirty="0"/>
              <a:t>するためによく使われる</a:t>
            </a:r>
          </a:p>
          <a:p>
            <a:pPr marL="342900" indent="-342900">
              <a:buFont typeface="Arial" panose="020B0604020202020204" pitchFamily="34" charset="0"/>
              <a:buChar char="•"/>
            </a:pPr>
            <a:r>
              <a:rPr lang="en-US" altLang="ja-JP" sz="2400" dirty="0"/>
              <a:t>60,000</a:t>
            </a:r>
            <a:r>
              <a:rPr lang="ja-JP" altLang="en-US" sz="2400" dirty="0"/>
              <a:t>の学習用データ</a:t>
            </a:r>
            <a:endParaRPr lang="en-US" altLang="ja-JP" sz="2400" dirty="0"/>
          </a:p>
          <a:p>
            <a:pPr marL="342900" indent="-342900">
              <a:buFont typeface="Arial" panose="020B0604020202020204" pitchFamily="34" charset="0"/>
              <a:buChar char="•"/>
            </a:pPr>
            <a:r>
              <a:rPr lang="en-US" altLang="ja-JP" sz="2400" dirty="0"/>
              <a:t>10,000</a:t>
            </a:r>
            <a:r>
              <a:rPr lang="ja-JP" altLang="en-US" sz="2400" dirty="0"/>
              <a:t>の</a:t>
            </a:r>
            <a:r>
              <a:rPr lang="ja-JP" altLang="en-US" sz="2400" u="sng" dirty="0"/>
              <a:t>検証用データ</a:t>
            </a:r>
            <a:endParaRPr lang="en-US" altLang="ja-JP" sz="2400" u="sng" dirty="0"/>
          </a:p>
          <a:p>
            <a:endParaRPr lang="en-US" altLang="ja-JP" sz="2400" dirty="0"/>
          </a:p>
        </p:txBody>
      </p:sp>
      <p:sp>
        <p:nvSpPr>
          <p:cNvPr id="7" name="テキスト ボックス 6"/>
          <p:cNvSpPr txBox="1"/>
          <p:nvPr/>
        </p:nvSpPr>
        <p:spPr>
          <a:xfrm>
            <a:off x="5683827" y="5440599"/>
            <a:ext cx="6289520" cy="1107996"/>
          </a:xfrm>
          <a:prstGeom prst="rect">
            <a:avLst/>
          </a:prstGeom>
          <a:noFill/>
          <a:ln>
            <a:solidFill>
              <a:schemeClr val="tx1"/>
            </a:solidFill>
          </a:ln>
        </p:spPr>
        <p:txBody>
          <a:bodyPr wrap="square" rtlCol="0">
            <a:spAutoFit/>
          </a:bodyPr>
          <a:lstStyle/>
          <a:p>
            <a:r>
              <a:rPr kumimoji="1" lang="en-US" altLang="ja-JP" dirty="0"/>
              <a:t>MNIST</a:t>
            </a:r>
            <a:r>
              <a:rPr lang="ja-JP" altLang="en-US" dirty="0"/>
              <a:t>データの他にも、</a:t>
            </a:r>
            <a:r>
              <a:rPr lang="en-US" altLang="ja-JP" dirty="0"/>
              <a:t>10</a:t>
            </a:r>
            <a:r>
              <a:rPr lang="ja-JP" altLang="en-US" dirty="0"/>
              <a:t>カテゴリーに分類された画像データ</a:t>
            </a:r>
            <a:r>
              <a:rPr lang="en-US" altLang="ja-JP" dirty="0"/>
              <a:t>CIFAR10</a:t>
            </a:r>
            <a:r>
              <a:rPr lang="ja-JP" altLang="en-US" dirty="0"/>
              <a:t>や、さらに多くの分類を持つ</a:t>
            </a:r>
            <a:r>
              <a:rPr lang="en-US" altLang="ja-JP" dirty="0"/>
              <a:t>ImageNet</a:t>
            </a:r>
            <a:r>
              <a:rPr lang="ja-JP" altLang="en-US" dirty="0"/>
              <a:t>など、多数のベンチマーク用データが公開されている</a:t>
            </a:r>
            <a:endParaRPr lang="en-US" altLang="ja-JP" dirty="0"/>
          </a:p>
          <a:p>
            <a:r>
              <a:rPr lang="ja-JP" altLang="en-US" sz="1200" dirty="0"/>
              <a:t>参照）</a:t>
            </a:r>
            <a:r>
              <a:rPr lang="en-US" altLang="ja-JP" sz="1200" dirty="0"/>
              <a:t>Open Data for Deep Learning (https://deeplearning4j.org/opendata)</a:t>
            </a:r>
          </a:p>
        </p:txBody>
      </p:sp>
      <p:sp>
        <p:nvSpPr>
          <p:cNvPr id="10" name="テキスト ボックス 9"/>
          <p:cNvSpPr txBox="1"/>
          <p:nvPr/>
        </p:nvSpPr>
        <p:spPr>
          <a:xfrm>
            <a:off x="5355342" y="3484681"/>
            <a:ext cx="5306553" cy="646331"/>
          </a:xfrm>
          <a:prstGeom prst="rect">
            <a:avLst/>
          </a:prstGeom>
          <a:noFill/>
        </p:spPr>
        <p:txBody>
          <a:bodyPr wrap="square" rtlCol="0">
            <a:spAutoFit/>
          </a:bodyPr>
          <a:lstStyle/>
          <a:p>
            <a:r>
              <a:rPr lang="ja-JP" altLang="en-US" dirty="0"/>
              <a:t>共に正解ラベルを持つが、学習用とは別のデータを用いて推論させることで、精度を評価できる</a:t>
            </a:r>
            <a:endParaRPr kumimoji="1" lang="ja-JP" altLang="en-US" dirty="0"/>
          </a:p>
        </p:txBody>
      </p:sp>
      <p:sp>
        <p:nvSpPr>
          <p:cNvPr id="15" name="テキスト ボックス 14"/>
          <p:cNvSpPr txBox="1"/>
          <p:nvPr/>
        </p:nvSpPr>
        <p:spPr>
          <a:xfrm>
            <a:off x="2629509" y="4641100"/>
            <a:ext cx="2266532" cy="1754326"/>
          </a:xfrm>
          <a:prstGeom prst="rect">
            <a:avLst/>
          </a:prstGeom>
          <a:noFill/>
        </p:spPr>
        <p:txBody>
          <a:bodyPr wrap="square" rtlCol="0">
            <a:spAutoFit/>
          </a:bodyPr>
          <a:lstStyle/>
          <a:p>
            <a:r>
              <a:rPr lang="en-US" altLang="ja-JP" dirty="0"/>
              <a:t>28x28=784</a:t>
            </a:r>
            <a:r>
              <a:rPr lang="ja-JP" altLang="en-US" dirty="0"/>
              <a:t>個の格子</a:t>
            </a:r>
            <a:r>
              <a:rPr lang="en-US" altLang="ja-JP" dirty="0"/>
              <a:t>(</a:t>
            </a:r>
            <a:r>
              <a:rPr lang="ja-JP" altLang="en-US" dirty="0"/>
              <a:t>ピクセル</a:t>
            </a:r>
            <a:r>
              <a:rPr lang="en-US" altLang="ja-JP" dirty="0"/>
              <a:t>)</a:t>
            </a:r>
            <a:r>
              <a:rPr lang="ja-JP" altLang="en-US" dirty="0"/>
              <a:t>ごとに</a:t>
            </a:r>
            <a:r>
              <a:rPr lang="en-US" altLang="ja-JP" dirty="0"/>
              <a:t>0~1</a:t>
            </a:r>
            <a:r>
              <a:rPr kumimoji="1" lang="ja-JP" altLang="en-US" dirty="0"/>
              <a:t>の</a:t>
            </a:r>
            <a:r>
              <a:rPr kumimoji="1" lang="en-US" altLang="ja-JP" dirty="0"/>
              <a:t>255</a:t>
            </a:r>
            <a:r>
              <a:rPr kumimoji="1" lang="ja-JP" altLang="en-US" dirty="0"/>
              <a:t>段階の</a:t>
            </a:r>
            <a:r>
              <a:rPr lang="ja-JP" altLang="en-US" dirty="0"/>
              <a:t>値で明るさを示すことで手書き文字を数値として表現</a:t>
            </a:r>
            <a:endParaRPr kumimoji="1" lang="en-US" altLang="ja-JP" dirty="0"/>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4906" y="4201797"/>
            <a:ext cx="2402271" cy="2477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59326" y="1391525"/>
            <a:ext cx="2556773" cy="2556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正方形/長方形 16"/>
          <p:cNvSpPr/>
          <p:nvPr/>
        </p:nvSpPr>
        <p:spPr>
          <a:xfrm>
            <a:off x="977305" y="1321411"/>
            <a:ext cx="384463" cy="38446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p:cNvCxnSpPr/>
          <p:nvPr/>
        </p:nvCxnSpPr>
        <p:spPr>
          <a:xfrm>
            <a:off x="696191" y="1513642"/>
            <a:ext cx="0" cy="268815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85800" y="1524033"/>
            <a:ext cx="281114"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664696" y="5097193"/>
            <a:ext cx="1338828" cy="369332"/>
          </a:xfrm>
          <a:prstGeom prst="rect">
            <a:avLst/>
          </a:prstGeom>
          <a:noFill/>
        </p:spPr>
        <p:txBody>
          <a:bodyPr wrap="none" rtlCol="0">
            <a:spAutoFit/>
          </a:bodyPr>
          <a:lstStyle/>
          <a:p>
            <a:r>
              <a:rPr lang="ja-JP" altLang="en-US" dirty="0"/>
              <a:t>ちょい脱線</a:t>
            </a:r>
            <a:endParaRPr kumimoji="1" lang="ja-JP" altLang="en-US" dirty="0"/>
          </a:p>
        </p:txBody>
      </p:sp>
    </p:spTree>
    <p:extLst>
      <p:ext uri="{BB962C8B-B14F-4D97-AF65-F5344CB8AC3E}">
        <p14:creationId xmlns:p14="http://schemas.microsoft.com/office/powerpoint/2010/main" val="4246937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ディープラーニングにおける学習とは</a:t>
            </a:r>
          </a:p>
        </p:txBody>
      </p:sp>
      <p:pic>
        <p:nvPicPr>
          <p:cNvPr id="93" name="図 9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42170" y="2409668"/>
            <a:ext cx="2780716" cy="2182690"/>
          </a:xfrm>
          <a:prstGeom prst="rect">
            <a:avLst/>
          </a:prstGeom>
        </p:spPr>
      </p:pic>
      <p:sp>
        <p:nvSpPr>
          <p:cNvPr id="94" name="テキスト ボックス 93"/>
          <p:cNvSpPr txBox="1"/>
          <p:nvPr/>
        </p:nvSpPr>
        <p:spPr>
          <a:xfrm>
            <a:off x="5487691" y="2856463"/>
            <a:ext cx="195639" cy="164495"/>
          </a:xfrm>
          <a:prstGeom prst="rect">
            <a:avLst/>
          </a:prstGeom>
          <a:noFill/>
        </p:spPr>
        <p:txBody>
          <a:bodyPr wrap="square" rtlCol="0">
            <a:spAutoFit/>
          </a:bodyPr>
          <a:lstStyle/>
          <a:p>
            <a:r>
              <a:rPr kumimoji="1" lang="en-US" altLang="ja-JP" sz="100" dirty="0">
                <a:solidFill>
                  <a:schemeClr val="accent2"/>
                </a:solidFill>
              </a:rPr>
              <a:t>1</a:t>
            </a:r>
            <a:endParaRPr kumimoji="1" lang="ja-JP" altLang="en-US" sz="100" dirty="0">
              <a:solidFill>
                <a:schemeClr val="accent2"/>
              </a:solidFill>
            </a:endParaRPr>
          </a:p>
        </p:txBody>
      </p:sp>
      <p:sp>
        <p:nvSpPr>
          <p:cNvPr id="95" name="テキスト ボックス 94"/>
          <p:cNvSpPr txBox="1"/>
          <p:nvPr/>
        </p:nvSpPr>
        <p:spPr>
          <a:xfrm>
            <a:off x="5487691" y="2706821"/>
            <a:ext cx="195639" cy="164495"/>
          </a:xfrm>
          <a:prstGeom prst="rect">
            <a:avLst/>
          </a:prstGeom>
          <a:noFill/>
        </p:spPr>
        <p:txBody>
          <a:bodyPr wrap="square" rtlCol="0">
            <a:spAutoFit/>
          </a:bodyPr>
          <a:lstStyle/>
          <a:p>
            <a:r>
              <a:rPr kumimoji="1" lang="en-US" altLang="ja-JP" sz="100" dirty="0">
                <a:solidFill>
                  <a:schemeClr val="accent2"/>
                </a:solidFill>
              </a:rPr>
              <a:t>0</a:t>
            </a:r>
            <a:endParaRPr kumimoji="1" lang="ja-JP" altLang="en-US" sz="100" dirty="0">
              <a:solidFill>
                <a:schemeClr val="accent2"/>
              </a:solidFill>
            </a:endParaRPr>
          </a:p>
        </p:txBody>
      </p:sp>
      <p:sp>
        <p:nvSpPr>
          <p:cNvPr id="96" name="テキスト ボックス 95"/>
          <p:cNvSpPr txBox="1"/>
          <p:nvPr/>
        </p:nvSpPr>
        <p:spPr>
          <a:xfrm>
            <a:off x="5487691" y="3006104"/>
            <a:ext cx="195639" cy="164495"/>
          </a:xfrm>
          <a:prstGeom prst="rect">
            <a:avLst/>
          </a:prstGeom>
          <a:noFill/>
        </p:spPr>
        <p:txBody>
          <a:bodyPr wrap="square" rtlCol="0">
            <a:spAutoFit/>
          </a:bodyPr>
          <a:lstStyle/>
          <a:p>
            <a:r>
              <a:rPr kumimoji="1" lang="en-US" altLang="ja-JP" sz="100" dirty="0">
                <a:solidFill>
                  <a:schemeClr val="accent2"/>
                </a:solidFill>
              </a:rPr>
              <a:t>2</a:t>
            </a:r>
            <a:endParaRPr kumimoji="1" lang="ja-JP" altLang="en-US" sz="100" dirty="0">
              <a:solidFill>
                <a:schemeClr val="accent2"/>
              </a:solidFill>
            </a:endParaRPr>
          </a:p>
        </p:txBody>
      </p:sp>
      <p:sp>
        <p:nvSpPr>
          <p:cNvPr id="97" name="テキスト ボックス 96"/>
          <p:cNvSpPr txBox="1"/>
          <p:nvPr/>
        </p:nvSpPr>
        <p:spPr>
          <a:xfrm>
            <a:off x="5487691" y="3155748"/>
            <a:ext cx="195639" cy="164495"/>
          </a:xfrm>
          <a:prstGeom prst="rect">
            <a:avLst/>
          </a:prstGeom>
          <a:noFill/>
        </p:spPr>
        <p:txBody>
          <a:bodyPr wrap="square" rtlCol="0">
            <a:spAutoFit/>
          </a:bodyPr>
          <a:lstStyle/>
          <a:p>
            <a:r>
              <a:rPr kumimoji="1" lang="en-US" altLang="ja-JP" sz="100" dirty="0">
                <a:solidFill>
                  <a:schemeClr val="accent2"/>
                </a:solidFill>
              </a:rPr>
              <a:t>3</a:t>
            </a:r>
            <a:endParaRPr kumimoji="1" lang="ja-JP" altLang="en-US" sz="100" dirty="0">
              <a:solidFill>
                <a:schemeClr val="accent2"/>
              </a:solidFill>
            </a:endParaRPr>
          </a:p>
        </p:txBody>
      </p:sp>
      <p:sp>
        <p:nvSpPr>
          <p:cNvPr id="98" name="テキスト ボックス 97"/>
          <p:cNvSpPr txBox="1"/>
          <p:nvPr/>
        </p:nvSpPr>
        <p:spPr>
          <a:xfrm>
            <a:off x="5487691" y="3455032"/>
            <a:ext cx="195639" cy="164495"/>
          </a:xfrm>
          <a:prstGeom prst="rect">
            <a:avLst/>
          </a:prstGeom>
          <a:noFill/>
        </p:spPr>
        <p:txBody>
          <a:bodyPr wrap="square" rtlCol="0">
            <a:spAutoFit/>
          </a:bodyPr>
          <a:lstStyle/>
          <a:p>
            <a:r>
              <a:rPr kumimoji="1" lang="en-US" altLang="ja-JP" sz="100" dirty="0">
                <a:solidFill>
                  <a:schemeClr val="accent2"/>
                </a:solidFill>
              </a:rPr>
              <a:t>5</a:t>
            </a:r>
            <a:endParaRPr kumimoji="1" lang="ja-JP" altLang="en-US" sz="100" dirty="0">
              <a:solidFill>
                <a:schemeClr val="accent2"/>
              </a:solidFill>
            </a:endParaRPr>
          </a:p>
        </p:txBody>
      </p:sp>
      <p:sp>
        <p:nvSpPr>
          <p:cNvPr id="99" name="テキスト ボックス 98"/>
          <p:cNvSpPr txBox="1"/>
          <p:nvPr/>
        </p:nvSpPr>
        <p:spPr>
          <a:xfrm>
            <a:off x="5487691" y="3305389"/>
            <a:ext cx="195639" cy="164495"/>
          </a:xfrm>
          <a:prstGeom prst="rect">
            <a:avLst/>
          </a:prstGeom>
          <a:noFill/>
        </p:spPr>
        <p:txBody>
          <a:bodyPr wrap="square" rtlCol="0">
            <a:spAutoFit/>
          </a:bodyPr>
          <a:lstStyle/>
          <a:p>
            <a:r>
              <a:rPr lang="en-US" altLang="ja-JP" sz="100" dirty="0">
                <a:solidFill>
                  <a:schemeClr val="accent2"/>
                </a:solidFill>
              </a:rPr>
              <a:t>4</a:t>
            </a:r>
            <a:endParaRPr kumimoji="1" lang="ja-JP" altLang="en-US" sz="100" dirty="0">
              <a:solidFill>
                <a:schemeClr val="accent2"/>
              </a:solidFill>
            </a:endParaRPr>
          </a:p>
        </p:txBody>
      </p:sp>
      <p:sp>
        <p:nvSpPr>
          <p:cNvPr id="100" name="テキスト ボックス 99"/>
          <p:cNvSpPr txBox="1"/>
          <p:nvPr/>
        </p:nvSpPr>
        <p:spPr>
          <a:xfrm>
            <a:off x="5487691" y="3604676"/>
            <a:ext cx="195639" cy="164495"/>
          </a:xfrm>
          <a:prstGeom prst="rect">
            <a:avLst/>
          </a:prstGeom>
          <a:noFill/>
        </p:spPr>
        <p:txBody>
          <a:bodyPr wrap="square" rtlCol="0">
            <a:spAutoFit/>
          </a:bodyPr>
          <a:lstStyle/>
          <a:p>
            <a:r>
              <a:rPr kumimoji="1" lang="en-US" altLang="ja-JP" sz="100" dirty="0">
                <a:solidFill>
                  <a:schemeClr val="accent2"/>
                </a:solidFill>
              </a:rPr>
              <a:t>6</a:t>
            </a:r>
            <a:endParaRPr kumimoji="1" lang="ja-JP" altLang="en-US" sz="100" dirty="0">
              <a:solidFill>
                <a:schemeClr val="accent2"/>
              </a:solidFill>
            </a:endParaRPr>
          </a:p>
        </p:txBody>
      </p:sp>
      <p:sp>
        <p:nvSpPr>
          <p:cNvPr id="101" name="テキスト ボックス 100"/>
          <p:cNvSpPr txBox="1"/>
          <p:nvPr/>
        </p:nvSpPr>
        <p:spPr>
          <a:xfrm>
            <a:off x="5487691" y="3754319"/>
            <a:ext cx="195639" cy="164495"/>
          </a:xfrm>
          <a:prstGeom prst="rect">
            <a:avLst/>
          </a:prstGeom>
          <a:noFill/>
        </p:spPr>
        <p:txBody>
          <a:bodyPr wrap="square" rtlCol="0">
            <a:spAutoFit/>
          </a:bodyPr>
          <a:lstStyle/>
          <a:p>
            <a:r>
              <a:rPr kumimoji="1" lang="en-US" altLang="ja-JP" sz="100" dirty="0">
                <a:solidFill>
                  <a:schemeClr val="accent2"/>
                </a:solidFill>
              </a:rPr>
              <a:t>7</a:t>
            </a:r>
            <a:endParaRPr kumimoji="1" lang="ja-JP" altLang="en-US" sz="100" dirty="0">
              <a:solidFill>
                <a:schemeClr val="accent2"/>
              </a:solidFill>
            </a:endParaRPr>
          </a:p>
        </p:txBody>
      </p:sp>
      <p:sp>
        <p:nvSpPr>
          <p:cNvPr id="102" name="テキスト ボックス 101"/>
          <p:cNvSpPr txBox="1"/>
          <p:nvPr/>
        </p:nvSpPr>
        <p:spPr>
          <a:xfrm>
            <a:off x="5487691" y="4053604"/>
            <a:ext cx="195639" cy="164495"/>
          </a:xfrm>
          <a:prstGeom prst="rect">
            <a:avLst/>
          </a:prstGeom>
          <a:noFill/>
        </p:spPr>
        <p:txBody>
          <a:bodyPr wrap="square" rtlCol="0">
            <a:spAutoFit/>
          </a:bodyPr>
          <a:lstStyle/>
          <a:p>
            <a:r>
              <a:rPr kumimoji="1" lang="en-US" altLang="ja-JP" sz="100" dirty="0"/>
              <a:t>9</a:t>
            </a:r>
            <a:endParaRPr kumimoji="1" lang="ja-JP" altLang="en-US" sz="100" dirty="0"/>
          </a:p>
        </p:txBody>
      </p:sp>
      <p:sp>
        <p:nvSpPr>
          <p:cNvPr id="103" name="テキスト ボックス 102"/>
          <p:cNvSpPr txBox="1"/>
          <p:nvPr/>
        </p:nvSpPr>
        <p:spPr>
          <a:xfrm>
            <a:off x="5487691" y="3903959"/>
            <a:ext cx="195639" cy="164495"/>
          </a:xfrm>
          <a:prstGeom prst="rect">
            <a:avLst/>
          </a:prstGeom>
          <a:noFill/>
        </p:spPr>
        <p:txBody>
          <a:bodyPr wrap="square" rtlCol="0">
            <a:spAutoFit/>
          </a:bodyPr>
          <a:lstStyle/>
          <a:p>
            <a:r>
              <a:rPr lang="en-US" altLang="ja-JP" sz="100" dirty="0"/>
              <a:t>8</a:t>
            </a:r>
            <a:endParaRPr kumimoji="1" lang="ja-JP" altLang="en-US" sz="100" dirty="0"/>
          </a:p>
        </p:txBody>
      </p:sp>
      <p:sp>
        <p:nvSpPr>
          <p:cNvPr id="104" name="テキスト ボックス 103"/>
          <p:cNvSpPr txBox="1"/>
          <p:nvPr/>
        </p:nvSpPr>
        <p:spPr>
          <a:xfrm>
            <a:off x="3232898" y="3329614"/>
            <a:ext cx="632033" cy="422987"/>
          </a:xfrm>
          <a:prstGeom prst="rect">
            <a:avLst/>
          </a:prstGeom>
          <a:noFill/>
        </p:spPr>
        <p:txBody>
          <a:bodyPr wrap="none" rtlCol="0">
            <a:spAutoFit/>
          </a:bodyPr>
          <a:lstStyle/>
          <a:p>
            <a:r>
              <a:rPr kumimoji="1" lang="en-US" altLang="ja-JP" sz="1200" b="1" dirty="0"/>
              <a:t>W1</a:t>
            </a:r>
            <a:endParaRPr kumimoji="1" lang="ja-JP" altLang="en-US" sz="1200" b="1" dirty="0"/>
          </a:p>
        </p:txBody>
      </p:sp>
      <p:sp>
        <p:nvSpPr>
          <p:cNvPr id="105" name="テキスト ボックス 104"/>
          <p:cNvSpPr txBox="1"/>
          <p:nvPr/>
        </p:nvSpPr>
        <p:spPr>
          <a:xfrm>
            <a:off x="4018440" y="3312357"/>
            <a:ext cx="632033" cy="422987"/>
          </a:xfrm>
          <a:prstGeom prst="rect">
            <a:avLst/>
          </a:prstGeom>
          <a:noFill/>
        </p:spPr>
        <p:txBody>
          <a:bodyPr wrap="none" rtlCol="0">
            <a:spAutoFit/>
          </a:bodyPr>
          <a:lstStyle/>
          <a:p>
            <a:r>
              <a:rPr kumimoji="1" lang="en-US" altLang="ja-JP" sz="1200" b="1" dirty="0"/>
              <a:t>W2</a:t>
            </a:r>
            <a:endParaRPr kumimoji="1" lang="ja-JP" altLang="en-US" sz="1200" b="1" dirty="0"/>
          </a:p>
        </p:txBody>
      </p:sp>
      <p:sp>
        <p:nvSpPr>
          <p:cNvPr id="106" name="テキスト ボックス 105"/>
          <p:cNvSpPr txBox="1"/>
          <p:nvPr/>
        </p:nvSpPr>
        <p:spPr>
          <a:xfrm>
            <a:off x="4803981" y="3312368"/>
            <a:ext cx="632033" cy="422987"/>
          </a:xfrm>
          <a:prstGeom prst="rect">
            <a:avLst/>
          </a:prstGeom>
          <a:noFill/>
        </p:spPr>
        <p:txBody>
          <a:bodyPr wrap="none" rtlCol="0">
            <a:spAutoFit/>
          </a:bodyPr>
          <a:lstStyle/>
          <a:p>
            <a:r>
              <a:rPr kumimoji="1" lang="en-US" altLang="ja-JP" sz="1200" b="1" dirty="0"/>
              <a:t>W3</a:t>
            </a:r>
            <a:endParaRPr kumimoji="1" lang="ja-JP" altLang="en-US" sz="1200" b="1" dirty="0"/>
          </a:p>
        </p:txBody>
      </p:sp>
      <p:sp>
        <p:nvSpPr>
          <p:cNvPr id="107" name="テキスト ボックス 106"/>
          <p:cNvSpPr txBox="1"/>
          <p:nvPr/>
        </p:nvSpPr>
        <p:spPr>
          <a:xfrm>
            <a:off x="2935515" y="4599596"/>
            <a:ext cx="204397" cy="234992"/>
          </a:xfrm>
          <a:prstGeom prst="rect">
            <a:avLst/>
          </a:prstGeom>
          <a:noFill/>
        </p:spPr>
        <p:txBody>
          <a:bodyPr wrap="square" rtlCol="0">
            <a:spAutoFit/>
          </a:bodyPr>
          <a:lstStyle/>
          <a:p>
            <a:r>
              <a:rPr kumimoji="1" lang="en-US" altLang="ja-JP" sz="400" b="1" dirty="0"/>
              <a:t>x</a:t>
            </a:r>
            <a:endParaRPr kumimoji="1" lang="ja-JP" altLang="en-US" sz="400" b="1" dirty="0"/>
          </a:p>
        </p:txBody>
      </p:sp>
      <p:sp>
        <p:nvSpPr>
          <p:cNvPr id="108" name="テキスト ボックス 107"/>
          <p:cNvSpPr txBox="1"/>
          <p:nvPr/>
        </p:nvSpPr>
        <p:spPr>
          <a:xfrm>
            <a:off x="3627405" y="2692215"/>
            <a:ext cx="561044" cy="422987"/>
          </a:xfrm>
          <a:prstGeom prst="rect">
            <a:avLst/>
          </a:prstGeom>
          <a:noFill/>
        </p:spPr>
        <p:txBody>
          <a:bodyPr wrap="none" rtlCol="0">
            <a:spAutoFit/>
          </a:bodyPr>
          <a:lstStyle/>
          <a:p>
            <a:r>
              <a:rPr kumimoji="1" lang="en-US" altLang="ja-JP" sz="1200" b="1" dirty="0"/>
              <a:t>b1</a:t>
            </a:r>
            <a:endParaRPr kumimoji="1" lang="ja-JP" altLang="en-US" sz="1200" b="1" dirty="0"/>
          </a:p>
        </p:txBody>
      </p:sp>
      <p:sp>
        <p:nvSpPr>
          <p:cNvPr id="109" name="テキスト ボックス 108"/>
          <p:cNvSpPr txBox="1"/>
          <p:nvPr/>
        </p:nvSpPr>
        <p:spPr>
          <a:xfrm>
            <a:off x="4417269" y="2195639"/>
            <a:ext cx="561044" cy="422987"/>
          </a:xfrm>
          <a:prstGeom prst="rect">
            <a:avLst/>
          </a:prstGeom>
          <a:noFill/>
        </p:spPr>
        <p:txBody>
          <a:bodyPr wrap="none" rtlCol="0">
            <a:spAutoFit/>
          </a:bodyPr>
          <a:lstStyle/>
          <a:p>
            <a:r>
              <a:rPr kumimoji="1" lang="en-US" altLang="ja-JP" sz="1200" b="1" dirty="0"/>
              <a:t>b2</a:t>
            </a:r>
            <a:endParaRPr kumimoji="1" lang="ja-JP" altLang="en-US" sz="1200" b="1" dirty="0"/>
          </a:p>
        </p:txBody>
      </p:sp>
      <p:sp>
        <p:nvSpPr>
          <p:cNvPr id="110" name="テキスト ボックス 109"/>
          <p:cNvSpPr txBox="1"/>
          <p:nvPr/>
        </p:nvSpPr>
        <p:spPr>
          <a:xfrm>
            <a:off x="5253565" y="2465128"/>
            <a:ext cx="561044" cy="422987"/>
          </a:xfrm>
          <a:prstGeom prst="rect">
            <a:avLst/>
          </a:prstGeom>
          <a:noFill/>
        </p:spPr>
        <p:txBody>
          <a:bodyPr wrap="none" rtlCol="0">
            <a:spAutoFit/>
          </a:bodyPr>
          <a:lstStyle/>
          <a:p>
            <a:r>
              <a:rPr kumimoji="1" lang="en-US" altLang="ja-JP" sz="1200" b="1" dirty="0"/>
              <a:t>b3</a:t>
            </a:r>
            <a:endParaRPr kumimoji="1" lang="ja-JP" altLang="en-US" sz="1200" b="1" dirty="0"/>
          </a:p>
        </p:txBody>
      </p:sp>
      <p:sp>
        <p:nvSpPr>
          <p:cNvPr id="111" name="テキスト ボックス 110"/>
          <p:cNvSpPr txBox="1"/>
          <p:nvPr/>
        </p:nvSpPr>
        <p:spPr>
          <a:xfrm>
            <a:off x="3813990" y="4053604"/>
            <a:ext cx="322971" cy="328990"/>
          </a:xfrm>
          <a:prstGeom prst="rect">
            <a:avLst/>
          </a:prstGeom>
          <a:noFill/>
        </p:spPr>
        <p:txBody>
          <a:bodyPr wrap="square" rtlCol="0">
            <a:spAutoFit/>
          </a:bodyPr>
          <a:lstStyle/>
          <a:p>
            <a:r>
              <a:rPr kumimoji="1" lang="en-US" altLang="ja-JP" sz="400" b="1" dirty="0"/>
              <a:t>z1</a:t>
            </a:r>
            <a:endParaRPr kumimoji="1" lang="ja-JP" altLang="en-US" sz="400" b="1" dirty="0"/>
          </a:p>
        </p:txBody>
      </p:sp>
      <p:sp>
        <p:nvSpPr>
          <p:cNvPr id="112" name="テキスト ボックス 111"/>
          <p:cNvSpPr txBox="1"/>
          <p:nvPr/>
        </p:nvSpPr>
        <p:spPr>
          <a:xfrm>
            <a:off x="4632302" y="4486299"/>
            <a:ext cx="322971" cy="328990"/>
          </a:xfrm>
          <a:prstGeom prst="rect">
            <a:avLst/>
          </a:prstGeom>
          <a:noFill/>
        </p:spPr>
        <p:txBody>
          <a:bodyPr wrap="square" rtlCol="0">
            <a:spAutoFit/>
          </a:bodyPr>
          <a:lstStyle/>
          <a:p>
            <a:r>
              <a:rPr kumimoji="1" lang="en-US" altLang="ja-JP" sz="400" b="1" dirty="0"/>
              <a:t>z2</a:t>
            </a:r>
            <a:endParaRPr kumimoji="1" lang="ja-JP" altLang="en-US" sz="400" b="1" dirty="0"/>
          </a:p>
        </p:txBody>
      </p:sp>
      <p:sp>
        <p:nvSpPr>
          <p:cNvPr id="113" name="テキスト ボックス 112"/>
          <p:cNvSpPr txBox="1"/>
          <p:nvPr/>
        </p:nvSpPr>
        <p:spPr>
          <a:xfrm>
            <a:off x="5341328" y="4206591"/>
            <a:ext cx="322971" cy="328990"/>
          </a:xfrm>
          <a:prstGeom prst="rect">
            <a:avLst/>
          </a:prstGeom>
          <a:noFill/>
        </p:spPr>
        <p:txBody>
          <a:bodyPr wrap="square" rtlCol="0">
            <a:spAutoFit/>
          </a:bodyPr>
          <a:lstStyle/>
          <a:p>
            <a:r>
              <a:rPr kumimoji="1" lang="en-US" altLang="ja-JP" sz="400" b="1" dirty="0"/>
              <a:t>z3</a:t>
            </a:r>
            <a:endParaRPr kumimoji="1" lang="ja-JP" altLang="en-US" sz="400" b="1" dirty="0"/>
          </a:p>
        </p:txBody>
      </p:sp>
      <p:sp>
        <p:nvSpPr>
          <p:cNvPr id="114" name="テキスト ボックス 113"/>
          <p:cNvSpPr txBox="1"/>
          <p:nvPr/>
        </p:nvSpPr>
        <p:spPr>
          <a:xfrm>
            <a:off x="3095034" y="3570597"/>
            <a:ext cx="986969" cy="399487"/>
          </a:xfrm>
          <a:prstGeom prst="rect">
            <a:avLst/>
          </a:prstGeom>
          <a:noFill/>
        </p:spPr>
        <p:txBody>
          <a:bodyPr wrap="none" rtlCol="0">
            <a:spAutoFit/>
          </a:bodyPr>
          <a:lstStyle/>
          <a:p>
            <a:r>
              <a:rPr kumimoji="1" lang="en-US" altLang="ja-JP" sz="1050" dirty="0"/>
              <a:t>50x784</a:t>
            </a:r>
            <a:endParaRPr kumimoji="1" lang="ja-JP" altLang="en-US" sz="1050" dirty="0"/>
          </a:p>
        </p:txBody>
      </p:sp>
      <p:sp>
        <p:nvSpPr>
          <p:cNvPr id="115" name="テキスト ボックス 114"/>
          <p:cNvSpPr txBox="1"/>
          <p:nvPr/>
        </p:nvSpPr>
        <p:spPr>
          <a:xfrm>
            <a:off x="3897331" y="3552245"/>
            <a:ext cx="986969" cy="399487"/>
          </a:xfrm>
          <a:prstGeom prst="rect">
            <a:avLst/>
          </a:prstGeom>
          <a:noFill/>
        </p:spPr>
        <p:txBody>
          <a:bodyPr wrap="none" rtlCol="0">
            <a:spAutoFit/>
          </a:bodyPr>
          <a:lstStyle/>
          <a:p>
            <a:r>
              <a:rPr kumimoji="1" lang="en-US" altLang="ja-JP" sz="1050" dirty="0"/>
              <a:t>100x50</a:t>
            </a:r>
            <a:endParaRPr kumimoji="1" lang="ja-JP" altLang="en-US" sz="1050" dirty="0"/>
          </a:p>
        </p:txBody>
      </p:sp>
      <p:sp>
        <p:nvSpPr>
          <p:cNvPr id="116" name="テキスト ボックス 115"/>
          <p:cNvSpPr txBox="1"/>
          <p:nvPr/>
        </p:nvSpPr>
        <p:spPr>
          <a:xfrm>
            <a:off x="4721687" y="3554694"/>
            <a:ext cx="986969" cy="399487"/>
          </a:xfrm>
          <a:prstGeom prst="rect">
            <a:avLst/>
          </a:prstGeom>
          <a:noFill/>
        </p:spPr>
        <p:txBody>
          <a:bodyPr wrap="none" rtlCol="0">
            <a:spAutoFit/>
          </a:bodyPr>
          <a:lstStyle/>
          <a:p>
            <a:r>
              <a:rPr kumimoji="1" lang="en-US" altLang="ja-JP" sz="1050" dirty="0"/>
              <a:t>10x100</a:t>
            </a:r>
            <a:endParaRPr kumimoji="1" lang="ja-JP" altLang="en-US" sz="1050" dirty="0"/>
          </a:p>
        </p:txBody>
      </p:sp>
      <p:sp>
        <p:nvSpPr>
          <p:cNvPr id="117" name="矢印: 右 30">
            <a:extLst>
              <a:ext uri="{FF2B5EF4-FFF2-40B4-BE49-F238E27FC236}">
                <a16:creationId xmlns:a16="http://schemas.microsoft.com/office/drawing/2014/main" xmlns="" id="{AE0FE77E-FC00-4298-9A02-4982620B6DAA}"/>
              </a:ext>
            </a:extLst>
          </p:cNvPr>
          <p:cNvSpPr/>
          <p:nvPr/>
        </p:nvSpPr>
        <p:spPr>
          <a:xfrm>
            <a:off x="2258697" y="3009319"/>
            <a:ext cx="722247" cy="9768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400" dirty="0"/>
              <a:t>入力</a:t>
            </a:r>
          </a:p>
        </p:txBody>
      </p:sp>
      <p:sp>
        <p:nvSpPr>
          <p:cNvPr id="118" name="矢印: 右 31">
            <a:extLst>
              <a:ext uri="{FF2B5EF4-FFF2-40B4-BE49-F238E27FC236}">
                <a16:creationId xmlns:a16="http://schemas.microsoft.com/office/drawing/2014/main" xmlns="" id="{E3D7EC7F-88CD-4690-ABC9-412366CBE7BD}"/>
              </a:ext>
            </a:extLst>
          </p:cNvPr>
          <p:cNvSpPr/>
          <p:nvPr/>
        </p:nvSpPr>
        <p:spPr>
          <a:xfrm>
            <a:off x="5550175" y="2995316"/>
            <a:ext cx="722247" cy="9768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sz="1400" dirty="0"/>
              <a:t>出力</a:t>
            </a:r>
          </a:p>
        </p:txBody>
      </p:sp>
      <p:sp>
        <p:nvSpPr>
          <p:cNvPr id="135" name="思考の吹き出し: 雲形 134">
            <a:extLst>
              <a:ext uri="{FF2B5EF4-FFF2-40B4-BE49-F238E27FC236}">
                <a16:creationId xmlns:a16="http://schemas.microsoft.com/office/drawing/2014/main" xmlns="" id="{F111977E-8B0E-44A3-BF0A-78FBE3B7A55D}"/>
              </a:ext>
            </a:extLst>
          </p:cNvPr>
          <p:cNvSpPr/>
          <p:nvPr/>
        </p:nvSpPr>
        <p:spPr>
          <a:xfrm>
            <a:off x="3859814" y="4784425"/>
            <a:ext cx="4717861" cy="2375527"/>
          </a:xfrm>
          <a:prstGeom prst="cloudCallout">
            <a:avLst>
              <a:gd name="adj1" fmla="val -25596"/>
              <a:gd name="adj2" fmla="val -85869"/>
            </a:avLst>
          </a:prstGeom>
          <a:solidFill>
            <a:srgbClr val="FFFF66"/>
          </a:solidFill>
          <a:ln w="63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5" name="グループ化 4"/>
          <p:cNvGrpSpPr/>
          <p:nvPr/>
        </p:nvGrpSpPr>
        <p:grpSpPr>
          <a:xfrm>
            <a:off x="4564379" y="5075054"/>
            <a:ext cx="3630941" cy="1811468"/>
            <a:chOff x="7392300" y="4451006"/>
            <a:chExt cx="4799700" cy="2394559"/>
          </a:xfrm>
        </p:grpSpPr>
        <p:grpSp>
          <p:nvGrpSpPr>
            <p:cNvPr id="374" name="グループ化 373">
              <a:extLst>
                <a:ext uri="{FF2B5EF4-FFF2-40B4-BE49-F238E27FC236}">
                  <a16:creationId xmlns:a16="http://schemas.microsoft.com/office/drawing/2014/main" xmlns="" id="{009E79B4-65C5-41B8-A07E-521885FD50E5}"/>
                </a:ext>
              </a:extLst>
            </p:cNvPr>
            <p:cNvGrpSpPr/>
            <p:nvPr/>
          </p:nvGrpSpPr>
          <p:grpSpPr>
            <a:xfrm>
              <a:off x="7392300" y="4463048"/>
              <a:ext cx="3191414" cy="2382517"/>
              <a:chOff x="6380535" y="3467143"/>
              <a:chExt cx="5267818" cy="3932635"/>
            </a:xfrm>
          </p:grpSpPr>
          <p:grpSp>
            <p:nvGrpSpPr>
              <p:cNvPr id="375" name="グループ化 374">
                <a:extLst>
                  <a:ext uri="{FF2B5EF4-FFF2-40B4-BE49-F238E27FC236}">
                    <a16:creationId xmlns:a16="http://schemas.microsoft.com/office/drawing/2014/main" xmlns="" id="{088D1C33-3673-4FC0-A3A2-812CD90FF828}"/>
                  </a:ext>
                </a:extLst>
              </p:cNvPr>
              <p:cNvGrpSpPr/>
              <p:nvPr/>
            </p:nvGrpSpPr>
            <p:grpSpPr>
              <a:xfrm>
                <a:off x="6380535" y="3482354"/>
                <a:ext cx="2613146" cy="1948945"/>
                <a:chOff x="6582879" y="3299047"/>
                <a:chExt cx="4685716" cy="3494716"/>
              </a:xfrm>
            </p:grpSpPr>
            <p:pic>
              <p:nvPicPr>
                <p:cNvPr id="415" name="図 414">
                  <a:extLst>
                    <a:ext uri="{FF2B5EF4-FFF2-40B4-BE49-F238E27FC236}">
                      <a16:creationId xmlns:a16="http://schemas.microsoft.com/office/drawing/2014/main" xmlns="" id="{682D5638-DE3D-4ED8-A5FE-9C4F2BD7ED79}"/>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416" name="図 415">
                  <a:extLst>
                    <a:ext uri="{FF2B5EF4-FFF2-40B4-BE49-F238E27FC236}">
                      <a16:creationId xmlns:a16="http://schemas.microsoft.com/office/drawing/2014/main" xmlns="" id="{ED567691-93E1-4E29-972E-2F61D2A95858}"/>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417" name="図 416">
                  <a:extLst>
                    <a:ext uri="{FF2B5EF4-FFF2-40B4-BE49-F238E27FC236}">
                      <a16:creationId xmlns:a16="http://schemas.microsoft.com/office/drawing/2014/main" xmlns="" id="{FFB3B2F0-56A3-4A07-A0A7-A4E1AD25099A}"/>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418" name="図 417">
                  <a:extLst>
                    <a:ext uri="{FF2B5EF4-FFF2-40B4-BE49-F238E27FC236}">
                      <a16:creationId xmlns:a16="http://schemas.microsoft.com/office/drawing/2014/main" xmlns="" id="{840A5BF0-D31B-43EC-9360-92A0E9052B8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419" name="図 418">
                  <a:extLst>
                    <a:ext uri="{FF2B5EF4-FFF2-40B4-BE49-F238E27FC236}">
                      <a16:creationId xmlns:a16="http://schemas.microsoft.com/office/drawing/2014/main" xmlns="" id="{4CBCC027-16E1-4940-B74F-0EF2E5409317}"/>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420" name="図 419">
                  <a:extLst>
                    <a:ext uri="{FF2B5EF4-FFF2-40B4-BE49-F238E27FC236}">
                      <a16:creationId xmlns:a16="http://schemas.microsoft.com/office/drawing/2014/main" xmlns="" id="{E8CE9463-5B46-48D8-882C-F70F11A29657}"/>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421" name="図 420">
                  <a:extLst>
                    <a:ext uri="{FF2B5EF4-FFF2-40B4-BE49-F238E27FC236}">
                      <a16:creationId xmlns:a16="http://schemas.microsoft.com/office/drawing/2014/main" xmlns="" id="{49E04C12-FE87-4F00-AA1D-16E4C7D295F8}"/>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422" name="図 421">
                  <a:extLst>
                    <a:ext uri="{FF2B5EF4-FFF2-40B4-BE49-F238E27FC236}">
                      <a16:creationId xmlns:a16="http://schemas.microsoft.com/office/drawing/2014/main" xmlns="" id="{D746D2EE-A013-4A1A-B977-670219B0A0C5}"/>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423" name="図 422">
                  <a:extLst>
                    <a:ext uri="{FF2B5EF4-FFF2-40B4-BE49-F238E27FC236}">
                      <a16:creationId xmlns:a16="http://schemas.microsoft.com/office/drawing/2014/main" xmlns="" id="{ADC58515-5D2D-4F0F-80A4-49359A40782A}"/>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24" name="図 423">
                  <a:extLst>
                    <a:ext uri="{FF2B5EF4-FFF2-40B4-BE49-F238E27FC236}">
                      <a16:creationId xmlns:a16="http://schemas.microsoft.com/office/drawing/2014/main" xmlns="" id="{8586222E-45EF-409B-9D5B-A7174624DC94}"/>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25" name="図 424">
                  <a:extLst>
                    <a:ext uri="{FF2B5EF4-FFF2-40B4-BE49-F238E27FC236}">
                      <a16:creationId xmlns:a16="http://schemas.microsoft.com/office/drawing/2014/main" xmlns="" id="{3848214C-5E7E-49EA-847E-1392BA45AF14}"/>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26" name="図 425">
                  <a:extLst>
                    <a:ext uri="{FF2B5EF4-FFF2-40B4-BE49-F238E27FC236}">
                      <a16:creationId xmlns:a16="http://schemas.microsoft.com/office/drawing/2014/main" xmlns="" id="{98FFF358-BFDB-4A92-AFA7-B3F8F0B45032}"/>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376" name="グループ化 375">
                <a:extLst>
                  <a:ext uri="{FF2B5EF4-FFF2-40B4-BE49-F238E27FC236}">
                    <a16:creationId xmlns:a16="http://schemas.microsoft.com/office/drawing/2014/main" xmlns="" id="{A49BCD41-B4EF-4B43-8FC1-83114FD8668A}"/>
                  </a:ext>
                </a:extLst>
              </p:cNvPr>
              <p:cNvGrpSpPr/>
              <p:nvPr/>
            </p:nvGrpSpPr>
            <p:grpSpPr>
              <a:xfrm>
                <a:off x="9010331" y="3467143"/>
                <a:ext cx="2613146" cy="1948945"/>
                <a:chOff x="6582879" y="3299047"/>
                <a:chExt cx="4685716" cy="3494716"/>
              </a:xfrm>
            </p:grpSpPr>
            <p:pic>
              <p:nvPicPr>
                <p:cNvPr id="403" name="図 402">
                  <a:extLst>
                    <a:ext uri="{FF2B5EF4-FFF2-40B4-BE49-F238E27FC236}">
                      <a16:creationId xmlns:a16="http://schemas.microsoft.com/office/drawing/2014/main" xmlns="" id="{B8A3F951-3AFF-4E4B-BA22-27381CAAA742}"/>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404" name="図 403">
                  <a:extLst>
                    <a:ext uri="{FF2B5EF4-FFF2-40B4-BE49-F238E27FC236}">
                      <a16:creationId xmlns:a16="http://schemas.microsoft.com/office/drawing/2014/main" xmlns="" id="{987B58CF-56B3-45A1-BF79-01D2E46E9CF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405" name="図 404">
                  <a:extLst>
                    <a:ext uri="{FF2B5EF4-FFF2-40B4-BE49-F238E27FC236}">
                      <a16:creationId xmlns:a16="http://schemas.microsoft.com/office/drawing/2014/main" xmlns="" id="{B34817E7-F52D-45E7-B823-AB1C36667002}"/>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406" name="図 405">
                  <a:extLst>
                    <a:ext uri="{FF2B5EF4-FFF2-40B4-BE49-F238E27FC236}">
                      <a16:creationId xmlns:a16="http://schemas.microsoft.com/office/drawing/2014/main" xmlns="" id="{63000D8B-CD04-422B-9637-5824AAA6F962}"/>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407" name="図 406">
                  <a:extLst>
                    <a:ext uri="{FF2B5EF4-FFF2-40B4-BE49-F238E27FC236}">
                      <a16:creationId xmlns:a16="http://schemas.microsoft.com/office/drawing/2014/main" xmlns="" id="{FF05E41E-9EBB-4585-A712-6843EE2A670B}"/>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408" name="図 407">
                  <a:extLst>
                    <a:ext uri="{FF2B5EF4-FFF2-40B4-BE49-F238E27FC236}">
                      <a16:creationId xmlns:a16="http://schemas.microsoft.com/office/drawing/2014/main" xmlns="" id="{9BE7BBA3-7507-4CD1-B793-354104649860}"/>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409" name="図 408">
                  <a:extLst>
                    <a:ext uri="{FF2B5EF4-FFF2-40B4-BE49-F238E27FC236}">
                      <a16:creationId xmlns:a16="http://schemas.microsoft.com/office/drawing/2014/main" xmlns="" id="{BC75FE05-D859-452A-8966-45D1451C7E0D}"/>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410" name="図 409">
                  <a:extLst>
                    <a:ext uri="{FF2B5EF4-FFF2-40B4-BE49-F238E27FC236}">
                      <a16:creationId xmlns:a16="http://schemas.microsoft.com/office/drawing/2014/main" xmlns="" id="{D971F3DF-662E-49CE-95EF-ADEE7052544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411" name="図 410">
                  <a:extLst>
                    <a:ext uri="{FF2B5EF4-FFF2-40B4-BE49-F238E27FC236}">
                      <a16:creationId xmlns:a16="http://schemas.microsoft.com/office/drawing/2014/main" xmlns="" id="{963A3B3D-3E66-430A-8CF9-F0A8E38EA672}"/>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12" name="図 411">
                  <a:extLst>
                    <a:ext uri="{FF2B5EF4-FFF2-40B4-BE49-F238E27FC236}">
                      <a16:creationId xmlns:a16="http://schemas.microsoft.com/office/drawing/2014/main" xmlns="" id="{EDD01D40-F3A7-4564-AB10-81191C0891AF}"/>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13" name="図 412">
                  <a:extLst>
                    <a:ext uri="{FF2B5EF4-FFF2-40B4-BE49-F238E27FC236}">
                      <a16:creationId xmlns:a16="http://schemas.microsoft.com/office/drawing/2014/main" xmlns="" id="{BE536F02-8339-4BC1-9914-2F3BEE751509}"/>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14" name="図 413">
                  <a:extLst>
                    <a:ext uri="{FF2B5EF4-FFF2-40B4-BE49-F238E27FC236}">
                      <a16:creationId xmlns:a16="http://schemas.microsoft.com/office/drawing/2014/main" xmlns="" id="{1D222C05-4207-4F92-8CAE-A236B0E55665}"/>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377" name="グループ化 376">
                <a:extLst>
                  <a:ext uri="{FF2B5EF4-FFF2-40B4-BE49-F238E27FC236}">
                    <a16:creationId xmlns:a16="http://schemas.microsoft.com/office/drawing/2014/main" xmlns="" id="{4ECBE249-BDE9-4A91-B300-2BFB637F2601}"/>
                  </a:ext>
                </a:extLst>
              </p:cNvPr>
              <p:cNvGrpSpPr/>
              <p:nvPr/>
            </p:nvGrpSpPr>
            <p:grpSpPr>
              <a:xfrm>
                <a:off x="6405411" y="5450833"/>
                <a:ext cx="2613146" cy="1948945"/>
                <a:chOff x="6582879" y="3299047"/>
                <a:chExt cx="4685716" cy="3494716"/>
              </a:xfrm>
            </p:grpSpPr>
            <p:pic>
              <p:nvPicPr>
                <p:cNvPr id="391" name="図 390">
                  <a:extLst>
                    <a:ext uri="{FF2B5EF4-FFF2-40B4-BE49-F238E27FC236}">
                      <a16:creationId xmlns:a16="http://schemas.microsoft.com/office/drawing/2014/main" xmlns="" id="{C09B0907-2100-466C-B330-D7EDFF74F416}"/>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392" name="図 391">
                  <a:extLst>
                    <a:ext uri="{FF2B5EF4-FFF2-40B4-BE49-F238E27FC236}">
                      <a16:creationId xmlns:a16="http://schemas.microsoft.com/office/drawing/2014/main" xmlns="" id="{1D3BF75C-1EFD-421C-8AD8-615624B9D949}"/>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393" name="図 392">
                  <a:extLst>
                    <a:ext uri="{FF2B5EF4-FFF2-40B4-BE49-F238E27FC236}">
                      <a16:creationId xmlns:a16="http://schemas.microsoft.com/office/drawing/2014/main" xmlns="" id="{F63FF8E4-B9BB-40CE-A1D1-428E3DFD4542}"/>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394" name="図 393">
                  <a:extLst>
                    <a:ext uri="{FF2B5EF4-FFF2-40B4-BE49-F238E27FC236}">
                      <a16:creationId xmlns:a16="http://schemas.microsoft.com/office/drawing/2014/main" xmlns="" id="{828192D4-7214-4A5D-8A38-5FC09D64469F}"/>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395" name="図 394">
                  <a:extLst>
                    <a:ext uri="{FF2B5EF4-FFF2-40B4-BE49-F238E27FC236}">
                      <a16:creationId xmlns:a16="http://schemas.microsoft.com/office/drawing/2014/main" xmlns="" id="{7018584F-39EE-40E6-814A-04F86ADCAA2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396" name="図 395">
                  <a:extLst>
                    <a:ext uri="{FF2B5EF4-FFF2-40B4-BE49-F238E27FC236}">
                      <a16:creationId xmlns:a16="http://schemas.microsoft.com/office/drawing/2014/main" xmlns="" id="{CF3CB28F-68EC-44F5-B41D-9A8B3A059CF0}"/>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397" name="図 396">
                  <a:extLst>
                    <a:ext uri="{FF2B5EF4-FFF2-40B4-BE49-F238E27FC236}">
                      <a16:creationId xmlns:a16="http://schemas.microsoft.com/office/drawing/2014/main" xmlns="" id="{1BF0E65F-2FBB-4818-8ABF-40FC43A4B0EA}"/>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398" name="図 397">
                  <a:extLst>
                    <a:ext uri="{FF2B5EF4-FFF2-40B4-BE49-F238E27FC236}">
                      <a16:creationId xmlns:a16="http://schemas.microsoft.com/office/drawing/2014/main" xmlns="" id="{85280E77-AC87-4DF5-AD6E-9E0E92E323EA}"/>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399" name="図 398">
                  <a:extLst>
                    <a:ext uri="{FF2B5EF4-FFF2-40B4-BE49-F238E27FC236}">
                      <a16:creationId xmlns:a16="http://schemas.microsoft.com/office/drawing/2014/main" xmlns="" id="{6332B06A-A81A-41C2-9221-4ACABAA0448D}"/>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00" name="図 399">
                  <a:extLst>
                    <a:ext uri="{FF2B5EF4-FFF2-40B4-BE49-F238E27FC236}">
                      <a16:creationId xmlns:a16="http://schemas.microsoft.com/office/drawing/2014/main" xmlns="" id="{9C502EB6-0337-498E-8F1B-C89F1DAE70B3}"/>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01" name="図 400">
                  <a:extLst>
                    <a:ext uri="{FF2B5EF4-FFF2-40B4-BE49-F238E27FC236}">
                      <a16:creationId xmlns:a16="http://schemas.microsoft.com/office/drawing/2014/main" xmlns="" id="{CA9264BE-8670-4B78-B2AA-0559D45AECF9}"/>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02" name="図 401">
                  <a:extLst>
                    <a:ext uri="{FF2B5EF4-FFF2-40B4-BE49-F238E27FC236}">
                      <a16:creationId xmlns:a16="http://schemas.microsoft.com/office/drawing/2014/main" xmlns="" id="{7345B279-54CF-42CB-9A69-B39626F93E76}"/>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378" name="グループ化 377">
                <a:extLst>
                  <a:ext uri="{FF2B5EF4-FFF2-40B4-BE49-F238E27FC236}">
                    <a16:creationId xmlns:a16="http://schemas.microsoft.com/office/drawing/2014/main" xmlns="" id="{BBDF1CE7-AEF5-4340-AEF5-8079B72BE2CF}"/>
                  </a:ext>
                </a:extLst>
              </p:cNvPr>
              <p:cNvGrpSpPr/>
              <p:nvPr/>
            </p:nvGrpSpPr>
            <p:grpSpPr>
              <a:xfrm>
                <a:off x="9035207" y="5435622"/>
                <a:ext cx="2613146" cy="1948945"/>
                <a:chOff x="6582879" y="3299047"/>
                <a:chExt cx="4685716" cy="3494716"/>
              </a:xfrm>
            </p:grpSpPr>
            <p:pic>
              <p:nvPicPr>
                <p:cNvPr id="379" name="図 378">
                  <a:extLst>
                    <a:ext uri="{FF2B5EF4-FFF2-40B4-BE49-F238E27FC236}">
                      <a16:creationId xmlns:a16="http://schemas.microsoft.com/office/drawing/2014/main" xmlns="" id="{6BE9ED88-8687-4F8F-AA42-818EEAED89B4}"/>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380" name="図 379">
                  <a:extLst>
                    <a:ext uri="{FF2B5EF4-FFF2-40B4-BE49-F238E27FC236}">
                      <a16:creationId xmlns:a16="http://schemas.microsoft.com/office/drawing/2014/main" xmlns="" id="{29FA9CEE-70DF-4932-92BC-D02983E34943}"/>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381" name="図 380">
                  <a:extLst>
                    <a:ext uri="{FF2B5EF4-FFF2-40B4-BE49-F238E27FC236}">
                      <a16:creationId xmlns:a16="http://schemas.microsoft.com/office/drawing/2014/main" xmlns="" id="{757543ED-911D-4884-98F2-E89DD59592FB}"/>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382" name="図 381">
                  <a:extLst>
                    <a:ext uri="{FF2B5EF4-FFF2-40B4-BE49-F238E27FC236}">
                      <a16:creationId xmlns:a16="http://schemas.microsoft.com/office/drawing/2014/main" xmlns="" id="{FF38BEC9-CB26-4AD3-945E-5A49F0FDF879}"/>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383" name="図 382">
                  <a:extLst>
                    <a:ext uri="{FF2B5EF4-FFF2-40B4-BE49-F238E27FC236}">
                      <a16:creationId xmlns:a16="http://schemas.microsoft.com/office/drawing/2014/main" xmlns="" id="{14CF3A9F-24E5-4789-A357-8F464A641EA3}"/>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384" name="図 383">
                  <a:extLst>
                    <a:ext uri="{FF2B5EF4-FFF2-40B4-BE49-F238E27FC236}">
                      <a16:creationId xmlns:a16="http://schemas.microsoft.com/office/drawing/2014/main" xmlns="" id="{FB202C92-1742-48D5-8B3A-7438ABDD191B}"/>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385" name="図 384">
                  <a:extLst>
                    <a:ext uri="{FF2B5EF4-FFF2-40B4-BE49-F238E27FC236}">
                      <a16:creationId xmlns:a16="http://schemas.microsoft.com/office/drawing/2014/main" xmlns="" id="{CC537CC9-7736-4524-B062-7CBB23F18C50}"/>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386" name="図 385">
                  <a:extLst>
                    <a:ext uri="{FF2B5EF4-FFF2-40B4-BE49-F238E27FC236}">
                      <a16:creationId xmlns:a16="http://schemas.microsoft.com/office/drawing/2014/main" xmlns="" id="{9548B7EE-5EF2-4B0C-973F-9CBFF0922494}"/>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387" name="図 386">
                  <a:extLst>
                    <a:ext uri="{FF2B5EF4-FFF2-40B4-BE49-F238E27FC236}">
                      <a16:creationId xmlns:a16="http://schemas.microsoft.com/office/drawing/2014/main" xmlns="" id="{123CF746-1908-4CDC-89F4-C4A78E0DF6A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388" name="図 387">
                  <a:extLst>
                    <a:ext uri="{FF2B5EF4-FFF2-40B4-BE49-F238E27FC236}">
                      <a16:creationId xmlns:a16="http://schemas.microsoft.com/office/drawing/2014/main" xmlns="" id="{4505AE17-341F-4655-A762-948006A60029}"/>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389" name="図 388">
                  <a:extLst>
                    <a:ext uri="{FF2B5EF4-FFF2-40B4-BE49-F238E27FC236}">
                      <a16:creationId xmlns:a16="http://schemas.microsoft.com/office/drawing/2014/main" xmlns="" id="{58FD516C-0275-467E-ABA5-8FB5974B1F57}"/>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390" name="図 389">
                  <a:extLst>
                    <a:ext uri="{FF2B5EF4-FFF2-40B4-BE49-F238E27FC236}">
                      <a16:creationId xmlns:a16="http://schemas.microsoft.com/office/drawing/2014/main" xmlns="" id="{24ACB87E-83A1-4F82-BC4F-6FD191BB0EDB}"/>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grpSp>
          <p:nvGrpSpPr>
            <p:cNvPr id="427" name="グループ化 426">
              <a:extLst>
                <a:ext uri="{FF2B5EF4-FFF2-40B4-BE49-F238E27FC236}">
                  <a16:creationId xmlns:a16="http://schemas.microsoft.com/office/drawing/2014/main" xmlns="" id="{5F77A506-7198-4BBA-AAFD-DA8F967B84D4}"/>
                </a:ext>
              </a:extLst>
            </p:cNvPr>
            <p:cNvGrpSpPr/>
            <p:nvPr/>
          </p:nvGrpSpPr>
          <p:grpSpPr>
            <a:xfrm>
              <a:off x="10593801" y="4451006"/>
              <a:ext cx="1583128" cy="1180734"/>
              <a:chOff x="6582879" y="3299047"/>
              <a:chExt cx="4685716" cy="3494716"/>
            </a:xfrm>
          </p:grpSpPr>
          <p:pic>
            <p:nvPicPr>
              <p:cNvPr id="428" name="図 427">
                <a:extLst>
                  <a:ext uri="{FF2B5EF4-FFF2-40B4-BE49-F238E27FC236}">
                    <a16:creationId xmlns:a16="http://schemas.microsoft.com/office/drawing/2014/main" xmlns="" id="{252E3D9D-0B11-473D-86C7-B692025BE6F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429" name="図 428">
                <a:extLst>
                  <a:ext uri="{FF2B5EF4-FFF2-40B4-BE49-F238E27FC236}">
                    <a16:creationId xmlns:a16="http://schemas.microsoft.com/office/drawing/2014/main" xmlns="" id="{FA825ECC-FCE7-49E7-BCE1-D25014103923}"/>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430" name="図 429">
                <a:extLst>
                  <a:ext uri="{FF2B5EF4-FFF2-40B4-BE49-F238E27FC236}">
                    <a16:creationId xmlns:a16="http://schemas.microsoft.com/office/drawing/2014/main" xmlns="" id="{066B4204-0A2E-4D20-A352-BE1C40C530B4}"/>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431" name="図 430">
                <a:extLst>
                  <a:ext uri="{FF2B5EF4-FFF2-40B4-BE49-F238E27FC236}">
                    <a16:creationId xmlns:a16="http://schemas.microsoft.com/office/drawing/2014/main" xmlns="" id="{871924C2-103A-4100-B650-589C95272555}"/>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432" name="図 431">
                <a:extLst>
                  <a:ext uri="{FF2B5EF4-FFF2-40B4-BE49-F238E27FC236}">
                    <a16:creationId xmlns:a16="http://schemas.microsoft.com/office/drawing/2014/main" xmlns="" id="{1C579C4A-422C-4EA3-BD31-6313F76A3AA0}"/>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433" name="図 432">
                <a:extLst>
                  <a:ext uri="{FF2B5EF4-FFF2-40B4-BE49-F238E27FC236}">
                    <a16:creationId xmlns:a16="http://schemas.microsoft.com/office/drawing/2014/main" xmlns="" id="{C4BDCC2F-C08D-4F4D-9DCA-C2CBE547B0B5}"/>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434" name="図 433">
                <a:extLst>
                  <a:ext uri="{FF2B5EF4-FFF2-40B4-BE49-F238E27FC236}">
                    <a16:creationId xmlns:a16="http://schemas.microsoft.com/office/drawing/2014/main" xmlns="" id="{A39AB868-2359-4046-874B-C712D95F5A25}"/>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435" name="図 434">
                <a:extLst>
                  <a:ext uri="{FF2B5EF4-FFF2-40B4-BE49-F238E27FC236}">
                    <a16:creationId xmlns:a16="http://schemas.microsoft.com/office/drawing/2014/main" xmlns="" id="{B66B6E6E-174D-4F8F-A734-3257943BB347}"/>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436" name="図 435">
                <a:extLst>
                  <a:ext uri="{FF2B5EF4-FFF2-40B4-BE49-F238E27FC236}">
                    <a16:creationId xmlns:a16="http://schemas.microsoft.com/office/drawing/2014/main" xmlns="" id="{055BC2F3-65F3-4A5B-8F44-711F0D7649EF}"/>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37" name="図 436">
                <a:extLst>
                  <a:ext uri="{FF2B5EF4-FFF2-40B4-BE49-F238E27FC236}">
                    <a16:creationId xmlns:a16="http://schemas.microsoft.com/office/drawing/2014/main" xmlns="" id="{1E0DBFF9-28EA-470F-B024-2E382D820D0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38" name="図 437">
                <a:extLst>
                  <a:ext uri="{FF2B5EF4-FFF2-40B4-BE49-F238E27FC236}">
                    <a16:creationId xmlns:a16="http://schemas.microsoft.com/office/drawing/2014/main" xmlns="" id="{198D181B-8A12-45A2-A1C2-9BB1D046C404}"/>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39" name="図 438">
                <a:extLst>
                  <a:ext uri="{FF2B5EF4-FFF2-40B4-BE49-F238E27FC236}">
                    <a16:creationId xmlns:a16="http://schemas.microsoft.com/office/drawing/2014/main" xmlns="" id="{032D24E3-1BF8-4DE0-A1AA-B0933C0C58A4}"/>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grpSp>
          <p:nvGrpSpPr>
            <p:cNvPr id="440" name="グループ化 439">
              <a:extLst>
                <a:ext uri="{FF2B5EF4-FFF2-40B4-BE49-F238E27FC236}">
                  <a16:creationId xmlns:a16="http://schemas.microsoft.com/office/drawing/2014/main" xmlns="" id="{6A33DE0A-7DEE-40B7-BD29-F6341C8A1951}"/>
                </a:ext>
              </a:extLst>
            </p:cNvPr>
            <p:cNvGrpSpPr/>
            <p:nvPr/>
          </p:nvGrpSpPr>
          <p:grpSpPr>
            <a:xfrm>
              <a:off x="10608872" y="5643574"/>
              <a:ext cx="1583128" cy="1180734"/>
              <a:chOff x="6582879" y="3299047"/>
              <a:chExt cx="4685716" cy="3494716"/>
            </a:xfrm>
          </p:grpSpPr>
          <p:pic>
            <p:nvPicPr>
              <p:cNvPr id="441" name="図 440">
                <a:extLst>
                  <a:ext uri="{FF2B5EF4-FFF2-40B4-BE49-F238E27FC236}">
                    <a16:creationId xmlns:a16="http://schemas.microsoft.com/office/drawing/2014/main" xmlns="" id="{46113A33-2073-4CA5-992F-75BD6DB954FA}"/>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3309343"/>
                <a:ext cx="1171429" cy="1180952"/>
              </a:xfrm>
              <a:prstGeom prst="rect">
                <a:avLst/>
              </a:prstGeom>
            </p:spPr>
          </p:pic>
          <p:pic>
            <p:nvPicPr>
              <p:cNvPr id="442" name="図 441">
                <a:extLst>
                  <a:ext uri="{FF2B5EF4-FFF2-40B4-BE49-F238E27FC236}">
                    <a16:creationId xmlns:a16="http://schemas.microsoft.com/office/drawing/2014/main" xmlns="" id="{A0173381-FBCC-4EFF-8E07-392A4932A826}"/>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3319359"/>
                <a:ext cx="1171429" cy="1180952"/>
              </a:xfrm>
              <a:prstGeom prst="rect">
                <a:avLst/>
              </a:prstGeom>
            </p:spPr>
          </p:pic>
          <p:pic>
            <p:nvPicPr>
              <p:cNvPr id="443" name="図 442">
                <a:extLst>
                  <a:ext uri="{FF2B5EF4-FFF2-40B4-BE49-F238E27FC236}">
                    <a16:creationId xmlns:a16="http://schemas.microsoft.com/office/drawing/2014/main" xmlns="" id="{04FE655A-7311-441E-B6C6-5DFD6ABFD27D}"/>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3299047"/>
                <a:ext cx="1171429" cy="1180952"/>
              </a:xfrm>
              <a:prstGeom prst="rect">
                <a:avLst/>
              </a:prstGeom>
            </p:spPr>
          </p:pic>
          <p:pic>
            <p:nvPicPr>
              <p:cNvPr id="444" name="図 443">
                <a:extLst>
                  <a:ext uri="{FF2B5EF4-FFF2-40B4-BE49-F238E27FC236}">
                    <a16:creationId xmlns:a16="http://schemas.microsoft.com/office/drawing/2014/main" xmlns="" id="{FFC95DDE-7BB2-4C37-A0E5-61683E614F4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3299047"/>
                <a:ext cx="1171429" cy="1180952"/>
              </a:xfrm>
              <a:prstGeom prst="rect">
                <a:avLst/>
              </a:prstGeom>
            </p:spPr>
          </p:pic>
          <p:pic>
            <p:nvPicPr>
              <p:cNvPr id="445" name="図 444">
                <a:extLst>
                  <a:ext uri="{FF2B5EF4-FFF2-40B4-BE49-F238E27FC236}">
                    <a16:creationId xmlns:a16="http://schemas.microsoft.com/office/drawing/2014/main" xmlns="" id="{F06BE953-0717-4454-A988-22B55DB9A1EE}"/>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4461176"/>
                <a:ext cx="1171429" cy="1180952"/>
              </a:xfrm>
              <a:prstGeom prst="rect">
                <a:avLst/>
              </a:prstGeom>
            </p:spPr>
          </p:pic>
          <p:pic>
            <p:nvPicPr>
              <p:cNvPr id="446" name="図 445">
                <a:extLst>
                  <a:ext uri="{FF2B5EF4-FFF2-40B4-BE49-F238E27FC236}">
                    <a16:creationId xmlns:a16="http://schemas.microsoft.com/office/drawing/2014/main" xmlns="" id="{29EACC20-9A55-4B2C-9E7B-FBD9B08775E9}"/>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4471192"/>
                <a:ext cx="1171429" cy="1180952"/>
              </a:xfrm>
              <a:prstGeom prst="rect">
                <a:avLst/>
              </a:prstGeom>
            </p:spPr>
          </p:pic>
          <p:pic>
            <p:nvPicPr>
              <p:cNvPr id="447" name="図 446">
                <a:extLst>
                  <a:ext uri="{FF2B5EF4-FFF2-40B4-BE49-F238E27FC236}">
                    <a16:creationId xmlns:a16="http://schemas.microsoft.com/office/drawing/2014/main" xmlns="" id="{7727E0F9-C5FB-4429-89F7-E3A83F6D1F2A}"/>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4450880"/>
                <a:ext cx="1171429" cy="1180952"/>
              </a:xfrm>
              <a:prstGeom prst="rect">
                <a:avLst/>
              </a:prstGeom>
            </p:spPr>
          </p:pic>
          <p:pic>
            <p:nvPicPr>
              <p:cNvPr id="448" name="図 447">
                <a:extLst>
                  <a:ext uri="{FF2B5EF4-FFF2-40B4-BE49-F238E27FC236}">
                    <a16:creationId xmlns:a16="http://schemas.microsoft.com/office/drawing/2014/main" xmlns="" id="{6C310421-BC1A-4FED-8C6E-D1CDFACC63EB}"/>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4450880"/>
                <a:ext cx="1171429" cy="1180952"/>
              </a:xfrm>
              <a:prstGeom prst="rect">
                <a:avLst/>
              </a:prstGeom>
            </p:spPr>
          </p:pic>
          <p:pic>
            <p:nvPicPr>
              <p:cNvPr id="449" name="図 448">
                <a:extLst>
                  <a:ext uri="{FF2B5EF4-FFF2-40B4-BE49-F238E27FC236}">
                    <a16:creationId xmlns:a16="http://schemas.microsoft.com/office/drawing/2014/main" xmlns="" id="{2F25ABF1-3643-4847-9AC8-50338F98225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6582879" y="5602795"/>
                <a:ext cx="1171429" cy="1180952"/>
              </a:xfrm>
              <a:prstGeom prst="rect">
                <a:avLst/>
              </a:prstGeom>
            </p:spPr>
          </p:pic>
          <p:pic>
            <p:nvPicPr>
              <p:cNvPr id="450" name="図 449">
                <a:extLst>
                  <a:ext uri="{FF2B5EF4-FFF2-40B4-BE49-F238E27FC236}">
                    <a16:creationId xmlns:a16="http://schemas.microsoft.com/office/drawing/2014/main" xmlns="" id="{63CC8752-F7DC-4586-8EB1-A2635AF2909E}"/>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7754308" y="5612811"/>
                <a:ext cx="1171429" cy="1180952"/>
              </a:xfrm>
              <a:prstGeom prst="rect">
                <a:avLst/>
              </a:prstGeom>
            </p:spPr>
          </p:pic>
          <p:pic>
            <p:nvPicPr>
              <p:cNvPr id="451" name="図 450">
                <a:extLst>
                  <a:ext uri="{FF2B5EF4-FFF2-40B4-BE49-F238E27FC236}">
                    <a16:creationId xmlns:a16="http://schemas.microsoft.com/office/drawing/2014/main" xmlns="" id="{6CF6DF24-54B2-4827-974C-F937A410D86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8925737" y="5592499"/>
                <a:ext cx="1171429" cy="1180952"/>
              </a:xfrm>
              <a:prstGeom prst="rect">
                <a:avLst/>
              </a:prstGeom>
            </p:spPr>
          </p:pic>
          <p:pic>
            <p:nvPicPr>
              <p:cNvPr id="452" name="図 451">
                <a:extLst>
                  <a:ext uri="{FF2B5EF4-FFF2-40B4-BE49-F238E27FC236}">
                    <a16:creationId xmlns:a16="http://schemas.microsoft.com/office/drawing/2014/main" xmlns="" id="{C8F5D629-22F4-4E8B-93F2-59B65DD7A891}"/>
                  </a:ext>
                </a:extLst>
              </p:cNvPr>
              <p:cNvPicPr>
                <a:picLocks noChangeAspect="1"/>
              </p:cNvPicPr>
              <p:nvPr/>
            </p:nvPicPr>
            <p:blipFill>
              <a:blip r:embed="rId3" cstate="email">
                <a:clrChange>
                  <a:clrFrom>
                    <a:srgbClr val="FEFFFB"/>
                  </a:clrFrom>
                  <a:clrTo>
                    <a:srgbClr val="FEFFFB">
                      <a:alpha val="0"/>
                    </a:srgbClr>
                  </a:clrTo>
                </a:clrChange>
                <a:extLst>
                  <a:ext uri="{28A0092B-C50C-407E-A947-70E740481C1C}">
                    <a14:useLocalDpi xmlns:a14="http://schemas.microsoft.com/office/drawing/2010/main"/>
                  </a:ext>
                </a:extLst>
              </a:blip>
              <a:stretch>
                <a:fillRect/>
              </a:stretch>
            </p:blipFill>
            <p:spPr>
              <a:xfrm>
                <a:off x="10097166" y="5592499"/>
                <a:ext cx="1171429" cy="1180952"/>
              </a:xfrm>
              <a:prstGeom prst="rect">
                <a:avLst/>
              </a:prstGeom>
            </p:spPr>
          </p:pic>
        </p:grpSp>
        <p:pic>
          <p:nvPicPr>
            <p:cNvPr id="453" name="図 452">
              <a:extLst>
                <a:ext uri="{FF2B5EF4-FFF2-40B4-BE49-F238E27FC236}">
                  <a16:creationId xmlns:a16="http://schemas.microsoft.com/office/drawing/2014/main" xmlns="" id="{9E230D56-FFD5-4745-8383-F21D2C057216}"/>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183406" y="5563151"/>
              <a:ext cx="2242390" cy="1253881"/>
            </a:xfrm>
            <a:prstGeom prst="rect">
              <a:avLst/>
            </a:prstGeom>
          </p:spPr>
        </p:pic>
      </p:grpSp>
      <p:sp>
        <p:nvSpPr>
          <p:cNvPr id="454" name="テキスト ボックス 453"/>
          <p:cNvSpPr txBox="1"/>
          <p:nvPr/>
        </p:nvSpPr>
        <p:spPr>
          <a:xfrm>
            <a:off x="7060348" y="2450542"/>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1%</a:t>
            </a:r>
            <a:endParaRPr kumimoji="1" lang="ja-JP" altLang="en-US" dirty="0">
              <a:latin typeface="Courier New" panose="02070309020205020404" pitchFamily="49" charset="0"/>
              <a:cs typeface="Courier New" panose="02070309020205020404" pitchFamily="49" charset="0"/>
            </a:endParaRPr>
          </a:p>
        </p:txBody>
      </p:sp>
      <p:sp>
        <p:nvSpPr>
          <p:cNvPr id="455" name="テキスト ボックス 454"/>
          <p:cNvSpPr txBox="1"/>
          <p:nvPr/>
        </p:nvSpPr>
        <p:spPr>
          <a:xfrm>
            <a:off x="7060348" y="2195639"/>
            <a:ext cx="298480" cy="338554"/>
          </a:xfrm>
          <a:prstGeom prst="rect">
            <a:avLst/>
          </a:prstGeom>
          <a:noFill/>
        </p:spPr>
        <p:txBody>
          <a:bodyPr wrap="none" rtlCol="0">
            <a:normAutofit fontScale="92500" lnSpcReduction="10000"/>
          </a:bodyPr>
          <a:lstStyle/>
          <a:p>
            <a:pPr algn="r"/>
            <a:r>
              <a:rPr kumimoji="1" lang="en-US" altLang="ja-JP" dirty="0">
                <a:latin typeface="Courier New" panose="02070309020205020404" pitchFamily="49" charset="0"/>
                <a:cs typeface="Courier New" panose="02070309020205020404" pitchFamily="49" charset="0"/>
              </a:rPr>
              <a:t>4%</a:t>
            </a:r>
            <a:endParaRPr kumimoji="1" lang="ja-JP" altLang="en-US" dirty="0">
              <a:latin typeface="Courier New" panose="02070309020205020404" pitchFamily="49" charset="0"/>
              <a:cs typeface="Courier New" panose="02070309020205020404" pitchFamily="49" charset="0"/>
            </a:endParaRPr>
          </a:p>
        </p:txBody>
      </p:sp>
      <p:sp>
        <p:nvSpPr>
          <p:cNvPr id="456" name="テキスト ボックス 455"/>
          <p:cNvSpPr txBox="1"/>
          <p:nvPr/>
        </p:nvSpPr>
        <p:spPr>
          <a:xfrm>
            <a:off x="7060348" y="2705445"/>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3%</a:t>
            </a:r>
            <a:endParaRPr kumimoji="1" lang="ja-JP" altLang="en-US" dirty="0">
              <a:latin typeface="Courier New" panose="02070309020205020404" pitchFamily="49" charset="0"/>
              <a:cs typeface="Courier New" panose="02070309020205020404" pitchFamily="49" charset="0"/>
            </a:endParaRPr>
          </a:p>
        </p:txBody>
      </p:sp>
      <p:sp>
        <p:nvSpPr>
          <p:cNvPr id="457" name="テキスト ボックス 456"/>
          <p:cNvSpPr txBox="1"/>
          <p:nvPr/>
        </p:nvSpPr>
        <p:spPr>
          <a:xfrm>
            <a:off x="7060348" y="2960348"/>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12%</a:t>
            </a:r>
          </a:p>
        </p:txBody>
      </p:sp>
      <p:sp>
        <p:nvSpPr>
          <p:cNvPr id="458" name="テキスト ボックス 457"/>
          <p:cNvSpPr txBox="1"/>
          <p:nvPr/>
        </p:nvSpPr>
        <p:spPr>
          <a:xfrm>
            <a:off x="7060348" y="3470154"/>
            <a:ext cx="298480" cy="338554"/>
          </a:xfrm>
          <a:prstGeom prst="rect">
            <a:avLst/>
          </a:prstGeom>
          <a:noFill/>
        </p:spPr>
        <p:txBody>
          <a:bodyPr wrap="none" rtlCol="0">
            <a:normAutofit fontScale="92500" lnSpcReduction="10000"/>
          </a:bodyPr>
          <a:lstStyle/>
          <a:p>
            <a:pPr algn="r"/>
            <a:r>
              <a:rPr lang="en-US" altLang="ja-JP" b="1" dirty="0">
                <a:latin typeface="Courier New" panose="02070309020205020404" pitchFamily="49" charset="0"/>
                <a:cs typeface="Courier New" panose="02070309020205020404" pitchFamily="49" charset="0"/>
              </a:rPr>
              <a:t>51%</a:t>
            </a:r>
            <a:endParaRPr kumimoji="1" lang="ja-JP" altLang="en-US" b="1" dirty="0">
              <a:latin typeface="Courier New" panose="02070309020205020404" pitchFamily="49" charset="0"/>
              <a:cs typeface="Courier New" panose="02070309020205020404" pitchFamily="49" charset="0"/>
            </a:endParaRPr>
          </a:p>
        </p:txBody>
      </p:sp>
      <p:sp>
        <p:nvSpPr>
          <p:cNvPr id="459" name="テキスト ボックス 458"/>
          <p:cNvSpPr txBox="1"/>
          <p:nvPr/>
        </p:nvSpPr>
        <p:spPr>
          <a:xfrm>
            <a:off x="7060348" y="3215251"/>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1%</a:t>
            </a:r>
            <a:endParaRPr kumimoji="1" lang="ja-JP" altLang="en-US" dirty="0">
              <a:latin typeface="Courier New" panose="02070309020205020404" pitchFamily="49" charset="0"/>
              <a:cs typeface="Courier New" panose="02070309020205020404" pitchFamily="49" charset="0"/>
            </a:endParaRPr>
          </a:p>
        </p:txBody>
      </p:sp>
      <p:sp>
        <p:nvSpPr>
          <p:cNvPr id="460" name="テキスト ボックス 459"/>
          <p:cNvSpPr txBox="1"/>
          <p:nvPr/>
        </p:nvSpPr>
        <p:spPr>
          <a:xfrm>
            <a:off x="7060348" y="3725057"/>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8%</a:t>
            </a:r>
            <a:endParaRPr kumimoji="1" lang="ja-JP" altLang="en-US" dirty="0">
              <a:latin typeface="Courier New" panose="02070309020205020404" pitchFamily="49" charset="0"/>
              <a:cs typeface="Courier New" panose="02070309020205020404" pitchFamily="49" charset="0"/>
            </a:endParaRPr>
          </a:p>
        </p:txBody>
      </p:sp>
      <p:sp>
        <p:nvSpPr>
          <p:cNvPr id="461" name="テキスト ボックス 460"/>
          <p:cNvSpPr txBox="1"/>
          <p:nvPr/>
        </p:nvSpPr>
        <p:spPr>
          <a:xfrm>
            <a:off x="7060348" y="3979960"/>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5%</a:t>
            </a:r>
            <a:endParaRPr kumimoji="1" lang="ja-JP" altLang="en-US" dirty="0">
              <a:latin typeface="Courier New" panose="02070309020205020404" pitchFamily="49" charset="0"/>
              <a:cs typeface="Courier New" panose="02070309020205020404" pitchFamily="49" charset="0"/>
            </a:endParaRPr>
          </a:p>
        </p:txBody>
      </p:sp>
      <p:sp>
        <p:nvSpPr>
          <p:cNvPr id="462" name="テキスト ボックス 461"/>
          <p:cNvSpPr txBox="1"/>
          <p:nvPr/>
        </p:nvSpPr>
        <p:spPr>
          <a:xfrm>
            <a:off x="7060348" y="4489770"/>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5%</a:t>
            </a:r>
            <a:endParaRPr kumimoji="1" lang="ja-JP" altLang="en-US" dirty="0">
              <a:latin typeface="Courier New" panose="02070309020205020404" pitchFamily="49" charset="0"/>
              <a:cs typeface="Courier New" panose="02070309020205020404" pitchFamily="49" charset="0"/>
            </a:endParaRPr>
          </a:p>
        </p:txBody>
      </p:sp>
      <p:sp>
        <p:nvSpPr>
          <p:cNvPr id="463" name="テキスト ボックス 462"/>
          <p:cNvSpPr txBox="1"/>
          <p:nvPr/>
        </p:nvSpPr>
        <p:spPr>
          <a:xfrm>
            <a:off x="7060348" y="4234863"/>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10</a:t>
            </a:r>
            <a:r>
              <a:rPr kumimoji="1" lang="en-US" altLang="ja-JP" dirty="0">
                <a:latin typeface="Courier New" panose="02070309020205020404" pitchFamily="49" charset="0"/>
                <a:cs typeface="Courier New" panose="02070309020205020404" pitchFamily="49" charset="0"/>
              </a:rPr>
              <a:t>%</a:t>
            </a:r>
            <a:endParaRPr kumimoji="1" lang="ja-JP" altLang="en-US" dirty="0">
              <a:latin typeface="Courier New" panose="02070309020205020404" pitchFamily="49" charset="0"/>
              <a:cs typeface="Courier New" panose="02070309020205020404" pitchFamily="49" charset="0"/>
            </a:endParaRPr>
          </a:p>
        </p:txBody>
      </p:sp>
      <p:sp>
        <p:nvSpPr>
          <p:cNvPr id="465" name="左矢印 464"/>
          <p:cNvSpPr/>
          <p:nvPr/>
        </p:nvSpPr>
        <p:spPr>
          <a:xfrm>
            <a:off x="7305835" y="3491798"/>
            <a:ext cx="262837" cy="2257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675654" y="2725499"/>
            <a:ext cx="4388191" cy="1631216"/>
          </a:xfrm>
          <a:prstGeom prst="rect">
            <a:avLst/>
          </a:prstGeom>
        </p:spPr>
        <p:txBody>
          <a:bodyPr wrap="square">
            <a:spAutoFit/>
          </a:bodyPr>
          <a:lstStyle/>
          <a:p>
            <a:r>
              <a:rPr lang="ja-JP" altLang="en-US" sz="2000" dirty="0"/>
              <a:t>パラメータ</a:t>
            </a:r>
            <a:r>
              <a:rPr lang="en-US" altLang="ja-JP" sz="2000" dirty="0"/>
              <a:t>(W1, W2, W3, b1, b2, b3 ―</a:t>
            </a:r>
            <a:r>
              <a:rPr lang="ja-JP" altLang="en-US" sz="2000" dirty="0"/>
              <a:t>全部で</a:t>
            </a:r>
            <a:r>
              <a:rPr lang="en-US" altLang="ja-JP" sz="2000" dirty="0"/>
              <a:t>45,350</a:t>
            </a:r>
            <a:r>
              <a:rPr lang="ja-JP" altLang="en-US" sz="2000" dirty="0"/>
              <a:t>個の数字</a:t>
            </a:r>
            <a:r>
              <a:rPr lang="en-US" altLang="ja-JP" sz="2000" dirty="0"/>
              <a:t>)</a:t>
            </a:r>
            <a:r>
              <a:rPr lang="ja-JP" altLang="en-US" sz="2000" dirty="0"/>
              <a:t>を少しずつ変えながら、正解ラベル箇所が大きな確率を示すように、</a:t>
            </a:r>
            <a:r>
              <a:rPr lang="ja-JP" altLang="en-US" sz="2000" b="1" dirty="0"/>
              <a:t>絶妙なパラメータの組み合わせを探す</a:t>
            </a:r>
            <a:r>
              <a:rPr lang="ja-JP" altLang="en-US" sz="2000" dirty="0"/>
              <a:t>プロセス</a:t>
            </a:r>
          </a:p>
        </p:txBody>
      </p:sp>
      <p:sp>
        <p:nvSpPr>
          <p:cNvPr id="8" name="正方形/長方形 7"/>
          <p:cNvSpPr/>
          <p:nvPr/>
        </p:nvSpPr>
        <p:spPr>
          <a:xfrm>
            <a:off x="1879" y="1764268"/>
            <a:ext cx="6186309" cy="369332"/>
          </a:xfrm>
          <a:prstGeom prst="rect">
            <a:avLst/>
          </a:prstGeom>
        </p:spPr>
        <p:txBody>
          <a:bodyPr wrap="none">
            <a:spAutoFit/>
          </a:bodyPr>
          <a:lstStyle/>
          <a:p>
            <a:r>
              <a:rPr lang="ja-JP" altLang="en-US" dirty="0"/>
              <a:t>数値化された手書き文字を、ニューラルネットに食わせ</a:t>
            </a:r>
            <a:r>
              <a:rPr lang="en-US" altLang="ja-JP" dirty="0"/>
              <a:t>‥</a:t>
            </a:r>
            <a:endParaRPr lang="ja-JP" altLang="en-US" dirty="0"/>
          </a:p>
        </p:txBody>
      </p:sp>
      <p:sp>
        <p:nvSpPr>
          <p:cNvPr id="466" name="スライド番号プレースホルダー 2"/>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29</a:t>
            </a:fld>
            <a:endParaRPr kumimoji="1" lang="ja-JP" altLang="en-US"/>
          </a:p>
        </p:txBody>
      </p:sp>
      <p:pic>
        <p:nvPicPr>
          <p:cNvPr id="132"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00783" y="2534193"/>
            <a:ext cx="1660089" cy="1712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 name="テキスト ボックス 132"/>
          <p:cNvSpPr txBox="1"/>
          <p:nvPr/>
        </p:nvSpPr>
        <p:spPr>
          <a:xfrm>
            <a:off x="6447670" y="2443339"/>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1</a:t>
            </a:r>
            <a:endParaRPr kumimoji="1" lang="ja-JP" altLang="en-US" dirty="0">
              <a:latin typeface="Courier New" panose="02070309020205020404" pitchFamily="49" charset="0"/>
              <a:cs typeface="Courier New" panose="02070309020205020404" pitchFamily="49" charset="0"/>
            </a:endParaRPr>
          </a:p>
        </p:txBody>
      </p:sp>
      <p:sp>
        <p:nvSpPr>
          <p:cNvPr id="134" name="テキスト ボックス 133"/>
          <p:cNvSpPr txBox="1"/>
          <p:nvPr/>
        </p:nvSpPr>
        <p:spPr>
          <a:xfrm>
            <a:off x="6447670" y="2188436"/>
            <a:ext cx="298480" cy="338554"/>
          </a:xfrm>
          <a:prstGeom prst="rect">
            <a:avLst/>
          </a:prstGeom>
          <a:noFill/>
        </p:spPr>
        <p:txBody>
          <a:bodyPr wrap="none" rtlCol="0">
            <a:normAutofit fontScale="92500" lnSpcReduction="10000"/>
          </a:bodyPr>
          <a:lstStyle/>
          <a:p>
            <a:pPr algn="r"/>
            <a:r>
              <a:rPr kumimoji="1" lang="en-US" altLang="ja-JP" dirty="0">
                <a:latin typeface="Courier New" panose="02070309020205020404" pitchFamily="49" charset="0"/>
                <a:cs typeface="Courier New" panose="02070309020205020404" pitchFamily="49" charset="0"/>
              </a:rPr>
              <a:t>0</a:t>
            </a:r>
            <a:endParaRPr kumimoji="1" lang="ja-JP" altLang="en-US" dirty="0">
              <a:latin typeface="Courier New" panose="02070309020205020404" pitchFamily="49" charset="0"/>
              <a:cs typeface="Courier New" panose="02070309020205020404" pitchFamily="49" charset="0"/>
            </a:endParaRPr>
          </a:p>
        </p:txBody>
      </p:sp>
      <p:sp>
        <p:nvSpPr>
          <p:cNvPr id="136" name="テキスト ボックス 135"/>
          <p:cNvSpPr txBox="1"/>
          <p:nvPr/>
        </p:nvSpPr>
        <p:spPr>
          <a:xfrm>
            <a:off x="6447670" y="2698242"/>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2</a:t>
            </a:r>
            <a:endParaRPr kumimoji="1" lang="ja-JP" altLang="en-US" dirty="0">
              <a:latin typeface="Courier New" panose="02070309020205020404" pitchFamily="49" charset="0"/>
              <a:cs typeface="Courier New" panose="02070309020205020404" pitchFamily="49" charset="0"/>
            </a:endParaRPr>
          </a:p>
        </p:txBody>
      </p:sp>
      <p:sp>
        <p:nvSpPr>
          <p:cNvPr id="137" name="テキスト ボックス 136"/>
          <p:cNvSpPr txBox="1"/>
          <p:nvPr/>
        </p:nvSpPr>
        <p:spPr>
          <a:xfrm>
            <a:off x="6447670" y="2953145"/>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3</a:t>
            </a:r>
          </a:p>
        </p:txBody>
      </p:sp>
      <p:sp>
        <p:nvSpPr>
          <p:cNvPr id="138" name="テキスト ボックス 137"/>
          <p:cNvSpPr txBox="1"/>
          <p:nvPr/>
        </p:nvSpPr>
        <p:spPr>
          <a:xfrm>
            <a:off x="6447670" y="3462951"/>
            <a:ext cx="298480" cy="338554"/>
          </a:xfrm>
          <a:prstGeom prst="rect">
            <a:avLst/>
          </a:prstGeom>
          <a:noFill/>
        </p:spPr>
        <p:txBody>
          <a:bodyPr wrap="none" rtlCol="0">
            <a:normAutofit fontScale="92500" lnSpcReduction="10000"/>
          </a:bodyPr>
          <a:lstStyle/>
          <a:p>
            <a:pPr algn="r"/>
            <a:r>
              <a:rPr lang="en-US" altLang="ja-JP" b="1" dirty="0">
                <a:latin typeface="Courier New" panose="02070309020205020404" pitchFamily="49" charset="0"/>
                <a:cs typeface="Courier New" panose="02070309020205020404" pitchFamily="49" charset="0"/>
              </a:rPr>
              <a:t>5</a:t>
            </a:r>
            <a:endParaRPr kumimoji="1" lang="ja-JP" altLang="en-US" b="1" dirty="0">
              <a:latin typeface="Courier New" panose="02070309020205020404" pitchFamily="49" charset="0"/>
              <a:cs typeface="Courier New" panose="02070309020205020404" pitchFamily="49" charset="0"/>
            </a:endParaRPr>
          </a:p>
        </p:txBody>
      </p:sp>
      <p:sp>
        <p:nvSpPr>
          <p:cNvPr id="139" name="テキスト ボックス 138"/>
          <p:cNvSpPr txBox="1"/>
          <p:nvPr/>
        </p:nvSpPr>
        <p:spPr>
          <a:xfrm>
            <a:off x="6447670" y="3208048"/>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4</a:t>
            </a:r>
            <a:endParaRPr kumimoji="1" lang="ja-JP" altLang="en-US" dirty="0">
              <a:latin typeface="Courier New" panose="02070309020205020404" pitchFamily="49" charset="0"/>
              <a:cs typeface="Courier New" panose="02070309020205020404" pitchFamily="49" charset="0"/>
            </a:endParaRPr>
          </a:p>
        </p:txBody>
      </p:sp>
      <p:sp>
        <p:nvSpPr>
          <p:cNvPr id="140" name="テキスト ボックス 139"/>
          <p:cNvSpPr txBox="1"/>
          <p:nvPr/>
        </p:nvSpPr>
        <p:spPr>
          <a:xfrm>
            <a:off x="6447670" y="3717854"/>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6</a:t>
            </a:r>
            <a:endParaRPr kumimoji="1" lang="ja-JP" altLang="en-US" dirty="0">
              <a:latin typeface="Courier New" panose="02070309020205020404" pitchFamily="49" charset="0"/>
              <a:cs typeface="Courier New" panose="02070309020205020404" pitchFamily="49" charset="0"/>
            </a:endParaRPr>
          </a:p>
        </p:txBody>
      </p:sp>
      <p:sp>
        <p:nvSpPr>
          <p:cNvPr id="141" name="テキスト ボックス 140"/>
          <p:cNvSpPr txBox="1"/>
          <p:nvPr/>
        </p:nvSpPr>
        <p:spPr>
          <a:xfrm>
            <a:off x="6447670" y="3972757"/>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7</a:t>
            </a:r>
            <a:endParaRPr kumimoji="1" lang="ja-JP" altLang="en-US" dirty="0">
              <a:latin typeface="Courier New" panose="02070309020205020404" pitchFamily="49" charset="0"/>
              <a:cs typeface="Courier New" panose="02070309020205020404" pitchFamily="49" charset="0"/>
            </a:endParaRPr>
          </a:p>
        </p:txBody>
      </p:sp>
      <p:sp>
        <p:nvSpPr>
          <p:cNvPr id="142" name="テキスト ボックス 141"/>
          <p:cNvSpPr txBox="1"/>
          <p:nvPr/>
        </p:nvSpPr>
        <p:spPr>
          <a:xfrm>
            <a:off x="6447670" y="4482567"/>
            <a:ext cx="298480" cy="338554"/>
          </a:xfrm>
          <a:prstGeom prst="rect">
            <a:avLst/>
          </a:prstGeom>
          <a:noFill/>
        </p:spPr>
        <p:txBody>
          <a:bodyPr wrap="none" rtlCol="0">
            <a:noAutofit/>
          </a:bodyPr>
          <a:lstStyle/>
          <a:p>
            <a:pPr algn="r"/>
            <a:r>
              <a:rPr lang="en-US" altLang="ja-JP" dirty="0">
                <a:latin typeface="Courier New" panose="02070309020205020404" pitchFamily="49" charset="0"/>
                <a:cs typeface="Courier New" panose="02070309020205020404" pitchFamily="49" charset="0"/>
              </a:rPr>
              <a:t>9</a:t>
            </a:r>
            <a:endParaRPr kumimoji="1" lang="ja-JP" altLang="en-US" dirty="0">
              <a:latin typeface="Courier New" panose="02070309020205020404" pitchFamily="49" charset="0"/>
              <a:cs typeface="Courier New" panose="02070309020205020404" pitchFamily="49" charset="0"/>
            </a:endParaRPr>
          </a:p>
        </p:txBody>
      </p:sp>
      <p:sp>
        <p:nvSpPr>
          <p:cNvPr id="143" name="テキスト ボックス 142"/>
          <p:cNvSpPr txBox="1"/>
          <p:nvPr/>
        </p:nvSpPr>
        <p:spPr>
          <a:xfrm>
            <a:off x="6447670" y="4227660"/>
            <a:ext cx="298480" cy="338554"/>
          </a:xfrm>
          <a:prstGeom prst="rect">
            <a:avLst/>
          </a:prstGeom>
          <a:noFill/>
        </p:spPr>
        <p:txBody>
          <a:bodyPr wrap="none" rtlCol="0">
            <a:noAutofit/>
          </a:bodyPr>
          <a:lstStyle/>
          <a:p>
            <a:pPr algn="r"/>
            <a:r>
              <a:rPr kumimoji="1" lang="en-US" altLang="ja-JP" dirty="0">
                <a:latin typeface="Courier New" panose="02070309020205020404" pitchFamily="49" charset="0"/>
                <a:cs typeface="Courier New" panose="02070309020205020404" pitchFamily="49" charset="0"/>
              </a:rPr>
              <a:t>8</a:t>
            </a:r>
            <a:endParaRPr kumimoji="1" lang="ja-JP" altLang="en-US" dirty="0">
              <a:latin typeface="Courier New" panose="02070309020205020404" pitchFamily="49" charset="0"/>
              <a:cs typeface="Courier New" panose="02070309020205020404" pitchFamily="49" charset="0"/>
            </a:endParaRPr>
          </a:p>
        </p:txBody>
      </p:sp>
      <p:sp>
        <p:nvSpPr>
          <p:cNvPr id="144" name="テキスト ボックス 143"/>
          <p:cNvSpPr txBox="1"/>
          <p:nvPr/>
        </p:nvSpPr>
        <p:spPr>
          <a:xfrm>
            <a:off x="6578859" y="1964718"/>
            <a:ext cx="298480" cy="338554"/>
          </a:xfrm>
          <a:prstGeom prst="rect">
            <a:avLst/>
          </a:prstGeom>
          <a:noFill/>
        </p:spPr>
        <p:txBody>
          <a:bodyPr wrap="none" rtlCol="0">
            <a:normAutofit/>
          </a:bodyPr>
          <a:lstStyle/>
          <a:p>
            <a:pPr algn="r"/>
            <a:r>
              <a:rPr lang="ja-JP" altLang="en-US" sz="1400" u="sng" dirty="0">
                <a:latin typeface="Courier New" panose="02070309020205020404" pitchFamily="49" charset="0"/>
                <a:cs typeface="Courier New" panose="02070309020205020404" pitchFamily="49" charset="0"/>
              </a:rPr>
              <a:t>ラベル</a:t>
            </a:r>
            <a:endParaRPr kumimoji="1" lang="ja-JP" altLang="en-US" sz="1400" u="sng" dirty="0">
              <a:latin typeface="Courier New" panose="02070309020205020404" pitchFamily="49" charset="0"/>
              <a:cs typeface="Courier New" panose="02070309020205020404" pitchFamily="49" charset="0"/>
            </a:endParaRPr>
          </a:p>
        </p:txBody>
      </p:sp>
      <p:sp>
        <p:nvSpPr>
          <p:cNvPr id="145" name="テキスト ボックス 144"/>
          <p:cNvSpPr txBox="1"/>
          <p:nvPr/>
        </p:nvSpPr>
        <p:spPr>
          <a:xfrm>
            <a:off x="7042989" y="1961253"/>
            <a:ext cx="298480" cy="338554"/>
          </a:xfrm>
          <a:prstGeom prst="rect">
            <a:avLst/>
          </a:prstGeom>
          <a:noFill/>
        </p:spPr>
        <p:txBody>
          <a:bodyPr wrap="none" rtlCol="0">
            <a:normAutofit/>
          </a:bodyPr>
          <a:lstStyle/>
          <a:p>
            <a:pPr algn="r"/>
            <a:r>
              <a:rPr lang="ja-JP" altLang="en-US" sz="1400" u="sng" dirty="0">
                <a:latin typeface="Courier New" panose="02070309020205020404" pitchFamily="49" charset="0"/>
                <a:cs typeface="Courier New" panose="02070309020205020404" pitchFamily="49" charset="0"/>
              </a:rPr>
              <a:t>確率</a:t>
            </a:r>
            <a:endParaRPr kumimoji="1" lang="ja-JP" altLang="en-US" sz="1400" u="sng" dirty="0">
              <a:latin typeface="Courier New" panose="02070309020205020404" pitchFamily="49" charset="0"/>
              <a:cs typeface="Courier New" panose="02070309020205020404" pitchFamily="49" charset="0"/>
            </a:endParaRPr>
          </a:p>
        </p:txBody>
      </p:sp>
      <p:sp>
        <p:nvSpPr>
          <p:cNvPr id="3" name="テキスト ボックス 2"/>
          <p:cNvSpPr txBox="1"/>
          <p:nvPr/>
        </p:nvSpPr>
        <p:spPr>
          <a:xfrm rot="20510179">
            <a:off x="2619392" y="5767486"/>
            <a:ext cx="2031325" cy="646331"/>
          </a:xfrm>
          <a:prstGeom prst="rect">
            <a:avLst/>
          </a:prstGeom>
          <a:noFill/>
        </p:spPr>
        <p:txBody>
          <a:bodyPr wrap="none" rtlCol="0">
            <a:spAutoFit/>
          </a:bodyPr>
          <a:lstStyle/>
          <a:p>
            <a:r>
              <a:rPr kumimoji="1" lang="ja-JP" altLang="en-US" dirty="0"/>
              <a:t>パラメータを調整</a:t>
            </a:r>
            <a:endParaRPr kumimoji="1" lang="en-US" altLang="ja-JP" dirty="0"/>
          </a:p>
          <a:p>
            <a:r>
              <a:rPr kumimoji="1" lang="ja-JP" altLang="en-US" dirty="0"/>
              <a:t>してるイメージ</a:t>
            </a:r>
            <a:r>
              <a:rPr kumimoji="1" lang="en-US" altLang="ja-JP" dirty="0"/>
              <a:t>‥</a:t>
            </a:r>
            <a:endParaRPr kumimoji="1" lang="ja-JP" altLang="en-US" dirty="0"/>
          </a:p>
        </p:txBody>
      </p:sp>
      <p:sp>
        <p:nvSpPr>
          <p:cNvPr id="146" name="テキスト ボックス 145">
            <a:extLst>
              <a:ext uri="{FF2B5EF4-FFF2-40B4-BE49-F238E27FC236}">
                <a16:creationId xmlns:a16="http://schemas.microsoft.com/office/drawing/2014/main" xmlns="" id="{1DABA813-BA8A-4038-999A-1C18F19D309B}"/>
              </a:ext>
            </a:extLst>
          </p:cNvPr>
          <p:cNvSpPr txBox="1"/>
          <p:nvPr/>
        </p:nvSpPr>
        <p:spPr>
          <a:xfrm>
            <a:off x="149190" y="4275030"/>
            <a:ext cx="2266532" cy="369332"/>
          </a:xfrm>
          <a:prstGeom prst="rect">
            <a:avLst/>
          </a:prstGeom>
          <a:noFill/>
        </p:spPr>
        <p:txBody>
          <a:bodyPr wrap="square" rtlCol="0">
            <a:spAutoFit/>
          </a:bodyPr>
          <a:lstStyle/>
          <a:p>
            <a:r>
              <a:rPr lang="en-US" altLang="ja-JP" dirty="0"/>
              <a:t>28x28=784</a:t>
            </a:r>
            <a:r>
              <a:rPr lang="ja-JP" altLang="en-US" dirty="0"/>
              <a:t>個の数値</a:t>
            </a:r>
            <a:endParaRPr kumimoji="1" lang="en-US" altLang="ja-JP" dirty="0"/>
          </a:p>
        </p:txBody>
      </p:sp>
    </p:spTree>
    <p:extLst>
      <p:ext uri="{BB962C8B-B14F-4D97-AF65-F5344CB8AC3E}">
        <p14:creationId xmlns:p14="http://schemas.microsoft.com/office/powerpoint/2010/main" val="1906593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xmlns="" id="{7B9A6FE6-99C5-4AB5-AA81-15954AA400DB}"/>
              </a:ext>
            </a:extLst>
          </p:cNvPr>
          <p:cNvSpPr/>
          <p:nvPr/>
        </p:nvSpPr>
        <p:spPr>
          <a:xfrm>
            <a:off x="311979" y="4688116"/>
            <a:ext cx="10862405" cy="19608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基盤知識</a:t>
            </a:r>
          </a:p>
        </p:txBody>
      </p:sp>
      <p:sp>
        <p:nvSpPr>
          <p:cNvPr id="15" name="正方形/長方形 14">
            <a:extLst>
              <a:ext uri="{FF2B5EF4-FFF2-40B4-BE49-F238E27FC236}">
                <a16:creationId xmlns:a16="http://schemas.microsoft.com/office/drawing/2014/main" xmlns="" id="{0105A89F-1E15-41E0-BFDC-92087DDBF75B}"/>
              </a:ext>
            </a:extLst>
          </p:cNvPr>
          <p:cNvSpPr/>
          <p:nvPr/>
        </p:nvSpPr>
        <p:spPr>
          <a:xfrm>
            <a:off x="311979" y="1022512"/>
            <a:ext cx="10862405" cy="35664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人工知能</a:t>
            </a:r>
          </a:p>
        </p:txBody>
      </p:sp>
      <p:sp>
        <p:nvSpPr>
          <p:cNvPr id="16" name="正方形/長方形 15">
            <a:extLst>
              <a:ext uri="{FF2B5EF4-FFF2-40B4-BE49-F238E27FC236}">
                <a16:creationId xmlns:a16="http://schemas.microsoft.com/office/drawing/2014/main" xmlns="" id="{149ADB52-4ABE-4F9A-BF8C-2E20C1893EB7}"/>
              </a:ext>
            </a:extLst>
          </p:cNvPr>
          <p:cNvSpPr/>
          <p:nvPr/>
        </p:nvSpPr>
        <p:spPr>
          <a:xfrm>
            <a:off x="1724304" y="6048105"/>
            <a:ext cx="9345579" cy="485387"/>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数学</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xmlns="" id="{7A01492F-8B0F-434F-BE2B-3D0C6F7D901A}"/>
              </a:ext>
            </a:extLst>
          </p:cNvPr>
          <p:cNvSpPr/>
          <p:nvPr/>
        </p:nvSpPr>
        <p:spPr>
          <a:xfrm>
            <a:off x="1724304" y="4790892"/>
            <a:ext cx="9345579" cy="115802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IT</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a:extLst>
              <a:ext uri="{FF2B5EF4-FFF2-40B4-BE49-F238E27FC236}">
                <a16:creationId xmlns:a16="http://schemas.microsoft.com/office/drawing/2014/main" xmlns="" id="{D7FEC753-3008-4847-8FB0-58872F46E0D7}"/>
              </a:ext>
            </a:extLst>
          </p:cNvPr>
          <p:cNvSpPr/>
          <p:nvPr/>
        </p:nvSpPr>
        <p:spPr>
          <a:xfrm>
            <a:off x="1724304" y="1154753"/>
            <a:ext cx="9345579" cy="334951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機械学習</a:t>
            </a:r>
          </a:p>
        </p:txBody>
      </p:sp>
      <p:sp>
        <p:nvSpPr>
          <p:cNvPr id="19" name="正方形/長方形 18">
            <a:extLst>
              <a:ext uri="{FF2B5EF4-FFF2-40B4-BE49-F238E27FC236}">
                <a16:creationId xmlns:a16="http://schemas.microsoft.com/office/drawing/2014/main" xmlns="" id="{548CE973-0779-49C2-BA08-D476C5A216DB}"/>
              </a:ext>
            </a:extLst>
          </p:cNvPr>
          <p:cNvSpPr/>
          <p:nvPr/>
        </p:nvSpPr>
        <p:spPr>
          <a:xfrm>
            <a:off x="6406508" y="1209624"/>
            <a:ext cx="4557248" cy="3191865"/>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t"/>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ディープラーニング</a:t>
            </a:r>
          </a:p>
        </p:txBody>
      </p:sp>
      <p:sp>
        <p:nvSpPr>
          <p:cNvPr id="20" name="テキスト ボックス 19">
            <a:extLst>
              <a:ext uri="{FF2B5EF4-FFF2-40B4-BE49-F238E27FC236}">
                <a16:creationId xmlns:a16="http://schemas.microsoft.com/office/drawing/2014/main" xmlns="" id="{A034AAF5-0661-4AE9-A956-DDC322494A74}"/>
              </a:ext>
            </a:extLst>
          </p:cNvPr>
          <p:cNvSpPr txBox="1"/>
          <p:nvPr/>
        </p:nvSpPr>
        <p:spPr>
          <a:xfrm>
            <a:off x="3932275" y="6121519"/>
            <a:ext cx="1293944" cy="338554"/>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微分積分</a:t>
            </a:r>
          </a:p>
        </p:txBody>
      </p:sp>
      <p:sp>
        <p:nvSpPr>
          <p:cNvPr id="22" name="正方形/長方形 21">
            <a:extLst>
              <a:ext uri="{FF2B5EF4-FFF2-40B4-BE49-F238E27FC236}">
                <a16:creationId xmlns:a16="http://schemas.microsoft.com/office/drawing/2014/main" xmlns="" id="{A5619961-65F6-4C98-BD69-45427191EFF5}"/>
              </a:ext>
            </a:extLst>
          </p:cNvPr>
          <p:cNvSpPr/>
          <p:nvPr/>
        </p:nvSpPr>
        <p:spPr>
          <a:xfrm>
            <a:off x="311979" y="195945"/>
            <a:ext cx="10862405" cy="7210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応用</a:t>
            </a:r>
          </a:p>
        </p:txBody>
      </p:sp>
      <p:sp>
        <p:nvSpPr>
          <p:cNvPr id="24" name="正方形/長方形 23">
            <a:extLst>
              <a:ext uri="{FF2B5EF4-FFF2-40B4-BE49-F238E27FC236}">
                <a16:creationId xmlns:a16="http://schemas.microsoft.com/office/drawing/2014/main" xmlns="" id="{B9E12C23-D133-47DF-B40D-9AFD02DC0A5C}"/>
              </a:ext>
            </a:extLst>
          </p:cNvPr>
          <p:cNvSpPr/>
          <p:nvPr/>
        </p:nvSpPr>
        <p:spPr>
          <a:xfrm>
            <a:off x="1724305" y="298833"/>
            <a:ext cx="1920863" cy="526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ｹﾞｰﾑｴｰｼﾞｪﾝﾄ</a:t>
            </a:r>
          </a:p>
        </p:txBody>
      </p:sp>
      <p:sp>
        <p:nvSpPr>
          <p:cNvPr id="25" name="正方形/長方形 24">
            <a:extLst>
              <a:ext uri="{FF2B5EF4-FFF2-40B4-BE49-F238E27FC236}">
                <a16:creationId xmlns:a16="http://schemas.microsoft.com/office/drawing/2014/main" xmlns="" id="{E95493BD-1009-4471-9E4B-3B87CBF07078}"/>
              </a:ext>
            </a:extLst>
          </p:cNvPr>
          <p:cNvSpPr/>
          <p:nvPr/>
        </p:nvSpPr>
        <p:spPr>
          <a:xfrm>
            <a:off x="4199210" y="302361"/>
            <a:ext cx="1920863" cy="526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自然言語処理</a:t>
            </a:r>
          </a:p>
        </p:txBody>
      </p:sp>
      <p:sp>
        <p:nvSpPr>
          <p:cNvPr id="26" name="正方形/長方形 25">
            <a:extLst>
              <a:ext uri="{FF2B5EF4-FFF2-40B4-BE49-F238E27FC236}">
                <a16:creationId xmlns:a16="http://schemas.microsoft.com/office/drawing/2014/main" xmlns="" id="{BB44C6E5-A4F8-4A1E-BA05-FA7A222CD7D5}"/>
              </a:ext>
            </a:extLst>
          </p:cNvPr>
          <p:cNvSpPr/>
          <p:nvPr/>
        </p:nvSpPr>
        <p:spPr>
          <a:xfrm>
            <a:off x="6674116" y="294314"/>
            <a:ext cx="1920863" cy="526966"/>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画像処理</a:t>
            </a:r>
          </a:p>
        </p:txBody>
      </p:sp>
      <p:sp>
        <p:nvSpPr>
          <p:cNvPr id="27" name="正方形/長方形 26">
            <a:extLst>
              <a:ext uri="{FF2B5EF4-FFF2-40B4-BE49-F238E27FC236}">
                <a16:creationId xmlns:a16="http://schemas.microsoft.com/office/drawing/2014/main" xmlns="" id="{C2F3D0AD-75FC-4751-B736-007F5D53917E}"/>
              </a:ext>
            </a:extLst>
          </p:cNvPr>
          <p:cNvSpPr/>
          <p:nvPr/>
        </p:nvSpPr>
        <p:spPr>
          <a:xfrm>
            <a:off x="9149021" y="294314"/>
            <a:ext cx="1920863" cy="526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音声認識</a:t>
            </a:r>
          </a:p>
        </p:txBody>
      </p:sp>
      <p:sp>
        <p:nvSpPr>
          <p:cNvPr id="28" name="テキスト ボックス 27">
            <a:extLst>
              <a:ext uri="{FF2B5EF4-FFF2-40B4-BE49-F238E27FC236}">
                <a16:creationId xmlns:a16="http://schemas.microsoft.com/office/drawing/2014/main" xmlns="" id="{C4364C74-49E9-4777-B678-6A568057A2EE}"/>
              </a:ext>
            </a:extLst>
          </p:cNvPr>
          <p:cNvSpPr txBox="1"/>
          <p:nvPr/>
        </p:nvSpPr>
        <p:spPr>
          <a:xfrm>
            <a:off x="7592748" y="5077520"/>
            <a:ext cx="2528256" cy="584775"/>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アルゴリズム・データ構造</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スクレイピング</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クローリング</a:t>
            </a:r>
          </a:p>
        </p:txBody>
      </p:sp>
      <p:sp>
        <p:nvSpPr>
          <p:cNvPr id="29" name="テキスト ボックス 28">
            <a:extLst>
              <a:ext uri="{FF2B5EF4-FFF2-40B4-BE49-F238E27FC236}">
                <a16:creationId xmlns:a16="http://schemas.microsoft.com/office/drawing/2014/main" xmlns="" id="{6EFB468E-9460-4969-8126-DBA306F67D95}"/>
              </a:ext>
            </a:extLst>
          </p:cNvPr>
          <p:cNvSpPr txBox="1"/>
          <p:nvPr/>
        </p:nvSpPr>
        <p:spPr>
          <a:xfrm>
            <a:off x="2461582" y="1471236"/>
            <a:ext cx="2991525" cy="3046988"/>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教師あり学習</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単回帰</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重回帰</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過学習</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正則化</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クロスバリデーション</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決定木</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ランダムフォレスト</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SVM</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ナイーブベイズ</a:t>
            </a: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教師なし学習</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クラスタリング</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Feature Scaling</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Feature Selection</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Feature Extraction</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テキスト ボックス 30">
            <a:extLst>
              <a:ext uri="{FF2B5EF4-FFF2-40B4-BE49-F238E27FC236}">
                <a16:creationId xmlns:a16="http://schemas.microsoft.com/office/drawing/2014/main" xmlns="" id="{4ADD0DEF-7652-4BCD-BE92-F013093A81DE}"/>
              </a:ext>
            </a:extLst>
          </p:cNvPr>
          <p:cNvSpPr txBox="1"/>
          <p:nvPr/>
        </p:nvSpPr>
        <p:spPr>
          <a:xfrm>
            <a:off x="6007819" y="6121519"/>
            <a:ext cx="1293944" cy="338554"/>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線形代数</a:t>
            </a:r>
          </a:p>
        </p:txBody>
      </p:sp>
      <p:sp>
        <p:nvSpPr>
          <p:cNvPr id="32" name="テキスト ボックス 31">
            <a:extLst>
              <a:ext uri="{FF2B5EF4-FFF2-40B4-BE49-F238E27FC236}">
                <a16:creationId xmlns:a16="http://schemas.microsoft.com/office/drawing/2014/main" xmlns="" id="{52C4B0B6-B835-4A9A-9FF6-3F3A7D0F4569}"/>
              </a:ext>
            </a:extLst>
          </p:cNvPr>
          <p:cNvSpPr txBox="1"/>
          <p:nvPr/>
        </p:nvSpPr>
        <p:spPr>
          <a:xfrm>
            <a:off x="8083363" y="6121519"/>
            <a:ext cx="1499128" cy="338554"/>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確率統計学</a:t>
            </a:r>
          </a:p>
        </p:txBody>
      </p:sp>
      <p:sp>
        <p:nvSpPr>
          <p:cNvPr id="33" name="テキスト ボックス 32">
            <a:extLst>
              <a:ext uri="{FF2B5EF4-FFF2-40B4-BE49-F238E27FC236}">
                <a16:creationId xmlns:a16="http://schemas.microsoft.com/office/drawing/2014/main" xmlns="" id="{69D08CD9-62D3-48BC-A123-2E6FE359C5BD}"/>
              </a:ext>
            </a:extLst>
          </p:cNvPr>
          <p:cNvSpPr txBox="1"/>
          <p:nvPr/>
        </p:nvSpPr>
        <p:spPr>
          <a:xfrm>
            <a:off x="2379329" y="4872252"/>
            <a:ext cx="2650084" cy="830997"/>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インフラ関連</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サーバー、ネットワーク</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Linux</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ボックス 33">
            <a:extLst>
              <a:ext uri="{FF2B5EF4-FFF2-40B4-BE49-F238E27FC236}">
                <a16:creationId xmlns:a16="http://schemas.microsoft.com/office/drawing/2014/main" xmlns="" id="{521F6F45-E4EE-4F89-AE74-73CABA144C74}"/>
              </a:ext>
            </a:extLst>
          </p:cNvPr>
          <p:cNvSpPr txBox="1"/>
          <p:nvPr/>
        </p:nvSpPr>
        <p:spPr>
          <a:xfrm>
            <a:off x="5446101" y="4871702"/>
            <a:ext cx="2037930" cy="1077218"/>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プログラミング関連</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Python</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言語</a:t>
            </a: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Git/</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Github</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Anaconda</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34">
            <a:extLst>
              <a:ext uri="{FF2B5EF4-FFF2-40B4-BE49-F238E27FC236}">
                <a16:creationId xmlns:a16="http://schemas.microsoft.com/office/drawing/2014/main" xmlns="" id="{7EFAE07A-6A30-42A6-9DD1-136F4DA383F3}"/>
              </a:ext>
            </a:extLst>
          </p:cNvPr>
          <p:cNvSpPr txBox="1"/>
          <p:nvPr/>
        </p:nvSpPr>
        <p:spPr>
          <a:xfrm>
            <a:off x="6411229" y="1517059"/>
            <a:ext cx="3379451" cy="2800767"/>
          </a:xfrm>
          <a:prstGeom prst="rect">
            <a:avLst/>
          </a:prstGeom>
          <a:noFill/>
        </p:spPr>
        <p:txBody>
          <a:bodyPr wrap="non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基礎</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ニューラルネットワーク</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確率的勾配法</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バックプロパゲーション</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応用</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畳み込みニューラルネットワーク</a:t>
            </a: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再帰型ニューラルネットワーク</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フレームワーク</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Tensorflow</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Keras</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742950" lvl="1" indent="-285750">
              <a:buFont typeface="Arial" panose="020B0604020202020204" pitchFamily="34" charset="0"/>
              <a:buChar char="•"/>
            </a:pP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Chainer</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矢印: 上下 20">
            <a:extLst>
              <a:ext uri="{FF2B5EF4-FFF2-40B4-BE49-F238E27FC236}">
                <a16:creationId xmlns:a16="http://schemas.microsoft.com/office/drawing/2014/main" xmlns="" id="{EE9DC9FF-7845-4E90-8600-F06B03ACF672}"/>
              </a:ext>
            </a:extLst>
          </p:cNvPr>
          <p:cNvSpPr/>
          <p:nvPr/>
        </p:nvSpPr>
        <p:spPr>
          <a:xfrm>
            <a:off x="11294542" y="195943"/>
            <a:ext cx="623537" cy="6453050"/>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一気通貫にやっちまう欲張りなハンズオン</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矢印: 上下 20">
            <a:extLst>
              <a:ext uri="{FF2B5EF4-FFF2-40B4-BE49-F238E27FC236}">
                <a16:creationId xmlns:a16="http://schemas.microsoft.com/office/drawing/2014/main" xmlns="" id="{EE9DC9FF-7845-4E90-8600-F06B03ACF672}"/>
              </a:ext>
            </a:extLst>
          </p:cNvPr>
          <p:cNvSpPr/>
          <p:nvPr/>
        </p:nvSpPr>
        <p:spPr>
          <a:xfrm>
            <a:off x="9790679" y="1517059"/>
            <a:ext cx="623537" cy="1379665"/>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10297372" y="1507011"/>
            <a:ext cx="461665" cy="1477328"/>
          </a:xfrm>
          <a:prstGeom prst="rect">
            <a:avLst/>
          </a:prstGeom>
          <a:noFill/>
        </p:spPr>
        <p:txBody>
          <a:bodyPr vert="eaVert" wrap="none" rtlCol="0">
            <a:spAutoFit/>
          </a:bodyPr>
          <a:lstStyle/>
          <a:p>
            <a:r>
              <a:rPr kumimoji="1" lang="ja-JP" altLang="en-US" dirty="0"/>
              <a:t>座学でカバー</a:t>
            </a:r>
          </a:p>
        </p:txBody>
      </p:sp>
    </p:spTree>
    <p:extLst>
      <p:ext uri="{BB962C8B-B14F-4D97-AF65-F5344CB8AC3E}">
        <p14:creationId xmlns:p14="http://schemas.microsoft.com/office/powerpoint/2010/main" val="4175283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07FCB38-3557-4410-82F1-50AD46D3EDB4}"/>
              </a:ext>
            </a:extLst>
          </p:cNvPr>
          <p:cNvSpPr>
            <a:spLocks noGrp="1"/>
          </p:cNvSpPr>
          <p:nvPr>
            <p:ph type="title"/>
          </p:nvPr>
        </p:nvSpPr>
        <p:spPr/>
        <p:txBody>
          <a:bodyPr>
            <a:normAutofit/>
          </a:bodyPr>
          <a:lstStyle/>
          <a:p>
            <a:r>
              <a:rPr kumimoji="1" lang="ja-JP" altLang="en-US" sz="4000" dirty="0"/>
              <a:t>具体的にどうアプローチするか</a:t>
            </a:r>
            <a:r>
              <a:rPr kumimoji="1" lang="en-US" altLang="ja-JP" sz="4000" dirty="0"/>
              <a:t>—</a:t>
            </a:r>
            <a:r>
              <a:rPr kumimoji="1" lang="ja-JP" altLang="en-US" sz="4000" dirty="0"/>
              <a:t>指標の定義</a:t>
            </a:r>
          </a:p>
        </p:txBody>
      </p:sp>
      <p:sp>
        <p:nvSpPr>
          <p:cNvPr id="3" name="スライド番号プレースホルダー 2">
            <a:extLst>
              <a:ext uri="{FF2B5EF4-FFF2-40B4-BE49-F238E27FC236}">
                <a16:creationId xmlns:a16="http://schemas.microsoft.com/office/drawing/2014/main" xmlns="" id="{95998116-5ED8-4565-B914-B22012515331}"/>
              </a:ext>
            </a:extLst>
          </p:cNvPr>
          <p:cNvSpPr>
            <a:spLocks noGrp="1"/>
          </p:cNvSpPr>
          <p:nvPr>
            <p:ph type="sldNum" sz="quarter" idx="12"/>
          </p:nvPr>
        </p:nvSpPr>
        <p:spPr/>
        <p:txBody>
          <a:bodyPr/>
          <a:lstStyle/>
          <a:p>
            <a:fld id="{8AEBDCA3-918C-4541-BF84-4F93CF1796EA}" type="slidenum">
              <a:rPr kumimoji="1" lang="ja-JP" altLang="en-US" smtClean="0"/>
              <a:t>30</a:t>
            </a:fld>
            <a:endParaRPr kumimoji="1" lang="ja-JP" altLang="en-US"/>
          </a:p>
        </p:txBody>
      </p:sp>
      <p:sp>
        <p:nvSpPr>
          <p:cNvPr id="37" name="楕円 36">
            <a:extLst>
              <a:ext uri="{FF2B5EF4-FFF2-40B4-BE49-F238E27FC236}">
                <a16:creationId xmlns:a16="http://schemas.microsoft.com/office/drawing/2014/main" xmlns="" id="{A4E2A332-17AE-4FC4-848B-573120217901}"/>
              </a:ext>
            </a:extLst>
          </p:cNvPr>
          <p:cNvSpPr/>
          <p:nvPr/>
        </p:nvSpPr>
        <p:spPr>
          <a:xfrm>
            <a:off x="366015" y="2028182"/>
            <a:ext cx="2176529" cy="11848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400" dirty="0"/>
              <a:t>理想的な状態</a:t>
            </a:r>
            <a:endParaRPr kumimoji="1" lang="ja-JP" altLang="en-US" sz="2400" dirty="0"/>
          </a:p>
        </p:txBody>
      </p:sp>
      <p:sp>
        <p:nvSpPr>
          <p:cNvPr id="38" name="楕円 37">
            <a:extLst>
              <a:ext uri="{FF2B5EF4-FFF2-40B4-BE49-F238E27FC236}">
                <a16:creationId xmlns:a16="http://schemas.microsoft.com/office/drawing/2014/main" xmlns="" id="{8F8755E8-BB21-497F-BA18-82A4976F4EE6}"/>
              </a:ext>
            </a:extLst>
          </p:cNvPr>
          <p:cNvSpPr/>
          <p:nvPr/>
        </p:nvSpPr>
        <p:spPr>
          <a:xfrm>
            <a:off x="366016" y="4498779"/>
            <a:ext cx="2176529" cy="118485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2400" dirty="0"/>
              <a:t>現状</a:t>
            </a:r>
          </a:p>
        </p:txBody>
      </p:sp>
      <p:sp>
        <p:nvSpPr>
          <p:cNvPr id="41" name="テキスト ボックス 40">
            <a:extLst>
              <a:ext uri="{FF2B5EF4-FFF2-40B4-BE49-F238E27FC236}">
                <a16:creationId xmlns:a16="http://schemas.microsoft.com/office/drawing/2014/main" xmlns="" id="{855F66F6-EEA4-4BB9-9D27-5FEB36124E41}"/>
              </a:ext>
            </a:extLst>
          </p:cNvPr>
          <p:cNvSpPr txBox="1"/>
          <p:nvPr/>
        </p:nvSpPr>
        <p:spPr>
          <a:xfrm>
            <a:off x="1780852" y="3421348"/>
            <a:ext cx="5220841" cy="830997"/>
          </a:xfrm>
          <a:prstGeom prst="rect">
            <a:avLst/>
          </a:prstGeom>
          <a:noFill/>
        </p:spPr>
        <p:txBody>
          <a:bodyPr wrap="square" rtlCol="0">
            <a:spAutoFit/>
          </a:bodyPr>
          <a:lstStyle/>
          <a:p>
            <a:r>
              <a:rPr lang="ja-JP" altLang="en-US" sz="2400" dirty="0"/>
              <a:t>このギャップを示す、計算で求められる指標として</a:t>
            </a:r>
            <a:r>
              <a:rPr lang="ja-JP" altLang="en-US" sz="2400" u="sng" dirty="0"/>
              <a:t>損失関数</a:t>
            </a:r>
            <a:r>
              <a:rPr lang="ja-JP" altLang="en-US" sz="2400" dirty="0"/>
              <a:t>を定義する</a:t>
            </a:r>
            <a:endParaRPr kumimoji="1" lang="ja-JP" altLang="en-US" sz="2400" dirty="0"/>
          </a:p>
        </p:txBody>
      </p:sp>
      <p:sp>
        <p:nvSpPr>
          <p:cNvPr id="43" name="テキスト ボックス 42">
            <a:extLst>
              <a:ext uri="{FF2B5EF4-FFF2-40B4-BE49-F238E27FC236}">
                <a16:creationId xmlns:a16="http://schemas.microsoft.com/office/drawing/2014/main" xmlns="" id="{EA03060D-A24E-4EBE-9263-4229D1EBFDC3}"/>
              </a:ext>
            </a:extLst>
          </p:cNvPr>
          <p:cNvSpPr txBox="1"/>
          <p:nvPr/>
        </p:nvSpPr>
        <p:spPr>
          <a:xfrm>
            <a:off x="2142435" y="5503244"/>
            <a:ext cx="2339102" cy="461665"/>
          </a:xfrm>
          <a:prstGeom prst="rect">
            <a:avLst/>
          </a:prstGeom>
          <a:noFill/>
        </p:spPr>
        <p:txBody>
          <a:bodyPr wrap="none" rtlCol="0">
            <a:spAutoFit/>
          </a:bodyPr>
          <a:lstStyle/>
          <a:p>
            <a:r>
              <a:rPr lang="ja-JP" altLang="en-US" sz="2400" dirty="0"/>
              <a:t>学習の途中段階</a:t>
            </a:r>
            <a:endParaRPr kumimoji="1" lang="ja-JP" altLang="en-US" sz="2400" dirty="0"/>
          </a:p>
        </p:txBody>
      </p:sp>
      <p:sp>
        <p:nvSpPr>
          <p:cNvPr id="44" name="テキスト ボックス 43">
            <a:extLst>
              <a:ext uri="{FF2B5EF4-FFF2-40B4-BE49-F238E27FC236}">
                <a16:creationId xmlns:a16="http://schemas.microsoft.com/office/drawing/2014/main" xmlns="" id="{1F65AF3A-F7F5-4CA6-92BE-95FF8E1F9D85}"/>
              </a:ext>
            </a:extLst>
          </p:cNvPr>
          <p:cNvSpPr txBox="1"/>
          <p:nvPr/>
        </p:nvSpPr>
        <p:spPr>
          <a:xfrm>
            <a:off x="8070120" y="3040960"/>
            <a:ext cx="3855517" cy="1938992"/>
          </a:xfrm>
          <a:prstGeom prst="rect">
            <a:avLst/>
          </a:prstGeom>
          <a:noFill/>
        </p:spPr>
        <p:txBody>
          <a:bodyPr wrap="square" rtlCol="0">
            <a:spAutoFit/>
          </a:bodyPr>
          <a:lstStyle/>
          <a:p>
            <a:r>
              <a:rPr lang="ja-JP" altLang="en-US" sz="2400" dirty="0"/>
              <a:t>この損失関数が最小となるパラメータ</a:t>
            </a:r>
            <a:r>
              <a:rPr lang="en-US" altLang="ja-JP" sz="2400" dirty="0"/>
              <a:t>(W1, W2, W3, b1, b2, b3 ―</a:t>
            </a:r>
            <a:r>
              <a:rPr lang="ja-JP" altLang="en-US" sz="2400" dirty="0"/>
              <a:t>全部で</a:t>
            </a:r>
            <a:r>
              <a:rPr lang="en-US" altLang="ja-JP" sz="2400" dirty="0"/>
              <a:t>45,350</a:t>
            </a:r>
            <a:r>
              <a:rPr lang="ja-JP" altLang="en-US" sz="2400" dirty="0"/>
              <a:t>個の数字</a:t>
            </a:r>
            <a:r>
              <a:rPr lang="en-US" altLang="ja-JP" sz="2400" dirty="0"/>
              <a:t>)</a:t>
            </a:r>
            <a:r>
              <a:rPr lang="ja-JP" altLang="en-US" sz="2400" dirty="0"/>
              <a:t>の組み合わせを探す</a:t>
            </a:r>
            <a:endParaRPr kumimoji="1" lang="ja-JP" altLang="en-US" sz="2400" dirty="0"/>
          </a:p>
        </p:txBody>
      </p:sp>
      <p:sp>
        <p:nvSpPr>
          <p:cNvPr id="11" name="テキスト ボックス 10">
            <a:extLst>
              <a:ext uri="{FF2B5EF4-FFF2-40B4-BE49-F238E27FC236}">
                <a16:creationId xmlns:a16="http://schemas.microsoft.com/office/drawing/2014/main" xmlns="" id="{EA03060D-A24E-4EBE-9263-4229D1EBFDC3}"/>
              </a:ext>
            </a:extLst>
          </p:cNvPr>
          <p:cNvSpPr txBox="1"/>
          <p:nvPr/>
        </p:nvSpPr>
        <p:spPr>
          <a:xfrm>
            <a:off x="2142435" y="1797349"/>
            <a:ext cx="4185761" cy="461665"/>
          </a:xfrm>
          <a:prstGeom prst="rect">
            <a:avLst/>
          </a:prstGeom>
          <a:noFill/>
        </p:spPr>
        <p:txBody>
          <a:bodyPr wrap="none" rtlCol="0">
            <a:spAutoFit/>
          </a:bodyPr>
          <a:lstStyle/>
          <a:p>
            <a:r>
              <a:rPr lang="ja-JP" altLang="en-US" sz="2400" dirty="0"/>
              <a:t>正しく数字を判別できる状態</a:t>
            </a:r>
          </a:p>
        </p:txBody>
      </p:sp>
      <p:sp>
        <p:nvSpPr>
          <p:cNvPr id="4" name="テキスト ボックス 3"/>
          <p:cNvSpPr txBox="1"/>
          <p:nvPr/>
        </p:nvSpPr>
        <p:spPr>
          <a:xfrm>
            <a:off x="3311986" y="4168266"/>
            <a:ext cx="2646878" cy="584775"/>
          </a:xfrm>
          <a:prstGeom prst="rect">
            <a:avLst/>
          </a:prstGeom>
          <a:noFill/>
        </p:spPr>
        <p:txBody>
          <a:bodyPr wrap="none" rtlCol="0">
            <a:spAutoFit/>
          </a:bodyPr>
          <a:lstStyle/>
          <a:p>
            <a:r>
              <a:rPr kumimoji="1" lang="ja-JP" altLang="en-US" sz="1600" dirty="0"/>
              <a:t>学習の途中段階における</a:t>
            </a:r>
            <a:endParaRPr kumimoji="1" lang="en-US" altLang="ja-JP" sz="1600" dirty="0"/>
          </a:p>
          <a:p>
            <a:r>
              <a:rPr kumimoji="1" lang="ja-JP" altLang="en-US" sz="1600" dirty="0"/>
              <a:t>ネットワークのダメさ具合</a:t>
            </a:r>
          </a:p>
        </p:txBody>
      </p:sp>
      <p:sp>
        <p:nvSpPr>
          <p:cNvPr id="6" name="矢印: 上下 5">
            <a:extLst>
              <a:ext uri="{FF2B5EF4-FFF2-40B4-BE49-F238E27FC236}">
                <a16:creationId xmlns:a16="http://schemas.microsoft.com/office/drawing/2014/main" xmlns="" id="{8D97E63C-9736-4308-80CF-DD9441985503}"/>
              </a:ext>
            </a:extLst>
          </p:cNvPr>
          <p:cNvSpPr/>
          <p:nvPr/>
        </p:nvSpPr>
        <p:spPr>
          <a:xfrm>
            <a:off x="1167984" y="3263480"/>
            <a:ext cx="572589" cy="1184858"/>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xmlns="" id="{C06AE9FF-51B0-41F1-AEB9-7F2406EA079D}"/>
              </a:ext>
            </a:extLst>
          </p:cNvPr>
          <p:cNvCxnSpPr/>
          <p:nvPr/>
        </p:nvCxnSpPr>
        <p:spPr>
          <a:xfrm>
            <a:off x="6910253" y="3984171"/>
            <a:ext cx="1084217"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447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損失関数～ダメさ具合の指標</a:t>
            </a:r>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31</a:t>
            </a:fld>
            <a:endParaRPr lang="ja-JP" altLang="en-US" dirty="0"/>
          </a:p>
        </p:txBody>
      </p:sp>
      <p:pic>
        <p:nvPicPr>
          <p:cNvPr id="6" name="図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1286" y="2337607"/>
            <a:ext cx="1894838" cy="1890184"/>
          </a:xfrm>
          <a:prstGeom prst="ellipse">
            <a:avLst/>
          </a:prstGeom>
          <a:ln>
            <a:noFill/>
          </a:ln>
          <a:effectLst>
            <a:softEdge rad="112500"/>
          </a:effectLst>
        </p:spPr>
      </p:pic>
      <p:sp>
        <p:nvSpPr>
          <p:cNvPr id="7" name="テキスト ボックス 6"/>
          <p:cNvSpPr txBox="1"/>
          <p:nvPr/>
        </p:nvSpPr>
        <p:spPr>
          <a:xfrm>
            <a:off x="458486" y="3040230"/>
            <a:ext cx="800219"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1600" dirty="0"/>
              <a:t>学習用</a:t>
            </a:r>
            <a:endParaRPr lang="en-US" altLang="ja-JP" sz="1600" dirty="0"/>
          </a:p>
          <a:p>
            <a:r>
              <a:rPr lang="ja-JP" altLang="en-US" sz="1600" dirty="0"/>
              <a:t>データ</a:t>
            </a:r>
            <a:endParaRPr kumimoji="1" lang="ja-JP" altLang="en-US" sz="1600" dirty="0"/>
          </a:p>
        </p:txBody>
      </p:sp>
      <p:sp>
        <p:nvSpPr>
          <p:cNvPr id="9" name="テキスト ボックス 8"/>
          <p:cNvSpPr txBox="1"/>
          <p:nvPr/>
        </p:nvSpPr>
        <p:spPr>
          <a:xfrm>
            <a:off x="687704" y="1757354"/>
            <a:ext cx="3036839" cy="584775"/>
          </a:xfrm>
          <a:prstGeom prst="rect">
            <a:avLst/>
          </a:prstGeom>
          <a:noFill/>
        </p:spPr>
        <p:txBody>
          <a:bodyPr wrap="square" rtlCol="0">
            <a:spAutoFit/>
          </a:bodyPr>
          <a:lstStyle/>
          <a:p>
            <a:r>
              <a:rPr kumimoji="1" lang="en-US" altLang="ja-JP" sz="1600" dirty="0"/>
              <a:t>MNIST</a:t>
            </a:r>
            <a:r>
              <a:rPr kumimoji="1" lang="ja-JP" altLang="en-US" sz="1600" dirty="0"/>
              <a:t>計</a:t>
            </a:r>
            <a:r>
              <a:rPr kumimoji="1" lang="en-US" altLang="ja-JP" sz="1600" dirty="0"/>
              <a:t>6</a:t>
            </a:r>
            <a:r>
              <a:rPr lang="ja-JP" altLang="en-US" sz="1600" dirty="0"/>
              <a:t>万枚のデータ群から、ランダムに</a:t>
            </a:r>
            <a:r>
              <a:rPr lang="en-US" altLang="ja-JP" sz="1600" dirty="0"/>
              <a:t>100</a:t>
            </a:r>
            <a:r>
              <a:rPr lang="ja-JP" altLang="en-US" sz="1600" dirty="0"/>
              <a:t>枚を選び出す。</a:t>
            </a:r>
          </a:p>
        </p:txBody>
      </p:sp>
      <p:pic>
        <p:nvPicPr>
          <p:cNvPr id="13" name="図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39908" y="2454427"/>
            <a:ext cx="2695546" cy="2115837"/>
          </a:xfrm>
          <a:prstGeom prst="rect">
            <a:avLst/>
          </a:prstGeom>
        </p:spPr>
      </p:pic>
      <p:pic>
        <p:nvPicPr>
          <p:cNvPr id="14" name="図 1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39492" y="2429975"/>
            <a:ext cx="644319" cy="2197390"/>
          </a:xfrm>
          <a:prstGeom prst="rect">
            <a:avLst/>
          </a:prstGeom>
        </p:spPr>
      </p:pic>
      <p:sp>
        <p:nvSpPr>
          <p:cNvPr id="15" name="テキスト ボックス 14"/>
          <p:cNvSpPr txBox="1"/>
          <p:nvPr/>
        </p:nvSpPr>
        <p:spPr>
          <a:xfrm>
            <a:off x="7301337" y="2887538"/>
            <a:ext cx="189647" cy="161832"/>
          </a:xfrm>
          <a:prstGeom prst="rect">
            <a:avLst/>
          </a:prstGeom>
          <a:noFill/>
        </p:spPr>
        <p:txBody>
          <a:bodyPr wrap="square" rtlCol="0">
            <a:spAutoFit/>
          </a:bodyPr>
          <a:lstStyle/>
          <a:p>
            <a:r>
              <a:rPr kumimoji="1" lang="en-US" altLang="ja-JP" sz="400" dirty="0"/>
              <a:t>1</a:t>
            </a:r>
            <a:endParaRPr kumimoji="1" lang="ja-JP" altLang="en-US" sz="400" dirty="0"/>
          </a:p>
        </p:txBody>
      </p:sp>
      <p:sp>
        <p:nvSpPr>
          <p:cNvPr id="16" name="テキスト ボックス 15"/>
          <p:cNvSpPr txBox="1"/>
          <p:nvPr/>
        </p:nvSpPr>
        <p:spPr>
          <a:xfrm>
            <a:off x="7301337" y="2742480"/>
            <a:ext cx="189647" cy="161832"/>
          </a:xfrm>
          <a:prstGeom prst="rect">
            <a:avLst/>
          </a:prstGeom>
          <a:noFill/>
        </p:spPr>
        <p:txBody>
          <a:bodyPr wrap="square" rtlCol="0">
            <a:spAutoFit/>
          </a:bodyPr>
          <a:lstStyle/>
          <a:p>
            <a:r>
              <a:rPr kumimoji="1" lang="en-US" altLang="ja-JP" sz="400" dirty="0"/>
              <a:t>0</a:t>
            </a:r>
            <a:endParaRPr kumimoji="1" lang="ja-JP" altLang="en-US" sz="400" dirty="0"/>
          </a:p>
        </p:txBody>
      </p:sp>
      <p:sp>
        <p:nvSpPr>
          <p:cNvPr id="17" name="テキスト ボックス 16"/>
          <p:cNvSpPr txBox="1"/>
          <p:nvPr/>
        </p:nvSpPr>
        <p:spPr>
          <a:xfrm>
            <a:off x="7301337" y="3032597"/>
            <a:ext cx="189647" cy="161832"/>
          </a:xfrm>
          <a:prstGeom prst="rect">
            <a:avLst/>
          </a:prstGeom>
          <a:noFill/>
        </p:spPr>
        <p:txBody>
          <a:bodyPr wrap="square" rtlCol="0">
            <a:spAutoFit/>
          </a:bodyPr>
          <a:lstStyle/>
          <a:p>
            <a:r>
              <a:rPr kumimoji="1" lang="en-US" altLang="ja-JP" sz="400" dirty="0"/>
              <a:t>2</a:t>
            </a:r>
            <a:endParaRPr kumimoji="1" lang="ja-JP" altLang="en-US" sz="400" dirty="0"/>
          </a:p>
        </p:txBody>
      </p:sp>
      <p:sp>
        <p:nvSpPr>
          <p:cNvPr id="18" name="テキスト ボックス 17"/>
          <p:cNvSpPr txBox="1"/>
          <p:nvPr/>
        </p:nvSpPr>
        <p:spPr>
          <a:xfrm>
            <a:off x="7301337" y="3177656"/>
            <a:ext cx="189647" cy="161832"/>
          </a:xfrm>
          <a:prstGeom prst="rect">
            <a:avLst/>
          </a:prstGeom>
          <a:noFill/>
        </p:spPr>
        <p:txBody>
          <a:bodyPr wrap="square" rtlCol="0">
            <a:spAutoFit/>
          </a:bodyPr>
          <a:lstStyle/>
          <a:p>
            <a:r>
              <a:rPr kumimoji="1" lang="en-US" altLang="ja-JP" sz="400" dirty="0"/>
              <a:t>3</a:t>
            </a:r>
            <a:endParaRPr kumimoji="1" lang="ja-JP" altLang="en-US" sz="400" dirty="0"/>
          </a:p>
        </p:txBody>
      </p:sp>
      <p:sp>
        <p:nvSpPr>
          <p:cNvPr id="19" name="テキスト ボックス 18"/>
          <p:cNvSpPr txBox="1"/>
          <p:nvPr/>
        </p:nvSpPr>
        <p:spPr>
          <a:xfrm>
            <a:off x="7301337" y="3467775"/>
            <a:ext cx="189647" cy="161832"/>
          </a:xfrm>
          <a:prstGeom prst="rect">
            <a:avLst/>
          </a:prstGeom>
          <a:noFill/>
        </p:spPr>
        <p:txBody>
          <a:bodyPr wrap="square" rtlCol="0">
            <a:spAutoFit/>
          </a:bodyPr>
          <a:lstStyle/>
          <a:p>
            <a:r>
              <a:rPr kumimoji="1" lang="en-US" altLang="ja-JP" sz="400" dirty="0"/>
              <a:t>5</a:t>
            </a:r>
            <a:endParaRPr kumimoji="1" lang="ja-JP" altLang="en-US" sz="400" dirty="0"/>
          </a:p>
        </p:txBody>
      </p:sp>
      <p:sp>
        <p:nvSpPr>
          <p:cNvPr id="20" name="テキスト ボックス 19"/>
          <p:cNvSpPr txBox="1"/>
          <p:nvPr/>
        </p:nvSpPr>
        <p:spPr>
          <a:xfrm>
            <a:off x="7301337" y="3322715"/>
            <a:ext cx="189647" cy="161832"/>
          </a:xfrm>
          <a:prstGeom prst="rect">
            <a:avLst/>
          </a:prstGeom>
          <a:noFill/>
        </p:spPr>
        <p:txBody>
          <a:bodyPr wrap="square" rtlCol="0">
            <a:spAutoFit/>
          </a:bodyPr>
          <a:lstStyle/>
          <a:p>
            <a:r>
              <a:rPr lang="en-US" altLang="ja-JP" sz="400" dirty="0"/>
              <a:t>4</a:t>
            </a:r>
            <a:endParaRPr kumimoji="1" lang="ja-JP" altLang="en-US" sz="400" dirty="0"/>
          </a:p>
        </p:txBody>
      </p:sp>
      <p:sp>
        <p:nvSpPr>
          <p:cNvPr id="21" name="テキスト ボックス 20"/>
          <p:cNvSpPr txBox="1"/>
          <p:nvPr/>
        </p:nvSpPr>
        <p:spPr>
          <a:xfrm>
            <a:off x="7301337" y="3612834"/>
            <a:ext cx="189647" cy="161832"/>
          </a:xfrm>
          <a:prstGeom prst="rect">
            <a:avLst/>
          </a:prstGeom>
          <a:noFill/>
        </p:spPr>
        <p:txBody>
          <a:bodyPr wrap="square" rtlCol="0">
            <a:spAutoFit/>
          </a:bodyPr>
          <a:lstStyle/>
          <a:p>
            <a:r>
              <a:rPr kumimoji="1" lang="en-US" altLang="ja-JP" sz="400" dirty="0"/>
              <a:t>6</a:t>
            </a:r>
            <a:endParaRPr kumimoji="1" lang="ja-JP" altLang="en-US" sz="400" dirty="0"/>
          </a:p>
        </p:txBody>
      </p:sp>
      <p:sp>
        <p:nvSpPr>
          <p:cNvPr id="22" name="テキスト ボックス 21"/>
          <p:cNvSpPr txBox="1"/>
          <p:nvPr/>
        </p:nvSpPr>
        <p:spPr>
          <a:xfrm>
            <a:off x="7301337" y="3757893"/>
            <a:ext cx="189647" cy="161832"/>
          </a:xfrm>
          <a:prstGeom prst="rect">
            <a:avLst/>
          </a:prstGeom>
          <a:noFill/>
        </p:spPr>
        <p:txBody>
          <a:bodyPr wrap="square" rtlCol="0">
            <a:spAutoFit/>
          </a:bodyPr>
          <a:lstStyle/>
          <a:p>
            <a:r>
              <a:rPr kumimoji="1" lang="en-US" altLang="ja-JP" sz="400" dirty="0"/>
              <a:t>7</a:t>
            </a:r>
            <a:endParaRPr kumimoji="1" lang="ja-JP" altLang="en-US" sz="400" dirty="0"/>
          </a:p>
        </p:txBody>
      </p:sp>
      <p:sp>
        <p:nvSpPr>
          <p:cNvPr id="23" name="テキスト ボックス 22"/>
          <p:cNvSpPr txBox="1"/>
          <p:nvPr/>
        </p:nvSpPr>
        <p:spPr>
          <a:xfrm>
            <a:off x="7301337" y="4048013"/>
            <a:ext cx="189647" cy="161832"/>
          </a:xfrm>
          <a:prstGeom prst="rect">
            <a:avLst/>
          </a:prstGeom>
          <a:noFill/>
        </p:spPr>
        <p:txBody>
          <a:bodyPr wrap="square" rtlCol="0">
            <a:spAutoFit/>
          </a:bodyPr>
          <a:lstStyle/>
          <a:p>
            <a:r>
              <a:rPr kumimoji="1" lang="en-US" altLang="ja-JP" sz="400" dirty="0"/>
              <a:t>9</a:t>
            </a:r>
            <a:endParaRPr kumimoji="1" lang="ja-JP" altLang="en-US" sz="400" dirty="0"/>
          </a:p>
        </p:txBody>
      </p:sp>
      <p:sp>
        <p:nvSpPr>
          <p:cNvPr id="24" name="テキスト ボックス 23"/>
          <p:cNvSpPr txBox="1"/>
          <p:nvPr/>
        </p:nvSpPr>
        <p:spPr>
          <a:xfrm>
            <a:off x="7301337" y="3902951"/>
            <a:ext cx="189647" cy="161832"/>
          </a:xfrm>
          <a:prstGeom prst="rect">
            <a:avLst/>
          </a:prstGeom>
          <a:noFill/>
        </p:spPr>
        <p:txBody>
          <a:bodyPr wrap="square" rtlCol="0">
            <a:spAutoFit/>
          </a:bodyPr>
          <a:lstStyle/>
          <a:p>
            <a:r>
              <a:rPr lang="en-US" altLang="ja-JP" sz="400" dirty="0"/>
              <a:t>8</a:t>
            </a:r>
            <a:endParaRPr kumimoji="1" lang="ja-JP" altLang="en-US" sz="400" dirty="0"/>
          </a:p>
        </p:txBody>
      </p:sp>
      <p:sp>
        <p:nvSpPr>
          <p:cNvPr id="25" name="テキスト ボックス 24"/>
          <p:cNvSpPr txBox="1"/>
          <p:nvPr/>
        </p:nvSpPr>
        <p:spPr>
          <a:xfrm>
            <a:off x="5115606" y="3346198"/>
            <a:ext cx="529312" cy="369332"/>
          </a:xfrm>
          <a:prstGeom prst="rect">
            <a:avLst/>
          </a:prstGeom>
          <a:noFill/>
        </p:spPr>
        <p:txBody>
          <a:bodyPr wrap="none" rtlCol="0">
            <a:spAutoFit/>
          </a:bodyPr>
          <a:lstStyle/>
          <a:p>
            <a:r>
              <a:rPr kumimoji="1" lang="en-US" altLang="ja-JP" b="1" dirty="0"/>
              <a:t>W1</a:t>
            </a:r>
            <a:endParaRPr kumimoji="1" lang="ja-JP" altLang="en-US" b="1" dirty="0"/>
          </a:p>
        </p:txBody>
      </p:sp>
      <p:sp>
        <p:nvSpPr>
          <p:cNvPr id="26" name="テキスト ボックス 25"/>
          <p:cNvSpPr txBox="1"/>
          <p:nvPr/>
        </p:nvSpPr>
        <p:spPr>
          <a:xfrm>
            <a:off x="5877087" y="3329468"/>
            <a:ext cx="529312" cy="369332"/>
          </a:xfrm>
          <a:prstGeom prst="rect">
            <a:avLst/>
          </a:prstGeom>
          <a:noFill/>
        </p:spPr>
        <p:txBody>
          <a:bodyPr wrap="none" rtlCol="0">
            <a:spAutoFit/>
          </a:bodyPr>
          <a:lstStyle/>
          <a:p>
            <a:r>
              <a:rPr kumimoji="1" lang="en-US" altLang="ja-JP" b="1" dirty="0"/>
              <a:t>W2</a:t>
            </a:r>
            <a:endParaRPr kumimoji="1" lang="ja-JP" altLang="en-US" b="1" dirty="0"/>
          </a:p>
        </p:txBody>
      </p:sp>
      <p:sp>
        <p:nvSpPr>
          <p:cNvPr id="27" name="テキスト ボックス 26"/>
          <p:cNvSpPr txBox="1"/>
          <p:nvPr/>
        </p:nvSpPr>
        <p:spPr>
          <a:xfrm>
            <a:off x="6638569" y="3329479"/>
            <a:ext cx="529312" cy="369332"/>
          </a:xfrm>
          <a:prstGeom prst="rect">
            <a:avLst/>
          </a:prstGeom>
          <a:noFill/>
        </p:spPr>
        <p:txBody>
          <a:bodyPr wrap="none" rtlCol="0">
            <a:spAutoFit/>
          </a:bodyPr>
          <a:lstStyle/>
          <a:p>
            <a:r>
              <a:rPr kumimoji="1" lang="en-US" altLang="ja-JP" b="1" dirty="0"/>
              <a:t>W3</a:t>
            </a:r>
            <a:endParaRPr kumimoji="1" lang="ja-JP" altLang="en-US" b="1" dirty="0"/>
          </a:p>
        </p:txBody>
      </p:sp>
      <p:sp>
        <p:nvSpPr>
          <p:cNvPr id="28" name="テキスト ボックス 27"/>
          <p:cNvSpPr txBox="1"/>
          <p:nvPr/>
        </p:nvSpPr>
        <p:spPr>
          <a:xfrm>
            <a:off x="4827331" y="4577281"/>
            <a:ext cx="198137" cy="210383"/>
          </a:xfrm>
          <a:prstGeom prst="rect">
            <a:avLst/>
          </a:prstGeom>
          <a:noFill/>
        </p:spPr>
        <p:txBody>
          <a:bodyPr wrap="square" rtlCol="0">
            <a:spAutoFit/>
          </a:bodyPr>
          <a:lstStyle/>
          <a:p>
            <a:r>
              <a:rPr kumimoji="1" lang="en-US" altLang="ja-JP" sz="700" b="1" dirty="0"/>
              <a:t>x</a:t>
            </a:r>
            <a:endParaRPr kumimoji="1" lang="ja-JP" altLang="en-US" sz="700" b="1" dirty="0"/>
          </a:p>
        </p:txBody>
      </p:sp>
      <p:sp>
        <p:nvSpPr>
          <p:cNvPr id="29" name="テキスト ボックス 28"/>
          <p:cNvSpPr txBox="1"/>
          <p:nvPr/>
        </p:nvSpPr>
        <p:spPr>
          <a:xfrm>
            <a:off x="5498030" y="2728321"/>
            <a:ext cx="458780" cy="369332"/>
          </a:xfrm>
          <a:prstGeom prst="rect">
            <a:avLst/>
          </a:prstGeom>
          <a:noFill/>
        </p:spPr>
        <p:txBody>
          <a:bodyPr wrap="none" rtlCol="0">
            <a:spAutoFit/>
          </a:bodyPr>
          <a:lstStyle/>
          <a:p>
            <a:r>
              <a:rPr kumimoji="1" lang="en-US" altLang="ja-JP" b="1" dirty="0"/>
              <a:t>b1</a:t>
            </a:r>
            <a:endParaRPr kumimoji="1" lang="ja-JP" altLang="en-US" b="1" dirty="0"/>
          </a:p>
        </p:txBody>
      </p:sp>
      <p:sp>
        <p:nvSpPr>
          <p:cNvPr id="30" name="テキスト ボックス 29"/>
          <p:cNvSpPr txBox="1"/>
          <p:nvPr/>
        </p:nvSpPr>
        <p:spPr>
          <a:xfrm>
            <a:off x="6263701" y="2246954"/>
            <a:ext cx="458780" cy="369332"/>
          </a:xfrm>
          <a:prstGeom prst="rect">
            <a:avLst/>
          </a:prstGeom>
          <a:noFill/>
        </p:spPr>
        <p:txBody>
          <a:bodyPr wrap="none" rtlCol="0">
            <a:spAutoFit/>
          </a:bodyPr>
          <a:lstStyle/>
          <a:p>
            <a:r>
              <a:rPr kumimoji="1" lang="en-US" altLang="ja-JP" b="1" dirty="0"/>
              <a:t>b2</a:t>
            </a:r>
            <a:endParaRPr kumimoji="1" lang="ja-JP" altLang="en-US" b="1" dirty="0"/>
          </a:p>
        </p:txBody>
      </p:sp>
      <p:sp>
        <p:nvSpPr>
          <p:cNvPr id="31" name="テキスト ボックス 30"/>
          <p:cNvSpPr txBox="1"/>
          <p:nvPr/>
        </p:nvSpPr>
        <p:spPr>
          <a:xfrm>
            <a:off x="7074381" y="2508190"/>
            <a:ext cx="458780" cy="369332"/>
          </a:xfrm>
          <a:prstGeom prst="rect">
            <a:avLst/>
          </a:prstGeom>
          <a:noFill/>
        </p:spPr>
        <p:txBody>
          <a:bodyPr wrap="none" rtlCol="0">
            <a:spAutoFit/>
          </a:bodyPr>
          <a:lstStyle/>
          <a:p>
            <a:r>
              <a:rPr kumimoji="1" lang="en-US" altLang="ja-JP" b="1" dirty="0"/>
              <a:t>b3</a:t>
            </a:r>
            <a:endParaRPr kumimoji="1" lang="ja-JP" altLang="en-US" b="1" dirty="0"/>
          </a:p>
        </p:txBody>
      </p:sp>
      <p:sp>
        <p:nvSpPr>
          <p:cNvPr id="32" name="テキスト ボックス 31"/>
          <p:cNvSpPr txBox="1"/>
          <p:nvPr/>
        </p:nvSpPr>
        <p:spPr>
          <a:xfrm>
            <a:off x="5678899" y="4048013"/>
            <a:ext cx="313078" cy="210383"/>
          </a:xfrm>
          <a:prstGeom prst="rect">
            <a:avLst/>
          </a:prstGeom>
          <a:noFill/>
        </p:spPr>
        <p:txBody>
          <a:bodyPr wrap="square" rtlCol="0">
            <a:spAutoFit/>
          </a:bodyPr>
          <a:lstStyle/>
          <a:p>
            <a:r>
              <a:rPr kumimoji="1" lang="en-US" altLang="ja-JP" sz="700" b="1" dirty="0"/>
              <a:t>z1</a:t>
            </a:r>
            <a:endParaRPr kumimoji="1" lang="ja-JP" altLang="en-US" sz="700" b="1" dirty="0"/>
          </a:p>
        </p:txBody>
      </p:sp>
      <p:sp>
        <p:nvSpPr>
          <p:cNvPr id="33" name="テキスト ボックス 32"/>
          <p:cNvSpPr txBox="1"/>
          <p:nvPr/>
        </p:nvSpPr>
        <p:spPr>
          <a:xfrm>
            <a:off x="6472147" y="4467454"/>
            <a:ext cx="313078" cy="210383"/>
          </a:xfrm>
          <a:prstGeom prst="rect">
            <a:avLst/>
          </a:prstGeom>
          <a:noFill/>
        </p:spPr>
        <p:txBody>
          <a:bodyPr wrap="square" rtlCol="0">
            <a:spAutoFit/>
          </a:bodyPr>
          <a:lstStyle/>
          <a:p>
            <a:r>
              <a:rPr kumimoji="1" lang="en-US" altLang="ja-JP" sz="700" b="1" dirty="0"/>
              <a:t>z2</a:t>
            </a:r>
            <a:endParaRPr kumimoji="1" lang="ja-JP" altLang="en-US" sz="700" b="1" dirty="0"/>
          </a:p>
        </p:txBody>
      </p:sp>
      <p:sp>
        <p:nvSpPr>
          <p:cNvPr id="34" name="テキスト ボックス 33"/>
          <p:cNvSpPr txBox="1"/>
          <p:nvPr/>
        </p:nvSpPr>
        <p:spPr>
          <a:xfrm>
            <a:off x="7159456" y="4196314"/>
            <a:ext cx="313078" cy="210383"/>
          </a:xfrm>
          <a:prstGeom prst="rect">
            <a:avLst/>
          </a:prstGeom>
          <a:noFill/>
        </p:spPr>
        <p:txBody>
          <a:bodyPr wrap="square" rtlCol="0">
            <a:spAutoFit/>
          </a:bodyPr>
          <a:lstStyle/>
          <a:p>
            <a:r>
              <a:rPr kumimoji="1" lang="en-US" altLang="ja-JP" sz="700" b="1" dirty="0"/>
              <a:t>z3</a:t>
            </a:r>
            <a:endParaRPr kumimoji="1" lang="ja-JP" altLang="en-US" sz="700" b="1" dirty="0"/>
          </a:p>
        </p:txBody>
      </p:sp>
      <p:sp>
        <p:nvSpPr>
          <p:cNvPr id="35" name="テキスト ボックス 34"/>
          <p:cNvSpPr txBox="1"/>
          <p:nvPr/>
        </p:nvSpPr>
        <p:spPr>
          <a:xfrm>
            <a:off x="4981964" y="3579800"/>
            <a:ext cx="769763" cy="307777"/>
          </a:xfrm>
          <a:prstGeom prst="rect">
            <a:avLst/>
          </a:prstGeom>
          <a:noFill/>
        </p:spPr>
        <p:txBody>
          <a:bodyPr wrap="none" rtlCol="0">
            <a:spAutoFit/>
          </a:bodyPr>
          <a:lstStyle/>
          <a:p>
            <a:r>
              <a:rPr kumimoji="1" lang="en-US" altLang="ja-JP" sz="1400" dirty="0"/>
              <a:t>50x784</a:t>
            </a:r>
            <a:endParaRPr kumimoji="1" lang="ja-JP" altLang="en-US" sz="1400" dirty="0"/>
          </a:p>
        </p:txBody>
      </p:sp>
      <p:sp>
        <p:nvSpPr>
          <p:cNvPr id="36" name="テキスト ボックス 35"/>
          <p:cNvSpPr txBox="1"/>
          <p:nvPr/>
        </p:nvSpPr>
        <p:spPr>
          <a:xfrm>
            <a:off x="5759689" y="3562010"/>
            <a:ext cx="769763" cy="307777"/>
          </a:xfrm>
          <a:prstGeom prst="rect">
            <a:avLst/>
          </a:prstGeom>
          <a:noFill/>
        </p:spPr>
        <p:txBody>
          <a:bodyPr wrap="none" rtlCol="0">
            <a:spAutoFit/>
          </a:bodyPr>
          <a:lstStyle/>
          <a:p>
            <a:r>
              <a:rPr kumimoji="1" lang="en-US" altLang="ja-JP" sz="1400" dirty="0"/>
              <a:t>100x50</a:t>
            </a:r>
            <a:endParaRPr kumimoji="1" lang="ja-JP" altLang="en-US" sz="1400" dirty="0"/>
          </a:p>
        </p:txBody>
      </p:sp>
      <p:sp>
        <p:nvSpPr>
          <p:cNvPr id="37" name="テキスト ボックス 36"/>
          <p:cNvSpPr txBox="1"/>
          <p:nvPr/>
        </p:nvSpPr>
        <p:spPr>
          <a:xfrm>
            <a:off x="6558794" y="3564384"/>
            <a:ext cx="769763" cy="307777"/>
          </a:xfrm>
          <a:prstGeom prst="rect">
            <a:avLst/>
          </a:prstGeom>
          <a:noFill/>
        </p:spPr>
        <p:txBody>
          <a:bodyPr wrap="none" rtlCol="0">
            <a:spAutoFit/>
          </a:bodyPr>
          <a:lstStyle/>
          <a:p>
            <a:r>
              <a:rPr kumimoji="1" lang="en-US" altLang="ja-JP" sz="1400" dirty="0"/>
              <a:t>10x100</a:t>
            </a:r>
            <a:endParaRPr kumimoji="1" lang="ja-JP" altLang="en-US" sz="1400" dirty="0"/>
          </a:p>
        </p:txBody>
      </p:sp>
      <p:sp>
        <p:nvSpPr>
          <p:cNvPr id="38" name="正方形/長方形 37"/>
          <p:cNvSpPr/>
          <p:nvPr/>
        </p:nvSpPr>
        <p:spPr>
          <a:xfrm>
            <a:off x="2401496" y="28603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5</a:t>
            </a:r>
            <a:endParaRPr kumimoji="1" lang="ja-JP" altLang="en-US" dirty="0">
              <a:latin typeface="Mistral" panose="03090702030407020403" pitchFamily="66" charset="0"/>
            </a:endParaRPr>
          </a:p>
        </p:txBody>
      </p:sp>
      <p:sp>
        <p:nvSpPr>
          <p:cNvPr id="39" name="正方形/長方形 38"/>
          <p:cNvSpPr/>
          <p:nvPr/>
        </p:nvSpPr>
        <p:spPr>
          <a:xfrm>
            <a:off x="2553896" y="30127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0</a:t>
            </a:r>
            <a:endParaRPr kumimoji="1" lang="ja-JP" altLang="en-US" dirty="0">
              <a:latin typeface="Mistral" panose="03090702030407020403" pitchFamily="66" charset="0"/>
            </a:endParaRPr>
          </a:p>
        </p:txBody>
      </p:sp>
      <p:sp>
        <p:nvSpPr>
          <p:cNvPr id="40" name="正方形/長方形 39"/>
          <p:cNvSpPr/>
          <p:nvPr/>
        </p:nvSpPr>
        <p:spPr>
          <a:xfrm>
            <a:off x="2706296" y="31651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1" name="正方形/長方形 40"/>
          <p:cNvSpPr/>
          <p:nvPr/>
        </p:nvSpPr>
        <p:spPr>
          <a:xfrm>
            <a:off x="2858696" y="33175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2" name="正方形/長方形 41"/>
          <p:cNvSpPr/>
          <p:nvPr/>
        </p:nvSpPr>
        <p:spPr>
          <a:xfrm>
            <a:off x="3011096" y="34699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43" name="正方形/長方形 42"/>
          <p:cNvSpPr/>
          <p:nvPr/>
        </p:nvSpPr>
        <p:spPr>
          <a:xfrm>
            <a:off x="2553896" y="30127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0</a:t>
            </a:r>
            <a:endParaRPr kumimoji="1" lang="ja-JP" altLang="en-US" dirty="0">
              <a:latin typeface="Mistral" panose="03090702030407020403" pitchFamily="66" charset="0"/>
            </a:endParaRPr>
          </a:p>
        </p:txBody>
      </p:sp>
      <p:sp>
        <p:nvSpPr>
          <p:cNvPr id="44" name="正方形/長方形 43"/>
          <p:cNvSpPr/>
          <p:nvPr/>
        </p:nvSpPr>
        <p:spPr>
          <a:xfrm>
            <a:off x="2706296" y="31651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7</a:t>
            </a:r>
            <a:endParaRPr kumimoji="1" lang="ja-JP" altLang="en-US" dirty="0">
              <a:latin typeface="Mistral" panose="03090702030407020403" pitchFamily="66" charset="0"/>
            </a:endParaRPr>
          </a:p>
        </p:txBody>
      </p:sp>
      <p:sp>
        <p:nvSpPr>
          <p:cNvPr id="45" name="正方形/長方形 44"/>
          <p:cNvSpPr/>
          <p:nvPr/>
        </p:nvSpPr>
        <p:spPr>
          <a:xfrm>
            <a:off x="2858696" y="33175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1</a:t>
            </a:r>
            <a:endParaRPr kumimoji="1" lang="ja-JP" altLang="en-US" dirty="0">
              <a:latin typeface="Mistral" panose="03090702030407020403" pitchFamily="66" charset="0"/>
            </a:endParaRPr>
          </a:p>
        </p:txBody>
      </p:sp>
      <p:sp>
        <p:nvSpPr>
          <p:cNvPr id="46" name="正方形/長方形 45"/>
          <p:cNvSpPr/>
          <p:nvPr/>
        </p:nvSpPr>
        <p:spPr>
          <a:xfrm>
            <a:off x="3011096" y="34699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dirty="0">
                <a:latin typeface="Mistral" panose="03090702030407020403" pitchFamily="66" charset="0"/>
              </a:rPr>
              <a:t>9</a:t>
            </a:r>
            <a:endParaRPr kumimoji="1" lang="ja-JP" altLang="en-US" dirty="0">
              <a:latin typeface="Mistral" panose="03090702030407020403" pitchFamily="66" charset="0"/>
            </a:endParaRPr>
          </a:p>
        </p:txBody>
      </p:sp>
      <p:sp>
        <p:nvSpPr>
          <p:cNvPr id="47" name="正方形/長方形 46"/>
          <p:cNvSpPr/>
          <p:nvPr/>
        </p:nvSpPr>
        <p:spPr>
          <a:xfrm>
            <a:off x="3163496" y="3622386"/>
            <a:ext cx="261432" cy="290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latin typeface="Mistral" panose="03090702030407020403" pitchFamily="66" charset="0"/>
              </a:rPr>
              <a:t>3</a:t>
            </a:r>
            <a:endParaRPr kumimoji="1" lang="ja-JP" altLang="en-US" dirty="0">
              <a:latin typeface="Mistral" panose="03090702030407020403" pitchFamily="66" charset="0"/>
            </a:endParaRPr>
          </a:p>
        </p:txBody>
      </p:sp>
      <p:grpSp>
        <p:nvGrpSpPr>
          <p:cNvPr id="54" name="グループ化 53"/>
          <p:cNvGrpSpPr/>
          <p:nvPr/>
        </p:nvGrpSpPr>
        <p:grpSpPr>
          <a:xfrm rot="19958446">
            <a:off x="2411196" y="3148457"/>
            <a:ext cx="832610" cy="422020"/>
            <a:chOff x="1785027" y="4422737"/>
            <a:chExt cx="858905" cy="624862"/>
          </a:xfrm>
        </p:grpSpPr>
        <p:sp>
          <p:nvSpPr>
            <p:cNvPr id="55" name="フリーフォーム: 図形 347"/>
            <p:cNvSpPr/>
            <p:nvPr/>
          </p:nvSpPr>
          <p:spPr>
            <a:xfrm>
              <a:off x="1785027" y="4422737"/>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stral" panose="03090702030407020403" pitchFamily="66" charset="0"/>
              </a:endParaRPr>
            </a:p>
          </p:txBody>
        </p:sp>
        <p:sp>
          <p:nvSpPr>
            <p:cNvPr id="56" name="フリーフォーム: 図形 348"/>
            <p:cNvSpPr/>
            <p:nvPr/>
          </p:nvSpPr>
          <p:spPr>
            <a:xfrm>
              <a:off x="1811322" y="4625579"/>
              <a:ext cx="832610" cy="422020"/>
            </a:xfrm>
            <a:custGeom>
              <a:avLst/>
              <a:gdLst>
                <a:gd name="connsiteX0" fmla="*/ 0 w 1428750"/>
                <a:gd name="connsiteY0" fmla="*/ 666946 h 724182"/>
                <a:gd name="connsiteX1" fmla="*/ 419100 w 1428750"/>
                <a:gd name="connsiteY1" fmla="*/ 196 h 724182"/>
                <a:gd name="connsiteX2" fmla="*/ 1009650 w 1428750"/>
                <a:gd name="connsiteY2" fmla="*/ 724096 h 724182"/>
                <a:gd name="connsiteX3" fmla="*/ 1428750 w 1428750"/>
                <a:gd name="connsiteY3" fmla="*/ 38296 h 724182"/>
              </a:gdLst>
              <a:ahLst/>
              <a:cxnLst>
                <a:cxn ang="0">
                  <a:pos x="connsiteX0" y="connsiteY0"/>
                </a:cxn>
                <a:cxn ang="0">
                  <a:pos x="connsiteX1" y="connsiteY1"/>
                </a:cxn>
                <a:cxn ang="0">
                  <a:pos x="connsiteX2" y="connsiteY2"/>
                </a:cxn>
                <a:cxn ang="0">
                  <a:pos x="connsiteX3" y="connsiteY3"/>
                </a:cxn>
              </a:cxnLst>
              <a:rect l="l" t="t" r="r" b="b"/>
              <a:pathLst>
                <a:path w="1428750" h="724182">
                  <a:moveTo>
                    <a:pt x="0" y="666946"/>
                  </a:moveTo>
                  <a:cubicBezTo>
                    <a:pt x="125412" y="328808"/>
                    <a:pt x="250825" y="-9329"/>
                    <a:pt x="419100" y="196"/>
                  </a:cubicBezTo>
                  <a:cubicBezTo>
                    <a:pt x="587375" y="9721"/>
                    <a:pt x="841375" y="717746"/>
                    <a:pt x="1009650" y="724096"/>
                  </a:cubicBezTo>
                  <a:cubicBezTo>
                    <a:pt x="1177925" y="730446"/>
                    <a:pt x="1303337" y="384371"/>
                    <a:pt x="1428750" y="3829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stral" panose="03090702030407020403" pitchFamily="66" charset="0"/>
              </a:endParaRPr>
            </a:p>
          </p:txBody>
        </p:sp>
      </p:grpSp>
      <p:sp>
        <p:nvSpPr>
          <p:cNvPr id="58" name="テキスト ボックス 57"/>
          <p:cNvSpPr txBox="1"/>
          <p:nvPr/>
        </p:nvSpPr>
        <p:spPr>
          <a:xfrm>
            <a:off x="4503424" y="1752832"/>
            <a:ext cx="2646878" cy="584775"/>
          </a:xfrm>
          <a:prstGeom prst="rect">
            <a:avLst/>
          </a:prstGeom>
          <a:noFill/>
        </p:spPr>
        <p:txBody>
          <a:bodyPr wrap="none" rtlCol="0">
            <a:spAutoFit/>
          </a:bodyPr>
          <a:lstStyle/>
          <a:p>
            <a:r>
              <a:rPr kumimoji="1" lang="ja-JP" altLang="en-US" sz="1600" dirty="0"/>
              <a:t>一枚ずつニューラルネット</a:t>
            </a:r>
            <a:endParaRPr kumimoji="1" lang="en-US" altLang="ja-JP" sz="1600" dirty="0"/>
          </a:p>
          <a:p>
            <a:r>
              <a:rPr lang="ja-JP" altLang="en-US" sz="1600" dirty="0"/>
              <a:t>に入力して</a:t>
            </a:r>
            <a:r>
              <a:rPr kumimoji="1" lang="ja-JP" altLang="en-US" sz="1600" dirty="0"/>
              <a:t>計算</a:t>
            </a:r>
          </a:p>
        </p:txBody>
      </p:sp>
      <p:sp>
        <p:nvSpPr>
          <p:cNvPr id="60" name="正方形/長方形 59"/>
          <p:cNvSpPr/>
          <p:nvPr/>
        </p:nvSpPr>
        <p:spPr>
          <a:xfrm>
            <a:off x="3705186" y="3353846"/>
            <a:ext cx="261432" cy="2901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latin typeface="Mistral" panose="03090702030407020403" pitchFamily="66" charset="0"/>
              </a:rPr>
              <a:t>6</a:t>
            </a:r>
            <a:endParaRPr kumimoji="1" lang="ja-JP" altLang="en-US" dirty="0">
              <a:latin typeface="Mistral" panose="03090702030407020403" pitchFamily="66" charset="0"/>
            </a:endParaRPr>
          </a:p>
        </p:txBody>
      </p:sp>
      <p:sp>
        <p:nvSpPr>
          <p:cNvPr id="66" name="テキスト ボックス 65"/>
          <p:cNvSpPr txBox="1"/>
          <p:nvPr/>
        </p:nvSpPr>
        <p:spPr>
          <a:xfrm>
            <a:off x="2630476" y="2652038"/>
            <a:ext cx="800219" cy="369332"/>
          </a:xfrm>
          <a:prstGeom prst="rect">
            <a:avLst/>
          </a:prstGeom>
          <a:noFill/>
        </p:spPr>
        <p:txBody>
          <a:bodyPr wrap="none" rtlCol="0">
            <a:spAutoFit/>
          </a:bodyPr>
          <a:lstStyle/>
          <a:p>
            <a:r>
              <a:rPr kumimoji="1" lang="en-US" altLang="ja-JP" dirty="0"/>
              <a:t>100</a:t>
            </a:r>
            <a:r>
              <a:rPr kumimoji="1" lang="ja-JP" altLang="en-US" dirty="0"/>
              <a:t>枚</a:t>
            </a:r>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867748" y="2425959"/>
            <a:ext cx="2826171" cy="2361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テキスト ボックス 70"/>
          <p:cNvSpPr txBox="1"/>
          <p:nvPr/>
        </p:nvSpPr>
        <p:spPr>
          <a:xfrm>
            <a:off x="9061868" y="2313580"/>
            <a:ext cx="1175322" cy="369332"/>
          </a:xfrm>
          <a:prstGeom prst="rect">
            <a:avLst/>
          </a:prstGeom>
          <a:noFill/>
        </p:spPr>
        <p:txBody>
          <a:bodyPr wrap="none" rtlCol="0">
            <a:spAutoFit/>
          </a:bodyPr>
          <a:lstStyle/>
          <a:p>
            <a:r>
              <a:rPr lang="en-US" altLang="ja-JP" dirty="0"/>
              <a:t>y=-log(x)</a:t>
            </a:r>
            <a:endParaRPr kumimoji="1" lang="ja-JP" altLang="en-US" dirty="0"/>
          </a:p>
        </p:txBody>
      </p:sp>
      <p:sp>
        <p:nvSpPr>
          <p:cNvPr id="74" name="正方形/長方形 73"/>
          <p:cNvSpPr/>
          <p:nvPr/>
        </p:nvSpPr>
        <p:spPr>
          <a:xfrm>
            <a:off x="8837568" y="4786705"/>
            <a:ext cx="3193503" cy="584775"/>
          </a:xfrm>
          <a:prstGeom prst="rect">
            <a:avLst/>
          </a:prstGeom>
        </p:spPr>
        <p:txBody>
          <a:bodyPr wrap="none">
            <a:spAutoFit/>
          </a:bodyPr>
          <a:lstStyle/>
          <a:p>
            <a:r>
              <a:rPr lang="en-US" altLang="ja-JP" sz="1600" dirty="0"/>
              <a:t>100</a:t>
            </a:r>
            <a:r>
              <a:rPr lang="ja-JP" altLang="en-US" sz="1600" dirty="0"/>
              <a:t>枚分計算して平均を求める。</a:t>
            </a:r>
            <a:endParaRPr lang="en-US" altLang="ja-JP" sz="1600" dirty="0"/>
          </a:p>
          <a:p>
            <a:r>
              <a:rPr lang="ja-JP" altLang="en-US" sz="1600" dirty="0"/>
              <a:t>これが</a:t>
            </a:r>
            <a:r>
              <a:rPr lang="ja-JP" altLang="en-US" sz="1600" u="sng" dirty="0"/>
              <a:t>損失関数の値</a:t>
            </a:r>
            <a:r>
              <a:rPr lang="ja-JP" altLang="en-US" sz="1600" dirty="0"/>
              <a:t>となる。</a:t>
            </a:r>
            <a:endParaRPr lang="en-US" altLang="ja-JP" sz="1600" dirty="0"/>
          </a:p>
        </p:txBody>
      </p:sp>
      <p:sp>
        <p:nvSpPr>
          <p:cNvPr id="76" name="正方形/長方形 75"/>
          <p:cNvSpPr/>
          <p:nvPr/>
        </p:nvSpPr>
        <p:spPr>
          <a:xfrm>
            <a:off x="9288257" y="1759016"/>
            <a:ext cx="2359952" cy="584775"/>
          </a:xfrm>
          <a:prstGeom prst="rect">
            <a:avLst/>
          </a:prstGeom>
        </p:spPr>
        <p:txBody>
          <a:bodyPr wrap="square">
            <a:spAutoFit/>
          </a:bodyPr>
          <a:lstStyle/>
          <a:p>
            <a:r>
              <a:rPr lang="ja-JP" altLang="en-US" sz="1600" dirty="0"/>
              <a:t>正解箇所の値のｴﾝﾄﾛﾋﾟｰ</a:t>
            </a:r>
            <a:r>
              <a:rPr lang="en-US" altLang="ja-JP" sz="1600" dirty="0"/>
              <a:t>(-log)</a:t>
            </a:r>
            <a:r>
              <a:rPr lang="ja-JP" altLang="en-US" sz="1600" dirty="0"/>
              <a:t>を計算</a:t>
            </a:r>
          </a:p>
        </p:txBody>
      </p:sp>
      <p:cxnSp>
        <p:nvCxnSpPr>
          <p:cNvPr id="5" name="直線コネクタ 4">
            <a:extLst>
              <a:ext uri="{FF2B5EF4-FFF2-40B4-BE49-F238E27FC236}">
                <a16:creationId xmlns:a16="http://schemas.microsoft.com/office/drawing/2014/main" xmlns="" id="{0E5270A3-8F6F-4C3D-99C3-62BDEA572347}"/>
              </a:ext>
            </a:extLst>
          </p:cNvPr>
          <p:cNvCxnSpPr>
            <a:cxnSpLocks/>
            <a:endCxn id="38" idx="0"/>
          </p:cNvCxnSpPr>
          <p:nvPr/>
        </p:nvCxnSpPr>
        <p:spPr>
          <a:xfrm>
            <a:off x="1669732" y="2507620"/>
            <a:ext cx="862480" cy="3527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xmlns="" id="{84A6C6B9-6143-4907-BF52-0830991E9E8F}"/>
              </a:ext>
            </a:extLst>
          </p:cNvPr>
          <p:cNvCxnSpPr>
            <a:cxnSpLocks/>
          </p:cNvCxnSpPr>
          <p:nvPr/>
        </p:nvCxnSpPr>
        <p:spPr>
          <a:xfrm flipV="1">
            <a:off x="1502738" y="3795110"/>
            <a:ext cx="1127738" cy="2161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5" name="グループ化 64">
            <a:extLst>
              <a:ext uri="{FF2B5EF4-FFF2-40B4-BE49-F238E27FC236}">
                <a16:creationId xmlns:a16="http://schemas.microsoft.com/office/drawing/2014/main" xmlns="" id="{68FBFAA5-93F7-4FD2-9CF9-A208CEFAA85B}"/>
              </a:ext>
            </a:extLst>
          </p:cNvPr>
          <p:cNvGrpSpPr/>
          <p:nvPr/>
        </p:nvGrpSpPr>
        <p:grpSpPr>
          <a:xfrm flipH="1">
            <a:off x="8242374" y="2748085"/>
            <a:ext cx="113330" cy="1414438"/>
            <a:chOff x="1357714" y="634890"/>
            <a:chExt cx="149114" cy="1861037"/>
          </a:xfrm>
        </p:grpSpPr>
        <p:sp>
          <p:nvSpPr>
            <p:cNvPr id="67" name="楕円 66">
              <a:extLst>
                <a:ext uri="{FF2B5EF4-FFF2-40B4-BE49-F238E27FC236}">
                  <a16:creationId xmlns:a16="http://schemas.microsoft.com/office/drawing/2014/main" xmlns="" id="{A01682C6-6416-4D17-B701-3DE8ACCCE7A3}"/>
                </a:ext>
              </a:extLst>
            </p:cNvPr>
            <p:cNvSpPr/>
            <p:nvPr/>
          </p:nvSpPr>
          <p:spPr>
            <a:xfrm>
              <a:off x="1357715" y="63489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8" name="楕円 67">
              <a:extLst>
                <a:ext uri="{FF2B5EF4-FFF2-40B4-BE49-F238E27FC236}">
                  <a16:creationId xmlns:a16="http://schemas.microsoft.com/office/drawing/2014/main" xmlns="" id="{04B80B2D-E87D-4D62-9E36-2CFFEE21932A}"/>
                </a:ext>
              </a:extLst>
            </p:cNvPr>
            <p:cNvSpPr/>
            <p:nvPr/>
          </p:nvSpPr>
          <p:spPr>
            <a:xfrm>
              <a:off x="1357715" y="82510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69" name="楕円 68">
              <a:extLst>
                <a:ext uri="{FF2B5EF4-FFF2-40B4-BE49-F238E27FC236}">
                  <a16:creationId xmlns:a16="http://schemas.microsoft.com/office/drawing/2014/main" xmlns="" id="{CE7A592C-8314-4550-B23C-7D43014EE7C7}"/>
                </a:ext>
              </a:extLst>
            </p:cNvPr>
            <p:cNvSpPr/>
            <p:nvPr/>
          </p:nvSpPr>
          <p:spPr>
            <a:xfrm>
              <a:off x="1357714" y="1015318"/>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0" name="楕円 69">
              <a:extLst>
                <a:ext uri="{FF2B5EF4-FFF2-40B4-BE49-F238E27FC236}">
                  <a16:creationId xmlns:a16="http://schemas.microsoft.com/office/drawing/2014/main" xmlns="" id="{83C0CBCB-D0C0-454F-BB7F-1D748F3D8991}"/>
                </a:ext>
              </a:extLst>
            </p:cNvPr>
            <p:cNvSpPr/>
            <p:nvPr/>
          </p:nvSpPr>
          <p:spPr>
            <a:xfrm>
              <a:off x="1357714" y="1205532"/>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2" name="楕円 71">
              <a:extLst>
                <a:ext uri="{FF2B5EF4-FFF2-40B4-BE49-F238E27FC236}">
                  <a16:creationId xmlns:a16="http://schemas.microsoft.com/office/drawing/2014/main" xmlns="" id="{BBE4568A-2279-4F2A-9D8D-C073C74359E7}"/>
                </a:ext>
              </a:extLst>
            </p:cNvPr>
            <p:cNvSpPr/>
            <p:nvPr/>
          </p:nvSpPr>
          <p:spPr>
            <a:xfrm>
              <a:off x="1357715" y="1395745"/>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3" name="楕円 72">
              <a:extLst>
                <a:ext uri="{FF2B5EF4-FFF2-40B4-BE49-F238E27FC236}">
                  <a16:creationId xmlns:a16="http://schemas.microsoft.com/office/drawing/2014/main" xmlns="" id="{40541797-004A-4851-A65D-84DF836A2868}"/>
                </a:ext>
              </a:extLst>
            </p:cNvPr>
            <p:cNvSpPr/>
            <p:nvPr/>
          </p:nvSpPr>
          <p:spPr>
            <a:xfrm>
              <a:off x="1357715" y="1585959"/>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5" name="楕円 74">
              <a:extLst>
                <a:ext uri="{FF2B5EF4-FFF2-40B4-BE49-F238E27FC236}">
                  <a16:creationId xmlns:a16="http://schemas.microsoft.com/office/drawing/2014/main" xmlns="" id="{401535CC-3C06-4449-B434-F3FDB7957300}"/>
                </a:ext>
              </a:extLst>
            </p:cNvPr>
            <p:cNvSpPr/>
            <p:nvPr/>
          </p:nvSpPr>
          <p:spPr>
            <a:xfrm>
              <a:off x="1357714" y="1776173"/>
              <a:ext cx="149113" cy="14911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dirty="0"/>
            </a:p>
          </p:txBody>
        </p:sp>
        <p:sp>
          <p:nvSpPr>
            <p:cNvPr id="77" name="楕円 76">
              <a:extLst>
                <a:ext uri="{FF2B5EF4-FFF2-40B4-BE49-F238E27FC236}">
                  <a16:creationId xmlns:a16="http://schemas.microsoft.com/office/drawing/2014/main" xmlns="" id="{3721A0B1-3BB7-4546-B73B-C0B1FF99D3A9}"/>
                </a:ext>
              </a:extLst>
            </p:cNvPr>
            <p:cNvSpPr/>
            <p:nvPr/>
          </p:nvSpPr>
          <p:spPr>
            <a:xfrm>
              <a:off x="1357714" y="1966387"/>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79" name="楕円 78">
              <a:extLst>
                <a:ext uri="{FF2B5EF4-FFF2-40B4-BE49-F238E27FC236}">
                  <a16:creationId xmlns:a16="http://schemas.microsoft.com/office/drawing/2014/main" xmlns="" id="{B4675D57-D6FA-4F98-8207-22A795DDD88C}"/>
                </a:ext>
              </a:extLst>
            </p:cNvPr>
            <p:cNvSpPr/>
            <p:nvPr/>
          </p:nvSpPr>
          <p:spPr>
            <a:xfrm>
              <a:off x="1357714" y="2156600"/>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81" name="楕円 80">
              <a:extLst>
                <a:ext uri="{FF2B5EF4-FFF2-40B4-BE49-F238E27FC236}">
                  <a16:creationId xmlns:a16="http://schemas.microsoft.com/office/drawing/2014/main" xmlns="" id="{33223176-7DBD-4B46-953E-A92925A9B2DD}"/>
                </a:ext>
              </a:extLst>
            </p:cNvPr>
            <p:cNvSpPr/>
            <p:nvPr/>
          </p:nvSpPr>
          <p:spPr>
            <a:xfrm>
              <a:off x="1357714" y="2346814"/>
              <a:ext cx="149113" cy="1491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grpSp>
      <p:sp>
        <p:nvSpPr>
          <p:cNvPr id="50" name="矢印: 右 49">
            <a:extLst>
              <a:ext uri="{FF2B5EF4-FFF2-40B4-BE49-F238E27FC236}">
                <a16:creationId xmlns:a16="http://schemas.microsoft.com/office/drawing/2014/main" xmlns="" id="{E6DB8C66-8D7E-483A-8FD3-4E561D5F70F4}"/>
              </a:ext>
            </a:extLst>
          </p:cNvPr>
          <p:cNvSpPr/>
          <p:nvPr/>
        </p:nvSpPr>
        <p:spPr>
          <a:xfrm>
            <a:off x="7616399" y="3160973"/>
            <a:ext cx="349188" cy="50694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dirty="0"/>
          </a:p>
        </p:txBody>
      </p:sp>
      <p:sp>
        <p:nvSpPr>
          <p:cNvPr id="83" name="矢印: 右 82">
            <a:extLst>
              <a:ext uri="{FF2B5EF4-FFF2-40B4-BE49-F238E27FC236}">
                <a16:creationId xmlns:a16="http://schemas.microsoft.com/office/drawing/2014/main" xmlns="" id="{DD80E0FF-B7F9-49C6-9E59-E021EC158B5C}"/>
              </a:ext>
            </a:extLst>
          </p:cNvPr>
          <p:cNvSpPr/>
          <p:nvPr/>
        </p:nvSpPr>
        <p:spPr>
          <a:xfrm>
            <a:off x="8423473" y="3559728"/>
            <a:ext cx="444273" cy="21759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xmlns="" id="{86E54C13-6D2C-454E-9669-2F3BE0BC5A0F}"/>
              </a:ext>
            </a:extLst>
          </p:cNvPr>
          <p:cNvSpPr txBox="1"/>
          <p:nvPr/>
        </p:nvSpPr>
        <p:spPr>
          <a:xfrm>
            <a:off x="7597727" y="1915424"/>
            <a:ext cx="1231106" cy="677108"/>
          </a:xfrm>
          <a:prstGeom prst="rect">
            <a:avLst/>
          </a:prstGeom>
          <a:solidFill>
            <a:srgbClr val="FFFFFF">
              <a:alpha val="60000"/>
            </a:srgbClr>
          </a:solidFill>
        </p:spPr>
        <p:txBody>
          <a:bodyPr wrap="none" lIns="0" tIns="0" rIns="0" bIns="0" rtlCol="0">
            <a:spAutoFit/>
          </a:bodyPr>
          <a:lstStyle/>
          <a:p>
            <a:r>
              <a:rPr kumimoji="1" lang="ja-JP" altLang="en-US" sz="1600" dirty="0"/>
              <a:t>出力を正規化</a:t>
            </a:r>
            <a:endParaRPr kumimoji="1" lang="en-US" altLang="ja-JP" sz="1600" dirty="0"/>
          </a:p>
          <a:p>
            <a:r>
              <a:rPr lang="ja-JP" altLang="en-US" sz="1400" dirty="0"/>
              <a:t>・</a:t>
            </a:r>
            <a:r>
              <a:rPr lang="en-US" altLang="ja-JP" sz="1400" dirty="0"/>
              <a:t>0~100%</a:t>
            </a:r>
            <a:r>
              <a:rPr lang="ja-JP" altLang="en-US" sz="1400" dirty="0"/>
              <a:t>の値</a:t>
            </a:r>
            <a:endParaRPr lang="en-US" altLang="ja-JP" sz="1400" dirty="0"/>
          </a:p>
          <a:p>
            <a:r>
              <a:rPr lang="ja-JP" altLang="en-US" sz="1400" dirty="0"/>
              <a:t>・出力総和</a:t>
            </a:r>
            <a:r>
              <a:rPr lang="en-US" altLang="ja-JP" sz="1400" dirty="0"/>
              <a:t>=1</a:t>
            </a:r>
            <a:endParaRPr kumimoji="1" lang="ja-JP" altLang="en-US" sz="1400" dirty="0"/>
          </a:p>
        </p:txBody>
      </p:sp>
      <p:pic>
        <p:nvPicPr>
          <p:cNvPr id="11" name="図 10">
            <a:extLst>
              <a:ext uri="{FF2B5EF4-FFF2-40B4-BE49-F238E27FC236}">
                <a16:creationId xmlns:a16="http://schemas.microsoft.com/office/drawing/2014/main" xmlns="" id="{8FDAB03E-C369-4746-87DF-F179C08EEF0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531070" y="79647"/>
            <a:ext cx="1329043" cy="1432684"/>
          </a:xfrm>
          <a:prstGeom prst="rect">
            <a:avLst/>
          </a:prstGeom>
        </p:spPr>
      </p:pic>
      <p:cxnSp>
        <p:nvCxnSpPr>
          <p:cNvPr id="48" name="直線矢印コネクタ 47">
            <a:extLst>
              <a:ext uri="{FF2B5EF4-FFF2-40B4-BE49-F238E27FC236}">
                <a16:creationId xmlns:a16="http://schemas.microsoft.com/office/drawing/2014/main" xmlns="" id="{950E5D05-3A23-46B4-9A11-D499DE119299}"/>
              </a:ext>
            </a:extLst>
          </p:cNvPr>
          <p:cNvCxnSpPr/>
          <p:nvPr/>
        </p:nvCxnSpPr>
        <p:spPr>
          <a:xfrm>
            <a:off x="10095448" y="5371480"/>
            <a:ext cx="0" cy="69681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矢印: 右 49">
            <a:extLst>
              <a:ext uri="{FF2B5EF4-FFF2-40B4-BE49-F238E27FC236}">
                <a16:creationId xmlns:a16="http://schemas.microsoft.com/office/drawing/2014/main" xmlns="" id="{E6DB8C66-8D7E-483A-8FD3-4E561D5F70F4}"/>
              </a:ext>
            </a:extLst>
          </p:cNvPr>
          <p:cNvSpPr/>
          <p:nvPr/>
        </p:nvSpPr>
        <p:spPr>
          <a:xfrm>
            <a:off x="4064898" y="3274116"/>
            <a:ext cx="349188" cy="50694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dirty="0"/>
          </a:p>
        </p:txBody>
      </p:sp>
      <p:cxnSp>
        <p:nvCxnSpPr>
          <p:cNvPr id="12" name="直線コネクタ 11"/>
          <p:cNvCxnSpPr/>
          <p:nvPr/>
        </p:nvCxnSpPr>
        <p:spPr>
          <a:xfrm>
            <a:off x="6074684" y="5079092"/>
            <a:ext cx="0" cy="989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6076704" y="6068294"/>
            <a:ext cx="4029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xmlns="" id="{5AAE5EFC-B8D6-4F47-9333-7378FBAC7312}"/>
              </a:ext>
            </a:extLst>
          </p:cNvPr>
          <p:cNvSpPr/>
          <p:nvPr/>
        </p:nvSpPr>
        <p:spPr>
          <a:xfrm>
            <a:off x="6380505" y="5839265"/>
            <a:ext cx="3435899" cy="584775"/>
          </a:xfrm>
          <a:prstGeom prst="rect">
            <a:avLst/>
          </a:prstGeom>
          <a:solidFill>
            <a:schemeClr val="bg1"/>
          </a:solidFill>
        </p:spPr>
        <p:txBody>
          <a:bodyPr wrap="square">
            <a:spAutoFit/>
          </a:bodyPr>
          <a:lstStyle/>
          <a:p>
            <a:r>
              <a:rPr lang="ja-JP" altLang="en-US" sz="1600" dirty="0"/>
              <a:t>パラメータ</a:t>
            </a:r>
            <a:r>
              <a:rPr lang="en-US" altLang="ja-JP" sz="1600" b="1" dirty="0"/>
              <a:t>W1, W2, W3, b1, b2, b3</a:t>
            </a:r>
            <a:r>
              <a:rPr lang="ja-JP" altLang="en-US" sz="1600" dirty="0"/>
              <a:t>によって、損失関数の値が決まる</a:t>
            </a:r>
            <a:endParaRPr lang="en-US" altLang="ja-JP" sz="1600" dirty="0"/>
          </a:p>
        </p:txBody>
      </p:sp>
      <p:sp>
        <p:nvSpPr>
          <p:cNvPr id="59" name="テキスト ボックス 58"/>
          <p:cNvSpPr txBox="1"/>
          <p:nvPr/>
        </p:nvSpPr>
        <p:spPr>
          <a:xfrm>
            <a:off x="3538210" y="3658745"/>
            <a:ext cx="750526" cy="276999"/>
          </a:xfrm>
          <a:prstGeom prst="rect">
            <a:avLst/>
          </a:prstGeom>
          <a:noFill/>
        </p:spPr>
        <p:txBody>
          <a:bodyPr wrap="none" rtlCol="0">
            <a:spAutoFit/>
          </a:bodyPr>
          <a:lstStyle/>
          <a:p>
            <a:r>
              <a:rPr lang="en-US" altLang="ja-JP" sz="1200" b="1" dirty="0">
                <a:solidFill>
                  <a:schemeClr val="accent5"/>
                </a:solidFill>
              </a:rPr>
              <a:t>l</a:t>
            </a:r>
            <a:r>
              <a:rPr kumimoji="1" lang="en-US" altLang="ja-JP" sz="1200" b="1" dirty="0">
                <a:solidFill>
                  <a:schemeClr val="accent5"/>
                </a:solidFill>
              </a:rPr>
              <a:t>abel=6</a:t>
            </a:r>
            <a:endParaRPr kumimoji="1" lang="ja-JP" altLang="en-US" sz="1200" b="1" dirty="0">
              <a:solidFill>
                <a:schemeClr val="accent5"/>
              </a:solidFill>
            </a:endParaRPr>
          </a:p>
        </p:txBody>
      </p:sp>
      <p:cxnSp>
        <p:nvCxnSpPr>
          <p:cNvPr id="87" name="直線コネクタ 86"/>
          <p:cNvCxnSpPr/>
          <p:nvPr/>
        </p:nvCxnSpPr>
        <p:spPr>
          <a:xfrm>
            <a:off x="3908256" y="3894559"/>
            <a:ext cx="0" cy="234370"/>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3908256" y="4128929"/>
            <a:ext cx="3884928" cy="0"/>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807251" y="3693750"/>
            <a:ext cx="274496" cy="0"/>
          </a:xfrm>
          <a:prstGeom prst="line">
            <a:avLst/>
          </a:prstGeom>
          <a:ln w="12700">
            <a:solidFill>
              <a:schemeClr val="accent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7805060" y="3698811"/>
            <a:ext cx="0" cy="426444"/>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xmlns="" id="{950E5D05-3A23-46B4-9A11-D499DE119299}"/>
              </a:ext>
            </a:extLst>
          </p:cNvPr>
          <p:cNvCxnSpPr/>
          <p:nvPr/>
        </p:nvCxnSpPr>
        <p:spPr>
          <a:xfrm flipV="1">
            <a:off x="11164621" y="4041300"/>
            <a:ext cx="0" cy="348407"/>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9994693" y="3162355"/>
            <a:ext cx="1432244" cy="954107"/>
          </a:xfrm>
          <a:prstGeom prst="rect">
            <a:avLst/>
          </a:prstGeom>
        </p:spPr>
        <p:txBody>
          <a:bodyPr wrap="square">
            <a:spAutoFit/>
          </a:bodyPr>
          <a:lstStyle/>
          <a:p>
            <a:r>
              <a:rPr lang="en-US" altLang="ja-JP" sz="1400" dirty="0"/>
              <a:t>x=1</a:t>
            </a:r>
            <a:r>
              <a:rPr lang="ja-JP" altLang="en-US" sz="1400" dirty="0"/>
              <a:t>のとき</a:t>
            </a:r>
            <a:r>
              <a:rPr lang="en-US" altLang="ja-JP" sz="1400" dirty="0"/>
              <a:t>y=0</a:t>
            </a:r>
            <a:r>
              <a:rPr lang="ja-JP" altLang="en-US" sz="1400" dirty="0" err="1"/>
              <a:t>。</a:t>
            </a:r>
            <a:endParaRPr lang="en-US" altLang="ja-JP" sz="1400" dirty="0"/>
          </a:p>
          <a:p>
            <a:r>
              <a:rPr lang="en-US" altLang="ja-JP" sz="1400" dirty="0"/>
              <a:t>x</a:t>
            </a:r>
            <a:r>
              <a:rPr lang="ja-JP" altLang="en-US" sz="1400" dirty="0"/>
              <a:t>が小さくになるにつれ</a:t>
            </a:r>
            <a:r>
              <a:rPr lang="en-US" altLang="ja-JP" sz="1400" dirty="0"/>
              <a:t>y</a:t>
            </a:r>
            <a:r>
              <a:rPr lang="ja-JP" altLang="en-US" sz="1400" dirty="0"/>
              <a:t>の値が大きくなる</a:t>
            </a:r>
            <a:endParaRPr lang="en-US" altLang="ja-JP" sz="1400" dirty="0"/>
          </a:p>
        </p:txBody>
      </p:sp>
      <p:sp>
        <p:nvSpPr>
          <p:cNvPr id="49" name="右中かっこ 48"/>
          <p:cNvSpPr/>
          <p:nvPr/>
        </p:nvSpPr>
        <p:spPr>
          <a:xfrm rot="5400000">
            <a:off x="5981608" y="3818295"/>
            <a:ext cx="190193" cy="218235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xmlns="" id="{85902C50-1133-4073-A72F-7AA4A2300FFE}"/>
              </a:ext>
            </a:extLst>
          </p:cNvPr>
          <p:cNvSpPr txBox="1"/>
          <p:nvPr/>
        </p:nvSpPr>
        <p:spPr>
          <a:xfrm>
            <a:off x="8018005" y="2678444"/>
            <a:ext cx="248786" cy="1592744"/>
          </a:xfrm>
          <a:prstGeom prst="rect">
            <a:avLst/>
          </a:prstGeom>
          <a:noFill/>
        </p:spPr>
        <p:txBody>
          <a:bodyPr wrap="none" rtlCol="0">
            <a:spAutoFit/>
          </a:bodyPr>
          <a:lstStyle/>
          <a:p>
            <a:pPr>
              <a:spcBef>
                <a:spcPts val="100"/>
              </a:spcBef>
            </a:pPr>
            <a:r>
              <a:rPr kumimoji="1" lang="en-US" altLang="ja-JP" sz="900" dirty="0"/>
              <a:t>0</a:t>
            </a:r>
          </a:p>
          <a:p>
            <a:pPr>
              <a:spcBef>
                <a:spcPts val="100"/>
              </a:spcBef>
            </a:pPr>
            <a:r>
              <a:rPr lang="en-US" altLang="ja-JP" sz="900" dirty="0"/>
              <a:t>1</a:t>
            </a:r>
          </a:p>
          <a:p>
            <a:pPr>
              <a:spcBef>
                <a:spcPts val="100"/>
              </a:spcBef>
            </a:pPr>
            <a:r>
              <a:rPr lang="en-US" altLang="ja-JP" sz="900" dirty="0"/>
              <a:t>2</a:t>
            </a:r>
          </a:p>
          <a:p>
            <a:pPr>
              <a:spcBef>
                <a:spcPts val="100"/>
              </a:spcBef>
            </a:pPr>
            <a:r>
              <a:rPr lang="en-US" altLang="ja-JP" sz="900" dirty="0"/>
              <a:t>3</a:t>
            </a:r>
          </a:p>
          <a:p>
            <a:pPr>
              <a:spcBef>
                <a:spcPts val="100"/>
              </a:spcBef>
            </a:pPr>
            <a:r>
              <a:rPr lang="en-US" altLang="ja-JP" sz="900" dirty="0"/>
              <a:t>4</a:t>
            </a:r>
          </a:p>
          <a:p>
            <a:pPr>
              <a:spcBef>
                <a:spcPts val="100"/>
              </a:spcBef>
            </a:pPr>
            <a:r>
              <a:rPr lang="en-US" altLang="ja-JP" sz="900" dirty="0"/>
              <a:t>5</a:t>
            </a:r>
          </a:p>
          <a:p>
            <a:pPr>
              <a:spcBef>
                <a:spcPts val="100"/>
              </a:spcBef>
            </a:pPr>
            <a:r>
              <a:rPr lang="en-US" altLang="ja-JP" sz="900" dirty="0"/>
              <a:t>6</a:t>
            </a:r>
          </a:p>
          <a:p>
            <a:pPr>
              <a:spcBef>
                <a:spcPts val="100"/>
              </a:spcBef>
            </a:pPr>
            <a:r>
              <a:rPr lang="en-US" altLang="ja-JP" sz="900" dirty="0"/>
              <a:t>7</a:t>
            </a:r>
          </a:p>
          <a:p>
            <a:pPr>
              <a:spcBef>
                <a:spcPts val="100"/>
              </a:spcBef>
            </a:pPr>
            <a:r>
              <a:rPr lang="en-US" altLang="ja-JP" sz="900" dirty="0"/>
              <a:t>8</a:t>
            </a:r>
          </a:p>
          <a:p>
            <a:pPr>
              <a:spcBef>
                <a:spcPts val="100"/>
              </a:spcBef>
            </a:pPr>
            <a:r>
              <a:rPr lang="en-US" altLang="ja-JP" sz="900" dirty="0"/>
              <a:t>9</a:t>
            </a:r>
          </a:p>
        </p:txBody>
      </p:sp>
      <p:sp>
        <p:nvSpPr>
          <p:cNvPr id="86" name="テキスト ボックス 85">
            <a:extLst>
              <a:ext uri="{FF2B5EF4-FFF2-40B4-BE49-F238E27FC236}">
                <a16:creationId xmlns:a16="http://schemas.microsoft.com/office/drawing/2014/main" xmlns="" id="{E1E4B3FA-2D9B-49F6-B410-7C5F25B15D0D}"/>
              </a:ext>
            </a:extLst>
          </p:cNvPr>
          <p:cNvSpPr txBox="1"/>
          <p:nvPr/>
        </p:nvSpPr>
        <p:spPr>
          <a:xfrm>
            <a:off x="4072383" y="3199886"/>
            <a:ext cx="282129" cy="169277"/>
          </a:xfrm>
          <a:prstGeom prst="rect">
            <a:avLst/>
          </a:prstGeom>
          <a:noFill/>
        </p:spPr>
        <p:txBody>
          <a:bodyPr wrap="none" lIns="0" tIns="0" rIns="0" bIns="0" rtlCol="0">
            <a:spAutoFit/>
          </a:bodyPr>
          <a:lstStyle/>
          <a:p>
            <a:r>
              <a:rPr lang="ja-JP" altLang="en-US" sz="1100" dirty="0"/>
              <a:t>入力</a:t>
            </a:r>
            <a:endParaRPr kumimoji="1" lang="ja-JP" altLang="en-US" sz="1050" dirty="0"/>
          </a:p>
        </p:txBody>
      </p:sp>
      <p:sp>
        <p:nvSpPr>
          <p:cNvPr id="90" name="テキスト ボックス 89">
            <a:extLst>
              <a:ext uri="{FF2B5EF4-FFF2-40B4-BE49-F238E27FC236}">
                <a16:creationId xmlns:a16="http://schemas.microsoft.com/office/drawing/2014/main" xmlns="" id="{D496E689-18CD-4EA0-A182-359C207BC9A9}"/>
              </a:ext>
            </a:extLst>
          </p:cNvPr>
          <p:cNvSpPr txBox="1"/>
          <p:nvPr/>
        </p:nvSpPr>
        <p:spPr>
          <a:xfrm>
            <a:off x="7529244" y="3091933"/>
            <a:ext cx="423193" cy="169277"/>
          </a:xfrm>
          <a:prstGeom prst="rect">
            <a:avLst/>
          </a:prstGeom>
          <a:noFill/>
        </p:spPr>
        <p:txBody>
          <a:bodyPr wrap="none" lIns="0" tIns="0" rIns="0" bIns="0" rtlCol="0">
            <a:spAutoFit/>
          </a:bodyPr>
          <a:lstStyle/>
          <a:p>
            <a:r>
              <a:rPr lang="ja-JP" altLang="en-US" sz="1100" dirty="0"/>
              <a:t>正規化</a:t>
            </a:r>
            <a:endParaRPr kumimoji="1" lang="ja-JP" altLang="en-US" sz="1050" dirty="0"/>
          </a:p>
        </p:txBody>
      </p:sp>
    </p:spTree>
    <p:extLst>
      <p:ext uri="{BB962C8B-B14F-4D97-AF65-F5344CB8AC3E}">
        <p14:creationId xmlns:p14="http://schemas.microsoft.com/office/powerpoint/2010/main" val="4214759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（補足）指数関数を用いた正規化</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32</a:t>
            </a:fld>
            <a:endParaRPr kumimoji="1" lang="ja-JP" altLang="en-US"/>
          </a:p>
        </p:txBody>
      </p:sp>
      <p:sp>
        <p:nvSpPr>
          <p:cNvPr id="7" name="テキスト ボックス 6"/>
          <p:cNvSpPr txBox="1"/>
          <p:nvPr/>
        </p:nvSpPr>
        <p:spPr>
          <a:xfrm>
            <a:off x="691785" y="1781652"/>
            <a:ext cx="4711885" cy="1477328"/>
          </a:xfrm>
          <a:prstGeom prst="rect">
            <a:avLst/>
          </a:prstGeom>
          <a:noFill/>
        </p:spPr>
        <p:txBody>
          <a:bodyPr wrap="square" rtlCol="0">
            <a:spAutoFit/>
          </a:bodyPr>
          <a:lstStyle/>
          <a:p>
            <a:r>
              <a:rPr kumimoji="1" lang="ja-JP" altLang="en-US" dirty="0"/>
              <a:t>正規化の様子を数直線で表現すると</a:t>
            </a:r>
            <a:r>
              <a:rPr lang="ja-JP" altLang="en-US" dirty="0"/>
              <a:t>、</a:t>
            </a:r>
            <a:endParaRPr kumimoji="1" lang="en-US" altLang="ja-JP" dirty="0"/>
          </a:p>
          <a:p>
            <a:r>
              <a:rPr lang="ja-JP" altLang="en-US" dirty="0"/>
              <a:t>大小さまざまな数字について、それぞれの位置関係は保ったままで、</a:t>
            </a:r>
            <a:endParaRPr lang="en-US" altLang="ja-JP" dirty="0"/>
          </a:p>
          <a:p>
            <a:pPr marL="285750" indent="-285750">
              <a:buFont typeface="Arial" panose="020B0604020202020204" pitchFamily="34" charset="0"/>
              <a:buChar char="•"/>
            </a:pPr>
            <a:r>
              <a:rPr lang="en-US" altLang="ja-JP" dirty="0"/>
              <a:t>0</a:t>
            </a:r>
            <a:r>
              <a:rPr lang="ja-JP" altLang="en-US" dirty="0"/>
              <a:t>から</a:t>
            </a:r>
            <a:r>
              <a:rPr lang="en-US" altLang="ja-JP" dirty="0"/>
              <a:t>1</a:t>
            </a:r>
            <a:r>
              <a:rPr lang="ja-JP" altLang="en-US" dirty="0"/>
              <a:t>のあいだにギュッと押し込む</a:t>
            </a:r>
            <a:endParaRPr lang="en-US" altLang="ja-JP" dirty="0"/>
          </a:p>
          <a:p>
            <a:pPr marL="285750" indent="-285750">
              <a:buFont typeface="Arial" panose="020B0604020202020204" pitchFamily="34" charset="0"/>
              <a:buChar char="•"/>
            </a:pPr>
            <a:r>
              <a:rPr lang="ja-JP" altLang="en-US" dirty="0"/>
              <a:t>且つ、値の総和が</a:t>
            </a:r>
            <a:r>
              <a:rPr lang="en-US" altLang="ja-JP" dirty="0"/>
              <a:t>1</a:t>
            </a:r>
            <a:r>
              <a:rPr lang="ja-JP" altLang="en-US" dirty="0"/>
              <a:t>になる</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804508" y="3245545"/>
            <a:ext cx="3757937" cy="191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8" name="直線コネクタ 47"/>
          <p:cNvCxnSpPr/>
          <p:nvPr/>
        </p:nvCxnSpPr>
        <p:spPr>
          <a:xfrm>
            <a:off x="5810488" y="1765005"/>
            <a:ext cx="0" cy="4752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6804508" y="1768217"/>
            <a:ext cx="3748142" cy="369332"/>
          </a:xfrm>
          <a:prstGeom prst="rect">
            <a:avLst/>
          </a:prstGeom>
          <a:noFill/>
        </p:spPr>
        <p:txBody>
          <a:bodyPr wrap="none" rtlCol="0">
            <a:spAutoFit/>
          </a:bodyPr>
          <a:lstStyle/>
          <a:p>
            <a:r>
              <a:rPr kumimoji="1" lang="en-US" altLang="ja-JP" dirty="0"/>
              <a:t>Excel</a:t>
            </a:r>
            <a:r>
              <a:rPr kumimoji="1" lang="ja-JP" altLang="en-US" dirty="0"/>
              <a:t>シートで実際に試してみ</a:t>
            </a:r>
            <a:r>
              <a:rPr lang="ja-JP" altLang="en-US" dirty="0"/>
              <a:t>た例</a:t>
            </a:r>
            <a:endParaRPr kumimoji="1" lang="en-US" altLang="ja-JP" dirty="0"/>
          </a:p>
        </p:txBody>
      </p:sp>
      <p:sp>
        <p:nvSpPr>
          <p:cNvPr id="51" name="テキスト ボックス 50"/>
          <p:cNvSpPr txBox="1"/>
          <p:nvPr/>
        </p:nvSpPr>
        <p:spPr>
          <a:xfrm>
            <a:off x="6242533" y="2663607"/>
            <a:ext cx="1082348" cy="307777"/>
          </a:xfrm>
          <a:prstGeom prst="rect">
            <a:avLst/>
          </a:prstGeom>
          <a:noFill/>
        </p:spPr>
        <p:txBody>
          <a:bodyPr wrap="none" rtlCol="0">
            <a:spAutoFit/>
          </a:bodyPr>
          <a:lstStyle/>
          <a:p>
            <a:r>
              <a:rPr kumimoji="1" lang="ja-JP" altLang="en-US" sz="1400" dirty="0"/>
              <a:t>適当な数字</a:t>
            </a:r>
          </a:p>
        </p:txBody>
      </p:sp>
      <p:cxnSp>
        <p:nvCxnSpPr>
          <p:cNvPr id="52" name="直線矢印コネクタ 51"/>
          <p:cNvCxnSpPr/>
          <p:nvPr/>
        </p:nvCxnSpPr>
        <p:spPr>
          <a:xfrm>
            <a:off x="6872847" y="2963948"/>
            <a:ext cx="452034" cy="2815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7437042" y="2509718"/>
            <a:ext cx="1337226" cy="307777"/>
          </a:xfrm>
          <a:prstGeom prst="rect">
            <a:avLst/>
          </a:prstGeom>
          <a:noFill/>
        </p:spPr>
        <p:txBody>
          <a:bodyPr wrap="none" rtlCol="0">
            <a:spAutoFit/>
          </a:bodyPr>
          <a:lstStyle/>
          <a:p>
            <a:r>
              <a:rPr lang="en-US" altLang="ja-JP" sz="1400" dirty="0"/>
              <a:t>=</a:t>
            </a:r>
            <a:r>
              <a:rPr kumimoji="1" lang="en-US" altLang="ja-JP" sz="1400" dirty="0"/>
              <a:t>EXP(</a:t>
            </a:r>
            <a:r>
              <a:rPr kumimoji="1" lang="ja-JP" altLang="en-US" sz="1400" dirty="0"/>
              <a:t>左セル</a:t>
            </a:r>
            <a:r>
              <a:rPr kumimoji="1" lang="en-US" altLang="ja-JP" sz="1400" dirty="0"/>
              <a:t>)</a:t>
            </a:r>
            <a:endParaRPr kumimoji="1" lang="ja-JP" altLang="en-US" sz="1400" dirty="0"/>
          </a:p>
        </p:txBody>
      </p:sp>
      <p:pic>
        <p:nvPicPr>
          <p:cNvPr id="56" name="図 55">
            <a:extLst>
              <a:ext uri="{FF2B5EF4-FFF2-40B4-BE49-F238E27FC236}">
                <a16:creationId xmlns:a16="http://schemas.microsoft.com/office/drawing/2014/main" xmlns="" id="{549E3E5C-5A4A-4364-8B16-DB7A0C91CDC3}"/>
              </a:ext>
            </a:extLst>
          </p:cNvPr>
          <p:cNvPicPr>
            <a:picLocks noChangeAspect="1"/>
          </p:cNvPicPr>
          <p:nvPr/>
        </p:nvPicPr>
        <p:blipFill>
          <a:blip r:embed="rId3"/>
          <a:stretch>
            <a:fillRect/>
          </a:stretch>
        </p:blipFill>
        <p:spPr>
          <a:xfrm>
            <a:off x="9808122" y="611267"/>
            <a:ext cx="1581971" cy="790985"/>
          </a:xfrm>
          <a:prstGeom prst="rect">
            <a:avLst/>
          </a:prstGeom>
        </p:spPr>
      </p:pic>
      <p:cxnSp>
        <p:nvCxnSpPr>
          <p:cNvPr id="57" name="直線矢印コネクタ 56"/>
          <p:cNvCxnSpPr/>
          <p:nvPr/>
        </p:nvCxnSpPr>
        <p:spPr>
          <a:xfrm>
            <a:off x="7935937" y="2814658"/>
            <a:ext cx="125325" cy="4308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7102594" y="5434406"/>
            <a:ext cx="1580882" cy="307777"/>
          </a:xfrm>
          <a:prstGeom prst="rect">
            <a:avLst/>
          </a:prstGeom>
          <a:noFill/>
        </p:spPr>
        <p:txBody>
          <a:bodyPr wrap="none" rtlCol="0">
            <a:spAutoFit/>
          </a:bodyPr>
          <a:lstStyle/>
          <a:p>
            <a:r>
              <a:rPr lang="en-US" altLang="ja-JP" sz="1400" dirty="0"/>
              <a:t>=SUM(</a:t>
            </a:r>
            <a:r>
              <a:rPr lang="ja-JP" altLang="en-US" sz="1400" dirty="0"/>
              <a:t>列の合計</a:t>
            </a:r>
            <a:r>
              <a:rPr lang="en-US" altLang="ja-JP" sz="1400" dirty="0"/>
              <a:t>)</a:t>
            </a:r>
            <a:endParaRPr kumimoji="1" lang="ja-JP" altLang="en-US" sz="1400" dirty="0"/>
          </a:p>
        </p:txBody>
      </p:sp>
      <p:cxnSp>
        <p:nvCxnSpPr>
          <p:cNvPr id="62" name="直線矢印コネクタ 61"/>
          <p:cNvCxnSpPr/>
          <p:nvPr/>
        </p:nvCxnSpPr>
        <p:spPr>
          <a:xfrm flipV="1">
            <a:off x="8028357" y="5157022"/>
            <a:ext cx="32905" cy="2739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7893035" y="5929343"/>
            <a:ext cx="1939955" cy="307777"/>
          </a:xfrm>
          <a:prstGeom prst="rect">
            <a:avLst/>
          </a:prstGeom>
          <a:noFill/>
        </p:spPr>
        <p:txBody>
          <a:bodyPr wrap="none" rtlCol="0">
            <a:spAutoFit/>
          </a:bodyPr>
          <a:lstStyle/>
          <a:p>
            <a:r>
              <a:rPr lang="en-US" altLang="ja-JP" sz="1400" dirty="0"/>
              <a:t>=(</a:t>
            </a:r>
            <a:r>
              <a:rPr lang="ja-JP" altLang="en-US" sz="1400" dirty="0"/>
              <a:t>左セル</a:t>
            </a:r>
            <a:r>
              <a:rPr lang="en-US" altLang="ja-JP" sz="1400" dirty="0"/>
              <a:t>)÷SUM</a:t>
            </a:r>
            <a:r>
              <a:rPr lang="ja-JP" altLang="en-US" sz="1400" dirty="0"/>
              <a:t>の値</a:t>
            </a:r>
            <a:endParaRPr lang="en-US" altLang="ja-JP" sz="1400" dirty="0"/>
          </a:p>
        </p:txBody>
      </p:sp>
      <p:cxnSp>
        <p:nvCxnSpPr>
          <p:cNvPr id="66" name="直線矢印コネクタ 65"/>
          <p:cNvCxnSpPr/>
          <p:nvPr/>
        </p:nvCxnSpPr>
        <p:spPr>
          <a:xfrm flipV="1">
            <a:off x="8683476" y="4705467"/>
            <a:ext cx="447416" cy="1223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10183554" y="2971384"/>
            <a:ext cx="138264" cy="2741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9382406" y="2723825"/>
            <a:ext cx="1406154" cy="307777"/>
          </a:xfrm>
          <a:prstGeom prst="rect">
            <a:avLst/>
          </a:prstGeom>
          <a:noFill/>
        </p:spPr>
        <p:txBody>
          <a:bodyPr wrap="none" rtlCol="0">
            <a:spAutoFit/>
          </a:bodyPr>
          <a:lstStyle/>
          <a:p>
            <a:r>
              <a:rPr kumimoji="1" lang="ja-JP" altLang="en-US" sz="1400" dirty="0"/>
              <a:t>左セルを</a:t>
            </a:r>
            <a:r>
              <a:rPr kumimoji="1" lang="en-US" altLang="ja-JP" sz="1400" dirty="0"/>
              <a:t>%</a:t>
            </a:r>
            <a:r>
              <a:rPr kumimoji="1" lang="ja-JP" altLang="en-US" sz="1400" dirty="0"/>
              <a:t>表示</a:t>
            </a:r>
          </a:p>
        </p:txBody>
      </p:sp>
      <p:sp>
        <p:nvSpPr>
          <p:cNvPr id="74" name="テキスト ボックス 73"/>
          <p:cNvSpPr txBox="1"/>
          <p:nvPr/>
        </p:nvSpPr>
        <p:spPr>
          <a:xfrm>
            <a:off x="9877340" y="5430202"/>
            <a:ext cx="1540806" cy="523220"/>
          </a:xfrm>
          <a:prstGeom prst="rect">
            <a:avLst/>
          </a:prstGeom>
          <a:noFill/>
        </p:spPr>
        <p:txBody>
          <a:bodyPr wrap="none" rtlCol="0">
            <a:spAutoFit/>
          </a:bodyPr>
          <a:lstStyle/>
          <a:p>
            <a:r>
              <a:rPr lang="ja-JP" altLang="en-US" sz="1400" dirty="0"/>
              <a:t>列の</a:t>
            </a:r>
            <a:r>
              <a:rPr lang="en-US" altLang="ja-JP" sz="1400" dirty="0"/>
              <a:t>SUM</a:t>
            </a:r>
          </a:p>
          <a:p>
            <a:r>
              <a:rPr kumimoji="1" lang="ja-JP" altLang="en-US" sz="1400" dirty="0"/>
              <a:t>確かに足したら</a:t>
            </a:r>
            <a:r>
              <a:rPr kumimoji="1" lang="en-US" altLang="ja-JP" sz="1400" dirty="0"/>
              <a:t>1</a:t>
            </a:r>
            <a:endParaRPr kumimoji="1" lang="ja-JP" altLang="en-US" sz="1400" dirty="0"/>
          </a:p>
        </p:txBody>
      </p:sp>
      <p:cxnSp>
        <p:nvCxnSpPr>
          <p:cNvPr id="76" name="直線矢印コネクタ 75"/>
          <p:cNvCxnSpPr/>
          <p:nvPr/>
        </p:nvCxnSpPr>
        <p:spPr>
          <a:xfrm flipV="1">
            <a:off x="10183554" y="5136883"/>
            <a:ext cx="138264" cy="2739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601484" y="3648801"/>
            <a:ext cx="478938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601484" y="6194777"/>
            <a:ext cx="478938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2769998" y="3534501"/>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2221467" y="6077014"/>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17965" y="6077014"/>
            <a:ext cx="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637194" y="3165169"/>
            <a:ext cx="265607" cy="369332"/>
          </a:xfrm>
          <a:prstGeom prst="rect">
            <a:avLst/>
          </a:prstGeom>
          <a:noFill/>
        </p:spPr>
        <p:txBody>
          <a:bodyPr wrap="none" rtlCol="0">
            <a:spAutoFit/>
          </a:bodyPr>
          <a:lstStyle/>
          <a:p>
            <a:r>
              <a:rPr kumimoji="1" lang="en-US" altLang="ja-JP" dirty="0"/>
              <a:t>0</a:t>
            </a:r>
            <a:endParaRPr kumimoji="1" lang="ja-JP" altLang="en-US" dirty="0"/>
          </a:p>
        </p:txBody>
      </p:sp>
      <p:sp>
        <p:nvSpPr>
          <p:cNvPr id="14" name="テキスト ボックス 13"/>
          <p:cNvSpPr txBox="1"/>
          <p:nvPr/>
        </p:nvSpPr>
        <p:spPr>
          <a:xfrm>
            <a:off x="2088663" y="5707682"/>
            <a:ext cx="265607" cy="369332"/>
          </a:xfrm>
          <a:prstGeom prst="rect">
            <a:avLst/>
          </a:prstGeom>
          <a:noFill/>
        </p:spPr>
        <p:txBody>
          <a:bodyPr wrap="none" rtlCol="0">
            <a:spAutoFit/>
          </a:bodyPr>
          <a:lstStyle/>
          <a:p>
            <a:r>
              <a:rPr kumimoji="1" lang="en-US" altLang="ja-JP" dirty="0"/>
              <a:t>0</a:t>
            </a:r>
            <a:endParaRPr kumimoji="1" lang="ja-JP" altLang="en-US" dirty="0"/>
          </a:p>
        </p:txBody>
      </p:sp>
      <p:sp>
        <p:nvSpPr>
          <p:cNvPr id="15" name="テキスト ボックス 14"/>
          <p:cNvSpPr txBox="1"/>
          <p:nvPr/>
        </p:nvSpPr>
        <p:spPr>
          <a:xfrm>
            <a:off x="3585161" y="5740133"/>
            <a:ext cx="265607" cy="369332"/>
          </a:xfrm>
          <a:prstGeom prst="rect">
            <a:avLst/>
          </a:prstGeom>
          <a:noFill/>
        </p:spPr>
        <p:txBody>
          <a:bodyPr wrap="none" rtlCol="0">
            <a:spAutoFit/>
          </a:bodyPr>
          <a:lstStyle/>
          <a:p>
            <a:r>
              <a:rPr lang="en-US" altLang="ja-JP" dirty="0"/>
              <a:t>1</a:t>
            </a:r>
            <a:endParaRPr kumimoji="1" lang="ja-JP" altLang="en-US" dirty="0"/>
          </a:p>
        </p:txBody>
      </p:sp>
      <p:sp>
        <p:nvSpPr>
          <p:cNvPr id="16" name="テキスト ボックス 15"/>
          <p:cNvSpPr txBox="1"/>
          <p:nvPr/>
        </p:nvSpPr>
        <p:spPr>
          <a:xfrm>
            <a:off x="4913574" y="3712424"/>
            <a:ext cx="494204" cy="369332"/>
          </a:xfrm>
          <a:prstGeom prst="rect">
            <a:avLst/>
          </a:prstGeom>
          <a:noFill/>
        </p:spPr>
        <p:txBody>
          <a:bodyPr wrap="none" rtlCol="0">
            <a:spAutoFit/>
          </a:bodyPr>
          <a:lstStyle/>
          <a:p>
            <a:r>
              <a:rPr kumimoji="1" lang="en-US" altLang="ja-JP" dirty="0"/>
              <a:t>+</a:t>
            </a:r>
            <a:r>
              <a:rPr kumimoji="1" lang="ja-JP" altLang="en-US" dirty="0"/>
              <a:t>∞</a:t>
            </a:r>
          </a:p>
        </p:txBody>
      </p:sp>
      <p:sp>
        <p:nvSpPr>
          <p:cNvPr id="17" name="テキスト ボックス 16"/>
          <p:cNvSpPr txBox="1"/>
          <p:nvPr/>
        </p:nvSpPr>
        <p:spPr>
          <a:xfrm>
            <a:off x="447327" y="3725187"/>
            <a:ext cx="548632" cy="369332"/>
          </a:xfrm>
          <a:prstGeom prst="rect">
            <a:avLst/>
          </a:prstGeom>
          <a:noFill/>
        </p:spPr>
        <p:txBody>
          <a:bodyPr wrap="none" rtlCol="0">
            <a:spAutoFit/>
          </a:bodyPr>
          <a:lstStyle/>
          <a:p>
            <a:r>
              <a:rPr kumimoji="1" lang="ja-JP" altLang="en-US" dirty="0"/>
              <a:t>－∞</a:t>
            </a:r>
          </a:p>
        </p:txBody>
      </p:sp>
      <p:sp>
        <p:nvSpPr>
          <p:cNvPr id="18" name="円/楕円 17"/>
          <p:cNvSpPr/>
          <p:nvPr/>
        </p:nvSpPr>
        <p:spPr>
          <a:xfrm>
            <a:off x="2189201" y="6109927"/>
            <a:ext cx="131316" cy="154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1330643" y="3582031"/>
            <a:ext cx="131316" cy="154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円/楕円 19"/>
          <p:cNvSpPr/>
          <p:nvPr/>
        </p:nvSpPr>
        <p:spPr>
          <a:xfrm>
            <a:off x="2912889" y="3582031"/>
            <a:ext cx="131316" cy="154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1" name="円/楕円 20"/>
          <p:cNvSpPr/>
          <p:nvPr/>
        </p:nvSpPr>
        <p:spPr>
          <a:xfrm>
            <a:off x="3596626" y="3582031"/>
            <a:ext cx="131316" cy="1547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2" name="円/楕円 21"/>
          <p:cNvSpPr/>
          <p:nvPr/>
        </p:nvSpPr>
        <p:spPr>
          <a:xfrm>
            <a:off x="4770015" y="3582031"/>
            <a:ext cx="131316" cy="154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9" name="円/楕円 28"/>
          <p:cNvSpPr/>
          <p:nvPr/>
        </p:nvSpPr>
        <p:spPr>
          <a:xfrm>
            <a:off x="2309744" y="6109927"/>
            <a:ext cx="131316" cy="154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円/楕円 29"/>
          <p:cNvSpPr/>
          <p:nvPr/>
        </p:nvSpPr>
        <p:spPr>
          <a:xfrm>
            <a:off x="2480694" y="6109927"/>
            <a:ext cx="131316" cy="1547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1" name="円/楕円 30"/>
          <p:cNvSpPr/>
          <p:nvPr/>
        </p:nvSpPr>
        <p:spPr>
          <a:xfrm>
            <a:off x="2684495" y="6109927"/>
            <a:ext cx="131316" cy="1547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2" name="円/楕円 31"/>
          <p:cNvSpPr/>
          <p:nvPr/>
        </p:nvSpPr>
        <p:spPr>
          <a:xfrm>
            <a:off x="2871684" y="6109927"/>
            <a:ext cx="131316" cy="154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6" name="右中かっこ 35"/>
          <p:cNvSpPr/>
          <p:nvPr/>
        </p:nvSpPr>
        <p:spPr>
          <a:xfrm rot="5400000">
            <a:off x="2862204" y="2182995"/>
            <a:ext cx="279688" cy="382305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右中かっこ 36"/>
          <p:cNvSpPr/>
          <p:nvPr/>
        </p:nvSpPr>
        <p:spPr>
          <a:xfrm rot="16200000">
            <a:off x="2810004" y="4830323"/>
            <a:ext cx="279688" cy="14685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9" name="直線コネクタ 38"/>
          <p:cNvCxnSpPr/>
          <p:nvPr/>
        </p:nvCxnSpPr>
        <p:spPr>
          <a:xfrm>
            <a:off x="1156182" y="4234364"/>
            <a:ext cx="1059404" cy="1190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a:off x="3717965" y="4234364"/>
            <a:ext cx="1183366" cy="1190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下矢印 41"/>
          <p:cNvSpPr/>
          <p:nvPr/>
        </p:nvSpPr>
        <p:spPr>
          <a:xfrm>
            <a:off x="2478791" y="4545360"/>
            <a:ext cx="872603" cy="56838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3" name="円/楕円 42"/>
          <p:cNvSpPr/>
          <p:nvPr/>
        </p:nvSpPr>
        <p:spPr>
          <a:xfrm>
            <a:off x="1090524" y="3578568"/>
            <a:ext cx="131316" cy="154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8">
            <a:extLst>
              <a:ext uri="{FF2B5EF4-FFF2-40B4-BE49-F238E27FC236}">
                <a16:creationId xmlns:a16="http://schemas.microsoft.com/office/drawing/2014/main" xmlns="" id="{FF4EE4D0-A9A0-4D5A-A2CF-FD75B5D33CD1}"/>
              </a:ext>
            </a:extLst>
          </p:cNvPr>
          <p:cNvSpPr/>
          <p:nvPr/>
        </p:nvSpPr>
        <p:spPr>
          <a:xfrm>
            <a:off x="2292037" y="3564335"/>
            <a:ext cx="131316" cy="1547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円/楕円 18">
            <a:extLst>
              <a:ext uri="{FF2B5EF4-FFF2-40B4-BE49-F238E27FC236}">
                <a16:creationId xmlns:a16="http://schemas.microsoft.com/office/drawing/2014/main" xmlns="" id="{35B0984C-BDE4-485C-AE4A-E6219E4261A1}"/>
              </a:ext>
            </a:extLst>
          </p:cNvPr>
          <p:cNvSpPr/>
          <p:nvPr/>
        </p:nvSpPr>
        <p:spPr>
          <a:xfrm>
            <a:off x="2376721" y="6109465"/>
            <a:ext cx="131316" cy="1547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9794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38770" y="1576819"/>
            <a:ext cx="8576830" cy="5045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フリーフォーム 19"/>
          <p:cNvSpPr/>
          <p:nvPr/>
        </p:nvSpPr>
        <p:spPr>
          <a:xfrm>
            <a:off x="6504709" y="3283527"/>
            <a:ext cx="384464" cy="1091046"/>
          </a:xfrm>
          <a:custGeom>
            <a:avLst/>
            <a:gdLst>
              <a:gd name="connsiteX0" fmla="*/ 249382 w 384464"/>
              <a:gd name="connsiteY0" fmla="*/ 0 h 1091046"/>
              <a:gd name="connsiteX1" fmla="*/ 290946 w 384464"/>
              <a:gd name="connsiteY1" fmla="*/ 72737 h 1091046"/>
              <a:gd name="connsiteX2" fmla="*/ 301336 w 384464"/>
              <a:gd name="connsiteY2" fmla="*/ 124691 h 1091046"/>
              <a:gd name="connsiteX3" fmla="*/ 311727 w 384464"/>
              <a:gd name="connsiteY3" fmla="*/ 155864 h 1091046"/>
              <a:gd name="connsiteX4" fmla="*/ 322118 w 384464"/>
              <a:gd name="connsiteY4" fmla="*/ 207818 h 1091046"/>
              <a:gd name="connsiteX5" fmla="*/ 342900 w 384464"/>
              <a:gd name="connsiteY5" fmla="*/ 238991 h 1091046"/>
              <a:gd name="connsiteX6" fmla="*/ 353291 w 384464"/>
              <a:gd name="connsiteY6" fmla="*/ 280555 h 1091046"/>
              <a:gd name="connsiteX7" fmla="*/ 374073 w 384464"/>
              <a:gd name="connsiteY7" fmla="*/ 311728 h 1091046"/>
              <a:gd name="connsiteX8" fmla="*/ 384464 w 384464"/>
              <a:gd name="connsiteY8" fmla="*/ 342900 h 1091046"/>
              <a:gd name="connsiteX9" fmla="*/ 374073 w 384464"/>
              <a:gd name="connsiteY9" fmla="*/ 613064 h 1091046"/>
              <a:gd name="connsiteX10" fmla="*/ 353291 w 384464"/>
              <a:gd name="connsiteY10" fmla="*/ 675409 h 1091046"/>
              <a:gd name="connsiteX11" fmla="*/ 322118 w 384464"/>
              <a:gd name="connsiteY11" fmla="*/ 696191 h 1091046"/>
              <a:gd name="connsiteX12" fmla="*/ 290946 w 384464"/>
              <a:gd name="connsiteY12" fmla="*/ 768928 h 1091046"/>
              <a:gd name="connsiteX13" fmla="*/ 259773 w 384464"/>
              <a:gd name="connsiteY13" fmla="*/ 789709 h 1091046"/>
              <a:gd name="connsiteX14" fmla="*/ 228600 w 384464"/>
              <a:gd name="connsiteY14" fmla="*/ 852055 h 1091046"/>
              <a:gd name="connsiteX15" fmla="*/ 218209 w 384464"/>
              <a:gd name="connsiteY15" fmla="*/ 883228 h 1091046"/>
              <a:gd name="connsiteX16" fmla="*/ 187036 w 384464"/>
              <a:gd name="connsiteY16" fmla="*/ 893618 h 1091046"/>
              <a:gd name="connsiteX17" fmla="*/ 166255 w 384464"/>
              <a:gd name="connsiteY17" fmla="*/ 924791 h 1091046"/>
              <a:gd name="connsiteX18" fmla="*/ 155864 w 384464"/>
              <a:gd name="connsiteY18" fmla="*/ 955964 h 1091046"/>
              <a:gd name="connsiteX19" fmla="*/ 114300 w 384464"/>
              <a:gd name="connsiteY19" fmla="*/ 976746 h 1091046"/>
              <a:gd name="connsiteX20" fmla="*/ 31173 w 384464"/>
              <a:gd name="connsiteY20" fmla="*/ 1059873 h 1091046"/>
              <a:gd name="connsiteX21" fmla="*/ 0 w 384464"/>
              <a:gd name="connsiteY21" fmla="*/ 1091046 h 10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4464" h="1091046">
                <a:moveTo>
                  <a:pt x="249382" y="0"/>
                </a:moveTo>
                <a:cubicBezTo>
                  <a:pt x="263237" y="24246"/>
                  <a:pt x="280206" y="46960"/>
                  <a:pt x="290946" y="72737"/>
                </a:cubicBezTo>
                <a:cubicBezTo>
                  <a:pt x="297739" y="89039"/>
                  <a:pt x="297053" y="107557"/>
                  <a:pt x="301336" y="124691"/>
                </a:cubicBezTo>
                <a:cubicBezTo>
                  <a:pt x="303992" y="135317"/>
                  <a:pt x="309070" y="145238"/>
                  <a:pt x="311727" y="155864"/>
                </a:cubicBezTo>
                <a:cubicBezTo>
                  <a:pt x="316010" y="172998"/>
                  <a:pt x="315917" y="191282"/>
                  <a:pt x="322118" y="207818"/>
                </a:cubicBezTo>
                <a:cubicBezTo>
                  <a:pt x="326503" y="219511"/>
                  <a:pt x="335973" y="228600"/>
                  <a:pt x="342900" y="238991"/>
                </a:cubicBezTo>
                <a:cubicBezTo>
                  <a:pt x="346364" y="252846"/>
                  <a:pt x="347665" y="267429"/>
                  <a:pt x="353291" y="280555"/>
                </a:cubicBezTo>
                <a:cubicBezTo>
                  <a:pt x="358210" y="292034"/>
                  <a:pt x="368488" y="300558"/>
                  <a:pt x="374073" y="311728"/>
                </a:cubicBezTo>
                <a:cubicBezTo>
                  <a:pt x="378971" y="321524"/>
                  <a:pt x="381000" y="332509"/>
                  <a:pt x="384464" y="342900"/>
                </a:cubicBezTo>
                <a:cubicBezTo>
                  <a:pt x="381000" y="432955"/>
                  <a:pt x="382485" y="523336"/>
                  <a:pt x="374073" y="613064"/>
                </a:cubicBezTo>
                <a:cubicBezTo>
                  <a:pt x="372028" y="634874"/>
                  <a:pt x="371518" y="663258"/>
                  <a:pt x="353291" y="675409"/>
                </a:cubicBezTo>
                <a:lnTo>
                  <a:pt x="322118" y="696191"/>
                </a:lnTo>
                <a:cubicBezTo>
                  <a:pt x="314169" y="727985"/>
                  <a:pt x="314864" y="745010"/>
                  <a:pt x="290946" y="768928"/>
                </a:cubicBezTo>
                <a:cubicBezTo>
                  <a:pt x="282115" y="777759"/>
                  <a:pt x="270164" y="782782"/>
                  <a:pt x="259773" y="789709"/>
                </a:cubicBezTo>
                <a:cubicBezTo>
                  <a:pt x="233655" y="868063"/>
                  <a:pt x="268887" y="771482"/>
                  <a:pt x="228600" y="852055"/>
                </a:cubicBezTo>
                <a:cubicBezTo>
                  <a:pt x="223702" y="861852"/>
                  <a:pt x="225954" y="875483"/>
                  <a:pt x="218209" y="883228"/>
                </a:cubicBezTo>
                <a:cubicBezTo>
                  <a:pt x="210464" y="890973"/>
                  <a:pt x="197427" y="890155"/>
                  <a:pt x="187036" y="893618"/>
                </a:cubicBezTo>
                <a:cubicBezTo>
                  <a:pt x="180109" y="904009"/>
                  <a:pt x="171840" y="913621"/>
                  <a:pt x="166255" y="924791"/>
                </a:cubicBezTo>
                <a:cubicBezTo>
                  <a:pt x="161357" y="934588"/>
                  <a:pt x="163609" y="948219"/>
                  <a:pt x="155864" y="955964"/>
                </a:cubicBezTo>
                <a:cubicBezTo>
                  <a:pt x="144911" y="966917"/>
                  <a:pt x="128155" y="969819"/>
                  <a:pt x="114300" y="976746"/>
                </a:cubicBezTo>
                <a:cubicBezTo>
                  <a:pt x="36041" y="1094133"/>
                  <a:pt x="112504" y="1001778"/>
                  <a:pt x="31173" y="1059873"/>
                </a:cubicBezTo>
                <a:cubicBezTo>
                  <a:pt x="19215" y="1068414"/>
                  <a:pt x="0" y="1091046"/>
                  <a:pt x="0" y="1091046"/>
                </a:cubicBezTo>
              </a:path>
            </a:pathLst>
          </a:custGeom>
          <a:noFill/>
          <a:ln w="38100">
            <a:solidFill>
              <a:srgbClr val="00B0F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sp>
        <p:nvSpPr>
          <p:cNvPr id="2" name="タイトル 1"/>
          <p:cNvSpPr>
            <a:spLocks noGrp="1"/>
          </p:cNvSpPr>
          <p:nvPr>
            <p:ph type="title"/>
          </p:nvPr>
        </p:nvSpPr>
        <p:spPr/>
        <p:txBody>
          <a:bodyPr>
            <a:normAutofit fontScale="90000"/>
          </a:bodyPr>
          <a:lstStyle/>
          <a:p>
            <a:r>
              <a:rPr lang="ja-JP" altLang="en-US" dirty="0"/>
              <a:t>損失関数が一番小さくなるパラメータを探す</a:t>
            </a:r>
            <a:r>
              <a:rPr lang="en-US" altLang="ja-JP" dirty="0"/>
              <a:t/>
            </a:r>
            <a:br>
              <a:rPr lang="en-US" altLang="ja-JP" dirty="0"/>
            </a:br>
            <a:r>
              <a:rPr lang="ja-JP" altLang="en-US" dirty="0"/>
              <a:t>＝パラメータ空間</a:t>
            </a:r>
            <a:r>
              <a:rPr lang="en-US" altLang="ja-JP" dirty="0"/>
              <a:t>(</a:t>
            </a:r>
            <a:r>
              <a:rPr lang="ja-JP" altLang="en-US" dirty="0"/>
              <a:t>山谷</a:t>
            </a:r>
            <a:r>
              <a:rPr lang="en-US" altLang="ja-JP" dirty="0"/>
              <a:t>)</a:t>
            </a:r>
            <a:r>
              <a:rPr lang="ja-JP" altLang="en-US" dirty="0"/>
              <a:t>の底を探す</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33</a:t>
            </a:fld>
            <a:endParaRPr kumimoji="1" lang="ja-JP" altLang="en-US"/>
          </a:p>
        </p:txBody>
      </p:sp>
      <p:cxnSp>
        <p:nvCxnSpPr>
          <p:cNvPr id="5" name="直線矢印コネクタ 4"/>
          <p:cNvCxnSpPr/>
          <p:nvPr/>
        </p:nvCxnSpPr>
        <p:spPr>
          <a:xfrm flipH="1" flipV="1">
            <a:off x="1569027" y="2712027"/>
            <a:ext cx="2150920" cy="2410692"/>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69110" y="2355456"/>
            <a:ext cx="1569660" cy="369332"/>
          </a:xfrm>
          <a:prstGeom prst="rect">
            <a:avLst/>
          </a:prstGeom>
          <a:noFill/>
        </p:spPr>
        <p:txBody>
          <a:bodyPr wrap="none" rtlCol="0">
            <a:spAutoFit/>
          </a:bodyPr>
          <a:lstStyle/>
          <a:p>
            <a:r>
              <a:rPr kumimoji="1" lang="ja-JP" altLang="en-US" dirty="0">
                <a:solidFill>
                  <a:srgbClr val="FF0000"/>
                </a:solidFill>
              </a:rPr>
              <a:t>損失関数の値</a:t>
            </a:r>
          </a:p>
        </p:txBody>
      </p:sp>
      <p:cxnSp>
        <p:nvCxnSpPr>
          <p:cNvPr id="13" name="直線矢印コネクタ 12"/>
          <p:cNvCxnSpPr/>
          <p:nvPr/>
        </p:nvCxnSpPr>
        <p:spPr>
          <a:xfrm flipV="1">
            <a:off x="7197438" y="5049982"/>
            <a:ext cx="1243444" cy="1278084"/>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4925291" y="5444836"/>
            <a:ext cx="2272146" cy="883229"/>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096483" y="5517118"/>
            <a:ext cx="1467068" cy="369332"/>
          </a:xfrm>
          <a:prstGeom prst="rect">
            <a:avLst/>
          </a:prstGeom>
          <a:noFill/>
        </p:spPr>
        <p:txBody>
          <a:bodyPr wrap="none" rtlCol="0">
            <a:spAutoFit/>
          </a:bodyPr>
          <a:lstStyle/>
          <a:p>
            <a:r>
              <a:rPr kumimoji="1" lang="ja-JP" altLang="en-US" dirty="0"/>
              <a:t>パラメータ</a:t>
            </a:r>
            <a:r>
              <a:rPr kumimoji="1" lang="en-US" altLang="ja-JP" dirty="0"/>
              <a:t>1</a:t>
            </a:r>
            <a:endParaRPr kumimoji="1" lang="ja-JP" altLang="en-US" dirty="0"/>
          </a:p>
        </p:txBody>
      </p:sp>
      <p:sp>
        <p:nvSpPr>
          <p:cNvPr id="19" name="テキスト ボックス 18"/>
          <p:cNvSpPr txBox="1"/>
          <p:nvPr/>
        </p:nvSpPr>
        <p:spPr>
          <a:xfrm>
            <a:off x="4760117" y="6019800"/>
            <a:ext cx="1467068" cy="369332"/>
          </a:xfrm>
          <a:prstGeom prst="rect">
            <a:avLst/>
          </a:prstGeom>
          <a:noFill/>
        </p:spPr>
        <p:txBody>
          <a:bodyPr wrap="none" rtlCol="0">
            <a:spAutoFit/>
          </a:bodyPr>
          <a:lstStyle/>
          <a:p>
            <a:r>
              <a:rPr kumimoji="1" lang="ja-JP" altLang="en-US" dirty="0"/>
              <a:t>パラメータ</a:t>
            </a:r>
            <a:r>
              <a:rPr kumimoji="1" lang="en-US" altLang="ja-JP" dirty="0"/>
              <a:t>2</a:t>
            </a:r>
            <a:endParaRPr kumimoji="1" lang="ja-JP" altLang="en-US" dirty="0"/>
          </a:p>
        </p:txBody>
      </p:sp>
      <p:sp>
        <p:nvSpPr>
          <p:cNvPr id="17" name="テキスト ボックス 16"/>
          <p:cNvSpPr txBox="1"/>
          <p:nvPr/>
        </p:nvSpPr>
        <p:spPr>
          <a:xfrm>
            <a:off x="6556664" y="3106882"/>
            <a:ext cx="415498" cy="369332"/>
          </a:xfrm>
          <a:prstGeom prst="rect">
            <a:avLst/>
          </a:prstGeom>
          <a:noFill/>
        </p:spPr>
        <p:txBody>
          <a:bodyPr wrap="none" rtlCol="0">
            <a:spAutoFit/>
          </a:bodyPr>
          <a:lstStyle/>
          <a:p>
            <a:r>
              <a:rPr lang="ja-JP" altLang="en-US" dirty="0">
                <a:solidFill>
                  <a:srgbClr val="0070C0"/>
                </a:solidFill>
              </a:rPr>
              <a:t>✖</a:t>
            </a:r>
            <a:endParaRPr kumimoji="1" lang="ja-JP" altLang="en-US" dirty="0">
              <a:solidFill>
                <a:srgbClr val="0070C0"/>
              </a:solidFill>
            </a:endParaRPr>
          </a:p>
        </p:txBody>
      </p:sp>
      <p:sp>
        <p:nvSpPr>
          <p:cNvPr id="21" name="テキスト ボックス 20"/>
          <p:cNvSpPr txBox="1"/>
          <p:nvPr/>
        </p:nvSpPr>
        <p:spPr>
          <a:xfrm>
            <a:off x="6677891" y="3311237"/>
            <a:ext cx="415498" cy="369332"/>
          </a:xfrm>
          <a:prstGeom prst="rect">
            <a:avLst/>
          </a:prstGeom>
          <a:noFill/>
        </p:spPr>
        <p:txBody>
          <a:bodyPr wrap="none" rtlCol="0">
            <a:spAutoFit/>
          </a:bodyPr>
          <a:lstStyle/>
          <a:p>
            <a:r>
              <a:rPr lang="ja-JP" altLang="en-US" dirty="0">
                <a:solidFill>
                  <a:srgbClr val="0070C0"/>
                </a:solidFill>
              </a:rPr>
              <a:t>✖</a:t>
            </a:r>
            <a:endParaRPr kumimoji="1" lang="ja-JP" altLang="en-US" dirty="0">
              <a:solidFill>
                <a:srgbClr val="0070C0"/>
              </a:solidFill>
            </a:endParaRPr>
          </a:p>
        </p:txBody>
      </p:sp>
      <p:sp>
        <p:nvSpPr>
          <p:cNvPr id="22" name="テキスト ボックス 21"/>
          <p:cNvSpPr txBox="1"/>
          <p:nvPr/>
        </p:nvSpPr>
        <p:spPr>
          <a:xfrm>
            <a:off x="6715990" y="3546765"/>
            <a:ext cx="415498" cy="369332"/>
          </a:xfrm>
          <a:prstGeom prst="rect">
            <a:avLst/>
          </a:prstGeom>
          <a:noFill/>
        </p:spPr>
        <p:txBody>
          <a:bodyPr wrap="none" rtlCol="0">
            <a:spAutoFit/>
          </a:bodyPr>
          <a:lstStyle/>
          <a:p>
            <a:r>
              <a:rPr lang="ja-JP" altLang="en-US" dirty="0">
                <a:solidFill>
                  <a:srgbClr val="0070C0"/>
                </a:solidFill>
              </a:rPr>
              <a:t>✖</a:t>
            </a:r>
            <a:endParaRPr kumimoji="1" lang="ja-JP" altLang="en-US" dirty="0">
              <a:solidFill>
                <a:srgbClr val="0070C0"/>
              </a:solidFill>
            </a:endParaRPr>
          </a:p>
        </p:txBody>
      </p:sp>
      <p:sp>
        <p:nvSpPr>
          <p:cNvPr id="23" name="テキスト ボックス 22"/>
          <p:cNvSpPr txBox="1"/>
          <p:nvPr/>
        </p:nvSpPr>
        <p:spPr>
          <a:xfrm>
            <a:off x="6619006" y="3813466"/>
            <a:ext cx="415498" cy="369332"/>
          </a:xfrm>
          <a:prstGeom prst="rect">
            <a:avLst/>
          </a:prstGeom>
          <a:noFill/>
        </p:spPr>
        <p:txBody>
          <a:bodyPr wrap="none" rtlCol="0">
            <a:spAutoFit/>
          </a:bodyPr>
          <a:lstStyle/>
          <a:p>
            <a:r>
              <a:rPr lang="ja-JP" altLang="en-US" dirty="0">
                <a:solidFill>
                  <a:srgbClr val="0070C0"/>
                </a:solidFill>
              </a:rPr>
              <a:t>✖</a:t>
            </a:r>
            <a:endParaRPr kumimoji="1" lang="ja-JP" altLang="en-US" dirty="0">
              <a:solidFill>
                <a:srgbClr val="0070C0"/>
              </a:solidFill>
            </a:endParaRPr>
          </a:p>
        </p:txBody>
      </p:sp>
      <p:sp>
        <p:nvSpPr>
          <p:cNvPr id="24" name="テキスト ボックス 23"/>
          <p:cNvSpPr txBox="1"/>
          <p:nvPr/>
        </p:nvSpPr>
        <p:spPr>
          <a:xfrm>
            <a:off x="6459676" y="4038603"/>
            <a:ext cx="415498" cy="369332"/>
          </a:xfrm>
          <a:prstGeom prst="rect">
            <a:avLst/>
          </a:prstGeom>
          <a:noFill/>
        </p:spPr>
        <p:txBody>
          <a:bodyPr wrap="none" rtlCol="0">
            <a:spAutoFit/>
          </a:bodyPr>
          <a:lstStyle/>
          <a:p>
            <a:r>
              <a:rPr lang="ja-JP" altLang="en-US" dirty="0">
                <a:solidFill>
                  <a:srgbClr val="0070C0"/>
                </a:solidFill>
              </a:rPr>
              <a:t>✖</a:t>
            </a:r>
            <a:endParaRPr kumimoji="1" lang="ja-JP" altLang="en-US" dirty="0">
              <a:solidFill>
                <a:srgbClr val="0070C0"/>
              </a:solidFill>
            </a:endParaRPr>
          </a:p>
        </p:txBody>
      </p:sp>
      <p:sp>
        <p:nvSpPr>
          <p:cNvPr id="26" name="テキスト ボックス 25"/>
          <p:cNvSpPr txBox="1"/>
          <p:nvPr/>
        </p:nvSpPr>
        <p:spPr>
          <a:xfrm>
            <a:off x="7707348" y="1710581"/>
            <a:ext cx="4467890" cy="646331"/>
          </a:xfrm>
          <a:prstGeom prst="rect">
            <a:avLst/>
          </a:prstGeom>
          <a:noFill/>
        </p:spPr>
        <p:txBody>
          <a:bodyPr wrap="none" rtlCol="0">
            <a:spAutoFit/>
          </a:bodyPr>
          <a:lstStyle/>
          <a:p>
            <a:r>
              <a:rPr kumimoji="1" lang="en-US" altLang="ja-JP" dirty="0"/>
              <a:t>4</a:t>
            </a:r>
            <a:r>
              <a:rPr kumimoji="1" lang="ja-JP" altLang="en-US" dirty="0"/>
              <a:t>万パラメータ空間は絵に描けないので、</a:t>
            </a:r>
            <a:endParaRPr kumimoji="1" lang="en-US" altLang="ja-JP" dirty="0"/>
          </a:p>
          <a:p>
            <a:r>
              <a:rPr lang="ja-JP" altLang="en-US" dirty="0"/>
              <a:t>仮にパラメータ</a:t>
            </a:r>
            <a:r>
              <a:rPr lang="en-US" altLang="ja-JP" dirty="0"/>
              <a:t>2</a:t>
            </a:r>
            <a:r>
              <a:rPr lang="ja-JP" altLang="en-US" dirty="0"/>
              <a:t>個の場合のイメージ</a:t>
            </a:r>
            <a:endParaRPr kumimoji="1" lang="ja-JP" altLang="en-US"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xmlns="" id="{80433573-8969-46CF-A706-B8F00C0FBD74}"/>
                  </a:ext>
                </a:extLst>
              </p:cNvPr>
              <p:cNvSpPr txBox="1"/>
              <p:nvPr/>
            </p:nvSpPr>
            <p:spPr>
              <a:xfrm>
                <a:off x="70213" y="5353640"/>
                <a:ext cx="1943032" cy="1330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𝑊</m:t>
                      </m:r>
                      <m:r>
                        <a:rPr lang="ja-JP" altLang="en-US" i="1">
                          <a:latin typeface="Cambria Math" panose="02040503050406030204" pitchFamily="18" charset="0"/>
                        </a:rPr>
                        <m:t>←</m:t>
                      </m:r>
                      <m:r>
                        <a:rPr lang="en-US" altLang="ja-JP" b="0" i="1" smtClean="0">
                          <a:latin typeface="Cambria Math" panose="02040503050406030204" pitchFamily="18" charset="0"/>
                        </a:rPr>
                        <m:t>𝑊</m:t>
                      </m:r>
                      <m: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𝛼</m:t>
                      </m:r>
                      <m:f>
                        <m:fPr>
                          <m:ctrlPr>
                            <a:rPr kumimoji="1" lang="ja-JP" altLang="en-US" i="1" smtClean="0">
                              <a:latin typeface="Cambria Math"/>
                            </a:rPr>
                          </m:ctrlPr>
                        </m:fPr>
                        <m:num>
                          <m: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𝐸</m:t>
                          </m:r>
                        </m:num>
                        <m:den>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𝑊</m:t>
                          </m:r>
                        </m:den>
                      </m:f>
                    </m:oMath>
                  </m:oMathPara>
                </a14:m>
                <a:endParaRPr kumimoji="1" lang="en-US" altLang="ja-JP" i="1" dirty="0">
                  <a:latin typeface="Cambria Math" panose="02040503050406030204" pitchFamily="18" charset="0"/>
                </a:endParaRPr>
              </a:p>
              <a:p>
                <a:endParaRPr kumimoji="1"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𝑏</m:t>
                      </m:r>
                      <m:r>
                        <a:rPr lang="ja-JP" altLang="en-US" i="1">
                          <a:latin typeface="Cambria Math" panose="02040503050406030204" pitchFamily="18" charset="0"/>
                        </a:rPr>
                        <m:t>←</m:t>
                      </m:r>
                      <m:r>
                        <a:rPr kumimoji="1" lang="ja-JP" altLang="en-US" i="1">
                          <a:latin typeface="Cambria Math" panose="02040503050406030204" pitchFamily="18" charset="0"/>
                        </a:rPr>
                        <m:t>𝑏</m:t>
                      </m:r>
                      <m:r>
                        <a:rPr kumimoji="1" lang="ja-JP" altLang="en-US" i="0">
                          <a:latin typeface="Cambria Math" panose="02040503050406030204" pitchFamily="18" charset="0"/>
                        </a:rPr>
                        <m:t>−</m:t>
                      </m:r>
                      <m:r>
                        <a:rPr kumimoji="1" lang="ja-JP" altLang="en-US" i="1">
                          <a:latin typeface="Cambria Math" panose="02040503050406030204" pitchFamily="18" charset="0"/>
                        </a:rPr>
                        <m:t>𝛼</m:t>
                      </m:r>
                      <m:f>
                        <m:fPr>
                          <m:ctrlPr>
                            <a:rPr kumimoji="1" lang="ja-JP" altLang="en-US" i="1">
                              <a:latin typeface="Cambria Math"/>
                            </a:rPr>
                          </m:ctrlPr>
                        </m:fPr>
                        <m:num>
                          <m:r>
                            <a:rPr kumimoji="1" lang="ja-JP" altLang="en-US" i="0">
                              <a:latin typeface="Cambria Math" panose="02040503050406030204" pitchFamily="18" charset="0"/>
                            </a:rPr>
                            <m:t>𝜕</m:t>
                          </m:r>
                          <m:r>
                            <a:rPr kumimoji="1" lang="ja-JP" altLang="en-US" i="1">
                              <a:latin typeface="Cambria Math" panose="02040503050406030204" pitchFamily="18" charset="0"/>
                            </a:rPr>
                            <m:t>𝐸</m:t>
                          </m:r>
                        </m:num>
                        <m:den>
                          <m:r>
                            <a:rPr kumimoji="1" lang="ja-JP" altLang="en-US" i="0">
                              <a:latin typeface="Cambria Math" panose="02040503050406030204" pitchFamily="18" charset="0"/>
                            </a:rPr>
                            <m:t>𝜕</m:t>
                          </m:r>
                          <m:r>
                            <a:rPr kumimoji="1" lang="ja-JP" altLang="en-US" i="1">
                              <a:latin typeface="Cambria Math" panose="02040503050406030204" pitchFamily="18" charset="0"/>
                            </a:rPr>
                            <m:t>𝑏</m:t>
                          </m:r>
                        </m:den>
                      </m:f>
                    </m:oMath>
                  </m:oMathPara>
                </a14:m>
                <a:endParaRPr kumimoji="1" lang="ja-JP" altLang="en-US" dirty="0"/>
              </a:p>
            </p:txBody>
          </p:sp>
        </mc:Choice>
        <mc:Fallback xmlns="">
          <p:sp>
            <p:nvSpPr>
              <p:cNvPr id="25" name="テキスト ボックス 24">
                <a:extLst>
                  <a:ext uri="{FF2B5EF4-FFF2-40B4-BE49-F238E27FC236}">
                    <a16:creationId xmlns="" xmlns:a16="http://schemas.microsoft.com/office/drawing/2014/main" xmlns:a14="http://schemas.microsoft.com/office/drawing/2010/main" id="{80433573-8969-46CF-A706-B8F00C0FBD74}"/>
                  </a:ext>
                </a:extLst>
              </p:cNvPr>
              <p:cNvSpPr txBox="1">
                <a:spLocks noRot="1" noChangeAspect="1" noMove="1" noResize="1" noEditPoints="1" noAdjustHandles="1" noChangeArrowheads="1" noChangeShapeType="1" noTextEdit="1"/>
              </p:cNvSpPr>
              <p:nvPr/>
            </p:nvSpPr>
            <p:spPr>
              <a:xfrm>
                <a:off x="70213" y="5353640"/>
                <a:ext cx="1943032" cy="1330364"/>
              </a:xfrm>
              <a:prstGeom prst="rect">
                <a:avLst/>
              </a:prstGeom>
              <a:blipFill rotWithShape="1">
                <a:blip r:embed="rId3"/>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xmlns="" id="{9539492B-3B7B-4FD1-9FEB-4153E40277D5}"/>
              </a:ext>
            </a:extLst>
          </p:cNvPr>
          <p:cNvSpPr txBox="1"/>
          <p:nvPr/>
        </p:nvSpPr>
        <p:spPr>
          <a:xfrm>
            <a:off x="452760" y="5677383"/>
            <a:ext cx="466794" cy="261610"/>
          </a:xfrm>
          <a:prstGeom prst="rect">
            <a:avLst/>
          </a:prstGeom>
          <a:noFill/>
        </p:spPr>
        <p:txBody>
          <a:bodyPr wrap="none" rtlCol="0">
            <a:spAutoFit/>
          </a:bodyPr>
          <a:lstStyle/>
          <a:p>
            <a:r>
              <a:rPr kumimoji="1" lang="ja-JP" altLang="en-US" sz="1100" dirty="0"/>
              <a:t>代入</a:t>
            </a:r>
          </a:p>
        </p:txBody>
      </p:sp>
      <p:sp>
        <p:nvSpPr>
          <p:cNvPr id="28" name="テキスト ボックス 27">
            <a:extLst>
              <a:ext uri="{FF2B5EF4-FFF2-40B4-BE49-F238E27FC236}">
                <a16:creationId xmlns:a16="http://schemas.microsoft.com/office/drawing/2014/main" xmlns="" id="{F7E89D37-BE93-43EE-852C-49A4913B75D4}"/>
              </a:ext>
            </a:extLst>
          </p:cNvPr>
          <p:cNvSpPr txBox="1"/>
          <p:nvPr/>
        </p:nvSpPr>
        <p:spPr>
          <a:xfrm>
            <a:off x="456224" y="6501029"/>
            <a:ext cx="466794" cy="261610"/>
          </a:xfrm>
          <a:prstGeom prst="rect">
            <a:avLst/>
          </a:prstGeom>
          <a:noFill/>
        </p:spPr>
        <p:txBody>
          <a:bodyPr wrap="none" rtlCol="0">
            <a:spAutoFit/>
          </a:bodyPr>
          <a:lstStyle/>
          <a:p>
            <a:r>
              <a:rPr kumimoji="1" lang="ja-JP" altLang="en-US" sz="1100" dirty="0"/>
              <a:t>代入</a:t>
            </a:r>
          </a:p>
        </p:txBody>
      </p:sp>
    </p:spTree>
    <p:extLst>
      <p:ext uri="{BB962C8B-B14F-4D97-AF65-F5344CB8AC3E}">
        <p14:creationId xmlns:p14="http://schemas.microsoft.com/office/powerpoint/2010/main" val="262914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実際の学習の過程を見てみる</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34</a:t>
            </a:fld>
            <a:endParaRPr kumimoji="1" lang="ja-JP" altLang="en-US"/>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20667" y="1610592"/>
            <a:ext cx="3446155" cy="452004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
        <p:nvSpPr>
          <p:cNvPr id="43" name="テキスト ボックス 42"/>
          <p:cNvSpPr txBox="1"/>
          <p:nvPr/>
        </p:nvSpPr>
        <p:spPr>
          <a:xfrm>
            <a:off x="1795378" y="6497164"/>
            <a:ext cx="8170827" cy="276999"/>
          </a:xfrm>
          <a:prstGeom prst="rect">
            <a:avLst/>
          </a:prstGeom>
          <a:noFill/>
        </p:spPr>
        <p:txBody>
          <a:bodyPr wrap="none" rtlCol="0">
            <a:spAutoFit/>
          </a:bodyPr>
          <a:lstStyle/>
          <a:p>
            <a:r>
              <a:rPr lang="en-US" altLang="ja-JP" sz="1200" dirty="0"/>
              <a:t>https://github.com/yoshihiroo/programming-workshop/blob/master/deep_learning_jupyter/file3_gakusyu.ipynb</a:t>
            </a:r>
            <a:endParaRPr kumimoji="1" lang="ja-JP" altLang="en-US" sz="1200" dirty="0"/>
          </a:p>
        </p:txBody>
      </p:sp>
    </p:spTree>
    <p:extLst>
      <p:ext uri="{BB962C8B-B14F-4D97-AF65-F5344CB8AC3E}">
        <p14:creationId xmlns:p14="http://schemas.microsoft.com/office/powerpoint/2010/main" val="166802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学習済のパラメータを使って、文字認識が正しく行われていることを確かめる</a:t>
            </a:r>
          </a:p>
        </p:txBody>
      </p:sp>
      <p:sp>
        <p:nvSpPr>
          <p:cNvPr id="4" name="スライド番号プレースホルダー 3"/>
          <p:cNvSpPr>
            <a:spLocks noGrp="1"/>
          </p:cNvSpPr>
          <p:nvPr>
            <p:ph type="sldNum" sz="quarter" idx="12"/>
          </p:nvPr>
        </p:nvSpPr>
        <p:spPr/>
        <p:txBody>
          <a:bodyPr/>
          <a:lstStyle/>
          <a:p>
            <a:fld id="{8AEBDCA3-918C-4541-BF84-4F93CF1796EA}" type="slidenum">
              <a:rPr lang="ja-JP" altLang="en-US" smtClean="0"/>
              <a:pPr/>
              <a:t>35</a:t>
            </a:fld>
            <a:endParaRPr lang="ja-JP" altLang="en-US"/>
          </a:p>
        </p:txBody>
      </p:sp>
      <p:pic>
        <p:nvPicPr>
          <p:cNvPr id="46" name="図 45">
            <a:extLst>
              <a:ext uri="{FF2B5EF4-FFF2-40B4-BE49-F238E27FC236}">
                <a16:creationId xmlns:a16="http://schemas.microsoft.com/office/drawing/2014/main" xmlns="" id="{2ED7E6D5-CE00-4D5B-BA30-87E96132098C}"/>
              </a:ext>
            </a:extLst>
          </p:cNvPr>
          <p:cNvPicPr>
            <a:picLocks noChangeAspect="1"/>
          </p:cNvPicPr>
          <p:nvPr/>
        </p:nvPicPr>
        <p:blipFill>
          <a:blip r:embed="rId2" cstate="email">
            <a:grayscl/>
            <a:extLst>
              <a:ext uri="{28A0092B-C50C-407E-A947-70E740481C1C}">
                <a14:useLocalDpi xmlns:a14="http://schemas.microsoft.com/office/drawing/2010/main"/>
              </a:ext>
            </a:extLst>
          </a:blip>
          <a:stretch>
            <a:fillRect/>
          </a:stretch>
        </p:blipFill>
        <p:spPr>
          <a:xfrm>
            <a:off x="711388" y="3507906"/>
            <a:ext cx="1532680" cy="1588084"/>
          </a:xfrm>
          <a:prstGeom prst="rect">
            <a:avLst/>
          </a:prstGeom>
        </p:spPr>
      </p:pic>
      <p:pic>
        <p:nvPicPr>
          <p:cNvPr id="6" name="図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02658" y="2925673"/>
            <a:ext cx="3021950" cy="2372044"/>
          </a:xfrm>
          <a:prstGeom prst="rect">
            <a:avLst/>
          </a:prstGeom>
        </p:spPr>
      </p:pic>
      <p:pic>
        <p:nvPicPr>
          <p:cNvPr id="7" name="図 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184862" y="2898260"/>
            <a:ext cx="991234" cy="2463473"/>
          </a:xfrm>
          <a:prstGeom prst="rect">
            <a:avLst/>
          </a:prstGeom>
        </p:spPr>
      </p:pic>
      <p:sp>
        <p:nvSpPr>
          <p:cNvPr id="8" name="テキスト ボックス 7"/>
          <p:cNvSpPr txBox="1"/>
          <p:nvPr/>
        </p:nvSpPr>
        <p:spPr>
          <a:xfrm>
            <a:off x="6886360" y="3411229"/>
            <a:ext cx="212611" cy="172522"/>
          </a:xfrm>
          <a:prstGeom prst="rect">
            <a:avLst/>
          </a:prstGeom>
          <a:noFill/>
        </p:spPr>
        <p:txBody>
          <a:bodyPr wrap="square" rtlCol="0">
            <a:spAutoFit/>
          </a:bodyPr>
          <a:lstStyle/>
          <a:p>
            <a:r>
              <a:rPr kumimoji="1" lang="en-US" altLang="ja-JP" sz="500" dirty="0">
                <a:solidFill>
                  <a:schemeClr val="accent2"/>
                </a:solidFill>
              </a:rPr>
              <a:t>1</a:t>
            </a:r>
            <a:endParaRPr kumimoji="1" lang="ja-JP" altLang="en-US" sz="500" dirty="0">
              <a:solidFill>
                <a:schemeClr val="accent2"/>
              </a:solidFill>
            </a:endParaRPr>
          </a:p>
        </p:txBody>
      </p:sp>
      <p:sp>
        <p:nvSpPr>
          <p:cNvPr id="9" name="テキスト ボックス 8"/>
          <p:cNvSpPr txBox="1"/>
          <p:nvPr/>
        </p:nvSpPr>
        <p:spPr>
          <a:xfrm>
            <a:off x="6886360" y="3248606"/>
            <a:ext cx="212611" cy="172522"/>
          </a:xfrm>
          <a:prstGeom prst="rect">
            <a:avLst/>
          </a:prstGeom>
          <a:noFill/>
        </p:spPr>
        <p:txBody>
          <a:bodyPr wrap="square" rtlCol="0">
            <a:spAutoFit/>
          </a:bodyPr>
          <a:lstStyle/>
          <a:p>
            <a:r>
              <a:rPr kumimoji="1" lang="en-US" altLang="ja-JP" sz="500" dirty="0">
                <a:solidFill>
                  <a:schemeClr val="accent2"/>
                </a:solidFill>
              </a:rPr>
              <a:t>0</a:t>
            </a:r>
            <a:endParaRPr kumimoji="1" lang="ja-JP" altLang="en-US" sz="500" dirty="0">
              <a:solidFill>
                <a:schemeClr val="accent2"/>
              </a:solidFill>
            </a:endParaRPr>
          </a:p>
        </p:txBody>
      </p:sp>
      <p:sp>
        <p:nvSpPr>
          <p:cNvPr id="10" name="テキスト ボックス 9"/>
          <p:cNvSpPr txBox="1"/>
          <p:nvPr/>
        </p:nvSpPr>
        <p:spPr>
          <a:xfrm>
            <a:off x="6886360" y="3573853"/>
            <a:ext cx="212611" cy="172522"/>
          </a:xfrm>
          <a:prstGeom prst="rect">
            <a:avLst/>
          </a:prstGeom>
          <a:noFill/>
        </p:spPr>
        <p:txBody>
          <a:bodyPr wrap="square" rtlCol="0">
            <a:spAutoFit/>
          </a:bodyPr>
          <a:lstStyle/>
          <a:p>
            <a:r>
              <a:rPr kumimoji="1" lang="en-US" altLang="ja-JP" sz="500" dirty="0">
                <a:solidFill>
                  <a:schemeClr val="accent2"/>
                </a:solidFill>
              </a:rPr>
              <a:t>2</a:t>
            </a:r>
            <a:endParaRPr kumimoji="1" lang="ja-JP" altLang="en-US" sz="500" dirty="0">
              <a:solidFill>
                <a:schemeClr val="accent2"/>
              </a:solidFill>
            </a:endParaRPr>
          </a:p>
        </p:txBody>
      </p:sp>
      <p:sp>
        <p:nvSpPr>
          <p:cNvPr id="11" name="テキスト ボックス 10"/>
          <p:cNvSpPr txBox="1"/>
          <p:nvPr/>
        </p:nvSpPr>
        <p:spPr>
          <a:xfrm>
            <a:off x="6886360" y="3736478"/>
            <a:ext cx="212611" cy="172522"/>
          </a:xfrm>
          <a:prstGeom prst="rect">
            <a:avLst/>
          </a:prstGeom>
          <a:noFill/>
        </p:spPr>
        <p:txBody>
          <a:bodyPr wrap="square" rtlCol="0">
            <a:spAutoFit/>
          </a:bodyPr>
          <a:lstStyle/>
          <a:p>
            <a:r>
              <a:rPr kumimoji="1" lang="en-US" altLang="ja-JP" sz="500" dirty="0">
                <a:solidFill>
                  <a:schemeClr val="accent2"/>
                </a:solidFill>
              </a:rPr>
              <a:t>3</a:t>
            </a:r>
            <a:endParaRPr kumimoji="1" lang="ja-JP" altLang="en-US" sz="500" dirty="0">
              <a:solidFill>
                <a:schemeClr val="accent2"/>
              </a:solidFill>
            </a:endParaRPr>
          </a:p>
        </p:txBody>
      </p:sp>
      <p:sp>
        <p:nvSpPr>
          <p:cNvPr id="12" name="テキスト ボックス 11"/>
          <p:cNvSpPr txBox="1"/>
          <p:nvPr/>
        </p:nvSpPr>
        <p:spPr>
          <a:xfrm>
            <a:off x="6886360" y="4061727"/>
            <a:ext cx="212611" cy="172522"/>
          </a:xfrm>
          <a:prstGeom prst="rect">
            <a:avLst/>
          </a:prstGeom>
          <a:noFill/>
        </p:spPr>
        <p:txBody>
          <a:bodyPr wrap="square" rtlCol="0">
            <a:spAutoFit/>
          </a:bodyPr>
          <a:lstStyle/>
          <a:p>
            <a:r>
              <a:rPr kumimoji="1" lang="en-US" altLang="ja-JP" sz="500" dirty="0">
                <a:solidFill>
                  <a:schemeClr val="accent2"/>
                </a:solidFill>
              </a:rPr>
              <a:t>5</a:t>
            </a:r>
            <a:endParaRPr kumimoji="1" lang="ja-JP" altLang="en-US" sz="500" dirty="0">
              <a:solidFill>
                <a:schemeClr val="accent2"/>
              </a:solidFill>
            </a:endParaRPr>
          </a:p>
        </p:txBody>
      </p:sp>
      <p:sp>
        <p:nvSpPr>
          <p:cNvPr id="13" name="テキスト ボックス 12"/>
          <p:cNvSpPr txBox="1"/>
          <p:nvPr/>
        </p:nvSpPr>
        <p:spPr>
          <a:xfrm>
            <a:off x="6886360" y="3899102"/>
            <a:ext cx="212611" cy="172522"/>
          </a:xfrm>
          <a:prstGeom prst="rect">
            <a:avLst/>
          </a:prstGeom>
          <a:noFill/>
        </p:spPr>
        <p:txBody>
          <a:bodyPr wrap="square" rtlCol="0">
            <a:spAutoFit/>
          </a:bodyPr>
          <a:lstStyle/>
          <a:p>
            <a:r>
              <a:rPr lang="en-US" altLang="ja-JP" sz="500" dirty="0">
                <a:solidFill>
                  <a:schemeClr val="accent2"/>
                </a:solidFill>
              </a:rPr>
              <a:t>4</a:t>
            </a:r>
            <a:endParaRPr kumimoji="1" lang="ja-JP" altLang="en-US" sz="500" dirty="0">
              <a:solidFill>
                <a:schemeClr val="accent2"/>
              </a:solidFill>
            </a:endParaRPr>
          </a:p>
        </p:txBody>
      </p:sp>
      <p:sp>
        <p:nvSpPr>
          <p:cNvPr id="14" name="テキスト ボックス 13"/>
          <p:cNvSpPr txBox="1"/>
          <p:nvPr/>
        </p:nvSpPr>
        <p:spPr>
          <a:xfrm>
            <a:off x="6886360" y="4224351"/>
            <a:ext cx="212611" cy="172522"/>
          </a:xfrm>
          <a:prstGeom prst="rect">
            <a:avLst/>
          </a:prstGeom>
          <a:noFill/>
        </p:spPr>
        <p:txBody>
          <a:bodyPr wrap="square" rtlCol="0">
            <a:spAutoFit/>
          </a:bodyPr>
          <a:lstStyle/>
          <a:p>
            <a:r>
              <a:rPr kumimoji="1" lang="en-US" altLang="ja-JP" sz="500" dirty="0">
                <a:solidFill>
                  <a:schemeClr val="accent2"/>
                </a:solidFill>
              </a:rPr>
              <a:t>6</a:t>
            </a:r>
            <a:endParaRPr kumimoji="1" lang="ja-JP" altLang="en-US" sz="500" dirty="0">
              <a:solidFill>
                <a:schemeClr val="accent2"/>
              </a:solidFill>
            </a:endParaRPr>
          </a:p>
        </p:txBody>
      </p:sp>
      <p:sp>
        <p:nvSpPr>
          <p:cNvPr id="15" name="テキスト ボックス 14"/>
          <p:cNvSpPr txBox="1"/>
          <p:nvPr/>
        </p:nvSpPr>
        <p:spPr>
          <a:xfrm>
            <a:off x="6886360" y="4386976"/>
            <a:ext cx="212611" cy="172522"/>
          </a:xfrm>
          <a:prstGeom prst="rect">
            <a:avLst/>
          </a:prstGeom>
          <a:noFill/>
        </p:spPr>
        <p:txBody>
          <a:bodyPr wrap="square" rtlCol="0">
            <a:spAutoFit/>
          </a:bodyPr>
          <a:lstStyle/>
          <a:p>
            <a:r>
              <a:rPr kumimoji="1" lang="en-US" altLang="ja-JP" sz="500" dirty="0">
                <a:solidFill>
                  <a:schemeClr val="accent2"/>
                </a:solidFill>
              </a:rPr>
              <a:t>7</a:t>
            </a:r>
            <a:endParaRPr kumimoji="1" lang="ja-JP" altLang="en-US" sz="500" dirty="0">
              <a:solidFill>
                <a:schemeClr val="accent2"/>
              </a:solidFill>
            </a:endParaRPr>
          </a:p>
        </p:txBody>
      </p:sp>
      <p:sp>
        <p:nvSpPr>
          <p:cNvPr id="16" name="テキスト ボックス 15"/>
          <p:cNvSpPr txBox="1"/>
          <p:nvPr/>
        </p:nvSpPr>
        <p:spPr>
          <a:xfrm>
            <a:off x="6886360" y="4712226"/>
            <a:ext cx="212611" cy="172522"/>
          </a:xfrm>
          <a:prstGeom prst="rect">
            <a:avLst/>
          </a:prstGeom>
          <a:noFill/>
        </p:spPr>
        <p:txBody>
          <a:bodyPr wrap="square" rtlCol="0">
            <a:spAutoFit/>
          </a:bodyPr>
          <a:lstStyle/>
          <a:p>
            <a:r>
              <a:rPr kumimoji="1" lang="en-US" altLang="ja-JP" sz="500" dirty="0"/>
              <a:t>9</a:t>
            </a:r>
            <a:endParaRPr kumimoji="1" lang="ja-JP" altLang="en-US" sz="500" dirty="0"/>
          </a:p>
        </p:txBody>
      </p:sp>
      <p:sp>
        <p:nvSpPr>
          <p:cNvPr id="17" name="テキスト ボックス 16"/>
          <p:cNvSpPr txBox="1"/>
          <p:nvPr/>
        </p:nvSpPr>
        <p:spPr>
          <a:xfrm>
            <a:off x="6886360" y="4549599"/>
            <a:ext cx="212611" cy="172522"/>
          </a:xfrm>
          <a:prstGeom prst="rect">
            <a:avLst/>
          </a:prstGeom>
          <a:noFill/>
        </p:spPr>
        <p:txBody>
          <a:bodyPr wrap="square" rtlCol="0">
            <a:spAutoFit/>
          </a:bodyPr>
          <a:lstStyle/>
          <a:p>
            <a:r>
              <a:rPr lang="en-US" altLang="ja-JP" sz="500" dirty="0"/>
              <a:t>8</a:t>
            </a:r>
            <a:endParaRPr kumimoji="1" lang="ja-JP" altLang="en-US" sz="500" dirty="0"/>
          </a:p>
        </p:txBody>
      </p:sp>
      <p:sp>
        <p:nvSpPr>
          <p:cNvPr id="18" name="テキスト ボックス 17"/>
          <p:cNvSpPr txBox="1"/>
          <p:nvPr/>
        </p:nvSpPr>
        <p:spPr>
          <a:xfrm>
            <a:off x="4435958" y="3925428"/>
            <a:ext cx="566181" cy="400110"/>
          </a:xfrm>
          <a:prstGeom prst="rect">
            <a:avLst/>
          </a:prstGeom>
          <a:noFill/>
        </p:spPr>
        <p:txBody>
          <a:bodyPr wrap="none" rtlCol="0">
            <a:spAutoFit/>
          </a:bodyPr>
          <a:lstStyle/>
          <a:p>
            <a:r>
              <a:rPr kumimoji="1" lang="en-US" altLang="ja-JP" sz="2000" b="1" dirty="0">
                <a:solidFill>
                  <a:schemeClr val="accent2"/>
                </a:solidFill>
              </a:rPr>
              <a:t>W1</a:t>
            </a:r>
            <a:endParaRPr kumimoji="1" lang="ja-JP" altLang="en-US" sz="2000" b="1" dirty="0">
              <a:solidFill>
                <a:schemeClr val="accent2"/>
              </a:solidFill>
            </a:endParaRPr>
          </a:p>
        </p:txBody>
      </p:sp>
      <p:sp>
        <p:nvSpPr>
          <p:cNvPr id="19" name="テキスト ボックス 18"/>
          <p:cNvSpPr txBox="1"/>
          <p:nvPr/>
        </p:nvSpPr>
        <p:spPr>
          <a:xfrm>
            <a:off x="5289647" y="3906673"/>
            <a:ext cx="566181" cy="400110"/>
          </a:xfrm>
          <a:prstGeom prst="rect">
            <a:avLst/>
          </a:prstGeom>
          <a:noFill/>
        </p:spPr>
        <p:txBody>
          <a:bodyPr wrap="none" rtlCol="0">
            <a:spAutoFit/>
          </a:bodyPr>
          <a:lstStyle/>
          <a:p>
            <a:r>
              <a:rPr kumimoji="1" lang="en-US" altLang="ja-JP" sz="2000" b="1" dirty="0">
                <a:solidFill>
                  <a:schemeClr val="accent2"/>
                </a:solidFill>
              </a:rPr>
              <a:t>W2</a:t>
            </a:r>
            <a:endParaRPr kumimoji="1" lang="ja-JP" altLang="en-US" sz="2000" b="1" dirty="0">
              <a:solidFill>
                <a:schemeClr val="accent2"/>
              </a:solidFill>
            </a:endParaRPr>
          </a:p>
        </p:txBody>
      </p:sp>
      <p:sp>
        <p:nvSpPr>
          <p:cNvPr id="20" name="テキスト ボックス 19"/>
          <p:cNvSpPr txBox="1"/>
          <p:nvPr/>
        </p:nvSpPr>
        <p:spPr>
          <a:xfrm>
            <a:off x="6143337" y="3906685"/>
            <a:ext cx="566181" cy="400110"/>
          </a:xfrm>
          <a:prstGeom prst="rect">
            <a:avLst/>
          </a:prstGeom>
          <a:noFill/>
        </p:spPr>
        <p:txBody>
          <a:bodyPr wrap="none" rtlCol="0">
            <a:spAutoFit/>
          </a:bodyPr>
          <a:lstStyle/>
          <a:p>
            <a:r>
              <a:rPr kumimoji="1" lang="en-US" altLang="ja-JP" sz="2000" b="1" dirty="0">
                <a:solidFill>
                  <a:schemeClr val="accent2"/>
                </a:solidFill>
              </a:rPr>
              <a:t>W3</a:t>
            </a:r>
            <a:endParaRPr kumimoji="1" lang="ja-JP" altLang="en-US" sz="2000" b="1" dirty="0">
              <a:solidFill>
                <a:schemeClr val="accent2"/>
              </a:solidFill>
            </a:endParaRPr>
          </a:p>
        </p:txBody>
      </p:sp>
      <p:sp>
        <p:nvSpPr>
          <p:cNvPr id="21" name="テキスト ボックス 20"/>
          <p:cNvSpPr txBox="1"/>
          <p:nvPr/>
        </p:nvSpPr>
        <p:spPr>
          <a:xfrm>
            <a:off x="4112776" y="5305584"/>
            <a:ext cx="222129" cy="215444"/>
          </a:xfrm>
          <a:prstGeom prst="rect">
            <a:avLst/>
          </a:prstGeom>
          <a:noFill/>
        </p:spPr>
        <p:txBody>
          <a:bodyPr wrap="square" rtlCol="0">
            <a:spAutoFit/>
          </a:bodyPr>
          <a:lstStyle/>
          <a:p>
            <a:r>
              <a:rPr kumimoji="1" lang="en-US" altLang="ja-JP" sz="800" b="1" dirty="0"/>
              <a:t>x</a:t>
            </a:r>
            <a:endParaRPr kumimoji="1" lang="ja-JP" altLang="en-US" sz="800" b="1" dirty="0"/>
          </a:p>
        </p:txBody>
      </p:sp>
      <p:sp>
        <p:nvSpPr>
          <p:cNvPr id="22" name="テキスト ボックス 21"/>
          <p:cNvSpPr txBox="1"/>
          <p:nvPr/>
        </p:nvSpPr>
        <p:spPr>
          <a:xfrm>
            <a:off x="4864690" y="3232733"/>
            <a:ext cx="489236" cy="400110"/>
          </a:xfrm>
          <a:prstGeom prst="rect">
            <a:avLst/>
          </a:prstGeom>
          <a:noFill/>
        </p:spPr>
        <p:txBody>
          <a:bodyPr wrap="none" rtlCol="0">
            <a:spAutoFit/>
          </a:bodyPr>
          <a:lstStyle/>
          <a:p>
            <a:r>
              <a:rPr kumimoji="1" lang="en-US" altLang="ja-JP" sz="2000" b="1" dirty="0">
                <a:solidFill>
                  <a:schemeClr val="accent2"/>
                </a:solidFill>
              </a:rPr>
              <a:t>b1</a:t>
            </a:r>
            <a:endParaRPr kumimoji="1" lang="ja-JP" altLang="en-US" sz="2000" b="1" dirty="0">
              <a:solidFill>
                <a:schemeClr val="accent2"/>
              </a:solidFill>
            </a:endParaRPr>
          </a:p>
        </p:txBody>
      </p:sp>
      <p:sp>
        <p:nvSpPr>
          <p:cNvPr id="23" name="テキスト ボックス 22"/>
          <p:cNvSpPr txBox="1"/>
          <p:nvPr/>
        </p:nvSpPr>
        <p:spPr>
          <a:xfrm>
            <a:off x="5723076" y="2693077"/>
            <a:ext cx="489236" cy="400110"/>
          </a:xfrm>
          <a:prstGeom prst="rect">
            <a:avLst/>
          </a:prstGeom>
          <a:noFill/>
        </p:spPr>
        <p:txBody>
          <a:bodyPr wrap="none" rtlCol="0">
            <a:spAutoFit/>
          </a:bodyPr>
          <a:lstStyle/>
          <a:p>
            <a:r>
              <a:rPr kumimoji="1" lang="en-US" altLang="ja-JP" sz="2000" b="1" dirty="0">
                <a:solidFill>
                  <a:schemeClr val="accent2"/>
                </a:solidFill>
              </a:rPr>
              <a:t>b2</a:t>
            </a:r>
            <a:endParaRPr kumimoji="1" lang="ja-JP" altLang="en-US" sz="2000" b="1" dirty="0">
              <a:solidFill>
                <a:schemeClr val="accent2"/>
              </a:solidFill>
            </a:endParaRPr>
          </a:p>
        </p:txBody>
      </p:sp>
      <p:sp>
        <p:nvSpPr>
          <p:cNvPr id="24" name="テキスト ボックス 23"/>
          <p:cNvSpPr txBox="1"/>
          <p:nvPr/>
        </p:nvSpPr>
        <p:spPr>
          <a:xfrm>
            <a:off x="6631922" y="2985946"/>
            <a:ext cx="489236" cy="400110"/>
          </a:xfrm>
          <a:prstGeom prst="rect">
            <a:avLst/>
          </a:prstGeom>
          <a:noFill/>
        </p:spPr>
        <p:txBody>
          <a:bodyPr wrap="none" rtlCol="0">
            <a:spAutoFit/>
          </a:bodyPr>
          <a:lstStyle/>
          <a:p>
            <a:r>
              <a:rPr kumimoji="1" lang="en-US" altLang="ja-JP" sz="2000" b="1" dirty="0">
                <a:solidFill>
                  <a:schemeClr val="accent2"/>
                </a:solidFill>
              </a:rPr>
              <a:t>b3</a:t>
            </a:r>
            <a:endParaRPr kumimoji="1" lang="ja-JP" altLang="en-US" sz="2000" b="1" dirty="0">
              <a:solidFill>
                <a:schemeClr val="accent2"/>
              </a:solidFill>
            </a:endParaRPr>
          </a:p>
        </p:txBody>
      </p:sp>
      <p:sp>
        <p:nvSpPr>
          <p:cNvPr id="25" name="テキスト ボックス 24"/>
          <p:cNvSpPr txBox="1"/>
          <p:nvPr/>
        </p:nvSpPr>
        <p:spPr>
          <a:xfrm>
            <a:off x="5067461" y="4712226"/>
            <a:ext cx="350989" cy="215444"/>
          </a:xfrm>
          <a:prstGeom prst="rect">
            <a:avLst/>
          </a:prstGeom>
          <a:noFill/>
        </p:spPr>
        <p:txBody>
          <a:bodyPr wrap="square" rtlCol="0">
            <a:spAutoFit/>
          </a:bodyPr>
          <a:lstStyle/>
          <a:p>
            <a:r>
              <a:rPr kumimoji="1" lang="en-US" altLang="ja-JP" sz="800" b="1" dirty="0"/>
              <a:t>z1</a:t>
            </a:r>
            <a:endParaRPr kumimoji="1" lang="ja-JP" altLang="en-US" sz="800" b="1" dirty="0"/>
          </a:p>
        </p:txBody>
      </p:sp>
      <p:sp>
        <p:nvSpPr>
          <p:cNvPr id="26" name="テキスト ボックス 25"/>
          <p:cNvSpPr txBox="1"/>
          <p:nvPr/>
        </p:nvSpPr>
        <p:spPr>
          <a:xfrm>
            <a:off x="5956763" y="5182458"/>
            <a:ext cx="350989" cy="215444"/>
          </a:xfrm>
          <a:prstGeom prst="rect">
            <a:avLst/>
          </a:prstGeom>
          <a:noFill/>
        </p:spPr>
        <p:txBody>
          <a:bodyPr wrap="square" rtlCol="0">
            <a:spAutoFit/>
          </a:bodyPr>
          <a:lstStyle/>
          <a:p>
            <a:r>
              <a:rPr kumimoji="1" lang="en-US" altLang="ja-JP" sz="800" b="1" dirty="0"/>
              <a:t>z2</a:t>
            </a:r>
            <a:endParaRPr kumimoji="1" lang="ja-JP" altLang="en-US" sz="800" b="1" dirty="0"/>
          </a:p>
        </p:txBody>
      </p:sp>
      <p:sp>
        <p:nvSpPr>
          <p:cNvPr id="27" name="テキスト ボックス 26"/>
          <p:cNvSpPr txBox="1"/>
          <p:nvPr/>
        </p:nvSpPr>
        <p:spPr>
          <a:xfrm>
            <a:off x="6727299" y="4878485"/>
            <a:ext cx="350989" cy="215444"/>
          </a:xfrm>
          <a:prstGeom prst="rect">
            <a:avLst/>
          </a:prstGeom>
          <a:noFill/>
        </p:spPr>
        <p:txBody>
          <a:bodyPr wrap="square" rtlCol="0">
            <a:spAutoFit/>
          </a:bodyPr>
          <a:lstStyle/>
          <a:p>
            <a:r>
              <a:rPr kumimoji="1" lang="en-US" altLang="ja-JP" sz="800" b="1" dirty="0"/>
              <a:t>z3</a:t>
            </a:r>
            <a:endParaRPr kumimoji="1" lang="ja-JP" altLang="en-US" sz="800" b="1" dirty="0"/>
          </a:p>
        </p:txBody>
      </p:sp>
      <p:sp>
        <p:nvSpPr>
          <p:cNvPr id="28" name="テキスト ボックス 27"/>
          <p:cNvSpPr txBox="1"/>
          <p:nvPr/>
        </p:nvSpPr>
        <p:spPr>
          <a:xfrm>
            <a:off x="4286133" y="4187317"/>
            <a:ext cx="862974" cy="345046"/>
          </a:xfrm>
          <a:prstGeom prst="rect">
            <a:avLst/>
          </a:prstGeom>
          <a:noFill/>
        </p:spPr>
        <p:txBody>
          <a:bodyPr wrap="none" rtlCol="0">
            <a:spAutoFit/>
          </a:bodyPr>
          <a:lstStyle/>
          <a:p>
            <a:r>
              <a:rPr kumimoji="1" lang="en-US" altLang="ja-JP" sz="1600" dirty="0">
                <a:solidFill>
                  <a:schemeClr val="accent2"/>
                </a:solidFill>
              </a:rPr>
              <a:t>50x784</a:t>
            </a:r>
            <a:endParaRPr kumimoji="1" lang="ja-JP" altLang="en-US" sz="1600" dirty="0">
              <a:solidFill>
                <a:schemeClr val="accent2"/>
              </a:solidFill>
            </a:endParaRPr>
          </a:p>
        </p:txBody>
      </p:sp>
      <p:sp>
        <p:nvSpPr>
          <p:cNvPr id="29" name="テキスト ボックス 28"/>
          <p:cNvSpPr txBox="1"/>
          <p:nvPr/>
        </p:nvSpPr>
        <p:spPr>
          <a:xfrm>
            <a:off x="5158033" y="4167373"/>
            <a:ext cx="862974" cy="345046"/>
          </a:xfrm>
          <a:prstGeom prst="rect">
            <a:avLst/>
          </a:prstGeom>
          <a:noFill/>
        </p:spPr>
        <p:txBody>
          <a:bodyPr wrap="none" rtlCol="0">
            <a:spAutoFit/>
          </a:bodyPr>
          <a:lstStyle/>
          <a:p>
            <a:r>
              <a:rPr kumimoji="1" lang="en-US" altLang="ja-JP" sz="1600" dirty="0">
                <a:solidFill>
                  <a:schemeClr val="accent2"/>
                </a:solidFill>
              </a:rPr>
              <a:t>100x50</a:t>
            </a:r>
            <a:endParaRPr kumimoji="1" lang="ja-JP" altLang="en-US" sz="1600" dirty="0">
              <a:solidFill>
                <a:schemeClr val="accent2"/>
              </a:solidFill>
            </a:endParaRPr>
          </a:p>
        </p:txBody>
      </p:sp>
      <p:sp>
        <p:nvSpPr>
          <p:cNvPr id="30" name="テキスト ボックス 29"/>
          <p:cNvSpPr txBox="1"/>
          <p:nvPr/>
        </p:nvSpPr>
        <p:spPr>
          <a:xfrm>
            <a:off x="6053902" y="4170035"/>
            <a:ext cx="862974" cy="345046"/>
          </a:xfrm>
          <a:prstGeom prst="rect">
            <a:avLst/>
          </a:prstGeom>
          <a:noFill/>
        </p:spPr>
        <p:txBody>
          <a:bodyPr wrap="none" rtlCol="0">
            <a:spAutoFit/>
          </a:bodyPr>
          <a:lstStyle/>
          <a:p>
            <a:r>
              <a:rPr kumimoji="1" lang="en-US" altLang="ja-JP" sz="1600" dirty="0">
                <a:solidFill>
                  <a:schemeClr val="accent2"/>
                </a:solidFill>
              </a:rPr>
              <a:t>10x100</a:t>
            </a:r>
            <a:endParaRPr kumimoji="1" lang="ja-JP" altLang="en-US" sz="1600" dirty="0">
              <a:solidFill>
                <a:schemeClr val="accent2"/>
              </a:solidFill>
            </a:endParaRPr>
          </a:p>
        </p:txBody>
      </p:sp>
      <p:pic>
        <p:nvPicPr>
          <p:cNvPr id="39" name="図 38"/>
          <p:cNvPicPr>
            <a:picLocks noChangeAspect="1"/>
          </p:cNvPicPr>
          <p:nvPr/>
        </p:nvPicPr>
        <p:blipFill>
          <a:blip r:embed="rId5">
            <a:clrChange>
              <a:clrFrom>
                <a:srgbClr val="FFFFFF"/>
              </a:clrFrom>
              <a:clrTo>
                <a:srgbClr val="FFFFFF">
                  <a:alpha val="0"/>
                </a:srgbClr>
              </a:clrTo>
            </a:clrChange>
          </a:blip>
          <a:stretch>
            <a:fillRect/>
          </a:stretch>
        </p:blipFill>
        <p:spPr>
          <a:xfrm>
            <a:off x="5006242" y="3036374"/>
            <a:ext cx="592032" cy="558520"/>
          </a:xfrm>
          <a:prstGeom prst="rect">
            <a:avLst/>
          </a:prstGeom>
        </p:spPr>
      </p:pic>
      <p:pic>
        <p:nvPicPr>
          <p:cNvPr id="40" name="図 39"/>
          <p:cNvPicPr>
            <a:picLocks noChangeAspect="1"/>
          </p:cNvPicPr>
          <p:nvPr/>
        </p:nvPicPr>
        <p:blipFill>
          <a:blip r:embed="rId5">
            <a:clrChange>
              <a:clrFrom>
                <a:srgbClr val="FFFFFF"/>
              </a:clrFrom>
              <a:clrTo>
                <a:srgbClr val="FFFFFF">
                  <a:alpha val="0"/>
                </a:srgbClr>
              </a:clrTo>
            </a:clrChange>
          </a:blip>
          <a:stretch>
            <a:fillRect/>
          </a:stretch>
        </p:blipFill>
        <p:spPr>
          <a:xfrm>
            <a:off x="4613995" y="3755888"/>
            <a:ext cx="592032" cy="558520"/>
          </a:xfrm>
          <a:prstGeom prst="rect">
            <a:avLst/>
          </a:prstGeom>
        </p:spPr>
      </p:pic>
      <p:pic>
        <p:nvPicPr>
          <p:cNvPr id="41" name="図 40"/>
          <p:cNvPicPr>
            <a:picLocks noChangeAspect="1"/>
          </p:cNvPicPr>
          <p:nvPr/>
        </p:nvPicPr>
        <p:blipFill>
          <a:blip r:embed="rId5">
            <a:clrChange>
              <a:clrFrom>
                <a:srgbClr val="FFFFFF"/>
              </a:clrFrom>
              <a:clrTo>
                <a:srgbClr val="FFFFFF">
                  <a:alpha val="0"/>
                </a:srgbClr>
              </a:clrTo>
            </a:clrChange>
          </a:blip>
          <a:stretch>
            <a:fillRect/>
          </a:stretch>
        </p:blipFill>
        <p:spPr>
          <a:xfrm>
            <a:off x="5492329" y="3739043"/>
            <a:ext cx="592032" cy="558520"/>
          </a:xfrm>
          <a:prstGeom prst="rect">
            <a:avLst/>
          </a:prstGeom>
        </p:spPr>
      </p:pic>
      <p:pic>
        <p:nvPicPr>
          <p:cNvPr id="42" name="図 41"/>
          <p:cNvPicPr>
            <a:picLocks noChangeAspect="1"/>
          </p:cNvPicPr>
          <p:nvPr/>
        </p:nvPicPr>
        <p:blipFill>
          <a:blip r:embed="rId5">
            <a:clrChange>
              <a:clrFrom>
                <a:srgbClr val="FFFFFF"/>
              </a:clrFrom>
              <a:clrTo>
                <a:srgbClr val="FFFFFF">
                  <a:alpha val="0"/>
                </a:srgbClr>
              </a:clrTo>
            </a:clrChange>
          </a:blip>
          <a:stretch>
            <a:fillRect/>
          </a:stretch>
        </p:blipFill>
        <p:spPr>
          <a:xfrm>
            <a:off x="6370663" y="3794390"/>
            <a:ext cx="592032" cy="558520"/>
          </a:xfrm>
          <a:prstGeom prst="rect">
            <a:avLst/>
          </a:prstGeom>
        </p:spPr>
      </p:pic>
      <p:pic>
        <p:nvPicPr>
          <p:cNvPr id="43" name="図 42"/>
          <p:cNvPicPr>
            <a:picLocks noChangeAspect="1"/>
          </p:cNvPicPr>
          <p:nvPr/>
        </p:nvPicPr>
        <p:blipFill>
          <a:blip r:embed="rId5">
            <a:clrChange>
              <a:clrFrom>
                <a:srgbClr val="FFFFFF"/>
              </a:clrFrom>
              <a:clrTo>
                <a:srgbClr val="FFFFFF">
                  <a:alpha val="0"/>
                </a:srgbClr>
              </a:clrTo>
            </a:clrChange>
          </a:blip>
          <a:stretch>
            <a:fillRect/>
          </a:stretch>
        </p:blipFill>
        <p:spPr>
          <a:xfrm>
            <a:off x="5862913" y="2550283"/>
            <a:ext cx="592032" cy="558520"/>
          </a:xfrm>
          <a:prstGeom prst="rect">
            <a:avLst/>
          </a:prstGeom>
        </p:spPr>
      </p:pic>
      <p:pic>
        <p:nvPicPr>
          <p:cNvPr id="44" name="図 43"/>
          <p:cNvPicPr>
            <a:picLocks noChangeAspect="1"/>
          </p:cNvPicPr>
          <p:nvPr/>
        </p:nvPicPr>
        <p:blipFill>
          <a:blip r:embed="rId5">
            <a:clrChange>
              <a:clrFrom>
                <a:srgbClr val="FFFFFF"/>
              </a:clrFrom>
              <a:clrTo>
                <a:srgbClr val="FFFFFF">
                  <a:alpha val="0"/>
                </a:srgbClr>
              </a:clrTo>
            </a:clrChange>
          </a:blip>
          <a:stretch>
            <a:fillRect/>
          </a:stretch>
        </p:blipFill>
        <p:spPr>
          <a:xfrm>
            <a:off x="6770123" y="2822205"/>
            <a:ext cx="592032" cy="558520"/>
          </a:xfrm>
          <a:prstGeom prst="rect">
            <a:avLst/>
          </a:prstGeom>
        </p:spPr>
      </p:pic>
      <p:sp>
        <p:nvSpPr>
          <p:cNvPr id="48" name="矢印: 右 47"/>
          <p:cNvSpPr/>
          <p:nvPr/>
        </p:nvSpPr>
        <p:spPr>
          <a:xfrm>
            <a:off x="2115815" y="3780538"/>
            <a:ext cx="1042974" cy="6969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0"/>
          </a:p>
        </p:txBody>
      </p:sp>
      <p:sp>
        <p:nvSpPr>
          <p:cNvPr id="49" name="矢印: 右 48"/>
          <p:cNvSpPr/>
          <p:nvPr/>
        </p:nvSpPr>
        <p:spPr>
          <a:xfrm>
            <a:off x="6975852" y="3776321"/>
            <a:ext cx="1042974" cy="6969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0"/>
          </a:p>
        </p:txBody>
      </p:sp>
      <p:sp>
        <p:nvSpPr>
          <p:cNvPr id="50" name="テキスト ボックス 49"/>
          <p:cNvSpPr txBox="1"/>
          <p:nvPr/>
        </p:nvSpPr>
        <p:spPr>
          <a:xfrm>
            <a:off x="8064190" y="3634641"/>
            <a:ext cx="3975768" cy="954107"/>
          </a:xfrm>
          <a:prstGeom prst="rect">
            <a:avLst/>
          </a:prstGeom>
          <a:noFill/>
        </p:spPr>
        <p:txBody>
          <a:bodyPr wrap="none" rtlCol="0">
            <a:spAutoFit/>
          </a:bodyPr>
          <a:lstStyle/>
          <a:p>
            <a:r>
              <a:rPr lang="ja-JP" altLang="en-US" sz="2800" dirty="0"/>
              <a:t>「</a:t>
            </a:r>
            <a:r>
              <a:rPr lang="en-US" altLang="ja-JP" sz="2800" dirty="0"/>
              <a:t>6</a:t>
            </a:r>
            <a:r>
              <a:rPr lang="ja-JP" altLang="en-US" sz="2800" dirty="0"/>
              <a:t>」</a:t>
            </a:r>
            <a:r>
              <a:rPr kumimoji="1" lang="ja-JP" altLang="en-US" sz="2800" dirty="0"/>
              <a:t>と認識できるか？</a:t>
            </a:r>
            <a:endParaRPr kumimoji="1" lang="en-US" altLang="ja-JP" sz="2800" dirty="0"/>
          </a:p>
          <a:p>
            <a:r>
              <a:rPr lang="ja-JP" altLang="en-US" sz="2800" dirty="0"/>
              <a:t>実際に試してみる。</a:t>
            </a:r>
            <a:endParaRPr kumimoji="1" lang="ja-JP" altLang="en-US" sz="2800" dirty="0"/>
          </a:p>
        </p:txBody>
      </p:sp>
      <p:sp>
        <p:nvSpPr>
          <p:cNvPr id="51" name="テキスト ボックス 50"/>
          <p:cNvSpPr txBox="1"/>
          <p:nvPr/>
        </p:nvSpPr>
        <p:spPr>
          <a:xfrm rot="20477125">
            <a:off x="233012" y="3111436"/>
            <a:ext cx="1644716" cy="414055"/>
          </a:xfrm>
          <a:prstGeom prst="rect">
            <a:avLst/>
          </a:prstGeom>
          <a:noFill/>
        </p:spPr>
        <p:txBody>
          <a:bodyPr wrap="none" rtlCol="0">
            <a:spAutoFit/>
          </a:bodyPr>
          <a:lstStyle/>
          <a:p>
            <a:r>
              <a:rPr lang="ja-JP" altLang="en-US" sz="2000" dirty="0"/>
              <a:t>例えば「</a:t>
            </a:r>
            <a:r>
              <a:rPr lang="en-US" altLang="ja-JP" sz="2000" dirty="0"/>
              <a:t>6</a:t>
            </a:r>
            <a:r>
              <a:rPr lang="ja-JP" altLang="en-US" sz="2000" dirty="0"/>
              <a:t>」</a:t>
            </a:r>
            <a:endParaRPr kumimoji="1" lang="ja-JP" altLang="en-US" sz="2000" dirty="0"/>
          </a:p>
        </p:txBody>
      </p:sp>
      <p:sp>
        <p:nvSpPr>
          <p:cNvPr id="53" name="テキスト ボックス 52"/>
          <p:cNvSpPr txBox="1"/>
          <p:nvPr/>
        </p:nvSpPr>
        <p:spPr>
          <a:xfrm>
            <a:off x="207135" y="2468797"/>
            <a:ext cx="233910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2400" dirty="0"/>
              <a:t>検証用のデータ</a:t>
            </a:r>
            <a:endParaRPr kumimoji="1" lang="ja-JP" altLang="en-US" sz="2400" dirty="0"/>
          </a:p>
        </p:txBody>
      </p:sp>
      <p:sp>
        <p:nvSpPr>
          <p:cNvPr id="45" name="テキスト ボックス 44"/>
          <p:cNvSpPr txBox="1"/>
          <p:nvPr/>
        </p:nvSpPr>
        <p:spPr>
          <a:xfrm>
            <a:off x="1795378" y="6497164"/>
            <a:ext cx="8170827" cy="276999"/>
          </a:xfrm>
          <a:prstGeom prst="rect">
            <a:avLst/>
          </a:prstGeom>
          <a:noFill/>
        </p:spPr>
        <p:txBody>
          <a:bodyPr wrap="none" rtlCol="0">
            <a:spAutoFit/>
          </a:bodyPr>
          <a:lstStyle/>
          <a:p>
            <a:r>
              <a:rPr lang="en-US" altLang="ja-JP" sz="1200" dirty="0"/>
              <a:t>https://github.com/yoshihiroo/programming-workshop/blob/master/deep_learning_jupyter/file3_gakusyu.ipynb</a:t>
            </a:r>
            <a:endParaRPr kumimoji="1" lang="ja-JP" altLang="en-US" sz="1200" dirty="0"/>
          </a:p>
        </p:txBody>
      </p:sp>
      <p:sp>
        <p:nvSpPr>
          <p:cNvPr id="2" name="テキスト ボックス 1"/>
          <p:cNvSpPr txBox="1"/>
          <p:nvPr/>
        </p:nvSpPr>
        <p:spPr>
          <a:xfrm rot="20700000">
            <a:off x="4654861" y="2718449"/>
            <a:ext cx="1107996" cy="461665"/>
          </a:xfrm>
          <a:prstGeom prst="rect">
            <a:avLst/>
          </a:prstGeom>
          <a:noFill/>
        </p:spPr>
        <p:txBody>
          <a:bodyPr wrap="none" rtlCol="0">
            <a:spAutoFit/>
          </a:bodyPr>
          <a:lstStyle/>
          <a:p>
            <a:r>
              <a:rPr kumimoji="1" lang="ja-JP" altLang="en-US" sz="2400" dirty="0">
                <a:solidFill>
                  <a:schemeClr val="accent2">
                    <a:lumMod val="75000"/>
                  </a:schemeClr>
                </a:solidFill>
              </a:rPr>
              <a:t>学習</a:t>
            </a:r>
            <a:r>
              <a:rPr lang="ja-JP" altLang="en-US" sz="2400" dirty="0">
                <a:solidFill>
                  <a:schemeClr val="accent2">
                    <a:lumMod val="75000"/>
                  </a:schemeClr>
                </a:solidFill>
              </a:rPr>
              <a:t>済</a:t>
            </a:r>
            <a:endParaRPr kumimoji="1" lang="ja-JP" altLang="en-US" sz="2400" dirty="0">
              <a:solidFill>
                <a:schemeClr val="accent2">
                  <a:lumMod val="75000"/>
                </a:schemeClr>
              </a:solidFill>
            </a:endParaRPr>
          </a:p>
        </p:txBody>
      </p:sp>
    </p:spTree>
    <p:extLst>
      <p:ext uri="{BB962C8B-B14F-4D97-AF65-F5344CB8AC3E}">
        <p14:creationId xmlns:p14="http://schemas.microsoft.com/office/powerpoint/2010/main" val="2039422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66666" y="1935944"/>
            <a:ext cx="3528101" cy="2769341"/>
          </a:xfrm>
          <a:prstGeom prst="rect">
            <a:avLst/>
          </a:prstGeom>
        </p:spPr>
      </p:pic>
      <p:sp>
        <p:nvSpPr>
          <p:cNvPr id="2" name="タイトル 1"/>
          <p:cNvSpPr>
            <a:spLocks noGrp="1"/>
          </p:cNvSpPr>
          <p:nvPr>
            <p:ph type="title"/>
          </p:nvPr>
        </p:nvSpPr>
        <p:spPr/>
        <p:txBody>
          <a:bodyPr/>
          <a:lstStyle/>
          <a:p>
            <a:r>
              <a:rPr kumimoji="1" lang="ja-JP" altLang="en-US" dirty="0"/>
              <a:t>より複雑な課題への適用を考えてみる</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36</a:t>
            </a:fld>
            <a:endParaRPr kumimoji="1" lang="ja-JP" altLang="en-US" dirty="0"/>
          </a:p>
        </p:txBody>
      </p:sp>
      <p:sp>
        <p:nvSpPr>
          <p:cNvPr id="6" name="平行四辺形 5"/>
          <p:cNvSpPr/>
          <p:nvPr/>
        </p:nvSpPr>
        <p:spPr>
          <a:xfrm rot="16200000" flipV="1">
            <a:off x="874182" y="2527752"/>
            <a:ext cx="1477535" cy="108694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平行四辺形 6"/>
          <p:cNvSpPr/>
          <p:nvPr/>
        </p:nvSpPr>
        <p:spPr>
          <a:xfrm rot="16200000" flipV="1">
            <a:off x="1026582" y="2680152"/>
            <a:ext cx="1477536" cy="108694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平行四辺形 7"/>
          <p:cNvSpPr/>
          <p:nvPr/>
        </p:nvSpPr>
        <p:spPr>
          <a:xfrm rot="16200000" flipV="1">
            <a:off x="1178982" y="2832552"/>
            <a:ext cx="1477536" cy="1086947"/>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 name="直線矢印コネクタ 9"/>
          <p:cNvCxnSpPr/>
          <p:nvPr/>
        </p:nvCxnSpPr>
        <p:spPr>
          <a:xfrm flipV="1">
            <a:off x="1374276" y="3965859"/>
            <a:ext cx="1086948" cy="304801"/>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97245" y="2637257"/>
            <a:ext cx="0" cy="1224696"/>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912366" y="3913908"/>
            <a:ext cx="365539" cy="25631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512080" y="4078880"/>
            <a:ext cx="877163" cy="646331"/>
          </a:xfrm>
          <a:prstGeom prst="rect">
            <a:avLst/>
          </a:prstGeom>
          <a:noFill/>
        </p:spPr>
        <p:txBody>
          <a:bodyPr wrap="none" rtlCol="0">
            <a:spAutoFit/>
          </a:bodyPr>
          <a:lstStyle/>
          <a:p>
            <a:r>
              <a:rPr kumimoji="1" lang="en-US" altLang="ja-JP" dirty="0"/>
              <a:t>RGB</a:t>
            </a:r>
          </a:p>
          <a:p>
            <a:r>
              <a:rPr lang="ja-JP" altLang="en-US" dirty="0"/>
              <a:t>カラー</a:t>
            </a:r>
            <a:endParaRPr kumimoji="1" lang="ja-JP" altLang="en-US" dirty="0"/>
          </a:p>
        </p:txBody>
      </p:sp>
      <p:sp>
        <p:nvSpPr>
          <p:cNvPr id="23" name="テキスト ボックス 22"/>
          <p:cNvSpPr txBox="1"/>
          <p:nvPr/>
        </p:nvSpPr>
        <p:spPr>
          <a:xfrm>
            <a:off x="1612950" y="3537652"/>
            <a:ext cx="1569660" cy="369332"/>
          </a:xfrm>
          <a:prstGeom prst="rect">
            <a:avLst/>
          </a:prstGeom>
          <a:noFill/>
        </p:spPr>
        <p:txBody>
          <a:bodyPr wrap="none" rtlCol="0">
            <a:spAutoFit/>
          </a:bodyPr>
          <a:lstStyle/>
          <a:p>
            <a:r>
              <a:rPr kumimoji="1" lang="ja-JP" altLang="en-US" dirty="0"/>
              <a:t>より高解像度</a:t>
            </a:r>
          </a:p>
        </p:txBody>
      </p:sp>
      <p:sp>
        <p:nvSpPr>
          <p:cNvPr id="24" name="円/楕円 23"/>
          <p:cNvSpPr/>
          <p:nvPr/>
        </p:nvSpPr>
        <p:spPr>
          <a:xfrm>
            <a:off x="3843208" y="1703227"/>
            <a:ext cx="779318" cy="313297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3049246" y="3039732"/>
            <a:ext cx="398791" cy="651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663207" y="1612778"/>
            <a:ext cx="1569660" cy="646331"/>
          </a:xfrm>
          <a:prstGeom prst="rect">
            <a:avLst/>
          </a:prstGeom>
          <a:noFill/>
        </p:spPr>
        <p:txBody>
          <a:bodyPr wrap="none" rtlCol="0">
            <a:spAutoFit/>
          </a:bodyPr>
          <a:lstStyle/>
          <a:p>
            <a:r>
              <a:rPr kumimoji="1" lang="ja-JP" altLang="en-US" dirty="0">
                <a:solidFill>
                  <a:srgbClr val="0070C0"/>
                </a:solidFill>
              </a:rPr>
              <a:t>ノードの数は</a:t>
            </a:r>
            <a:endParaRPr kumimoji="1" lang="en-US" altLang="ja-JP" dirty="0">
              <a:solidFill>
                <a:srgbClr val="0070C0"/>
              </a:solidFill>
            </a:endParaRPr>
          </a:p>
          <a:p>
            <a:r>
              <a:rPr kumimoji="1" lang="ja-JP" altLang="en-US" dirty="0">
                <a:solidFill>
                  <a:srgbClr val="0070C0"/>
                </a:solidFill>
              </a:rPr>
              <a:t>どうなる？</a:t>
            </a:r>
          </a:p>
        </p:txBody>
      </p:sp>
      <p:sp>
        <p:nvSpPr>
          <p:cNvPr id="27" name="円/楕円 26"/>
          <p:cNvSpPr/>
          <p:nvPr/>
        </p:nvSpPr>
        <p:spPr>
          <a:xfrm>
            <a:off x="6911847" y="2172425"/>
            <a:ext cx="779318" cy="217421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左中かっこ 27"/>
          <p:cNvSpPr/>
          <p:nvPr/>
        </p:nvSpPr>
        <p:spPr>
          <a:xfrm>
            <a:off x="7813962" y="2429449"/>
            <a:ext cx="374073" cy="1785801"/>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8188035" y="2765115"/>
            <a:ext cx="3146881" cy="1200329"/>
          </a:xfrm>
          <a:prstGeom prst="rect">
            <a:avLst/>
          </a:prstGeom>
          <a:noFill/>
        </p:spPr>
        <p:txBody>
          <a:bodyPr wrap="square" rtlCol="0">
            <a:spAutoFit/>
          </a:bodyPr>
          <a:lstStyle/>
          <a:p>
            <a:r>
              <a:rPr kumimoji="1" lang="en-US" altLang="ja-JP" dirty="0">
                <a:solidFill>
                  <a:srgbClr val="0070C0"/>
                </a:solidFill>
              </a:rPr>
              <a:t>0~9</a:t>
            </a:r>
            <a:r>
              <a:rPr kumimoji="1" lang="ja-JP" altLang="en-US" dirty="0">
                <a:solidFill>
                  <a:srgbClr val="0070C0"/>
                </a:solidFill>
              </a:rPr>
              <a:t>の</a:t>
            </a:r>
            <a:r>
              <a:rPr kumimoji="1" lang="en-US" altLang="ja-JP" dirty="0">
                <a:solidFill>
                  <a:srgbClr val="0070C0"/>
                </a:solidFill>
              </a:rPr>
              <a:t>10</a:t>
            </a:r>
            <a:r>
              <a:rPr kumimoji="1" lang="ja-JP" altLang="en-US" dirty="0">
                <a:solidFill>
                  <a:srgbClr val="0070C0"/>
                </a:solidFill>
              </a:rPr>
              <a:t>種類でなく、</a:t>
            </a:r>
            <a:r>
              <a:rPr lang="en-US" altLang="ja-JP" dirty="0">
                <a:solidFill>
                  <a:srgbClr val="0070C0"/>
                </a:solidFill>
              </a:rPr>
              <a:t>100</a:t>
            </a:r>
            <a:r>
              <a:rPr lang="ja-JP" altLang="en-US" dirty="0" err="1">
                <a:solidFill>
                  <a:srgbClr val="0070C0"/>
                </a:solidFill>
              </a:rPr>
              <a:t>、</a:t>
            </a:r>
            <a:r>
              <a:rPr lang="en-US" altLang="ja-JP" dirty="0">
                <a:solidFill>
                  <a:srgbClr val="0070C0"/>
                </a:solidFill>
              </a:rPr>
              <a:t>1000…</a:t>
            </a:r>
            <a:r>
              <a:rPr lang="ja-JP" altLang="en-US" dirty="0">
                <a:solidFill>
                  <a:srgbClr val="0070C0"/>
                </a:solidFill>
              </a:rPr>
              <a:t>とさらに</a:t>
            </a:r>
            <a:r>
              <a:rPr kumimoji="1" lang="ja-JP" altLang="en-US" dirty="0">
                <a:solidFill>
                  <a:srgbClr val="0070C0"/>
                </a:solidFill>
              </a:rPr>
              <a:t>多くの分類を行うと</a:t>
            </a:r>
            <a:r>
              <a:rPr lang="ja-JP" altLang="en-US" dirty="0">
                <a:solidFill>
                  <a:srgbClr val="0070C0"/>
                </a:solidFill>
              </a:rPr>
              <a:t>したら、ノードの数はどうなる？</a:t>
            </a:r>
            <a:endParaRPr kumimoji="1" lang="en-US" altLang="ja-JP" dirty="0">
              <a:solidFill>
                <a:srgbClr val="0070C0"/>
              </a:solidFill>
            </a:endParaRPr>
          </a:p>
        </p:txBody>
      </p:sp>
      <p:sp>
        <p:nvSpPr>
          <p:cNvPr id="31" name="左中かっこ 30"/>
          <p:cNvSpPr/>
          <p:nvPr/>
        </p:nvSpPr>
        <p:spPr>
          <a:xfrm rot="16200000">
            <a:off x="5684385" y="3537347"/>
            <a:ext cx="332801" cy="2821583"/>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4277344" y="5169001"/>
            <a:ext cx="3146881" cy="1200329"/>
          </a:xfrm>
          <a:prstGeom prst="rect">
            <a:avLst/>
          </a:prstGeom>
          <a:noFill/>
        </p:spPr>
        <p:txBody>
          <a:bodyPr wrap="square" rtlCol="0">
            <a:spAutoFit/>
          </a:bodyPr>
          <a:lstStyle/>
          <a:p>
            <a:r>
              <a:rPr kumimoji="1" lang="en-US" altLang="ja-JP" dirty="0">
                <a:solidFill>
                  <a:srgbClr val="0070C0"/>
                </a:solidFill>
              </a:rPr>
              <a:t>In</a:t>
            </a:r>
            <a:r>
              <a:rPr kumimoji="1" lang="ja-JP" altLang="en-US" dirty="0">
                <a:solidFill>
                  <a:srgbClr val="0070C0"/>
                </a:solidFill>
              </a:rPr>
              <a:t>と</a:t>
            </a:r>
            <a:r>
              <a:rPr kumimoji="1" lang="en-US" altLang="ja-JP" dirty="0">
                <a:solidFill>
                  <a:srgbClr val="0070C0"/>
                </a:solidFill>
              </a:rPr>
              <a:t>Out</a:t>
            </a:r>
            <a:r>
              <a:rPr kumimoji="1" lang="ja-JP" altLang="en-US" dirty="0">
                <a:solidFill>
                  <a:srgbClr val="0070C0"/>
                </a:solidFill>
              </a:rPr>
              <a:t>が大きくなった場足、レイヤーの数やレイヤーあたりのノードの数はどう</a:t>
            </a:r>
            <a:r>
              <a:rPr lang="ja-JP" altLang="en-US" dirty="0">
                <a:solidFill>
                  <a:srgbClr val="0070C0"/>
                </a:solidFill>
              </a:rPr>
              <a:t>設計すべきか？</a:t>
            </a:r>
            <a:endParaRPr kumimoji="1" lang="en-US" altLang="ja-JP" dirty="0">
              <a:solidFill>
                <a:srgbClr val="0070C0"/>
              </a:solidFill>
            </a:endParaRPr>
          </a:p>
        </p:txBody>
      </p:sp>
      <p:cxnSp>
        <p:nvCxnSpPr>
          <p:cNvPr id="35" name="直線矢印コネクタ 34"/>
          <p:cNvCxnSpPr/>
          <p:nvPr/>
        </p:nvCxnSpPr>
        <p:spPr>
          <a:xfrm>
            <a:off x="7488542" y="5639994"/>
            <a:ext cx="512456"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8188035" y="5178329"/>
            <a:ext cx="3146881" cy="923330"/>
          </a:xfrm>
          <a:prstGeom prst="rect">
            <a:avLst/>
          </a:prstGeom>
          <a:noFill/>
        </p:spPr>
        <p:txBody>
          <a:bodyPr wrap="square" rtlCol="0">
            <a:spAutoFit/>
          </a:bodyPr>
          <a:lstStyle/>
          <a:p>
            <a:r>
              <a:rPr lang="ja-JP" altLang="en-US" dirty="0">
                <a:solidFill>
                  <a:srgbClr val="0070C0"/>
                </a:solidFill>
              </a:rPr>
              <a:t>その結果、パラメータの数が＿＿＿、計算に必要なリソースは＿＿＿。</a:t>
            </a:r>
            <a:endParaRPr kumimoji="1" lang="en-US" altLang="ja-JP" dirty="0">
              <a:solidFill>
                <a:srgbClr val="0070C0"/>
              </a:solidFill>
            </a:endParaRPr>
          </a:p>
        </p:txBody>
      </p:sp>
    </p:spTree>
    <p:extLst>
      <p:ext uri="{BB962C8B-B14F-4D97-AF65-F5344CB8AC3E}">
        <p14:creationId xmlns:p14="http://schemas.microsoft.com/office/powerpoint/2010/main" val="2217314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畳み込みニューラルネットワーク</a:t>
            </a:r>
            <a:r>
              <a:rPr kumimoji="1" lang="en-US" altLang="ja-JP" dirty="0"/>
              <a:t/>
            </a:r>
            <a:br>
              <a:rPr kumimoji="1" lang="en-US" altLang="ja-JP" dirty="0"/>
            </a:br>
            <a:r>
              <a:rPr lang="en-US" altLang="ja-JP" dirty="0"/>
              <a:t>(</a:t>
            </a:r>
            <a:r>
              <a:rPr lang="en-US" altLang="ja-JP" u="sng" dirty="0"/>
              <a:t>C</a:t>
            </a:r>
            <a:r>
              <a:rPr lang="en-US" altLang="ja-JP" dirty="0"/>
              <a:t>onvolutional </a:t>
            </a:r>
            <a:r>
              <a:rPr lang="en-US" altLang="ja-JP" u="sng" dirty="0"/>
              <a:t>N</a:t>
            </a:r>
            <a:r>
              <a:rPr lang="en-US" altLang="ja-JP" dirty="0"/>
              <a:t>eural </a:t>
            </a:r>
            <a:r>
              <a:rPr lang="en-US" altLang="ja-JP" u="sng" dirty="0"/>
              <a:t>N</a:t>
            </a:r>
            <a:r>
              <a:rPr lang="en-US" altLang="ja-JP" dirty="0"/>
              <a:t>etwork = CNN)</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37</a:t>
            </a:fld>
            <a:endParaRPr kumimoji="1" lang="ja-JP" altLang="en-US"/>
          </a:p>
        </p:txBody>
      </p:sp>
      <p:sp>
        <p:nvSpPr>
          <p:cNvPr id="15" name="テキスト ボックス 14"/>
          <p:cNvSpPr txBox="1"/>
          <p:nvPr/>
        </p:nvSpPr>
        <p:spPr>
          <a:xfrm>
            <a:off x="498759" y="1988049"/>
            <a:ext cx="5416868" cy="1200329"/>
          </a:xfrm>
          <a:prstGeom prst="rect">
            <a:avLst/>
          </a:prstGeom>
          <a:noFill/>
        </p:spPr>
        <p:txBody>
          <a:bodyPr wrap="none" rtlCol="0">
            <a:spAutoFit/>
          </a:bodyPr>
          <a:lstStyle/>
          <a:p>
            <a:r>
              <a:rPr kumimoji="1" lang="ja-JP" altLang="en-US" sz="2400" dirty="0"/>
              <a:t>パラメータ数の爆発を避けるために、</a:t>
            </a:r>
            <a:endParaRPr kumimoji="1" lang="en-US" altLang="ja-JP" sz="2400" dirty="0"/>
          </a:p>
          <a:p>
            <a:r>
              <a:rPr lang="ja-JP" altLang="en-US" sz="2400" dirty="0"/>
              <a:t>・特徴量の局所性に着目</a:t>
            </a:r>
            <a:endParaRPr lang="en-US" altLang="ja-JP" sz="2400" dirty="0"/>
          </a:p>
          <a:p>
            <a:r>
              <a:rPr kumimoji="1" lang="ja-JP" altLang="en-US" sz="2400" dirty="0"/>
              <a:t>・パラメータの使いまわし</a:t>
            </a:r>
          </a:p>
        </p:txBody>
      </p:sp>
      <p:grpSp>
        <p:nvGrpSpPr>
          <p:cNvPr id="7" name="グループ化 6"/>
          <p:cNvGrpSpPr/>
          <p:nvPr/>
        </p:nvGrpSpPr>
        <p:grpSpPr>
          <a:xfrm>
            <a:off x="6596535" y="2124982"/>
            <a:ext cx="4074936" cy="4416137"/>
            <a:chOff x="5121019" y="1714498"/>
            <a:chExt cx="4074936" cy="4416137"/>
          </a:xfrm>
        </p:grpSpPr>
        <p:pic>
          <p:nvPicPr>
            <p:cNvPr id="10"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121019" y="1714498"/>
              <a:ext cx="2869590" cy="441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5"/>
            <p:cNvSpPr/>
            <p:nvPr/>
          </p:nvSpPr>
          <p:spPr>
            <a:xfrm>
              <a:off x="7616537" y="1927552"/>
              <a:ext cx="1579418" cy="3990027"/>
            </a:xfrm>
            <a:prstGeom prst="rect">
              <a:avLst/>
            </a:prstGeom>
            <a:gradFill flip="none" rotWithShape="1">
              <a:gsLst>
                <a:gs pos="0">
                  <a:schemeClr val="bg1">
                    <a:alpha val="0"/>
                  </a:schemeClr>
                </a:gs>
                <a:gs pos="23000">
                  <a:schemeClr val="bg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13" name="図 12"/>
          <p:cNvPicPr>
            <a:picLocks noChangeAspect="1"/>
          </p:cNvPicPr>
          <p:nvPr/>
        </p:nvPicPr>
        <p:blipFill>
          <a:blip r:embed="rId3" cstate="email">
            <a:grayscl/>
            <a:extLst>
              <a:ext uri="{28A0092B-C50C-407E-A947-70E740481C1C}">
                <a14:useLocalDpi xmlns:a14="http://schemas.microsoft.com/office/drawing/2010/main"/>
              </a:ext>
            </a:extLst>
          </a:blip>
          <a:stretch>
            <a:fillRect/>
          </a:stretch>
        </p:blipFill>
        <p:spPr>
          <a:xfrm>
            <a:off x="3886783" y="3188378"/>
            <a:ext cx="2209473" cy="2289342"/>
          </a:xfrm>
          <a:prstGeom prst="rect">
            <a:avLst/>
          </a:prstGeom>
        </p:spPr>
      </p:pic>
      <p:sp>
        <p:nvSpPr>
          <p:cNvPr id="12" name="正方形/長方形 11"/>
          <p:cNvSpPr/>
          <p:nvPr/>
        </p:nvSpPr>
        <p:spPr>
          <a:xfrm>
            <a:off x="4383031" y="3559506"/>
            <a:ext cx="398731" cy="39873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flipV="1">
            <a:off x="4781762" y="3366366"/>
            <a:ext cx="2018887" cy="193140"/>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781762" y="3958237"/>
            <a:ext cx="2018887" cy="374812"/>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900331" y="3366366"/>
            <a:ext cx="1620221" cy="59187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6900331" y="3462936"/>
            <a:ext cx="1620221" cy="49530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6900331" y="3559506"/>
            <a:ext cx="1620221" cy="3987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6900331" y="3662301"/>
            <a:ext cx="1620221" cy="29593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6900331" y="3710586"/>
            <a:ext cx="1620221" cy="24765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6900331" y="3810269"/>
            <a:ext cx="1620221" cy="14796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6900331" y="3884253"/>
            <a:ext cx="1620221" cy="7398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6900331" y="3958237"/>
            <a:ext cx="162022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V="1">
            <a:off x="6900331" y="3958237"/>
            <a:ext cx="1620221" cy="762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6900331" y="3958237"/>
            <a:ext cx="1620221" cy="18740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6900331" y="3958237"/>
            <a:ext cx="1620221" cy="26047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9" name="円/楕円 58"/>
          <p:cNvSpPr/>
          <p:nvPr/>
        </p:nvSpPr>
        <p:spPr>
          <a:xfrm>
            <a:off x="6759085" y="3334159"/>
            <a:ext cx="259773" cy="104045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正方形/長方形 59"/>
          <p:cNvSpPr/>
          <p:nvPr/>
        </p:nvSpPr>
        <p:spPr>
          <a:xfrm>
            <a:off x="5069211" y="4721062"/>
            <a:ext cx="398731" cy="398731"/>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V="1">
            <a:off x="5467942" y="4576208"/>
            <a:ext cx="1353869" cy="144854"/>
          </a:xfrm>
          <a:prstGeom prst="line">
            <a:avLst/>
          </a:prstGeom>
          <a:ln w="28575">
            <a:solidFill>
              <a:schemeClr val="accent6">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5467942" y="5168079"/>
            <a:ext cx="1353869" cy="374812"/>
          </a:xfrm>
          <a:prstGeom prst="line">
            <a:avLst/>
          </a:prstGeom>
          <a:ln w="28575">
            <a:solidFill>
              <a:schemeClr val="accent6">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6921493" y="4576208"/>
            <a:ext cx="1620221" cy="59187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921493" y="4672778"/>
            <a:ext cx="1620221" cy="49530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6921493" y="4769348"/>
            <a:ext cx="1620221" cy="39873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6921493" y="4872143"/>
            <a:ext cx="1620221" cy="29593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6921493" y="4920428"/>
            <a:ext cx="1620221" cy="24765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6921493" y="5020111"/>
            <a:ext cx="1620221" cy="14796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6921493" y="5094095"/>
            <a:ext cx="1620221" cy="7398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6921493" y="5168079"/>
            <a:ext cx="1620221"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V="1">
            <a:off x="6921493" y="5168079"/>
            <a:ext cx="1620221" cy="762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6921493" y="5168079"/>
            <a:ext cx="1620221" cy="18740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V="1">
            <a:off x="6921493" y="5168079"/>
            <a:ext cx="1620221" cy="26047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4" name="円/楕円 73"/>
          <p:cNvSpPr/>
          <p:nvPr/>
        </p:nvSpPr>
        <p:spPr>
          <a:xfrm>
            <a:off x="6780247" y="4544001"/>
            <a:ext cx="259773" cy="1040455"/>
          </a:xfrm>
          <a:prstGeom prst="ellipse">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77" name="直線コネクタ 76"/>
          <p:cNvCxnSpPr/>
          <p:nvPr/>
        </p:nvCxnSpPr>
        <p:spPr>
          <a:xfrm flipV="1">
            <a:off x="6888971" y="3958237"/>
            <a:ext cx="1558845" cy="37481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V="1">
            <a:off x="6931884" y="5178508"/>
            <a:ext cx="1558845" cy="37481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052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どういう計算をするか</a:t>
            </a:r>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38</a:t>
            </a:fld>
            <a:endParaRPr kumimoji="1" lang="ja-JP" altLang="en-US"/>
          </a:p>
        </p:txBody>
      </p:sp>
      <p:sp>
        <p:nvSpPr>
          <p:cNvPr id="4" name="テキスト ボックス 3"/>
          <p:cNvSpPr txBox="1"/>
          <p:nvPr/>
        </p:nvSpPr>
        <p:spPr>
          <a:xfrm>
            <a:off x="1163782" y="3273136"/>
            <a:ext cx="7798930" cy="646331"/>
          </a:xfrm>
          <a:prstGeom prst="rect">
            <a:avLst/>
          </a:prstGeom>
          <a:noFill/>
        </p:spPr>
        <p:txBody>
          <a:bodyPr wrap="none" rtlCol="0">
            <a:spAutoFit/>
          </a:bodyPr>
          <a:lstStyle/>
          <a:p>
            <a:r>
              <a:rPr lang="en-US" altLang="ja-JP" dirty="0">
                <a:hlinkClick r:id="rId2"/>
              </a:rPr>
              <a:t>http://brohrer.github.io/how_convolutional_neural_networks_work.html</a:t>
            </a:r>
            <a:endParaRPr lang="en-US" altLang="ja-JP" dirty="0"/>
          </a:p>
          <a:p>
            <a:r>
              <a:rPr lang="ja-JP" altLang="en-US" dirty="0"/>
              <a:t>のパワーポイントを拝借して説明します。</a:t>
            </a:r>
            <a:endParaRPr kumimoji="1" lang="en-US" altLang="ja-JP" dirty="0"/>
          </a:p>
        </p:txBody>
      </p:sp>
    </p:spTree>
    <p:extLst>
      <p:ext uri="{BB962C8B-B14F-4D97-AF65-F5344CB8AC3E}">
        <p14:creationId xmlns:p14="http://schemas.microsoft.com/office/powerpoint/2010/main" val="4017606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xmlns="" id="{64F56C11-3EEF-4888-A5B9-B29494241DD7}"/>
              </a:ext>
            </a:extLst>
          </p:cNvPr>
          <p:cNvSpPr/>
          <p:nvPr/>
        </p:nvSpPr>
        <p:spPr>
          <a:xfrm>
            <a:off x="1084208" y="2874427"/>
            <a:ext cx="857476" cy="95156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ja-JP" sz="8800" dirty="0">
                <a:latin typeface="Mistral" panose="03090702030407020403" pitchFamily="66" charset="0"/>
              </a:rPr>
              <a:t>6</a:t>
            </a:r>
            <a:endParaRPr kumimoji="1" lang="ja-JP" altLang="en-US" sz="8800" dirty="0">
              <a:latin typeface="Mistral" panose="03090702030407020403" pitchFamily="66" charset="0"/>
            </a:endParaRPr>
          </a:p>
        </p:txBody>
      </p:sp>
      <p:sp>
        <p:nvSpPr>
          <p:cNvPr id="9" name="テキスト ボックス 8">
            <a:extLst>
              <a:ext uri="{FF2B5EF4-FFF2-40B4-BE49-F238E27FC236}">
                <a16:creationId xmlns:a16="http://schemas.microsoft.com/office/drawing/2014/main" xmlns="" id="{1F7011A0-4781-4533-A459-3B7820DB4E4D}"/>
              </a:ext>
            </a:extLst>
          </p:cNvPr>
          <p:cNvSpPr txBox="1"/>
          <p:nvPr/>
        </p:nvSpPr>
        <p:spPr>
          <a:xfrm>
            <a:off x="1317946" y="2641443"/>
            <a:ext cx="343666" cy="275853"/>
          </a:xfrm>
          <a:prstGeom prst="rect">
            <a:avLst/>
          </a:prstGeom>
          <a:noFill/>
        </p:spPr>
        <p:txBody>
          <a:bodyPr wrap="none" rtlCol="0">
            <a:spAutoFit/>
          </a:bodyPr>
          <a:lstStyle/>
          <a:p>
            <a:r>
              <a:rPr kumimoji="1" lang="en-US" altLang="ja-JP" sz="1400" dirty="0"/>
              <a:t>28</a:t>
            </a:r>
            <a:endParaRPr kumimoji="1" lang="ja-JP" altLang="en-US" sz="1400" dirty="0"/>
          </a:p>
        </p:txBody>
      </p:sp>
      <p:sp>
        <p:nvSpPr>
          <p:cNvPr id="11" name="テキスト ボックス 10">
            <a:extLst>
              <a:ext uri="{FF2B5EF4-FFF2-40B4-BE49-F238E27FC236}">
                <a16:creationId xmlns:a16="http://schemas.microsoft.com/office/drawing/2014/main" xmlns="" id="{75767083-0E45-4301-B5F6-9CC8457C3769}"/>
              </a:ext>
            </a:extLst>
          </p:cNvPr>
          <p:cNvSpPr txBox="1"/>
          <p:nvPr/>
        </p:nvSpPr>
        <p:spPr>
          <a:xfrm rot="16200000">
            <a:off x="804293" y="3212282"/>
            <a:ext cx="343667" cy="275853"/>
          </a:xfrm>
          <a:prstGeom prst="rect">
            <a:avLst/>
          </a:prstGeom>
          <a:noFill/>
        </p:spPr>
        <p:txBody>
          <a:bodyPr wrap="none" rtlCol="0">
            <a:spAutoFit/>
          </a:bodyPr>
          <a:lstStyle/>
          <a:p>
            <a:r>
              <a:rPr kumimoji="1" lang="en-US" altLang="ja-JP" sz="1400" dirty="0"/>
              <a:t>28</a:t>
            </a:r>
            <a:endParaRPr kumimoji="1" lang="ja-JP" altLang="en-US" sz="1400" dirty="0"/>
          </a:p>
        </p:txBody>
      </p:sp>
      <p:sp>
        <p:nvSpPr>
          <p:cNvPr id="6" name="正方形/長方形 5">
            <a:extLst>
              <a:ext uri="{FF2B5EF4-FFF2-40B4-BE49-F238E27FC236}">
                <a16:creationId xmlns:a16="http://schemas.microsoft.com/office/drawing/2014/main" xmlns="" id="{BFF26309-CB84-4028-8F2C-C31BB4FCEFFF}"/>
              </a:ext>
            </a:extLst>
          </p:cNvPr>
          <p:cNvSpPr/>
          <p:nvPr/>
        </p:nvSpPr>
        <p:spPr>
          <a:xfrm>
            <a:off x="1538435" y="3005399"/>
            <a:ext cx="262178" cy="26217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 name="正方形/長方形 7">
            <a:extLst>
              <a:ext uri="{FF2B5EF4-FFF2-40B4-BE49-F238E27FC236}">
                <a16:creationId xmlns:a16="http://schemas.microsoft.com/office/drawing/2014/main" xmlns="" id="{8E98AA6C-6414-438C-9EEB-A4E5534D998A}"/>
              </a:ext>
            </a:extLst>
          </p:cNvPr>
          <p:cNvSpPr/>
          <p:nvPr/>
        </p:nvSpPr>
        <p:spPr>
          <a:xfrm>
            <a:off x="2497812" y="2812820"/>
            <a:ext cx="693144" cy="6931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 name="正方形/長方形 11">
            <a:extLst>
              <a:ext uri="{FF2B5EF4-FFF2-40B4-BE49-F238E27FC236}">
                <a16:creationId xmlns:a16="http://schemas.microsoft.com/office/drawing/2014/main" xmlns="" id="{72134B02-DB65-45EE-89A0-A67218E93D41}"/>
              </a:ext>
            </a:extLst>
          </p:cNvPr>
          <p:cNvSpPr/>
          <p:nvPr/>
        </p:nvSpPr>
        <p:spPr>
          <a:xfrm>
            <a:off x="2605996" y="2921004"/>
            <a:ext cx="693144" cy="69314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正方形/長方形 17">
            <a:extLst>
              <a:ext uri="{FF2B5EF4-FFF2-40B4-BE49-F238E27FC236}">
                <a16:creationId xmlns:a16="http://schemas.microsoft.com/office/drawing/2014/main" xmlns="" id="{9E0501E0-0D2D-49FA-AA32-A6902D9A9CBE}"/>
              </a:ext>
            </a:extLst>
          </p:cNvPr>
          <p:cNvSpPr/>
          <p:nvPr/>
        </p:nvSpPr>
        <p:spPr>
          <a:xfrm>
            <a:off x="2844384" y="3159392"/>
            <a:ext cx="693144" cy="69314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9" name="正方形/長方形 18">
            <a:extLst>
              <a:ext uri="{FF2B5EF4-FFF2-40B4-BE49-F238E27FC236}">
                <a16:creationId xmlns:a16="http://schemas.microsoft.com/office/drawing/2014/main" xmlns="" id="{60455F63-7558-4451-9035-F9E84B17B573}"/>
              </a:ext>
            </a:extLst>
          </p:cNvPr>
          <p:cNvSpPr/>
          <p:nvPr/>
        </p:nvSpPr>
        <p:spPr>
          <a:xfrm>
            <a:off x="2952568" y="3267576"/>
            <a:ext cx="693144" cy="69314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0" name="正方形/長方形 19">
            <a:extLst>
              <a:ext uri="{FF2B5EF4-FFF2-40B4-BE49-F238E27FC236}">
                <a16:creationId xmlns:a16="http://schemas.microsoft.com/office/drawing/2014/main" xmlns="" id="{CCD4A764-0918-468F-A850-9A3B7DFC0C46}"/>
              </a:ext>
            </a:extLst>
          </p:cNvPr>
          <p:cNvSpPr/>
          <p:nvPr/>
        </p:nvSpPr>
        <p:spPr>
          <a:xfrm>
            <a:off x="3066741" y="3372597"/>
            <a:ext cx="89755" cy="8975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1" name="直線コネクタ 20">
            <a:extLst>
              <a:ext uri="{FF2B5EF4-FFF2-40B4-BE49-F238E27FC236}">
                <a16:creationId xmlns:a16="http://schemas.microsoft.com/office/drawing/2014/main" xmlns="" id="{F9A9CF68-FC46-484C-8311-C97E04D9AE82}"/>
              </a:ext>
            </a:extLst>
          </p:cNvPr>
          <p:cNvCxnSpPr>
            <a:cxnSpLocks/>
            <a:stCxn id="6" idx="0"/>
            <a:endCxn id="20" idx="0"/>
          </p:cNvCxnSpPr>
          <p:nvPr/>
        </p:nvCxnSpPr>
        <p:spPr>
          <a:xfrm>
            <a:off x="1669524" y="3005399"/>
            <a:ext cx="1442095" cy="367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xmlns="" id="{9EE43E27-E6CE-4F10-A1E5-113612A218BB}"/>
              </a:ext>
            </a:extLst>
          </p:cNvPr>
          <p:cNvCxnSpPr>
            <a:cxnSpLocks/>
            <a:stCxn id="6" idx="2"/>
            <a:endCxn id="20" idx="2"/>
          </p:cNvCxnSpPr>
          <p:nvPr/>
        </p:nvCxnSpPr>
        <p:spPr>
          <a:xfrm>
            <a:off x="1669524" y="3267576"/>
            <a:ext cx="1442095" cy="194776"/>
          </a:xfrm>
          <a:prstGeom prst="line">
            <a:avLst/>
          </a:prstGeom>
        </p:spPr>
        <p:style>
          <a:lnRef idx="1">
            <a:schemeClr val="accent1"/>
          </a:lnRef>
          <a:fillRef idx="0">
            <a:schemeClr val="accent1"/>
          </a:fillRef>
          <a:effectRef idx="0">
            <a:schemeClr val="accent1"/>
          </a:effectRef>
          <a:fontRef idx="minor">
            <a:schemeClr val="tx1"/>
          </a:fontRef>
        </p:style>
      </p:cxnSp>
      <p:sp>
        <p:nvSpPr>
          <p:cNvPr id="28" name="右中かっこ 27">
            <a:extLst>
              <a:ext uri="{FF2B5EF4-FFF2-40B4-BE49-F238E27FC236}">
                <a16:creationId xmlns:a16="http://schemas.microsoft.com/office/drawing/2014/main" xmlns="" id="{9879D54A-107F-47F1-8E32-456548CF6910}"/>
              </a:ext>
            </a:extLst>
          </p:cNvPr>
          <p:cNvSpPr/>
          <p:nvPr/>
        </p:nvSpPr>
        <p:spPr>
          <a:xfrm rot="7989950">
            <a:off x="2555111" y="3480487"/>
            <a:ext cx="162868" cy="63955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29" name="テキスト ボックス 28">
            <a:extLst>
              <a:ext uri="{FF2B5EF4-FFF2-40B4-BE49-F238E27FC236}">
                <a16:creationId xmlns:a16="http://schemas.microsoft.com/office/drawing/2014/main" xmlns="" id="{F5A66448-ED4E-4992-B74B-E688CEF0AD41}"/>
              </a:ext>
            </a:extLst>
          </p:cNvPr>
          <p:cNvSpPr txBox="1"/>
          <p:nvPr/>
        </p:nvSpPr>
        <p:spPr>
          <a:xfrm>
            <a:off x="2344467" y="3837168"/>
            <a:ext cx="343666" cy="275853"/>
          </a:xfrm>
          <a:prstGeom prst="rect">
            <a:avLst/>
          </a:prstGeom>
          <a:noFill/>
        </p:spPr>
        <p:txBody>
          <a:bodyPr wrap="none" rtlCol="0">
            <a:spAutoFit/>
          </a:bodyPr>
          <a:lstStyle/>
          <a:p>
            <a:r>
              <a:rPr kumimoji="1" lang="en-US" altLang="ja-JP" sz="1400" dirty="0"/>
              <a:t>30</a:t>
            </a:r>
            <a:endParaRPr kumimoji="1" lang="ja-JP" altLang="en-US" sz="1400" dirty="0"/>
          </a:p>
        </p:txBody>
      </p:sp>
      <p:sp>
        <p:nvSpPr>
          <p:cNvPr id="31" name="テキスト ボックス 30">
            <a:extLst>
              <a:ext uri="{FF2B5EF4-FFF2-40B4-BE49-F238E27FC236}">
                <a16:creationId xmlns:a16="http://schemas.microsoft.com/office/drawing/2014/main" xmlns="" id="{4305017E-4CD3-458D-A912-498CEC10598A}"/>
              </a:ext>
            </a:extLst>
          </p:cNvPr>
          <p:cNvSpPr txBox="1"/>
          <p:nvPr/>
        </p:nvSpPr>
        <p:spPr>
          <a:xfrm>
            <a:off x="3139056" y="3036073"/>
            <a:ext cx="343666" cy="275853"/>
          </a:xfrm>
          <a:prstGeom prst="rect">
            <a:avLst/>
          </a:prstGeom>
          <a:noFill/>
        </p:spPr>
        <p:txBody>
          <a:bodyPr wrap="none" rtlCol="0">
            <a:spAutoFit/>
          </a:bodyPr>
          <a:lstStyle/>
          <a:p>
            <a:r>
              <a:rPr kumimoji="1" lang="en-US" altLang="ja-JP" sz="1400" dirty="0"/>
              <a:t>24</a:t>
            </a:r>
            <a:endParaRPr kumimoji="1" lang="ja-JP" altLang="en-US" sz="1400" dirty="0"/>
          </a:p>
        </p:txBody>
      </p:sp>
      <p:sp>
        <p:nvSpPr>
          <p:cNvPr id="32" name="テキスト ボックス 31">
            <a:extLst>
              <a:ext uri="{FF2B5EF4-FFF2-40B4-BE49-F238E27FC236}">
                <a16:creationId xmlns:a16="http://schemas.microsoft.com/office/drawing/2014/main" xmlns="" id="{0861E5A8-5CCA-4A05-9445-61C0D7F7EACD}"/>
              </a:ext>
            </a:extLst>
          </p:cNvPr>
          <p:cNvSpPr txBox="1"/>
          <p:nvPr/>
        </p:nvSpPr>
        <p:spPr>
          <a:xfrm rot="5400000">
            <a:off x="3583748" y="3431636"/>
            <a:ext cx="343667" cy="275853"/>
          </a:xfrm>
          <a:prstGeom prst="rect">
            <a:avLst/>
          </a:prstGeom>
          <a:noFill/>
        </p:spPr>
        <p:txBody>
          <a:bodyPr wrap="none" rtlCol="0">
            <a:spAutoFit/>
          </a:bodyPr>
          <a:lstStyle/>
          <a:p>
            <a:r>
              <a:rPr kumimoji="1" lang="en-US" altLang="ja-JP" sz="1400" dirty="0"/>
              <a:t>24</a:t>
            </a:r>
            <a:endParaRPr kumimoji="1" lang="ja-JP" altLang="en-US" sz="1400" dirty="0"/>
          </a:p>
        </p:txBody>
      </p:sp>
      <p:sp>
        <p:nvSpPr>
          <p:cNvPr id="30" name="テキスト ボックス 29">
            <a:extLst>
              <a:ext uri="{FF2B5EF4-FFF2-40B4-BE49-F238E27FC236}">
                <a16:creationId xmlns:a16="http://schemas.microsoft.com/office/drawing/2014/main" xmlns="" id="{AC23A2B9-DA9E-4D9F-8D45-08AD94865EAA}"/>
              </a:ext>
            </a:extLst>
          </p:cNvPr>
          <p:cNvSpPr txBox="1"/>
          <p:nvPr/>
        </p:nvSpPr>
        <p:spPr>
          <a:xfrm>
            <a:off x="1624428" y="2438981"/>
            <a:ext cx="1471878" cy="307777"/>
          </a:xfrm>
          <a:prstGeom prst="rect">
            <a:avLst/>
          </a:prstGeom>
          <a:solidFill>
            <a:schemeClr val="accent1">
              <a:lumMod val="20000"/>
              <a:lumOff val="80000"/>
            </a:schemeClr>
          </a:solidFill>
        </p:spPr>
        <p:txBody>
          <a:bodyPr wrap="none" rtlCol="0">
            <a:spAutoFit/>
          </a:bodyPr>
          <a:lstStyle/>
          <a:p>
            <a:r>
              <a:rPr kumimoji="1" lang="en-US" altLang="ja-JP" sz="1400" dirty="0"/>
              <a:t>Filter 5x5 x30</a:t>
            </a:r>
            <a:r>
              <a:rPr kumimoji="1" lang="ja-JP" altLang="en-US" sz="1400" dirty="0"/>
              <a:t>枚</a:t>
            </a:r>
          </a:p>
        </p:txBody>
      </p:sp>
      <p:cxnSp>
        <p:nvCxnSpPr>
          <p:cNvPr id="34" name="直線矢印コネクタ 33">
            <a:extLst>
              <a:ext uri="{FF2B5EF4-FFF2-40B4-BE49-F238E27FC236}">
                <a16:creationId xmlns:a16="http://schemas.microsoft.com/office/drawing/2014/main" xmlns="" id="{FA75773F-C4C1-4DEA-82CE-89880FCE5D13}"/>
              </a:ext>
            </a:extLst>
          </p:cNvPr>
          <p:cNvCxnSpPr>
            <a:cxnSpLocks/>
            <a:stCxn id="30" idx="2"/>
          </p:cNvCxnSpPr>
          <p:nvPr/>
        </p:nvCxnSpPr>
        <p:spPr>
          <a:xfrm flipH="1">
            <a:off x="1819419" y="2746758"/>
            <a:ext cx="540948" cy="21960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グループ化 52">
            <a:extLst>
              <a:ext uri="{FF2B5EF4-FFF2-40B4-BE49-F238E27FC236}">
                <a16:creationId xmlns:a16="http://schemas.microsoft.com/office/drawing/2014/main" xmlns="" id="{5FC1A300-ECA4-49B3-A7F2-6A5B49393D44}"/>
              </a:ext>
            </a:extLst>
          </p:cNvPr>
          <p:cNvGrpSpPr/>
          <p:nvPr/>
        </p:nvGrpSpPr>
        <p:grpSpPr>
          <a:xfrm>
            <a:off x="4102598" y="2923505"/>
            <a:ext cx="765587" cy="738861"/>
            <a:chOff x="5384763" y="3310248"/>
            <a:chExt cx="1078489" cy="1040839"/>
          </a:xfrm>
        </p:grpSpPr>
        <p:sp>
          <p:nvSpPr>
            <p:cNvPr id="37" name="正方形/長方形 36">
              <a:extLst>
                <a:ext uri="{FF2B5EF4-FFF2-40B4-BE49-F238E27FC236}">
                  <a16:creationId xmlns:a16="http://schemas.microsoft.com/office/drawing/2014/main" xmlns="" id="{440F08E2-FAAD-42D0-85C3-AA6320C5D880}"/>
                </a:ext>
              </a:extLst>
            </p:cNvPr>
            <p:cNvSpPr/>
            <p:nvPr/>
          </p:nvSpPr>
          <p:spPr>
            <a:xfrm>
              <a:off x="5384763" y="33102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8" name="正方形/長方形 37">
              <a:extLst>
                <a:ext uri="{FF2B5EF4-FFF2-40B4-BE49-F238E27FC236}">
                  <a16:creationId xmlns:a16="http://schemas.microsoft.com/office/drawing/2014/main" xmlns="" id="{283C9B98-93F3-449D-A90E-FBFABA7EE3CC}"/>
                </a:ext>
              </a:extLst>
            </p:cNvPr>
            <p:cNvSpPr/>
            <p:nvPr/>
          </p:nvSpPr>
          <p:spPr>
            <a:xfrm>
              <a:off x="5549713" y="34626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正方形/長方形 38">
              <a:extLst>
                <a:ext uri="{FF2B5EF4-FFF2-40B4-BE49-F238E27FC236}">
                  <a16:creationId xmlns:a16="http://schemas.microsoft.com/office/drawing/2014/main" xmlns="" id="{28C140A6-CDC9-435F-A157-1A5D6A7B981F}"/>
                </a:ext>
              </a:extLst>
            </p:cNvPr>
            <p:cNvSpPr/>
            <p:nvPr/>
          </p:nvSpPr>
          <p:spPr>
            <a:xfrm>
              <a:off x="5714663" y="36150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0" name="正方形/長方形 39">
              <a:extLst>
                <a:ext uri="{FF2B5EF4-FFF2-40B4-BE49-F238E27FC236}">
                  <a16:creationId xmlns:a16="http://schemas.microsoft.com/office/drawing/2014/main" xmlns="" id="{112E25B5-A40B-4479-8FC4-C366DD87C821}"/>
                </a:ext>
              </a:extLst>
            </p:cNvPr>
            <p:cNvSpPr/>
            <p:nvPr/>
          </p:nvSpPr>
          <p:spPr>
            <a:xfrm>
              <a:off x="5879613" y="37674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正方形/長方形 50">
              <a:extLst>
                <a:ext uri="{FF2B5EF4-FFF2-40B4-BE49-F238E27FC236}">
                  <a16:creationId xmlns:a16="http://schemas.microsoft.com/office/drawing/2014/main" xmlns="" id="{2BE13503-74B7-48DF-9C06-9278E6AEAB58}"/>
                </a:ext>
              </a:extLst>
            </p:cNvPr>
            <p:cNvSpPr/>
            <p:nvPr/>
          </p:nvSpPr>
          <p:spPr>
            <a:xfrm>
              <a:off x="6336813" y="4224648"/>
              <a:ext cx="126439" cy="126439"/>
            </a:xfrm>
            <a:prstGeom prst="rect">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6" name="テキスト ボックス 35">
              <a:extLst>
                <a:ext uri="{FF2B5EF4-FFF2-40B4-BE49-F238E27FC236}">
                  <a16:creationId xmlns:a16="http://schemas.microsoft.com/office/drawing/2014/main" xmlns="" id="{E4EA2B81-B0FA-464B-9707-3BBB05243C2A}"/>
                </a:ext>
              </a:extLst>
            </p:cNvPr>
            <p:cNvSpPr txBox="1"/>
            <p:nvPr/>
          </p:nvSpPr>
          <p:spPr>
            <a:xfrm rot="2700000">
              <a:off x="5930649" y="3885611"/>
              <a:ext cx="459838" cy="388597"/>
            </a:xfrm>
            <a:prstGeom prst="rect">
              <a:avLst/>
            </a:prstGeom>
            <a:noFill/>
          </p:spPr>
          <p:txBody>
            <a:bodyPr wrap="none" rtlCol="0">
              <a:spAutoFit/>
            </a:bodyPr>
            <a:lstStyle/>
            <a:p>
              <a:r>
                <a:rPr kumimoji="1" lang="en-US" altLang="ja-JP" sz="1400" dirty="0"/>
                <a:t>…</a:t>
              </a:r>
              <a:endParaRPr kumimoji="1" lang="ja-JP" altLang="en-US" sz="1400" dirty="0"/>
            </a:p>
          </p:txBody>
        </p:sp>
      </p:grpSp>
      <p:sp>
        <p:nvSpPr>
          <p:cNvPr id="52" name="テキスト ボックス 51">
            <a:extLst>
              <a:ext uri="{FF2B5EF4-FFF2-40B4-BE49-F238E27FC236}">
                <a16:creationId xmlns:a16="http://schemas.microsoft.com/office/drawing/2014/main" xmlns="" id="{D58DD929-BD12-42A0-A1FA-9D53CCA2987C}"/>
              </a:ext>
            </a:extLst>
          </p:cNvPr>
          <p:cNvSpPr txBox="1"/>
          <p:nvPr/>
        </p:nvSpPr>
        <p:spPr>
          <a:xfrm>
            <a:off x="3773571" y="3125848"/>
            <a:ext cx="281888" cy="275853"/>
          </a:xfrm>
          <a:prstGeom prst="rect">
            <a:avLst/>
          </a:prstGeom>
          <a:noFill/>
        </p:spPr>
        <p:txBody>
          <a:bodyPr wrap="none" rtlCol="0">
            <a:spAutoFit/>
          </a:bodyPr>
          <a:lstStyle/>
          <a:p>
            <a:r>
              <a:rPr kumimoji="1" lang="en-US" altLang="ja-JP" sz="1400" dirty="0"/>
              <a:t>+</a:t>
            </a:r>
            <a:endParaRPr kumimoji="1" lang="ja-JP" altLang="en-US" sz="1400" dirty="0"/>
          </a:p>
        </p:txBody>
      </p:sp>
      <p:sp>
        <p:nvSpPr>
          <p:cNvPr id="55" name="テキスト ボックス 54">
            <a:extLst>
              <a:ext uri="{FF2B5EF4-FFF2-40B4-BE49-F238E27FC236}">
                <a16:creationId xmlns:a16="http://schemas.microsoft.com/office/drawing/2014/main" xmlns="" id="{015FB4F0-0998-42F0-B46A-A9C331BCB592}"/>
              </a:ext>
            </a:extLst>
          </p:cNvPr>
          <p:cNvSpPr txBox="1"/>
          <p:nvPr/>
        </p:nvSpPr>
        <p:spPr>
          <a:xfrm>
            <a:off x="4289646" y="2734189"/>
            <a:ext cx="488777" cy="275853"/>
          </a:xfrm>
          <a:prstGeom prst="rect">
            <a:avLst/>
          </a:prstGeom>
          <a:noFill/>
        </p:spPr>
        <p:txBody>
          <a:bodyPr wrap="none" rtlCol="0">
            <a:spAutoFit/>
          </a:bodyPr>
          <a:lstStyle/>
          <a:p>
            <a:r>
              <a:rPr kumimoji="1" lang="en-US" altLang="ja-JP" sz="1400" dirty="0"/>
              <a:t>Bias</a:t>
            </a:r>
            <a:endParaRPr kumimoji="1" lang="ja-JP" altLang="en-US" sz="1400" dirty="0"/>
          </a:p>
        </p:txBody>
      </p:sp>
      <p:sp>
        <p:nvSpPr>
          <p:cNvPr id="56" name="右中かっこ 55">
            <a:extLst>
              <a:ext uri="{FF2B5EF4-FFF2-40B4-BE49-F238E27FC236}">
                <a16:creationId xmlns:a16="http://schemas.microsoft.com/office/drawing/2014/main" xmlns="" id="{E365D353-D6A2-4425-B044-66E539CBEEE3}"/>
              </a:ext>
            </a:extLst>
          </p:cNvPr>
          <p:cNvSpPr/>
          <p:nvPr/>
        </p:nvSpPr>
        <p:spPr>
          <a:xfrm rot="7989950">
            <a:off x="4315976" y="2909297"/>
            <a:ext cx="143287" cy="99008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57" name="テキスト ボックス 56">
            <a:extLst>
              <a:ext uri="{FF2B5EF4-FFF2-40B4-BE49-F238E27FC236}">
                <a16:creationId xmlns:a16="http://schemas.microsoft.com/office/drawing/2014/main" xmlns="" id="{5192C489-1A4E-4255-B17E-19EC1854E0EB}"/>
              </a:ext>
            </a:extLst>
          </p:cNvPr>
          <p:cNvSpPr txBox="1"/>
          <p:nvPr/>
        </p:nvSpPr>
        <p:spPr>
          <a:xfrm>
            <a:off x="4159446" y="3448690"/>
            <a:ext cx="343666" cy="275853"/>
          </a:xfrm>
          <a:prstGeom prst="rect">
            <a:avLst/>
          </a:prstGeom>
          <a:noFill/>
        </p:spPr>
        <p:txBody>
          <a:bodyPr wrap="none" rtlCol="0">
            <a:spAutoFit/>
          </a:bodyPr>
          <a:lstStyle/>
          <a:p>
            <a:r>
              <a:rPr kumimoji="1" lang="en-US" altLang="ja-JP" sz="1400" dirty="0"/>
              <a:t>30</a:t>
            </a:r>
            <a:endParaRPr kumimoji="1" lang="ja-JP" altLang="en-US" sz="1400" dirty="0"/>
          </a:p>
        </p:txBody>
      </p:sp>
      <p:sp>
        <p:nvSpPr>
          <p:cNvPr id="59" name="テキスト ボックス 58">
            <a:extLst>
              <a:ext uri="{FF2B5EF4-FFF2-40B4-BE49-F238E27FC236}">
                <a16:creationId xmlns:a16="http://schemas.microsoft.com/office/drawing/2014/main" xmlns="" id="{6E6CF249-AA19-4EE7-828C-89169A18B59B}"/>
              </a:ext>
            </a:extLst>
          </p:cNvPr>
          <p:cNvSpPr txBox="1"/>
          <p:nvPr/>
        </p:nvSpPr>
        <p:spPr>
          <a:xfrm>
            <a:off x="5403038" y="2848382"/>
            <a:ext cx="579291" cy="275853"/>
          </a:xfrm>
          <a:prstGeom prst="rect">
            <a:avLst/>
          </a:prstGeom>
          <a:noFill/>
        </p:spPr>
        <p:txBody>
          <a:bodyPr wrap="none" rtlCol="0">
            <a:spAutoFit/>
          </a:bodyPr>
          <a:lstStyle/>
          <a:p>
            <a:r>
              <a:rPr kumimoji="1" lang="en-US" altLang="ja-JP" sz="1400" dirty="0" err="1"/>
              <a:t>ReLU</a:t>
            </a:r>
            <a:endParaRPr kumimoji="1" lang="ja-JP" altLang="en-US" sz="1400" dirty="0"/>
          </a:p>
        </p:txBody>
      </p:sp>
      <p:sp>
        <p:nvSpPr>
          <p:cNvPr id="54" name="右大かっこ 53">
            <a:extLst>
              <a:ext uri="{FF2B5EF4-FFF2-40B4-BE49-F238E27FC236}">
                <a16:creationId xmlns:a16="http://schemas.microsoft.com/office/drawing/2014/main" xmlns="" id="{B2A71763-07B4-4C2E-A919-B37FEC67E2BE}"/>
              </a:ext>
            </a:extLst>
          </p:cNvPr>
          <p:cNvSpPr/>
          <p:nvPr/>
        </p:nvSpPr>
        <p:spPr>
          <a:xfrm rot="5400000">
            <a:off x="3517712" y="3013700"/>
            <a:ext cx="50618" cy="2497597"/>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58" name="テキスト ボックス 57">
            <a:extLst>
              <a:ext uri="{FF2B5EF4-FFF2-40B4-BE49-F238E27FC236}">
                <a16:creationId xmlns:a16="http://schemas.microsoft.com/office/drawing/2014/main" xmlns="" id="{04152F57-9CC4-4486-A60D-0BBBB298D9A0}"/>
              </a:ext>
            </a:extLst>
          </p:cNvPr>
          <p:cNvSpPr txBox="1"/>
          <p:nvPr/>
        </p:nvSpPr>
        <p:spPr>
          <a:xfrm>
            <a:off x="2959153" y="4318639"/>
            <a:ext cx="1176973" cy="275853"/>
          </a:xfrm>
          <a:prstGeom prst="rect">
            <a:avLst/>
          </a:prstGeom>
          <a:noFill/>
        </p:spPr>
        <p:txBody>
          <a:bodyPr wrap="none" rtlCol="0">
            <a:spAutoFit/>
          </a:bodyPr>
          <a:lstStyle/>
          <a:p>
            <a:r>
              <a:rPr lang="en-US" altLang="ja-JP" sz="1400" dirty="0"/>
              <a:t>Convolutional</a:t>
            </a:r>
            <a:endParaRPr kumimoji="1" lang="ja-JP" altLang="en-US" sz="1400" dirty="0"/>
          </a:p>
        </p:txBody>
      </p:sp>
      <p:cxnSp>
        <p:nvCxnSpPr>
          <p:cNvPr id="61" name="直線コネクタ 60">
            <a:extLst>
              <a:ext uri="{FF2B5EF4-FFF2-40B4-BE49-F238E27FC236}">
                <a16:creationId xmlns:a16="http://schemas.microsoft.com/office/drawing/2014/main" xmlns="" id="{3CBBF83E-6133-4D6B-AC77-9A9EAC321F87}"/>
              </a:ext>
            </a:extLst>
          </p:cNvPr>
          <p:cNvCxnSpPr>
            <a:cxnSpLocks/>
          </p:cNvCxnSpPr>
          <p:nvPr/>
        </p:nvCxnSpPr>
        <p:spPr>
          <a:xfrm>
            <a:off x="5657649" y="3193559"/>
            <a:ext cx="0" cy="781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xmlns="" id="{9E61ABA4-B418-4D14-90C2-A81A00DF0115}"/>
              </a:ext>
            </a:extLst>
          </p:cNvPr>
          <p:cNvCxnSpPr>
            <a:cxnSpLocks/>
          </p:cNvCxnSpPr>
          <p:nvPr/>
        </p:nvCxnSpPr>
        <p:spPr>
          <a:xfrm flipH="1">
            <a:off x="5151613" y="3965188"/>
            <a:ext cx="101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xmlns="" id="{116F3209-3E5C-4089-8742-550EA8B6D032}"/>
              </a:ext>
            </a:extLst>
          </p:cNvPr>
          <p:cNvCxnSpPr>
            <a:cxnSpLocks/>
          </p:cNvCxnSpPr>
          <p:nvPr/>
        </p:nvCxnSpPr>
        <p:spPr>
          <a:xfrm>
            <a:off x="5150020" y="3961671"/>
            <a:ext cx="5060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xmlns="" id="{15C2BC32-ACE1-4AE9-B113-DFF96D612B03}"/>
              </a:ext>
            </a:extLst>
          </p:cNvPr>
          <p:cNvCxnSpPr>
            <a:cxnSpLocks/>
          </p:cNvCxnSpPr>
          <p:nvPr/>
        </p:nvCxnSpPr>
        <p:spPr>
          <a:xfrm flipV="1">
            <a:off x="5656057" y="3329610"/>
            <a:ext cx="469809" cy="6338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右大かっこ 75">
            <a:extLst>
              <a:ext uri="{FF2B5EF4-FFF2-40B4-BE49-F238E27FC236}">
                <a16:creationId xmlns:a16="http://schemas.microsoft.com/office/drawing/2014/main" xmlns="" id="{98911B8C-9D37-4C8E-99FF-020210798E0C}"/>
              </a:ext>
            </a:extLst>
          </p:cNvPr>
          <p:cNvSpPr/>
          <p:nvPr/>
        </p:nvSpPr>
        <p:spPr>
          <a:xfrm rot="5400000">
            <a:off x="5607026" y="3680543"/>
            <a:ext cx="46793" cy="116773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77" name="テキスト ボックス 76">
            <a:extLst>
              <a:ext uri="{FF2B5EF4-FFF2-40B4-BE49-F238E27FC236}">
                <a16:creationId xmlns:a16="http://schemas.microsoft.com/office/drawing/2014/main" xmlns="" id="{F79D10D9-E4C2-44EC-AA2D-B6FC56662F6A}"/>
              </a:ext>
            </a:extLst>
          </p:cNvPr>
          <p:cNvSpPr txBox="1"/>
          <p:nvPr/>
        </p:nvSpPr>
        <p:spPr>
          <a:xfrm>
            <a:off x="5355500" y="4316470"/>
            <a:ext cx="579291" cy="275853"/>
          </a:xfrm>
          <a:prstGeom prst="rect">
            <a:avLst/>
          </a:prstGeom>
          <a:noFill/>
        </p:spPr>
        <p:txBody>
          <a:bodyPr wrap="none" rtlCol="0">
            <a:spAutoFit/>
          </a:bodyPr>
          <a:lstStyle/>
          <a:p>
            <a:r>
              <a:rPr lang="en-US" altLang="ja-JP" sz="1400" dirty="0" err="1"/>
              <a:t>ReLU</a:t>
            </a:r>
            <a:endParaRPr kumimoji="1" lang="ja-JP" altLang="en-US" sz="1400" dirty="0"/>
          </a:p>
        </p:txBody>
      </p:sp>
      <p:sp>
        <p:nvSpPr>
          <p:cNvPr id="78" name="正方形/長方形 77">
            <a:extLst>
              <a:ext uri="{FF2B5EF4-FFF2-40B4-BE49-F238E27FC236}">
                <a16:creationId xmlns:a16="http://schemas.microsoft.com/office/drawing/2014/main" xmlns="" id="{ECD92E2D-F921-4F36-BAD2-E01391027D46}"/>
              </a:ext>
            </a:extLst>
          </p:cNvPr>
          <p:cNvSpPr/>
          <p:nvPr/>
        </p:nvSpPr>
        <p:spPr>
          <a:xfrm>
            <a:off x="7360108" y="3073181"/>
            <a:ext cx="377005" cy="3770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9" name="正方形/長方形 78">
            <a:extLst>
              <a:ext uri="{FF2B5EF4-FFF2-40B4-BE49-F238E27FC236}">
                <a16:creationId xmlns:a16="http://schemas.microsoft.com/office/drawing/2014/main" xmlns="" id="{5A0CBC8E-B1DB-4AA4-A808-9E3E77EFA7CD}"/>
              </a:ext>
            </a:extLst>
          </p:cNvPr>
          <p:cNvSpPr/>
          <p:nvPr/>
        </p:nvSpPr>
        <p:spPr>
          <a:xfrm>
            <a:off x="7468292" y="3181365"/>
            <a:ext cx="377005" cy="3770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0" name="正方形/長方形 79">
            <a:extLst>
              <a:ext uri="{FF2B5EF4-FFF2-40B4-BE49-F238E27FC236}">
                <a16:creationId xmlns:a16="http://schemas.microsoft.com/office/drawing/2014/main" xmlns="" id="{36C7D9F8-9BFB-4976-BBF1-6A473B072BA9}"/>
              </a:ext>
            </a:extLst>
          </p:cNvPr>
          <p:cNvSpPr/>
          <p:nvPr/>
        </p:nvSpPr>
        <p:spPr>
          <a:xfrm>
            <a:off x="7706680" y="3419753"/>
            <a:ext cx="377005" cy="37700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1" name="正方形/長方形 80">
            <a:extLst>
              <a:ext uri="{FF2B5EF4-FFF2-40B4-BE49-F238E27FC236}">
                <a16:creationId xmlns:a16="http://schemas.microsoft.com/office/drawing/2014/main" xmlns="" id="{2CA02F68-290E-4B9C-9987-5D0E3674A05B}"/>
              </a:ext>
            </a:extLst>
          </p:cNvPr>
          <p:cNvSpPr/>
          <p:nvPr/>
        </p:nvSpPr>
        <p:spPr>
          <a:xfrm>
            <a:off x="7814864" y="3527938"/>
            <a:ext cx="377005" cy="37700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右中かっこ 82">
            <a:extLst>
              <a:ext uri="{FF2B5EF4-FFF2-40B4-BE49-F238E27FC236}">
                <a16:creationId xmlns:a16="http://schemas.microsoft.com/office/drawing/2014/main" xmlns="" id="{02B944F6-3033-4DC0-806F-368217A25346}"/>
              </a:ext>
            </a:extLst>
          </p:cNvPr>
          <p:cNvSpPr/>
          <p:nvPr/>
        </p:nvSpPr>
        <p:spPr>
          <a:xfrm rot="7989950">
            <a:off x="7387873" y="3450830"/>
            <a:ext cx="162868" cy="63955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84" name="テキスト ボックス 83">
            <a:extLst>
              <a:ext uri="{FF2B5EF4-FFF2-40B4-BE49-F238E27FC236}">
                <a16:creationId xmlns:a16="http://schemas.microsoft.com/office/drawing/2014/main" xmlns="" id="{CFC0807A-0B03-4C28-8139-D3CABF542037}"/>
              </a:ext>
            </a:extLst>
          </p:cNvPr>
          <p:cNvSpPr txBox="1"/>
          <p:nvPr/>
        </p:nvSpPr>
        <p:spPr>
          <a:xfrm>
            <a:off x="7166533" y="3821143"/>
            <a:ext cx="343666" cy="275853"/>
          </a:xfrm>
          <a:prstGeom prst="rect">
            <a:avLst/>
          </a:prstGeom>
          <a:noFill/>
        </p:spPr>
        <p:txBody>
          <a:bodyPr wrap="none" rtlCol="0">
            <a:spAutoFit/>
          </a:bodyPr>
          <a:lstStyle/>
          <a:p>
            <a:r>
              <a:rPr kumimoji="1" lang="en-US" altLang="ja-JP" sz="1400" dirty="0"/>
              <a:t>30</a:t>
            </a:r>
            <a:endParaRPr kumimoji="1" lang="ja-JP" altLang="en-US" sz="1400" dirty="0"/>
          </a:p>
        </p:txBody>
      </p:sp>
      <p:sp>
        <p:nvSpPr>
          <p:cNvPr id="85" name="テキスト ボックス 84">
            <a:extLst>
              <a:ext uri="{FF2B5EF4-FFF2-40B4-BE49-F238E27FC236}">
                <a16:creationId xmlns:a16="http://schemas.microsoft.com/office/drawing/2014/main" xmlns="" id="{1711AFCB-2EA5-4EE2-A767-7FCDAEBC950D}"/>
              </a:ext>
            </a:extLst>
          </p:cNvPr>
          <p:cNvSpPr txBox="1"/>
          <p:nvPr/>
        </p:nvSpPr>
        <p:spPr>
          <a:xfrm>
            <a:off x="7838794" y="3307093"/>
            <a:ext cx="551009" cy="307777"/>
          </a:xfrm>
          <a:prstGeom prst="rect">
            <a:avLst/>
          </a:prstGeom>
          <a:noFill/>
        </p:spPr>
        <p:txBody>
          <a:bodyPr wrap="square" rtlCol="0">
            <a:spAutoFit/>
          </a:bodyPr>
          <a:lstStyle/>
          <a:p>
            <a:r>
              <a:rPr kumimoji="1" lang="en-US" altLang="ja-JP" sz="1400" dirty="0"/>
              <a:t>12</a:t>
            </a:r>
            <a:endParaRPr kumimoji="1" lang="ja-JP" altLang="en-US" sz="1400" dirty="0"/>
          </a:p>
        </p:txBody>
      </p:sp>
      <p:sp>
        <p:nvSpPr>
          <p:cNvPr id="86" name="テキスト ボックス 85">
            <a:extLst>
              <a:ext uri="{FF2B5EF4-FFF2-40B4-BE49-F238E27FC236}">
                <a16:creationId xmlns:a16="http://schemas.microsoft.com/office/drawing/2014/main" xmlns="" id="{342AF894-4FB2-49FA-8A05-08243E2F2BCB}"/>
              </a:ext>
            </a:extLst>
          </p:cNvPr>
          <p:cNvSpPr txBox="1"/>
          <p:nvPr/>
        </p:nvSpPr>
        <p:spPr>
          <a:xfrm rot="5400000">
            <a:off x="8123973" y="3577020"/>
            <a:ext cx="343667" cy="275853"/>
          </a:xfrm>
          <a:prstGeom prst="rect">
            <a:avLst/>
          </a:prstGeom>
          <a:noFill/>
        </p:spPr>
        <p:txBody>
          <a:bodyPr wrap="none" rtlCol="0">
            <a:spAutoFit/>
          </a:bodyPr>
          <a:lstStyle/>
          <a:p>
            <a:r>
              <a:rPr kumimoji="1" lang="en-US" altLang="ja-JP" sz="1400" dirty="0"/>
              <a:t>12</a:t>
            </a:r>
            <a:endParaRPr kumimoji="1" lang="ja-JP" altLang="en-US" sz="1400" dirty="0"/>
          </a:p>
        </p:txBody>
      </p:sp>
      <p:sp>
        <p:nvSpPr>
          <p:cNvPr id="96" name="テキスト ボックス 95">
            <a:extLst>
              <a:ext uri="{FF2B5EF4-FFF2-40B4-BE49-F238E27FC236}">
                <a16:creationId xmlns:a16="http://schemas.microsoft.com/office/drawing/2014/main" xmlns="" id="{0151710D-0350-4E4D-8D22-73BC0125BFB0}"/>
              </a:ext>
            </a:extLst>
          </p:cNvPr>
          <p:cNvSpPr txBox="1"/>
          <p:nvPr/>
        </p:nvSpPr>
        <p:spPr>
          <a:xfrm rot="2700000">
            <a:off x="2583491" y="3603197"/>
            <a:ext cx="326426" cy="275853"/>
          </a:xfrm>
          <a:prstGeom prst="rect">
            <a:avLst/>
          </a:prstGeom>
          <a:noFill/>
        </p:spPr>
        <p:txBody>
          <a:bodyPr wrap="none" rtlCol="0">
            <a:spAutoFit/>
          </a:bodyPr>
          <a:lstStyle/>
          <a:p>
            <a:r>
              <a:rPr kumimoji="1" lang="en-US" altLang="ja-JP" sz="1400" dirty="0"/>
              <a:t>…</a:t>
            </a:r>
            <a:endParaRPr kumimoji="1" lang="ja-JP" altLang="en-US" sz="1400" dirty="0"/>
          </a:p>
        </p:txBody>
      </p:sp>
      <p:sp>
        <p:nvSpPr>
          <p:cNvPr id="97" name="テキスト ボックス 96">
            <a:extLst>
              <a:ext uri="{FF2B5EF4-FFF2-40B4-BE49-F238E27FC236}">
                <a16:creationId xmlns:a16="http://schemas.microsoft.com/office/drawing/2014/main" xmlns="" id="{79EC6160-FF35-4FAD-8E84-FAD3B40C74FF}"/>
              </a:ext>
            </a:extLst>
          </p:cNvPr>
          <p:cNvSpPr txBox="1"/>
          <p:nvPr/>
        </p:nvSpPr>
        <p:spPr>
          <a:xfrm rot="2700000">
            <a:off x="7435323" y="3550646"/>
            <a:ext cx="326426" cy="275853"/>
          </a:xfrm>
          <a:prstGeom prst="rect">
            <a:avLst/>
          </a:prstGeom>
          <a:noFill/>
        </p:spPr>
        <p:txBody>
          <a:bodyPr wrap="none" rtlCol="0">
            <a:spAutoFit/>
          </a:bodyPr>
          <a:lstStyle/>
          <a:p>
            <a:r>
              <a:rPr kumimoji="1" lang="en-US" altLang="ja-JP" sz="1400" dirty="0"/>
              <a:t>…</a:t>
            </a:r>
            <a:endParaRPr kumimoji="1" lang="ja-JP" altLang="en-US" sz="1400" dirty="0"/>
          </a:p>
        </p:txBody>
      </p:sp>
      <p:sp>
        <p:nvSpPr>
          <p:cNvPr id="98" name="正方形/長方形 97">
            <a:extLst>
              <a:ext uri="{FF2B5EF4-FFF2-40B4-BE49-F238E27FC236}">
                <a16:creationId xmlns:a16="http://schemas.microsoft.com/office/drawing/2014/main" xmlns="" id="{31C11AFF-AA9E-4287-8027-EF0DF1A5C6CD}"/>
              </a:ext>
            </a:extLst>
          </p:cNvPr>
          <p:cNvSpPr/>
          <p:nvPr/>
        </p:nvSpPr>
        <p:spPr>
          <a:xfrm>
            <a:off x="6443930" y="2901486"/>
            <a:ext cx="693144" cy="69314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正方形/長方形 100">
            <a:extLst>
              <a:ext uri="{FF2B5EF4-FFF2-40B4-BE49-F238E27FC236}">
                <a16:creationId xmlns:a16="http://schemas.microsoft.com/office/drawing/2014/main" xmlns="" id="{AFC11D5B-DFE2-4E54-84AD-306FE755B49A}"/>
              </a:ext>
            </a:extLst>
          </p:cNvPr>
          <p:cNvSpPr/>
          <p:nvPr/>
        </p:nvSpPr>
        <p:spPr>
          <a:xfrm>
            <a:off x="6896043" y="3021931"/>
            <a:ext cx="165595" cy="16559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2" name="直線コネクタ 101">
            <a:extLst>
              <a:ext uri="{FF2B5EF4-FFF2-40B4-BE49-F238E27FC236}">
                <a16:creationId xmlns:a16="http://schemas.microsoft.com/office/drawing/2014/main" xmlns="" id="{453E04F4-1B40-427F-808D-68C4F737BD1B}"/>
              </a:ext>
            </a:extLst>
          </p:cNvPr>
          <p:cNvCxnSpPr>
            <a:cxnSpLocks/>
            <a:stCxn id="101" idx="0"/>
            <a:endCxn id="104" idx="0"/>
          </p:cNvCxnSpPr>
          <p:nvPr/>
        </p:nvCxnSpPr>
        <p:spPr>
          <a:xfrm>
            <a:off x="6978841" y="3021931"/>
            <a:ext cx="969664" cy="585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xmlns="" id="{26087765-E542-4337-85C9-F81FC16101D7}"/>
              </a:ext>
            </a:extLst>
          </p:cNvPr>
          <p:cNvCxnSpPr>
            <a:cxnSpLocks/>
            <a:stCxn id="101" idx="2"/>
            <a:endCxn id="104" idx="2"/>
          </p:cNvCxnSpPr>
          <p:nvPr/>
        </p:nvCxnSpPr>
        <p:spPr>
          <a:xfrm>
            <a:off x="6978841" y="3187526"/>
            <a:ext cx="969664" cy="47846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正方形/長方形 103">
            <a:extLst>
              <a:ext uri="{FF2B5EF4-FFF2-40B4-BE49-F238E27FC236}">
                <a16:creationId xmlns:a16="http://schemas.microsoft.com/office/drawing/2014/main" xmlns="" id="{89D1D0C0-BDA4-4DCB-BD89-08AE7F3459AE}"/>
              </a:ext>
            </a:extLst>
          </p:cNvPr>
          <p:cNvSpPr/>
          <p:nvPr/>
        </p:nvSpPr>
        <p:spPr>
          <a:xfrm>
            <a:off x="7919360" y="3607701"/>
            <a:ext cx="58290" cy="5829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5" name="テキスト ボックス 104">
            <a:extLst>
              <a:ext uri="{FF2B5EF4-FFF2-40B4-BE49-F238E27FC236}">
                <a16:creationId xmlns:a16="http://schemas.microsoft.com/office/drawing/2014/main" xmlns="" id="{F446EDBE-A6BD-4494-BBEC-B1400A98DA7E}"/>
              </a:ext>
            </a:extLst>
          </p:cNvPr>
          <p:cNvSpPr txBox="1"/>
          <p:nvPr/>
        </p:nvSpPr>
        <p:spPr>
          <a:xfrm>
            <a:off x="6634230" y="2690508"/>
            <a:ext cx="343666" cy="275853"/>
          </a:xfrm>
          <a:prstGeom prst="rect">
            <a:avLst/>
          </a:prstGeom>
          <a:noFill/>
        </p:spPr>
        <p:txBody>
          <a:bodyPr wrap="none" rtlCol="0">
            <a:spAutoFit/>
          </a:bodyPr>
          <a:lstStyle/>
          <a:p>
            <a:r>
              <a:rPr kumimoji="1" lang="en-US" altLang="ja-JP" sz="1400" dirty="0"/>
              <a:t>24</a:t>
            </a:r>
            <a:endParaRPr kumimoji="1" lang="ja-JP" altLang="en-US" sz="1400" dirty="0"/>
          </a:p>
        </p:txBody>
      </p:sp>
      <p:sp>
        <p:nvSpPr>
          <p:cNvPr id="106" name="テキスト ボックス 105">
            <a:extLst>
              <a:ext uri="{FF2B5EF4-FFF2-40B4-BE49-F238E27FC236}">
                <a16:creationId xmlns:a16="http://schemas.microsoft.com/office/drawing/2014/main" xmlns="" id="{3640EEC2-6501-4A34-839B-701D3B6CCA1F}"/>
              </a:ext>
            </a:extLst>
          </p:cNvPr>
          <p:cNvSpPr txBox="1"/>
          <p:nvPr/>
        </p:nvSpPr>
        <p:spPr>
          <a:xfrm rot="16200000">
            <a:off x="6392992" y="3099084"/>
            <a:ext cx="343667" cy="275853"/>
          </a:xfrm>
          <a:prstGeom prst="rect">
            <a:avLst/>
          </a:prstGeom>
          <a:noFill/>
        </p:spPr>
        <p:txBody>
          <a:bodyPr wrap="none" rtlCol="0">
            <a:spAutoFit/>
          </a:bodyPr>
          <a:lstStyle/>
          <a:p>
            <a:r>
              <a:rPr kumimoji="1" lang="en-US" altLang="ja-JP" sz="1400" dirty="0"/>
              <a:t>24</a:t>
            </a:r>
            <a:endParaRPr kumimoji="1" lang="ja-JP" altLang="en-US" sz="1400" dirty="0"/>
          </a:p>
        </p:txBody>
      </p:sp>
      <p:sp>
        <p:nvSpPr>
          <p:cNvPr id="114" name="右大かっこ 113">
            <a:extLst>
              <a:ext uri="{FF2B5EF4-FFF2-40B4-BE49-F238E27FC236}">
                <a16:creationId xmlns:a16="http://schemas.microsoft.com/office/drawing/2014/main" xmlns="" id="{EB2A85D0-2F2C-4CC1-895D-D38D1D31D14A}"/>
              </a:ext>
            </a:extLst>
          </p:cNvPr>
          <p:cNvSpPr/>
          <p:nvPr/>
        </p:nvSpPr>
        <p:spPr>
          <a:xfrm rot="5400000">
            <a:off x="7326959" y="3273504"/>
            <a:ext cx="46793" cy="1973675"/>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15" name="テキスト ボックス 114">
            <a:extLst>
              <a:ext uri="{FF2B5EF4-FFF2-40B4-BE49-F238E27FC236}">
                <a16:creationId xmlns:a16="http://schemas.microsoft.com/office/drawing/2014/main" xmlns="" id="{3AE48C61-09F5-436E-ABA8-9D79DECF019A}"/>
              </a:ext>
            </a:extLst>
          </p:cNvPr>
          <p:cNvSpPr txBox="1"/>
          <p:nvPr/>
        </p:nvSpPr>
        <p:spPr>
          <a:xfrm>
            <a:off x="7002605" y="4316470"/>
            <a:ext cx="717218" cy="275853"/>
          </a:xfrm>
          <a:prstGeom prst="rect">
            <a:avLst/>
          </a:prstGeom>
          <a:noFill/>
        </p:spPr>
        <p:txBody>
          <a:bodyPr wrap="none" rtlCol="0">
            <a:spAutoFit/>
          </a:bodyPr>
          <a:lstStyle/>
          <a:p>
            <a:r>
              <a:rPr lang="en-US" altLang="ja-JP" sz="1400" dirty="0"/>
              <a:t>Pooling</a:t>
            </a:r>
            <a:endParaRPr kumimoji="1" lang="ja-JP" altLang="en-US" sz="1400" dirty="0"/>
          </a:p>
        </p:txBody>
      </p:sp>
      <p:sp>
        <p:nvSpPr>
          <p:cNvPr id="113" name="正方形/長方形 112">
            <a:extLst>
              <a:ext uri="{FF2B5EF4-FFF2-40B4-BE49-F238E27FC236}">
                <a16:creationId xmlns:a16="http://schemas.microsoft.com/office/drawing/2014/main" xmlns="" id="{8AAF4F3D-D0A2-47BA-8F9A-DEA70D6C61C8}"/>
              </a:ext>
            </a:extLst>
          </p:cNvPr>
          <p:cNvSpPr/>
          <p:nvPr/>
        </p:nvSpPr>
        <p:spPr>
          <a:xfrm>
            <a:off x="8888214" y="2734189"/>
            <a:ext cx="301059" cy="139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6" name="楕円 115">
            <a:extLst>
              <a:ext uri="{FF2B5EF4-FFF2-40B4-BE49-F238E27FC236}">
                <a16:creationId xmlns:a16="http://schemas.microsoft.com/office/drawing/2014/main" xmlns="" id="{48A56580-D66C-4590-A347-93191EFF9A06}"/>
              </a:ext>
            </a:extLst>
          </p:cNvPr>
          <p:cNvSpPr/>
          <p:nvPr/>
        </p:nvSpPr>
        <p:spPr>
          <a:xfrm>
            <a:off x="8942527" y="2775899"/>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xmlns="" id="{CEC8E320-A082-4D3B-8314-064CFC138AFC}"/>
              </a:ext>
            </a:extLst>
          </p:cNvPr>
          <p:cNvSpPr/>
          <p:nvPr/>
        </p:nvSpPr>
        <p:spPr>
          <a:xfrm>
            <a:off x="8942527" y="3008981"/>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xmlns="" id="{399936AD-59E4-4C02-802A-79F72AB5083F}"/>
              </a:ext>
            </a:extLst>
          </p:cNvPr>
          <p:cNvSpPr/>
          <p:nvPr/>
        </p:nvSpPr>
        <p:spPr>
          <a:xfrm>
            <a:off x="8942527" y="3255510"/>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1" name="楕円 120">
            <a:extLst>
              <a:ext uri="{FF2B5EF4-FFF2-40B4-BE49-F238E27FC236}">
                <a16:creationId xmlns:a16="http://schemas.microsoft.com/office/drawing/2014/main" xmlns="" id="{E91ED2E0-BEAD-4BC8-9CFB-BA9A09F3E988}"/>
              </a:ext>
            </a:extLst>
          </p:cNvPr>
          <p:cNvSpPr/>
          <p:nvPr/>
        </p:nvSpPr>
        <p:spPr>
          <a:xfrm>
            <a:off x="8942527" y="3878555"/>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2" name="テキスト ボックス 121">
            <a:extLst>
              <a:ext uri="{FF2B5EF4-FFF2-40B4-BE49-F238E27FC236}">
                <a16:creationId xmlns:a16="http://schemas.microsoft.com/office/drawing/2014/main" xmlns="" id="{407B97BF-A840-4868-B41B-658B14A64CB9}"/>
              </a:ext>
            </a:extLst>
          </p:cNvPr>
          <p:cNvSpPr txBox="1"/>
          <p:nvPr/>
        </p:nvSpPr>
        <p:spPr>
          <a:xfrm rot="5400000">
            <a:off x="8892072" y="3525322"/>
            <a:ext cx="326426" cy="275853"/>
          </a:xfrm>
          <a:prstGeom prst="rect">
            <a:avLst/>
          </a:prstGeom>
          <a:noFill/>
        </p:spPr>
        <p:txBody>
          <a:bodyPr wrap="none" rtlCol="0">
            <a:spAutoFit/>
          </a:bodyPr>
          <a:lstStyle/>
          <a:p>
            <a:r>
              <a:rPr kumimoji="1" lang="en-US" altLang="ja-JP" sz="1400" dirty="0"/>
              <a:t>…</a:t>
            </a:r>
            <a:endParaRPr kumimoji="1" lang="ja-JP" altLang="en-US" sz="1400" dirty="0"/>
          </a:p>
        </p:txBody>
      </p:sp>
      <p:cxnSp>
        <p:nvCxnSpPr>
          <p:cNvPr id="118" name="直線コネクタ 117">
            <a:extLst>
              <a:ext uri="{FF2B5EF4-FFF2-40B4-BE49-F238E27FC236}">
                <a16:creationId xmlns:a16="http://schemas.microsoft.com/office/drawing/2014/main" xmlns="" id="{E2BE6334-24B1-4D7B-AAC0-4D74B550913E}"/>
              </a:ext>
            </a:extLst>
          </p:cNvPr>
          <p:cNvCxnSpPr>
            <a:cxnSpLocks/>
            <a:endCxn id="116" idx="2"/>
          </p:cNvCxnSpPr>
          <p:nvPr/>
        </p:nvCxnSpPr>
        <p:spPr>
          <a:xfrm flipV="1">
            <a:off x="8592769" y="2872115"/>
            <a:ext cx="349758" cy="264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xmlns="" id="{90096891-C1EE-4DE2-8B01-2A15E6A1B98E}"/>
              </a:ext>
            </a:extLst>
          </p:cNvPr>
          <p:cNvCxnSpPr>
            <a:cxnSpLocks/>
            <a:endCxn id="116" idx="2"/>
          </p:cNvCxnSpPr>
          <p:nvPr/>
        </p:nvCxnSpPr>
        <p:spPr>
          <a:xfrm flipV="1">
            <a:off x="8588830" y="2872115"/>
            <a:ext cx="353697" cy="329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xmlns="" id="{7F6C66B6-6D21-41E3-963D-3E75680048C6}"/>
              </a:ext>
            </a:extLst>
          </p:cNvPr>
          <p:cNvCxnSpPr>
            <a:cxnSpLocks/>
            <a:endCxn id="116" idx="2"/>
          </p:cNvCxnSpPr>
          <p:nvPr/>
        </p:nvCxnSpPr>
        <p:spPr>
          <a:xfrm flipV="1">
            <a:off x="8588829" y="2872115"/>
            <a:ext cx="353698" cy="398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xmlns="" id="{0CDBC85C-3517-4D9A-A1A2-F44079BF771A}"/>
              </a:ext>
            </a:extLst>
          </p:cNvPr>
          <p:cNvCxnSpPr>
            <a:cxnSpLocks/>
            <a:endCxn id="119" idx="2"/>
          </p:cNvCxnSpPr>
          <p:nvPr/>
        </p:nvCxnSpPr>
        <p:spPr>
          <a:xfrm flipV="1">
            <a:off x="8599829" y="3105197"/>
            <a:ext cx="342698" cy="365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xmlns="" id="{D2B6F2D3-19FD-427F-8F6C-24A5ABD58DD4}"/>
              </a:ext>
            </a:extLst>
          </p:cNvPr>
          <p:cNvCxnSpPr>
            <a:cxnSpLocks/>
          </p:cNvCxnSpPr>
          <p:nvPr/>
        </p:nvCxnSpPr>
        <p:spPr>
          <a:xfrm flipV="1">
            <a:off x="8588828" y="3114451"/>
            <a:ext cx="353699" cy="425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xmlns="" id="{B6E84D82-33EC-4704-B0E9-75465456E31D}"/>
              </a:ext>
            </a:extLst>
          </p:cNvPr>
          <p:cNvCxnSpPr>
            <a:cxnSpLocks/>
            <a:endCxn id="119" idx="2"/>
          </p:cNvCxnSpPr>
          <p:nvPr/>
        </p:nvCxnSpPr>
        <p:spPr>
          <a:xfrm flipV="1">
            <a:off x="8599899" y="3105197"/>
            <a:ext cx="342628" cy="49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xmlns="" id="{6A0A8D0C-EA0F-4090-9492-EDCFAC0FD113}"/>
              </a:ext>
            </a:extLst>
          </p:cNvPr>
          <p:cNvCxnSpPr>
            <a:cxnSpLocks/>
            <a:endCxn id="119" idx="2"/>
          </p:cNvCxnSpPr>
          <p:nvPr/>
        </p:nvCxnSpPr>
        <p:spPr>
          <a:xfrm>
            <a:off x="8592768" y="3084872"/>
            <a:ext cx="349759" cy="2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xmlns="" id="{F31A73A2-7418-41D2-9EB5-023FD43B3F37}"/>
              </a:ext>
            </a:extLst>
          </p:cNvPr>
          <p:cNvCxnSpPr>
            <a:cxnSpLocks/>
            <a:endCxn id="119" idx="2"/>
          </p:cNvCxnSpPr>
          <p:nvPr/>
        </p:nvCxnSpPr>
        <p:spPr>
          <a:xfrm>
            <a:off x="8592768" y="3044222"/>
            <a:ext cx="349759" cy="60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xmlns="" id="{EEAFE401-09BF-4EA3-8164-7CFC34C664CB}"/>
              </a:ext>
            </a:extLst>
          </p:cNvPr>
          <p:cNvCxnSpPr>
            <a:cxnSpLocks/>
            <a:endCxn id="119" idx="2"/>
          </p:cNvCxnSpPr>
          <p:nvPr/>
        </p:nvCxnSpPr>
        <p:spPr>
          <a:xfrm>
            <a:off x="8599829" y="3004302"/>
            <a:ext cx="342698" cy="100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xmlns="" id="{67EAFD5C-D931-4E5E-BF4B-DEEEBB804552}"/>
              </a:ext>
            </a:extLst>
          </p:cNvPr>
          <p:cNvCxnSpPr>
            <a:cxnSpLocks/>
            <a:endCxn id="120" idx="2"/>
          </p:cNvCxnSpPr>
          <p:nvPr/>
        </p:nvCxnSpPr>
        <p:spPr>
          <a:xfrm>
            <a:off x="8593533" y="3329172"/>
            <a:ext cx="348994" cy="225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xmlns="" id="{C9903787-63CB-4ED0-825C-173BCDF30D05}"/>
              </a:ext>
            </a:extLst>
          </p:cNvPr>
          <p:cNvCxnSpPr>
            <a:cxnSpLocks/>
            <a:endCxn id="120" idx="2"/>
          </p:cNvCxnSpPr>
          <p:nvPr/>
        </p:nvCxnSpPr>
        <p:spPr>
          <a:xfrm>
            <a:off x="8593533" y="3288522"/>
            <a:ext cx="348994" cy="63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xmlns="" id="{B86CD28F-7867-4FF6-A3C9-ECDD11544CC6}"/>
              </a:ext>
            </a:extLst>
          </p:cNvPr>
          <p:cNvCxnSpPr>
            <a:cxnSpLocks/>
            <a:endCxn id="120" idx="2"/>
          </p:cNvCxnSpPr>
          <p:nvPr/>
        </p:nvCxnSpPr>
        <p:spPr>
          <a:xfrm>
            <a:off x="8600594" y="3248602"/>
            <a:ext cx="341933" cy="1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右大かっこ 151">
            <a:extLst>
              <a:ext uri="{FF2B5EF4-FFF2-40B4-BE49-F238E27FC236}">
                <a16:creationId xmlns:a16="http://schemas.microsoft.com/office/drawing/2014/main" xmlns="" id="{A0ED3FF2-3836-4C35-9DA4-EBF5D56B7FEA}"/>
              </a:ext>
            </a:extLst>
          </p:cNvPr>
          <p:cNvSpPr/>
          <p:nvPr/>
        </p:nvSpPr>
        <p:spPr>
          <a:xfrm rot="5400000">
            <a:off x="8945913" y="3772418"/>
            <a:ext cx="65837" cy="993128"/>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53" name="テキスト ボックス 152">
            <a:extLst>
              <a:ext uri="{FF2B5EF4-FFF2-40B4-BE49-F238E27FC236}">
                <a16:creationId xmlns:a16="http://schemas.microsoft.com/office/drawing/2014/main" xmlns="" id="{3A88940C-C09E-4E27-A80A-00245959D0D5}"/>
              </a:ext>
            </a:extLst>
          </p:cNvPr>
          <p:cNvSpPr txBox="1"/>
          <p:nvPr/>
        </p:nvSpPr>
        <p:spPr>
          <a:xfrm>
            <a:off x="8635637" y="4316470"/>
            <a:ext cx="764953" cy="523220"/>
          </a:xfrm>
          <a:prstGeom prst="rect">
            <a:avLst/>
          </a:prstGeom>
          <a:noFill/>
        </p:spPr>
        <p:txBody>
          <a:bodyPr wrap="none" rtlCol="0">
            <a:spAutoFit/>
          </a:bodyPr>
          <a:lstStyle/>
          <a:p>
            <a:r>
              <a:rPr lang="en-US" altLang="ja-JP" sz="1400" dirty="0"/>
              <a:t>Affine/</a:t>
            </a:r>
          </a:p>
          <a:p>
            <a:r>
              <a:rPr kumimoji="1" lang="en-US" altLang="ja-JP" sz="1400" dirty="0" err="1"/>
              <a:t>ReLU</a:t>
            </a:r>
            <a:endParaRPr kumimoji="1" lang="ja-JP" altLang="en-US" sz="1400" dirty="0"/>
          </a:p>
        </p:txBody>
      </p:sp>
      <p:sp>
        <p:nvSpPr>
          <p:cNvPr id="154" name="正方形/長方形 153">
            <a:extLst>
              <a:ext uri="{FF2B5EF4-FFF2-40B4-BE49-F238E27FC236}">
                <a16:creationId xmlns:a16="http://schemas.microsoft.com/office/drawing/2014/main" xmlns="" id="{1C233C1B-B35D-4524-AFF4-AF03BFCF73DE}"/>
              </a:ext>
            </a:extLst>
          </p:cNvPr>
          <p:cNvSpPr/>
          <p:nvPr/>
        </p:nvSpPr>
        <p:spPr>
          <a:xfrm>
            <a:off x="10012493" y="2733307"/>
            <a:ext cx="301059" cy="139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5" name="楕円 154">
            <a:extLst>
              <a:ext uri="{FF2B5EF4-FFF2-40B4-BE49-F238E27FC236}">
                <a16:creationId xmlns:a16="http://schemas.microsoft.com/office/drawing/2014/main" xmlns="" id="{8F97E62C-F406-45D5-BE47-477A0CE518F8}"/>
              </a:ext>
            </a:extLst>
          </p:cNvPr>
          <p:cNvSpPr/>
          <p:nvPr/>
        </p:nvSpPr>
        <p:spPr>
          <a:xfrm>
            <a:off x="10066806" y="2775017"/>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6" name="楕円 155">
            <a:extLst>
              <a:ext uri="{FF2B5EF4-FFF2-40B4-BE49-F238E27FC236}">
                <a16:creationId xmlns:a16="http://schemas.microsoft.com/office/drawing/2014/main" xmlns="" id="{CED5971E-7776-498D-B71F-1535B9A958B4}"/>
              </a:ext>
            </a:extLst>
          </p:cNvPr>
          <p:cNvSpPr/>
          <p:nvPr/>
        </p:nvSpPr>
        <p:spPr>
          <a:xfrm>
            <a:off x="10066806" y="3008099"/>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xmlns="" id="{631DBA1D-629A-46A0-8E68-DA1C7BC7A9CE}"/>
              </a:ext>
            </a:extLst>
          </p:cNvPr>
          <p:cNvSpPr/>
          <p:nvPr/>
        </p:nvSpPr>
        <p:spPr>
          <a:xfrm>
            <a:off x="10066806" y="3254628"/>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xmlns="" id="{887BD0F6-14CD-46AE-B93C-46CFFE6AE1A3}"/>
              </a:ext>
            </a:extLst>
          </p:cNvPr>
          <p:cNvSpPr/>
          <p:nvPr/>
        </p:nvSpPr>
        <p:spPr>
          <a:xfrm>
            <a:off x="10066806" y="3877673"/>
            <a:ext cx="192432" cy="192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9" name="テキスト ボックス 158">
            <a:extLst>
              <a:ext uri="{FF2B5EF4-FFF2-40B4-BE49-F238E27FC236}">
                <a16:creationId xmlns:a16="http://schemas.microsoft.com/office/drawing/2014/main" xmlns="" id="{F95809F4-36A6-4071-A0B6-513B39C30B03}"/>
              </a:ext>
            </a:extLst>
          </p:cNvPr>
          <p:cNvSpPr txBox="1"/>
          <p:nvPr/>
        </p:nvSpPr>
        <p:spPr>
          <a:xfrm rot="5400000">
            <a:off x="10016351" y="3524440"/>
            <a:ext cx="326426" cy="275853"/>
          </a:xfrm>
          <a:prstGeom prst="rect">
            <a:avLst/>
          </a:prstGeom>
          <a:noFill/>
        </p:spPr>
        <p:txBody>
          <a:bodyPr wrap="none" rtlCol="0">
            <a:spAutoFit/>
          </a:bodyPr>
          <a:lstStyle/>
          <a:p>
            <a:r>
              <a:rPr kumimoji="1" lang="en-US" altLang="ja-JP" sz="1400" dirty="0"/>
              <a:t>…</a:t>
            </a:r>
            <a:endParaRPr kumimoji="1" lang="ja-JP" altLang="en-US" sz="1400" dirty="0"/>
          </a:p>
        </p:txBody>
      </p:sp>
      <p:cxnSp>
        <p:nvCxnSpPr>
          <p:cNvPr id="160" name="直線コネクタ 159">
            <a:extLst>
              <a:ext uri="{FF2B5EF4-FFF2-40B4-BE49-F238E27FC236}">
                <a16:creationId xmlns:a16="http://schemas.microsoft.com/office/drawing/2014/main" xmlns="" id="{98124694-3143-4C13-8A71-42B1469F331D}"/>
              </a:ext>
            </a:extLst>
          </p:cNvPr>
          <p:cNvCxnSpPr>
            <a:cxnSpLocks/>
            <a:endCxn id="155" idx="2"/>
          </p:cNvCxnSpPr>
          <p:nvPr/>
        </p:nvCxnSpPr>
        <p:spPr>
          <a:xfrm flipV="1">
            <a:off x="9717048" y="2871233"/>
            <a:ext cx="349758" cy="264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xmlns="" id="{C10893FC-BBF8-4141-8E94-50219EA1DFBF}"/>
              </a:ext>
            </a:extLst>
          </p:cNvPr>
          <p:cNvCxnSpPr>
            <a:cxnSpLocks/>
            <a:endCxn id="155" idx="2"/>
          </p:cNvCxnSpPr>
          <p:nvPr/>
        </p:nvCxnSpPr>
        <p:spPr>
          <a:xfrm flipV="1">
            <a:off x="9713109" y="2871233"/>
            <a:ext cx="353697" cy="329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xmlns="" id="{6B71E9B3-6863-4EEB-B691-4D134B98C089}"/>
              </a:ext>
            </a:extLst>
          </p:cNvPr>
          <p:cNvCxnSpPr>
            <a:cxnSpLocks/>
            <a:endCxn id="155" idx="2"/>
          </p:cNvCxnSpPr>
          <p:nvPr/>
        </p:nvCxnSpPr>
        <p:spPr>
          <a:xfrm flipV="1">
            <a:off x="9713108" y="2871233"/>
            <a:ext cx="353698" cy="398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xmlns="" id="{F20F90B2-F750-4726-B4AA-7B4D96C219F0}"/>
              </a:ext>
            </a:extLst>
          </p:cNvPr>
          <p:cNvCxnSpPr>
            <a:cxnSpLocks/>
            <a:endCxn id="156" idx="2"/>
          </p:cNvCxnSpPr>
          <p:nvPr/>
        </p:nvCxnSpPr>
        <p:spPr>
          <a:xfrm flipV="1">
            <a:off x="9724108" y="3104315"/>
            <a:ext cx="342698" cy="365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xmlns="" id="{51BEB59D-6FBA-4AE5-A973-694226C65D7A}"/>
              </a:ext>
            </a:extLst>
          </p:cNvPr>
          <p:cNvCxnSpPr>
            <a:cxnSpLocks/>
          </p:cNvCxnSpPr>
          <p:nvPr/>
        </p:nvCxnSpPr>
        <p:spPr>
          <a:xfrm flipV="1">
            <a:off x="9713107" y="3113569"/>
            <a:ext cx="353699" cy="425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xmlns="" id="{8FB3D91C-89CC-4E10-BC73-A7B2A4BFEEE5}"/>
              </a:ext>
            </a:extLst>
          </p:cNvPr>
          <p:cNvCxnSpPr>
            <a:cxnSpLocks/>
            <a:endCxn id="156" idx="2"/>
          </p:cNvCxnSpPr>
          <p:nvPr/>
        </p:nvCxnSpPr>
        <p:spPr>
          <a:xfrm flipV="1">
            <a:off x="9724178" y="3104315"/>
            <a:ext cx="342628" cy="494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xmlns="" id="{31DC7D3E-D862-4764-9866-F08AE2AA7607}"/>
              </a:ext>
            </a:extLst>
          </p:cNvPr>
          <p:cNvCxnSpPr>
            <a:cxnSpLocks/>
            <a:endCxn id="156" idx="2"/>
          </p:cNvCxnSpPr>
          <p:nvPr/>
        </p:nvCxnSpPr>
        <p:spPr>
          <a:xfrm>
            <a:off x="9717047" y="3083990"/>
            <a:ext cx="349759" cy="20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xmlns="" id="{DF6E9438-1DC9-44AF-AE09-F7DE4CEFAF48}"/>
              </a:ext>
            </a:extLst>
          </p:cNvPr>
          <p:cNvCxnSpPr>
            <a:cxnSpLocks/>
            <a:endCxn id="156" idx="2"/>
          </p:cNvCxnSpPr>
          <p:nvPr/>
        </p:nvCxnSpPr>
        <p:spPr>
          <a:xfrm>
            <a:off x="9717047" y="3043340"/>
            <a:ext cx="349759" cy="60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xmlns="" id="{F0411E80-9247-458B-9F88-BCAA8BE5E815}"/>
              </a:ext>
            </a:extLst>
          </p:cNvPr>
          <p:cNvCxnSpPr>
            <a:cxnSpLocks/>
            <a:endCxn id="156" idx="2"/>
          </p:cNvCxnSpPr>
          <p:nvPr/>
        </p:nvCxnSpPr>
        <p:spPr>
          <a:xfrm>
            <a:off x="9724108" y="3003420"/>
            <a:ext cx="342698" cy="1008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xmlns="" id="{02FD0FF6-CABB-4E82-A029-5BC8BCBBB9D1}"/>
              </a:ext>
            </a:extLst>
          </p:cNvPr>
          <p:cNvCxnSpPr>
            <a:cxnSpLocks/>
            <a:endCxn id="157" idx="2"/>
          </p:cNvCxnSpPr>
          <p:nvPr/>
        </p:nvCxnSpPr>
        <p:spPr>
          <a:xfrm>
            <a:off x="9717812" y="3328290"/>
            <a:ext cx="348994" cy="225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xmlns="" id="{15614393-00E8-4613-8A69-31D75BA20067}"/>
              </a:ext>
            </a:extLst>
          </p:cNvPr>
          <p:cNvCxnSpPr>
            <a:cxnSpLocks/>
            <a:endCxn id="157" idx="2"/>
          </p:cNvCxnSpPr>
          <p:nvPr/>
        </p:nvCxnSpPr>
        <p:spPr>
          <a:xfrm>
            <a:off x="9717812" y="3287640"/>
            <a:ext cx="348994" cy="63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xmlns="" id="{E0CEB01C-AD39-45F7-A6A2-1B4C973050FB}"/>
              </a:ext>
            </a:extLst>
          </p:cNvPr>
          <p:cNvCxnSpPr>
            <a:cxnSpLocks/>
            <a:endCxn id="157" idx="2"/>
          </p:cNvCxnSpPr>
          <p:nvPr/>
        </p:nvCxnSpPr>
        <p:spPr>
          <a:xfrm>
            <a:off x="9724873" y="3247720"/>
            <a:ext cx="341933" cy="1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右大かっこ 171">
            <a:extLst>
              <a:ext uri="{FF2B5EF4-FFF2-40B4-BE49-F238E27FC236}">
                <a16:creationId xmlns:a16="http://schemas.microsoft.com/office/drawing/2014/main" xmlns="" id="{6D8A0F7C-ACF8-491C-99AA-D83CE566E113}"/>
              </a:ext>
            </a:extLst>
          </p:cNvPr>
          <p:cNvSpPr/>
          <p:nvPr/>
        </p:nvSpPr>
        <p:spPr>
          <a:xfrm rot="5400000">
            <a:off x="10070192" y="3771536"/>
            <a:ext cx="65837" cy="993128"/>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73" name="テキスト ボックス 172">
            <a:extLst>
              <a:ext uri="{FF2B5EF4-FFF2-40B4-BE49-F238E27FC236}">
                <a16:creationId xmlns:a16="http://schemas.microsoft.com/office/drawing/2014/main" xmlns="" id="{54FBC78B-DACD-436E-96D6-A39CEA1C0381}"/>
              </a:ext>
            </a:extLst>
          </p:cNvPr>
          <p:cNvSpPr txBox="1"/>
          <p:nvPr/>
        </p:nvSpPr>
        <p:spPr>
          <a:xfrm>
            <a:off x="9759916" y="4315588"/>
            <a:ext cx="865943" cy="523220"/>
          </a:xfrm>
          <a:prstGeom prst="rect">
            <a:avLst/>
          </a:prstGeom>
          <a:noFill/>
        </p:spPr>
        <p:txBody>
          <a:bodyPr wrap="none" rtlCol="0">
            <a:spAutoFit/>
          </a:bodyPr>
          <a:lstStyle/>
          <a:p>
            <a:r>
              <a:rPr lang="en-US" altLang="ja-JP" sz="1400" dirty="0"/>
              <a:t>Affine/</a:t>
            </a:r>
          </a:p>
          <a:p>
            <a:r>
              <a:rPr kumimoji="1" lang="en-US" altLang="ja-JP" sz="1400" dirty="0" err="1"/>
              <a:t>Softmax</a:t>
            </a:r>
            <a:endParaRPr kumimoji="1" lang="ja-JP" altLang="en-US" sz="1400" dirty="0"/>
          </a:p>
        </p:txBody>
      </p:sp>
      <p:sp>
        <p:nvSpPr>
          <p:cNvPr id="175" name="右中かっこ 174">
            <a:extLst>
              <a:ext uri="{FF2B5EF4-FFF2-40B4-BE49-F238E27FC236}">
                <a16:creationId xmlns:a16="http://schemas.microsoft.com/office/drawing/2014/main" xmlns="" id="{242CD37A-99DA-4DF2-9CCB-AC867822E8C6}"/>
              </a:ext>
            </a:extLst>
          </p:cNvPr>
          <p:cNvSpPr/>
          <p:nvPr/>
        </p:nvSpPr>
        <p:spPr>
          <a:xfrm>
            <a:off x="9238439" y="2828434"/>
            <a:ext cx="60113" cy="122033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76" name="右中かっこ 175">
            <a:extLst>
              <a:ext uri="{FF2B5EF4-FFF2-40B4-BE49-F238E27FC236}">
                <a16:creationId xmlns:a16="http://schemas.microsoft.com/office/drawing/2014/main" xmlns="" id="{CFE83737-6749-4626-B92E-B7C8FE26F94F}"/>
              </a:ext>
            </a:extLst>
          </p:cNvPr>
          <p:cNvSpPr/>
          <p:nvPr/>
        </p:nvSpPr>
        <p:spPr>
          <a:xfrm>
            <a:off x="10371741" y="2828433"/>
            <a:ext cx="60113" cy="122033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77" name="テキスト ボックス 176">
            <a:extLst>
              <a:ext uri="{FF2B5EF4-FFF2-40B4-BE49-F238E27FC236}">
                <a16:creationId xmlns:a16="http://schemas.microsoft.com/office/drawing/2014/main" xmlns="" id="{B9544479-88DB-4F26-BE8A-9D029422F7E0}"/>
              </a:ext>
            </a:extLst>
          </p:cNvPr>
          <p:cNvSpPr txBox="1"/>
          <p:nvPr/>
        </p:nvSpPr>
        <p:spPr>
          <a:xfrm rot="5400000">
            <a:off x="9169291" y="3284713"/>
            <a:ext cx="482824" cy="307777"/>
          </a:xfrm>
          <a:prstGeom prst="rect">
            <a:avLst/>
          </a:prstGeom>
          <a:noFill/>
        </p:spPr>
        <p:txBody>
          <a:bodyPr wrap="square" rtlCol="0">
            <a:spAutoFit/>
          </a:bodyPr>
          <a:lstStyle/>
          <a:p>
            <a:r>
              <a:rPr lang="en-US" altLang="ja-JP" sz="1400" dirty="0"/>
              <a:t>100</a:t>
            </a:r>
            <a:endParaRPr kumimoji="1" lang="ja-JP" altLang="en-US" sz="1400" dirty="0"/>
          </a:p>
        </p:txBody>
      </p:sp>
      <p:sp>
        <p:nvSpPr>
          <p:cNvPr id="178" name="テキスト ボックス 177">
            <a:extLst>
              <a:ext uri="{FF2B5EF4-FFF2-40B4-BE49-F238E27FC236}">
                <a16:creationId xmlns:a16="http://schemas.microsoft.com/office/drawing/2014/main" xmlns="" id="{7B954589-0D93-4394-9EC6-4529FCFC52A6}"/>
              </a:ext>
            </a:extLst>
          </p:cNvPr>
          <p:cNvSpPr txBox="1"/>
          <p:nvPr/>
        </p:nvSpPr>
        <p:spPr>
          <a:xfrm rot="5400000">
            <a:off x="10300288" y="3317153"/>
            <a:ext cx="482824" cy="307777"/>
          </a:xfrm>
          <a:prstGeom prst="rect">
            <a:avLst/>
          </a:prstGeom>
          <a:noFill/>
        </p:spPr>
        <p:txBody>
          <a:bodyPr wrap="square" rtlCol="0">
            <a:spAutoFit/>
          </a:bodyPr>
          <a:lstStyle/>
          <a:p>
            <a:r>
              <a:rPr lang="en-US" altLang="ja-JP" sz="1400" dirty="0"/>
              <a:t>10</a:t>
            </a:r>
            <a:endParaRPr kumimoji="1" lang="ja-JP" altLang="en-US" sz="1400" dirty="0"/>
          </a:p>
        </p:txBody>
      </p:sp>
      <p:sp>
        <p:nvSpPr>
          <p:cNvPr id="1041" name="タイトル 1040">
            <a:extLst>
              <a:ext uri="{FF2B5EF4-FFF2-40B4-BE49-F238E27FC236}">
                <a16:creationId xmlns:a16="http://schemas.microsoft.com/office/drawing/2014/main" xmlns="" id="{CEE7B516-BE25-411B-9C73-7A664156DDCA}"/>
              </a:ext>
            </a:extLst>
          </p:cNvPr>
          <p:cNvSpPr>
            <a:spLocks noGrp="1"/>
          </p:cNvSpPr>
          <p:nvPr>
            <p:ph type="title"/>
          </p:nvPr>
        </p:nvSpPr>
        <p:spPr/>
        <p:txBody>
          <a:bodyPr/>
          <a:lstStyle/>
          <a:p>
            <a:r>
              <a:rPr lang="ja-JP" altLang="en-US" dirty="0"/>
              <a:t>評価に用いる畳み込みニューラルネットワークの構成</a:t>
            </a:r>
            <a:endParaRPr kumimoji="1" lang="ja-JP" altLang="en-US" dirty="0"/>
          </a:p>
        </p:txBody>
      </p:sp>
      <p:sp>
        <p:nvSpPr>
          <p:cNvPr id="2" name="テキスト ボックス 1"/>
          <p:cNvSpPr txBox="1"/>
          <p:nvPr/>
        </p:nvSpPr>
        <p:spPr>
          <a:xfrm>
            <a:off x="1246326" y="6141910"/>
            <a:ext cx="9185528" cy="307777"/>
          </a:xfrm>
          <a:prstGeom prst="rect">
            <a:avLst/>
          </a:prstGeom>
          <a:noFill/>
        </p:spPr>
        <p:txBody>
          <a:bodyPr wrap="none" rtlCol="0">
            <a:spAutoFit/>
          </a:bodyPr>
          <a:lstStyle/>
          <a:p>
            <a:r>
              <a:rPr lang="en-US" altLang="ja-JP" sz="1400" dirty="0"/>
              <a:t>https://github.com/yoshihiroo/programming-workshop/blob/master/deep_learning_jupyter/file5_CNN.ipynb</a:t>
            </a:r>
            <a:endParaRPr kumimoji="1" lang="ja-JP" altLang="en-US" sz="1400" dirty="0"/>
          </a:p>
        </p:txBody>
      </p:sp>
      <p:sp>
        <p:nvSpPr>
          <p:cNvPr id="107" name="スライド番号プレースホルダー 2"/>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39</a:t>
            </a:fld>
            <a:endParaRPr kumimoji="1" lang="ja-JP" altLang="en-US"/>
          </a:p>
        </p:txBody>
      </p:sp>
    </p:spTree>
    <p:extLst>
      <p:ext uri="{BB962C8B-B14F-4D97-AF65-F5344CB8AC3E}">
        <p14:creationId xmlns:p14="http://schemas.microsoft.com/office/powerpoint/2010/main" val="3179778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46A9A54-D0D9-4541-9277-22AEC157B51C}"/>
              </a:ext>
            </a:extLst>
          </p:cNvPr>
          <p:cNvSpPr>
            <a:spLocks noGrp="1"/>
          </p:cNvSpPr>
          <p:nvPr>
            <p:ph type="title"/>
          </p:nvPr>
        </p:nvSpPr>
        <p:spPr/>
        <p:txBody>
          <a:bodyPr/>
          <a:lstStyle/>
          <a:p>
            <a:r>
              <a:rPr lang="ja-JP" altLang="en-US" dirty="0"/>
              <a:t>今日の時間配分</a:t>
            </a:r>
            <a:endParaRPr kumimoji="1" lang="ja-JP" altLang="en-US" dirty="0"/>
          </a:p>
        </p:txBody>
      </p:sp>
      <p:sp>
        <p:nvSpPr>
          <p:cNvPr id="3" name="スライド番号プレースホルダー 2">
            <a:extLst>
              <a:ext uri="{FF2B5EF4-FFF2-40B4-BE49-F238E27FC236}">
                <a16:creationId xmlns:a16="http://schemas.microsoft.com/office/drawing/2014/main" xmlns="" id="{A603FAD2-3389-4172-B676-4D5B73CE5F4B}"/>
              </a:ext>
            </a:extLst>
          </p:cNvPr>
          <p:cNvSpPr>
            <a:spLocks noGrp="1"/>
          </p:cNvSpPr>
          <p:nvPr>
            <p:ph type="sldNum" sz="quarter" idx="12"/>
          </p:nvPr>
        </p:nvSpPr>
        <p:spPr/>
        <p:txBody>
          <a:bodyPr/>
          <a:lstStyle/>
          <a:p>
            <a:fld id="{8AEBDCA3-918C-4541-BF84-4F93CF1796EA}" type="slidenum">
              <a:rPr kumimoji="1" lang="ja-JP" altLang="en-US" smtClean="0"/>
              <a:t>4</a:t>
            </a:fld>
            <a:endParaRPr kumimoji="1" lang="ja-JP" altLang="en-US"/>
          </a:p>
        </p:txBody>
      </p:sp>
      <p:graphicFrame>
        <p:nvGraphicFramePr>
          <p:cNvPr id="4" name="表 3">
            <a:extLst>
              <a:ext uri="{FF2B5EF4-FFF2-40B4-BE49-F238E27FC236}">
                <a16:creationId xmlns:a16="http://schemas.microsoft.com/office/drawing/2014/main" xmlns="" id="{2DDE3D01-3AAE-436F-A26E-EDD75305100F}"/>
              </a:ext>
            </a:extLst>
          </p:cNvPr>
          <p:cNvGraphicFramePr>
            <a:graphicFrameLocks noGrp="1"/>
          </p:cNvGraphicFramePr>
          <p:nvPr>
            <p:extLst>
              <p:ext uri="{D42A27DB-BD31-4B8C-83A1-F6EECF244321}">
                <p14:modId xmlns:p14="http://schemas.microsoft.com/office/powerpoint/2010/main" val="3043850470"/>
              </p:ext>
            </p:extLst>
          </p:nvPr>
        </p:nvGraphicFramePr>
        <p:xfrm>
          <a:off x="958402" y="1690689"/>
          <a:ext cx="10294953" cy="4567609"/>
        </p:xfrm>
        <a:graphic>
          <a:graphicData uri="http://schemas.openxmlformats.org/drawingml/2006/table">
            <a:tbl>
              <a:tblPr bandRow="1">
                <a:tableStyleId>{5C22544A-7EE6-4342-B048-85BDC9FD1C3A}</a:tableStyleId>
              </a:tblPr>
              <a:tblGrid>
                <a:gridCol w="2653873">
                  <a:extLst>
                    <a:ext uri="{9D8B030D-6E8A-4147-A177-3AD203B41FA5}">
                      <a16:colId xmlns:a16="http://schemas.microsoft.com/office/drawing/2014/main" xmlns="" val="2531548355"/>
                    </a:ext>
                  </a:extLst>
                </a:gridCol>
                <a:gridCol w="7641080">
                  <a:extLst>
                    <a:ext uri="{9D8B030D-6E8A-4147-A177-3AD203B41FA5}">
                      <a16:colId xmlns:a16="http://schemas.microsoft.com/office/drawing/2014/main" xmlns="" val="1136724413"/>
                    </a:ext>
                  </a:extLst>
                </a:gridCol>
              </a:tblGrid>
              <a:tr h="999674">
                <a:tc>
                  <a:txBody>
                    <a:bodyPr/>
                    <a:lstStyle/>
                    <a:p>
                      <a:pPr marL="0" indent="0">
                        <a:buNone/>
                      </a:pPr>
                      <a:r>
                        <a:rPr kumimoji="1" lang="en-US" altLang="ja-JP" sz="2400" dirty="0"/>
                        <a:t>0:00</a:t>
                      </a:r>
                      <a:r>
                        <a:rPr kumimoji="1" lang="en-US" altLang="ja-JP" sz="2400" baseline="0" dirty="0"/>
                        <a:t> – 2:00</a:t>
                      </a:r>
                      <a:endParaRPr kumimoji="1" lang="en-US" altLang="ja-JP" sz="2400" dirty="0"/>
                    </a:p>
                  </a:txBody>
                  <a:tcPr anchor="ctr"/>
                </a:tc>
                <a:tc>
                  <a:txBody>
                    <a:bodyPr/>
                    <a:lstStyle/>
                    <a:p>
                      <a:pPr marL="342900" indent="-342900">
                        <a:buFont typeface="Arial" panose="020B0604020202020204" pitchFamily="34" charset="0"/>
                        <a:buChar char="•"/>
                      </a:pPr>
                      <a:r>
                        <a:rPr kumimoji="1" lang="ja-JP" altLang="en-US" sz="2400" dirty="0"/>
                        <a:t>ラズパイ基本セットアップ</a:t>
                      </a:r>
                      <a:endParaRPr kumimoji="1" lang="en-US" altLang="ja-JP" sz="2400" dirty="0"/>
                    </a:p>
                    <a:p>
                      <a:pPr marL="342900" indent="-342900">
                        <a:buFont typeface="Arial" panose="020B0604020202020204" pitchFamily="34" charset="0"/>
                        <a:buChar char="•"/>
                      </a:pPr>
                      <a:r>
                        <a:rPr kumimoji="1" lang="ja-JP" altLang="en-US" sz="2400" dirty="0"/>
                        <a:t>カメラを使った画像配信</a:t>
                      </a:r>
                      <a:endParaRPr kumimoji="1" lang="en-US" altLang="ja-JP" sz="2400" dirty="0"/>
                    </a:p>
                  </a:txBody>
                  <a:tcPr anchor="ctr"/>
                </a:tc>
                <a:extLst>
                  <a:ext uri="{0D108BD9-81ED-4DB2-BD59-A6C34878D82A}">
                    <a16:rowId xmlns:a16="http://schemas.microsoft.com/office/drawing/2014/main" xmlns="" val="3765074325"/>
                  </a:ext>
                </a:extLst>
              </a:tr>
              <a:tr h="1568587">
                <a:tc>
                  <a:txBody>
                    <a:bodyPr/>
                    <a:lstStyle/>
                    <a:p>
                      <a:r>
                        <a:rPr kumimoji="1" lang="en-US" altLang="ja-JP" sz="2400" dirty="0"/>
                        <a:t>2:00</a:t>
                      </a:r>
                      <a:r>
                        <a:rPr kumimoji="1" lang="en-US" altLang="ja-JP" sz="2400" baseline="0" dirty="0"/>
                        <a:t> – 3:30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座学</a:t>
                      </a:r>
                      <a:endParaRPr kumimoji="1" lang="en-US" altLang="ja-JP" sz="2400" dirty="0"/>
                    </a:p>
                    <a:p>
                      <a:pPr marL="800100" lvl="1" indent="-342900">
                        <a:buFont typeface="Arial" panose="020B0604020202020204" pitchFamily="34" charset="0"/>
                        <a:buChar char="•"/>
                      </a:pPr>
                      <a:r>
                        <a:rPr kumimoji="1" lang="ja-JP" altLang="en-US" sz="2400" dirty="0"/>
                        <a:t>ニューラルネットワーク</a:t>
                      </a:r>
                      <a:endParaRPr kumimoji="1" lang="en-US" altLang="ja-JP" sz="2400" dirty="0"/>
                    </a:p>
                    <a:p>
                      <a:pPr marL="800100" lvl="1" indent="-342900">
                        <a:buFont typeface="Arial" panose="020B0604020202020204" pitchFamily="34" charset="0"/>
                        <a:buChar char="•"/>
                      </a:pPr>
                      <a:r>
                        <a:rPr kumimoji="1" lang="ja-JP" altLang="en-US" sz="2400" dirty="0"/>
                        <a:t>手書き文字認識</a:t>
                      </a:r>
                      <a:endParaRPr kumimoji="1" lang="en-US" altLang="ja-JP" sz="2400" dirty="0"/>
                    </a:p>
                    <a:p>
                      <a:pPr marL="800100" lvl="1" indent="-342900">
                        <a:buFont typeface="Arial" panose="020B0604020202020204" pitchFamily="34" charset="0"/>
                        <a:buChar char="•"/>
                      </a:pPr>
                      <a:r>
                        <a:rPr kumimoji="1" lang="ja-JP" altLang="en-US" sz="2400" dirty="0"/>
                        <a:t>畳み込みニューラルネットワーク</a:t>
                      </a:r>
                    </a:p>
                  </a:txBody>
                  <a:tcPr anchor="ctr"/>
                </a:tc>
                <a:extLst>
                  <a:ext uri="{0D108BD9-81ED-4DB2-BD59-A6C34878D82A}">
                    <a16:rowId xmlns:a16="http://schemas.microsoft.com/office/drawing/2014/main" xmlns="" val="3519677506"/>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3:30</a:t>
                      </a:r>
                      <a:r>
                        <a:rPr kumimoji="1" lang="en-US" altLang="ja-JP" sz="2400" baseline="0" dirty="0"/>
                        <a:t> – 4:30</a:t>
                      </a:r>
                      <a:endParaRPr kumimoji="1" lang="ja-JP" altLang="en-US" sz="2400" dirty="0"/>
                    </a:p>
                  </a:txBody>
                  <a:tcPr anchor="ctr"/>
                </a:tc>
                <a:tc>
                  <a:txBody>
                    <a:bodyPr/>
                    <a:lstStyle/>
                    <a:p>
                      <a:pPr marL="3429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400" dirty="0"/>
                        <a:t>手書き文字認識システムの実装とテスト</a:t>
                      </a:r>
                      <a:endParaRPr kumimoji="1" lang="en-US" altLang="ja-JP" sz="2400" dirty="0"/>
                    </a:p>
                    <a:p>
                      <a:pPr marL="342900" indent="-342900">
                        <a:buFont typeface="Arial" panose="020B0604020202020204" pitchFamily="34" charset="0"/>
                        <a:buChar char="•"/>
                      </a:pPr>
                      <a:r>
                        <a:rPr kumimoji="1" lang="ja-JP" altLang="en-US" sz="2400" dirty="0"/>
                        <a:t>物体識別システムの実装とテスト</a:t>
                      </a:r>
                      <a:endParaRPr kumimoji="1" lang="en-US" altLang="ja-JP" sz="2400" dirty="0"/>
                    </a:p>
                  </a:txBody>
                  <a:tcPr anchor="ctr"/>
                </a:tc>
                <a:extLst>
                  <a:ext uri="{0D108BD9-81ED-4DB2-BD59-A6C34878D82A}">
                    <a16:rowId xmlns:a16="http://schemas.microsoft.com/office/drawing/2014/main" xmlns="" val="571958028"/>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4:30 – 5:00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クロージング・振り返り</a:t>
                      </a:r>
                    </a:p>
                  </a:txBody>
                  <a:tcPr anchor="ctr"/>
                </a:tc>
                <a:extLst>
                  <a:ext uri="{0D108BD9-81ED-4DB2-BD59-A6C34878D82A}">
                    <a16:rowId xmlns:a16="http://schemas.microsoft.com/office/drawing/2014/main" xmlns="" val="10003"/>
                  </a:ext>
                </a:extLst>
              </a:tr>
            </a:tbl>
          </a:graphicData>
        </a:graphic>
      </p:graphicFrame>
      <p:sp>
        <p:nvSpPr>
          <p:cNvPr id="5" name="正方形/長方形 4"/>
          <p:cNvSpPr/>
          <p:nvPr/>
        </p:nvSpPr>
        <p:spPr>
          <a:xfrm>
            <a:off x="820882" y="1652155"/>
            <a:ext cx="10536382" cy="108065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3750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1465168288"/>
              </p:ext>
            </p:extLst>
          </p:nvPr>
        </p:nvGraphicFramePr>
        <p:xfrm>
          <a:off x="10723121" y="1151387"/>
          <a:ext cx="366888" cy="1580444"/>
        </p:xfrm>
        <a:graphic>
          <a:graphicData uri="http://schemas.openxmlformats.org/drawingml/2006/table">
            <a:tbl>
              <a:tblPr firstRow="1" bandRow="1">
                <a:tableStyleId>{5C22544A-7EE6-4342-B048-85BDC9FD1C3A}</a:tableStyleId>
              </a:tblPr>
              <a:tblGrid>
                <a:gridCol w="366888">
                  <a:extLst>
                    <a:ext uri="{9D8B030D-6E8A-4147-A177-3AD203B41FA5}">
                      <a16:colId xmlns:a16="http://schemas.microsoft.com/office/drawing/2014/main" xmlns="" val="20000"/>
                    </a:ext>
                  </a:extLst>
                </a:gridCol>
              </a:tblGrid>
              <a:tr h="158044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34387422"/>
              </p:ext>
            </p:extLst>
          </p:nvPr>
        </p:nvGraphicFramePr>
        <p:xfrm>
          <a:off x="9721022" y="1087595"/>
          <a:ext cx="366888" cy="1851378"/>
        </p:xfrm>
        <a:graphic>
          <a:graphicData uri="http://schemas.openxmlformats.org/drawingml/2006/table">
            <a:tbl>
              <a:tblPr firstRow="1" bandRow="1">
                <a:tableStyleId>{5C22544A-7EE6-4342-B048-85BDC9FD1C3A}</a:tableStyleId>
              </a:tblPr>
              <a:tblGrid>
                <a:gridCol w="366888">
                  <a:extLst>
                    <a:ext uri="{9D8B030D-6E8A-4147-A177-3AD203B41FA5}">
                      <a16:colId xmlns:a16="http://schemas.microsoft.com/office/drawing/2014/main" xmlns="" val="20000"/>
                    </a:ext>
                  </a:extLst>
                </a:gridCol>
              </a:tblGrid>
              <a:tr h="185137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2" name="Title 1"/>
          <p:cNvSpPr>
            <a:spLocks noGrp="1"/>
          </p:cNvSpPr>
          <p:nvPr>
            <p:ph type="title"/>
          </p:nvPr>
        </p:nvSpPr>
        <p:spPr>
          <a:xfrm>
            <a:off x="182880" y="182880"/>
            <a:ext cx="12114196" cy="1325563"/>
          </a:xfrm>
        </p:spPr>
        <p:txBody>
          <a:bodyPr anchor="t"/>
          <a:lstStyle/>
          <a:p>
            <a:r>
              <a:rPr lang="en-US" dirty="0" err="1"/>
              <a:t>LeNet</a:t>
            </a:r>
            <a:r>
              <a:rPr lang="en-US" dirty="0"/>
              <a:t> - 5</a:t>
            </a:r>
          </a:p>
        </p:txBody>
      </p:sp>
      <p:graphicFrame>
        <p:nvGraphicFramePr>
          <p:cNvPr id="4" name="Table 3"/>
          <p:cNvGraphicFramePr>
            <a:graphicFrameLocks noGrp="1"/>
          </p:cNvGraphicFramePr>
          <p:nvPr>
            <p:extLst>
              <p:ext uri="{D42A27DB-BD31-4B8C-83A1-F6EECF244321}">
                <p14:modId xmlns:p14="http://schemas.microsoft.com/office/powerpoint/2010/main" val="1894482074"/>
              </p:ext>
            </p:extLst>
          </p:nvPr>
        </p:nvGraphicFramePr>
        <p:xfrm>
          <a:off x="264846" y="1356386"/>
          <a:ext cx="1492036" cy="1325170"/>
        </p:xfrm>
        <a:graphic>
          <a:graphicData uri="http://schemas.openxmlformats.org/drawingml/2006/table">
            <a:tbl>
              <a:tblPr firstRow="1" bandRow="1">
                <a:tableStyleId>{5C22544A-7EE6-4342-B048-85BDC9FD1C3A}</a:tableStyleId>
              </a:tblPr>
              <a:tblGrid>
                <a:gridCol w="1492036">
                  <a:extLst>
                    <a:ext uri="{9D8B030D-6E8A-4147-A177-3AD203B41FA5}">
                      <a16:colId xmlns:a16="http://schemas.microsoft.com/office/drawing/2014/main" xmlns="" val="20000"/>
                    </a:ext>
                  </a:extLst>
                </a:gridCol>
              </a:tblGrid>
              <a:tr h="132517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bl>
          </a:graphicData>
        </a:graphic>
      </p:graphicFrame>
      <p:cxnSp>
        <p:nvCxnSpPr>
          <p:cNvPr id="7" name="Straight Arrow Connector 6"/>
          <p:cNvCxnSpPr/>
          <p:nvPr/>
        </p:nvCxnSpPr>
        <p:spPr>
          <a:xfrm>
            <a:off x="1802785" y="2025648"/>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Cube 7"/>
          <p:cNvSpPr/>
          <p:nvPr/>
        </p:nvSpPr>
        <p:spPr>
          <a:xfrm>
            <a:off x="2497156" y="1425707"/>
            <a:ext cx="1310285" cy="1265895"/>
          </a:xfrm>
          <a:prstGeom prst="cube">
            <a:avLst>
              <a:gd name="adj" fmla="val 421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859916" y="2018915"/>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610026" y="2025648"/>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360136" y="2019739"/>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088202" y="2023143"/>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9767306" y="1151387"/>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767306" y="1524756"/>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9767306" y="2633426"/>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p:cNvSpPr txBox="1"/>
              <p:nvPr/>
            </p:nvSpPr>
            <p:spPr>
              <a:xfrm flipH="1">
                <a:off x="9760628" y="2121557"/>
                <a:ext cx="28767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flipH="1">
                <a:off x="9760628" y="2121557"/>
                <a:ext cx="287676" cy="276999"/>
              </a:xfrm>
              <a:prstGeom prst="rect">
                <a:avLst/>
              </a:prstGeom>
              <a:blipFill rotWithShape="0">
                <a:blip r:embed="rId2"/>
                <a:stretch>
                  <a:fillRect b="-8889"/>
                </a:stretch>
              </a:blipFill>
            </p:spPr>
            <p:txBody>
              <a:bodyPr/>
              <a:lstStyle/>
              <a:p>
                <a:r>
                  <a:rPr lang="en-US">
                    <a:noFill/>
                  </a:rPr>
                  <a:t> </a:t>
                </a:r>
              </a:p>
            </p:txBody>
          </p:sp>
        </mc:Fallback>
      </mc:AlternateContent>
      <p:sp>
        <p:nvSpPr>
          <p:cNvPr id="29" name="Oval 28"/>
          <p:cNvSpPr/>
          <p:nvPr/>
        </p:nvSpPr>
        <p:spPr>
          <a:xfrm>
            <a:off x="10769405" y="1203113"/>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769405" y="1576482"/>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0769405" y="2410832"/>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p:cNvSpPr txBox="1"/>
              <p:nvPr/>
            </p:nvSpPr>
            <p:spPr>
              <a:xfrm flipH="1">
                <a:off x="10762727" y="2037463"/>
                <a:ext cx="28767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flipH="1">
                <a:off x="10762727" y="2037463"/>
                <a:ext cx="287676" cy="276999"/>
              </a:xfrm>
              <a:prstGeom prst="rect">
                <a:avLst/>
              </a:prstGeom>
              <a:blipFill rotWithShape="0">
                <a:blip r:embed="rId3"/>
                <a:stretch>
                  <a:fillRect b="-6522"/>
                </a:stretch>
              </a:blipFill>
            </p:spPr>
            <p:txBody>
              <a:bodyPr/>
              <a:lstStyle/>
              <a:p>
                <a:r>
                  <a:rPr lang="en-US">
                    <a:noFill/>
                  </a:rPr>
                  <a:t> </a:t>
                </a:r>
              </a:p>
            </p:txBody>
          </p:sp>
        </mc:Fallback>
      </mc:AlternateContent>
      <p:cxnSp>
        <p:nvCxnSpPr>
          <p:cNvPr id="34" name="Straight Arrow Connector 33"/>
          <p:cNvCxnSpPr/>
          <p:nvPr/>
        </p:nvCxnSpPr>
        <p:spPr>
          <a:xfrm>
            <a:off x="10142644" y="2018971"/>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1159111" y="2012296"/>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11654109" y="1743285"/>
                <a:ext cx="4729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a:rPr>
                          </m:ctrlPr>
                        </m:accPr>
                        <m:e>
                          <m:r>
                            <a:rPr lang="en-US" sz="2800" b="0" i="1" smtClean="0">
                              <a:latin typeface="Cambria Math" charset="0"/>
                            </a:rPr>
                            <m:t>𝑦</m:t>
                          </m:r>
                        </m:e>
                      </m:acc>
                    </m:oMath>
                  </m:oMathPara>
                </a14:m>
                <a:endParaRPr lang="en-US"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11654109" y="1743285"/>
                <a:ext cx="472950" cy="523220"/>
              </a:xfrm>
              <a:prstGeom prst="rect">
                <a:avLst/>
              </a:prstGeom>
              <a:blipFill rotWithShape="0">
                <a:blip r:embed="rId4"/>
                <a:stretch>
                  <a:fillRect/>
                </a:stretch>
              </a:blipFill>
            </p:spPr>
            <p:txBody>
              <a:bodyPr/>
              <a:lstStyle/>
              <a:p>
                <a:r>
                  <a:rPr lang="en-US">
                    <a:noFill/>
                  </a:rPr>
                  <a:t> </a:t>
                </a:r>
              </a:p>
            </p:txBody>
          </p:sp>
        </mc:Fallback>
      </mc:AlternateContent>
      <p:sp>
        <p:nvSpPr>
          <p:cNvPr id="37" name="Cube 36"/>
          <p:cNvSpPr/>
          <p:nvPr/>
        </p:nvSpPr>
        <p:spPr>
          <a:xfrm>
            <a:off x="4456921" y="1520936"/>
            <a:ext cx="1100630" cy="1075436"/>
          </a:xfrm>
          <a:prstGeom prst="cube">
            <a:avLst>
              <a:gd name="adj" fmla="val 421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ube 37"/>
          <p:cNvSpPr/>
          <p:nvPr/>
        </p:nvSpPr>
        <p:spPr>
          <a:xfrm>
            <a:off x="6207031" y="1520936"/>
            <a:ext cx="1100630" cy="1075436"/>
          </a:xfrm>
          <a:prstGeom prst="cube">
            <a:avLst>
              <a:gd name="adj" fmla="val 55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406371" y="2731831"/>
                <a:ext cx="1208985"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32</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32</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a:t>
                </a:r>
              </a:p>
            </p:txBody>
          </p:sp>
        </mc:Choice>
        <mc:Fallback xmlns="">
          <p:sp>
            <p:nvSpPr>
              <p:cNvPr id="3" name="TextBox 2"/>
              <p:cNvSpPr txBox="1">
                <a:spLocks noRot="1" noChangeAspect="1" noMove="1" noResize="1" noEditPoints="1" noAdjustHandles="1" noChangeArrowheads="1" noChangeShapeType="1" noTextEdit="1"/>
              </p:cNvSpPr>
              <p:nvPr/>
            </p:nvSpPr>
            <p:spPr>
              <a:xfrm>
                <a:off x="406371" y="2731831"/>
                <a:ext cx="1208985" cy="369332"/>
              </a:xfrm>
              <a:prstGeom prst="rect">
                <a:avLst/>
              </a:prstGeom>
              <a:blipFill rotWithShape="0">
                <a:blip r:embed="rId5"/>
                <a:stretch>
                  <a:fillRect l="-4545" t="-11475" r="-3535"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574255" y="2731831"/>
                <a:ext cx="115608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28</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28</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6</a:t>
                </a:r>
              </a:p>
            </p:txBody>
          </p:sp>
        </mc:Choice>
        <mc:Fallback xmlns="">
          <p:sp>
            <p:nvSpPr>
              <p:cNvPr id="39" name="TextBox 38"/>
              <p:cNvSpPr txBox="1">
                <a:spLocks noRot="1" noChangeAspect="1" noMove="1" noResize="1" noEditPoints="1" noAdjustHandles="1" noChangeArrowheads="1" noChangeShapeType="1" noTextEdit="1"/>
              </p:cNvSpPr>
              <p:nvPr/>
            </p:nvSpPr>
            <p:spPr>
              <a:xfrm>
                <a:off x="2574255" y="2731831"/>
                <a:ext cx="1156086" cy="369332"/>
              </a:xfrm>
              <a:prstGeom prst="rect">
                <a:avLst/>
              </a:prstGeom>
              <a:blipFill rotWithShape="0">
                <a:blip r:embed="rId6"/>
                <a:stretch>
                  <a:fillRect l="-4211" t="-8197" r="-421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470443" y="2723080"/>
                <a:ext cx="115608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14</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14</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6</a:t>
                </a:r>
              </a:p>
            </p:txBody>
          </p:sp>
        </mc:Choice>
        <mc:Fallback xmlns="">
          <p:sp>
            <p:nvSpPr>
              <p:cNvPr id="40" name="TextBox 39"/>
              <p:cNvSpPr txBox="1">
                <a:spLocks noRot="1" noChangeAspect="1" noMove="1" noResize="1" noEditPoints="1" noAdjustHandles="1" noChangeArrowheads="1" noChangeShapeType="1" noTextEdit="1"/>
              </p:cNvSpPr>
              <p:nvPr/>
            </p:nvSpPr>
            <p:spPr>
              <a:xfrm>
                <a:off x="4470443" y="2723080"/>
                <a:ext cx="1156086" cy="369332"/>
              </a:xfrm>
              <a:prstGeom prst="rect">
                <a:avLst/>
              </a:prstGeom>
              <a:blipFill rotWithShape="0">
                <a:blip r:embed="rId7"/>
                <a:stretch>
                  <a:fillRect l="-4211" t="-10000" r="-421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133957" y="2731831"/>
                <a:ext cx="128432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10</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10</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16</a:t>
                </a:r>
              </a:p>
            </p:txBody>
          </p:sp>
        </mc:Choice>
        <mc:Fallback xmlns="">
          <p:sp>
            <p:nvSpPr>
              <p:cNvPr id="41" name="TextBox 40"/>
              <p:cNvSpPr txBox="1">
                <a:spLocks noRot="1" noChangeAspect="1" noMove="1" noResize="1" noEditPoints="1" noAdjustHandles="1" noChangeArrowheads="1" noChangeShapeType="1" noTextEdit="1"/>
              </p:cNvSpPr>
              <p:nvPr/>
            </p:nvSpPr>
            <p:spPr>
              <a:xfrm>
                <a:off x="6133957" y="2731831"/>
                <a:ext cx="1284326" cy="369332"/>
              </a:xfrm>
              <a:prstGeom prst="rect">
                <a:avLst/>
              </a:prstGeom>
              <a:blipFill>
                <a:blip r:embed="rId8"/>
                <a:stretch>
                  <a:fillRect l="-3791" t="-8197" r="-3791" b="-24590"/>
                </a:stretch>
              </a:blipFill>
            </p:spPr>
            <p:txBody>
              <a:bodyPr/>
              <a:lstStyle/>
              <a:p>
                <a:r>
                  <a:rPr lang="en-US">
                    <a:noFill/>
                  </a:rPr>
                  <a:t> </a:t>
                </a:r>
              </a:p>
            </p:txBody>
          </p:sp>
        </mc:Fallback>
      </mc:AlternateContent>
      <p:sp>
        <p:nvSpPr>
          <p:cNvPr id="42" name="Cube 41"/>
          <p:cNvSpPr/>
          <p:nvPr/>
        </p:nvSpPr>
        <p:spPr>
          <a:xfrm>
            <a:off x="7957141" y="1521047"/>
            <a:ext cx="1078583" cy="1075215"/>
          </a:xfrm>
          <a:prstGeom prst="cube">
            <a:avLst>
              <a:gd name="adj" fmla="val 673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p:cNvSpPr txBox="1"/>
              <p:nvPr/>
            </p:nvSpPr>
            <p:spPr>
              <a:xfrm>
                <a:off x="8039379" y="2731831"/>
                <a:ext cx="1027845"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5</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5</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16</a:t>
                </a:r>
              </a:p>
            </p:txBody>
          </p:sp>
        </mc:Choice>
        <mc:Fallback xmlns="">
          <p:sp>
            <p:nvSpPr>
              <p:cNvPr id="43" name="TextBox 42"/>
              <p:cNvSpPr txBox="1">
                <a:spLocks noRot="1" noChangeAspect="1" noMove="1" noResize="1" noEditPoints="1" noAdjustHandles="1" noChangeArrowheads="1" noChangeShapeType="1" noTextEdit="1"/>
              </p:cNvSpPr>
              <p:nvPr/>
            </p:nvSpPr>
            <p:spPr>
              <a:xfrm>
                <a:off x="8039379" y="2731831"/>
                <a:ext cx="1027845" cy="369332"/>
              </a:xfrm>
              <a:prstGeom prst="rect">
                <a:avLst/>
              </a:prstGeom>
              <a:blipFill>
                <a:blip r:embed="rId9"/>
                <a:stretch>
                  <a:fillRect l="-5357" t="-8197" r="-4762" b="-24590"/>
                </a:stretch>
              </a:blipFill>
            </p:spPr>
            <p:txBody>
              <a:bodyPr/>
              <a:lstStyle/>
              <a:p>
                <a:r>
                  <a:rPr lang="en-US">
                    <a:noFill/>
                  </a:rPr>
                  <a:t> </a:t>
                </a:r>
              </a:p>
            </p:txBody>
          </p:sp>
        </mc:Fallback>
      </mc:AlternateContent>
      <p:sp>
        <p:nvSpPr>
          <p:cNvPr id="44" name="TextBox 43"/>
          <p:cNvSpPr txBox="1"/>
          <p:nvPr/>
        </p:nvSpPr>
        <p:spPr>
          <a:xfrm>
            <a:off x="9619772" y="3024515"/>
            <a:ext cx="569387" cy="369332"/>
          </a:xfrm>
          <a:prstGeom prst="rect">
            <a:avLst/>
          </a:prstGeom>
          <a:noFill/>
        </p:spPr>
        <p:txBody>
          <a:bodyPr wrap="none" rtlCol="0">
            <a:spAutoFit/>
          </a:bodyPr>
          <a:lstStyle/>
          <a:p>
            <a:r>
              <a:rPr lang="en-US">
                <a:latin typeface="Century Schoolbook" charset="0"/>
                <a:ea typeface="Century Schoolbook" charset="0"/>
                <a:cs typeface="Century Schoolbook" charset="0"/>
              </a:rPr>
              <a:t>120</a:t>
            </a:r>
            <a:endParaRPr lang="en-US" dirty="0">
              <a:latin typeface="Century Schoolbook" charset="0"/>
              <a:ea typeface="Century Schoolbook" charset="0"/>
              <a:cs typeface="Century Schoolbook" charset="0"/>
            </a:endParaRPr>
          </a:p>
        </p:txBody>
      </p:sp>
      <p:sp>
        <p:nvSpPr>
          <p:cNvPr id="45" name="TextBox 44"/>
          <p:cNvSpPr txBox="1"/>
          <p:nvPr/>
        </p:nvSpPr>
        <p:spPr>
          <a:xfrm>
            <a:off x="10723121" y="3022366"/>
            <a:ext cx="44114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84</a:t>
            </a:r>
          </a:p>
        </p:txBody>
      </p:sp>
      <mc:AlternateContent xmlns:mc="http://schemas.openxmlformats.org/markup-compatibility/2006" xmlns:a14="http://schemas.microsoft.com/office/drawing/2010/main">
        <mc:Choice Requires="a14">
          <p:sp>
            <p:nvSpPr>
              <p:cNvPr id="46" name="TextBox 45"/>
              <p:cNvSpPr txBox="1"/>
              <p:nvPr/>
            </p:nvSpPr>
            <p:spPr>
              <a:xfrm>
                <a:off x="1795450" y="2060239"/>
                <a:ext cx="660758" cy="584775"/>
              </a:xfrm>
              <a:prstGeom prst="rect">
                <a:avLst/>
              </a:prstGeom>
              <a:noFill/>
            </p:spPr>
            <p:txBody>
              <a:bodyPr wrap="none" rtlCol="0">
                <a:spAutoFit/>
              </a:bodyPr>
              <a:lstStyle/>
              <a:p>
                <a:r>
                  <a:rPr lang="en-US" sz="1600" dirty="0">
                    <a:latin typeface="Century Schoolbook" charset="0"/>
                    <a:ea typeface="Century Schoolbook" charset="0"/>
                    <a:cs typeface="Century Schoolbook" charset="0"/>
                  </a:rPr>
                  <a:t>5</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5</a:t>
                </a:r>
              </a:p>
              <a:p>
                <a:r>
                  <a:rPr lang="en-US" sz="1600" dirty="0">
                    <a:latin typeface="Century Schoolbook" charset="0"/>
                    <a:ea typeface="Century Schoolbook" charset="0"/>
                    <a:cs typeface="Century Schoolbook" charset="0"/>
                  </a:rPr>
                  <a:t>s = 1</a:t>
                </a:r>
              </a:p>
            </p:txBody>
          </p:sp>
        </mc:Choice>
        <mc:Fallback xmlns="">
          <p:sp>
            <p:nvSpPr>
              <p:cNvPr id="46" name="TextBox 45"/>
              <p:cNvSpPr txBox="1">
                <a:spLocks noRot="1" noChangeAspect="1" noMove="1" noResize="1" noEditPoints="1" noAdjustHandles="1" noChangeArrowheads="1" noChangeShapeType="1" noTextEdit="1"/>
              </p:cNvSpPr>
              <p:nvPr/>
            </p:nvSpPr>
            <p:spPr>
              <a:xfrm>
                <a:off x="1795450" y="2060239"/>
                <a:ext cx="660758" cy="584775"/>
              </a:xfrm>
              <a:prstGeom prst="rect">
                <a:avLst/>
              </a:prstGeom>
              <a:blipFill rotWithShape="0">
                <a:blip r:embed="rId10"/>
                <a:stretch>
                  <a:fillRect l="-5556" t="-48958" r="-3704" b="-25000"/>
                </a:stretch>
              </a:blipFill>
            </p:spPr>
            <p:txBody>
              <a:bodyPr/>
              <a:lstStyle/>
              <a:p>
                <a:r>
                  <a:rPr lang="en-US">
                    <a:noFill/>
                  </a:rPr>
                  <a:t> </a:t>
                </a:r>
              </a:p>
            </p:txBody>
          </p:sp>
        </mc:Fallback>
      </mc:AlternateContent>
      <p:sp>
        <p:nvSpPr>
          <p:cNvPr id="47" name="TextBox 46"/>
          <p:cNvSpPr txBox="1"/>
          <p:nvPr/>
        </p:nvSpPr>
        <p:spPr>
          <a:xfrm>
            <a:off x="3810652" y="2058654"/>
            <a:ext cx="659791" cy="584775"/>
          </a:xfrm>
          <a:prstGeom prst="rect">
            <a:avLst/>
          </a:prstGeom>
          <a:noFill/>
        </p:spPr>
        <p:txBody>
          <a:bodyPr wrap="square" rtlCol="0">
            <a:spAutoFit/>
          </a:bodyPr>
          <a:lstStyle/>
          <a:p>
            <a:r>
              <a:rPr lang="en-US" sz="1600" dirty="0">
                <a:latin typeface="Century Schoolbook" charset="0"/>
                <a:ea typeface="Century Schoolbook" charset="0"/>
                <a:cs typeface="Century Schoolbook" charset="0"/>
              </a:rPr>
              <a:t>f = 2</a:t>
            </a:r>
          </a:p>
          <a:p>
            <a:r>
              <a:rPr lang="en-US" sz="1600" dirty="0">
                <a:latin typeface="Century Schoolbook" charset="0"/>
                <a:ea typeface="Century Schoolbook" charset="0"/>
                <a:cs typeface="Century Schoolbook" charset="0"/>
              </a:rPr>
              <a:t>s = 2</a:t>
            </a:r>
          </a:p>
        </p:txBody>
      </p:sp>
      <p:sp>
        <p:nvSpPr>
          <p:cNvPr id="5" name="TextBox 4"/>
          <p:cNvSpPr txBox="1"/>
          <p:nvPr/>
        </p:nvSpPr>
        <p:spPr>
          <a:xfrm>
            <a:off x="3788939" y="1414216"/>
            <a:ext cx="965329" cy="338554"/>
          </a:xfrm>
          <a:prstGeom prst="rect">
            <a:avLst/>
          </a:prstGeom>
          <a:noFill/>
        </p:spPr>
        <p:txBody>
          <a:bodyPr wrap="none" rtlCol="0">
            <a:spAutoFit/>
          </a:bodyPr>
          <a:lstStyle/>
          <a:p>
            <a:r>
              <a:rPr lang="en-US" sz="1600" dirty="0">
                <a:latin typeface="Century Schoolbook" charset="0"/>
                <a:ea typeface="Century Schoolbook" charset="0"/>
                <a:cs typeface="Century Schoolbook" charset="0"/>
              </a:rPr>
              <a:t>avg pool</a:t>
            </a:r>
          </a:p>
        </p:txBody>
      </p:sp>
      <mc:AlternateContent xmlns:mc="http://schemas.openxmlformats.org/markup-compatibility/2006" xmlns:a14="http://schemas.microsoft.com/office/drawing/2010/main">
        <mc:Choice Requires="a14">
          <p:sp>
            <p:nvSpPr>
              <p:cNvPr id="48" name="TextBox 47"/>
              <p:cNvSpPr txBox="1"/>
              <p:nvPr/>
            </p:nvSpPr>
            <p:spPr>
              <a:xfrm>
                <a:off x="5525990" y="2057522"/>
                <a:ext cx="660758" cy="584775"/>
              </a:xfrm>
              <a:prstGeom prst="rect">
                <a:avLst/>
              </a:prstGeom>
              <a:noFill/>
            </p:spPr>
            <p:txBody>
              <a:bodyPr wrap="none" rtlCol="0">
                <a:spAutoFit/>
              </a:bodyPr>
              <a:lstStyle/>
              <a:p>
                <a:r>
                  <a:rPr lang="en-US" sz="1600" dirty="0">
                    <a:latin typeface="Century Schoolbook" charset="0"/>
                    <a:ea typeface="Century Schoolbook" charset="0"/>
                    <a:cs typeface="Century Schoolbook" charset="0"/>
                  </a:rPr>
                  <a:t>5</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5</a:t>
                </a:r>
              </a:p>
              <a:p>
                <a:r>
                  <a:rPr lang="en-US" sz="1600" dirty="0">
                    <a:latin typeface="Century Schoolbook" charset="0"/>
                    <a:ea typeface="Century Schoolbook" charset="0"/>
                    <a:cs typeface="Century Schoolbook" charset="0"/>
                  </a:rPr>
                  <a:t>s = 1</a:t>
                </a:r>
              </a:p>
            </p:txBody>
          </p:sp>
        </mc:Choice>
        <mc:Fallback xmlns="">
          <p:sp>
            <p:nvSpPr>
              <p:cNvPr id="48" name="TextBox 47"/>
              <p:cNvSpPr txBox="1">
                <a:spLocks noRot="1" noChangeAspect="1" noMove="1" noResize="1" noEditPoints="1" noAdjustHandles="1" noChangeArrowheads="1" noChangeShapeType="1" noTextEdit="1"/>
              </p:cNvSpPr>
              <p:nvPr/>
            </p:nvSpPr>
            <p:spPr>
              <a:xfrm>
                <a:off x="5525990" y="2057522"/>
                <a:ext cx="660758" cy="584775"/>
              </a:xfrm>
              <a:prstGeom prst="rect">
                <a:avLst/>
              </a:prstGeom>
              <a:blipFill rotWithShape="0">
                <a:blip r:embed="rId11"/>
                <a:stretch>
                  <a:fillRect l="-4587" t="-50526" r="-3670" b="-26316"/>
                </a:stretch>
              </a:blipFill>
            </p:spPr>
            <p:txBody>
              <a:bodyPr/>
              <a:lstStyle/>
              <a:p>
                <a:r>
                  <a:rPr lang="en-US">
                    <a:noFill/>
                  </a:rPr>
                  <a:t> </a:t>
                </a:r>
              </a:p>
            </p:txBody>
          </p:sp>
        </mc:Fallback>
      </mc:AlternateContent>
      <p:sp>
        <p:nvSpPr>
          <p:cNvPr id="49" name="TextBox 48"/>
          <p:cNvSpPr txBox="1"/>
          <p:nvPr/>
        </p:nvSpPr>
        <p:spPr>
          <a:xfrm>
            <a:off x="7308329" y="1414216"/>
            <a:ext cx="965329" cy="338554"/>
          </a:xfrm>
          <a:prstGeom prst="rect">
            <a:avLst/>
          </a:prstGeom>
          <a:noFill/>
        </p:spPr>
        <p:txBody>
          <a:bodyPr wrap="none" rtlCol="0">
            <a:spAutoFit/>
          </a:bodyPr>
          <a:lstStyle/>
          <a:p>
            <a:r>
              <a:rPr lang="en-US" sz="1600" dirty="0">
                <a:latin typeface="Century Schoolbook" charset="0"/>
                <a:ea typeface="Century Schoolbook" charset="0"/>
                <a:cs typeface="Century Schoolbook" charset="0"/>
              </a:rPr>
              <a:t>avg pool</a:t>
            </a:r>
          </a:p>
        </p:txBody>
      </p:sp>
      <p:sp>
        <p:nvSpPr>
          <p:cNvPr id="50" name="TextBox 49"/>
          <p:cNvSpPr txBox="1"/>
          <p:nvPr/>
        </p:nvSpPr>
        <p:spPr>
          <a:xfrm>
            <a:off x="7287068" y="2055906"/>
            <a:ext cx="659791" cy="584775"/>
          </a:xfrm>
          <a:prstGeom prst="rect">
            <a:avLst/>
          </a:prstGeom>
          <a:noFill/>
        </p:spPr>
        <p:txBody>
          <a:bodyPr wrap="square" rtlCol="0">
            <a:spAutoFit/>
          </a:bodyPr>
          <a:lstStyle/>
          <a:p>
            <a:r>
              <a:rPr lang="en-US" sz="1600" dirty="0">
                <a:latin typeface="Century Schoolbook" charset="0"/>
                <a:ea typeface="Century Schoolbook" charset="0"/>
                <a:cs typeface="Century Schoolbook" charset="0"/>
              </a:rPr>
              <a:t>f = 2</a:t>
            </a:r>
          </a:p>
          <a:p>
            <a:r>
              <a:rPr lang="en-US" sz="1600" dirty="0">
                <a:latin typeface="Century Schoolbook" charset="0"/>
                <a:ea typeface="Century Schoolbook" charset="0"/>
                <a:cs typeface="Century Schoolbook" charset="0"/>
              </a:rPr>
              <a:t>s = 2</a:t>
            </a:r>
          </a:p>
        </p:txBody>
      </p:sp>
      <p:sp>
        <p:nvSpPr>
          <p:cNvPr id="51" name="TextBox 50"/>
          <p:cNvSpPr txBox="1"/>
          <p:nvPr/>
        </p:nvSpPr>
        <p:spPr>
          <a:xfrm>
            <a:off x="0" y="6556658"/>
            <a:ext cx="6654386" cy="307777"/>
          </a:xfrm>
          <a:prstGeom prst="rect">
            <a:avLst/>
          </a:prstGeom>
          <a:noFill/>
        </p:spPr>
        <p:txBody>
          <a:bodyPr wrap="none" rtlCol="0">
            <a:spAutoFit/>
          </a:bodyPr>
          <a:lstStyle/>
          <a:p>
            <a:r>
              <a:rPr lang="en-US" sz="1400" dirty="0">
                <a:latin typeface="Century Schoolbook" charset="0"/>
                <a:ea typeface="Century Schoolbook" charset="0"/>
                <a:cs typeface="Century Schoolbook" charset="0"/>
              </a:rPr>
              <a:t>[</a:t>
            </a:r>
            <a:r>
              <a:rPr lang="en-US" sz="1400" dirty="0" err="1">
                <a:latin typeface="Century Schoolbook" charset="0"/>
                <a:ea typeface="Century Schoolbook" charset="0"/>
                <a:cs typeface="Century Schoolbook" charset="0"/>
              </a:rPr>
              <a:t>LeCun</a:t>
            </a:r>
            <a:r>
              <a:rPr lang="en-US" sz="1400" dirty="0">
                <a:latin typeface="Century Schoolbook" charset="0"/>
                <a:ea typeface="Century Schoolbook" charset="0"/>
                <a:cs typeface="Century Schoolbook" charset="0"/>
              </a:rPr>
              <a:t> et al., 1998. Gradient-based learning applied to document recognition]</a:t>
            </a:r>
          </a:p>
        </p:txBody>
      </p:sp>
      <p:sp>
        <p:nvSpPr>
          <p:cNvPr id="9" name="Rectangle 8">
            <a:extLst>
              <a:ext uri="{FF2B5EF4-FFF2-40B4-BE49-F238E27FC236}">
                <a16:creationId xmlns:a16="http://schemas.microsoft.com/office/drawing/2014/main" xmlns="" id="{17A6C0DF-CD40-4537-B5D2-2B53B7F58032}"/>
              </a:ext>
            </a:extLst>
          </p:cNvPr>
          <p:cNvSpPr/>
          <p:nvPr/>
        </p:nvSpPr>
        <p:spPr>
          <a:xfrm>
            <a:off x="8039379" y="3022366"/>
            <a:ext cx="1135443" cy="296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スライド番号プレースホルダー 2"/>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40</a:t>
            </a:fld>
            <a:endParaRPr kumimoji="1" lang="ja-JP" altLang="en-US"/>
          </a:p>
        </p:txBody>
      </p:sp>
    </p:spTree>
    <p:extLst>
      <p:ext uri="{BB962C8B-B14F-4D97-AF65-F5344CB8AC3E}">
        <p14:creationId xmlns:p14="http://schemas.microsoft.com/office/powerpoint/2010/main" val="3201514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p:cNvGraphicFramePr>
            <a:graphicFrameLocks noGrp="1"/>
          </p:cNvGraphicFramePr>
          <p:nvPr>
            <p:extLst>
              <p:ext uri="{D42A27DB-BD31-4B8C-83A1-F6EECF244321}">
                <p14:modId xmlns:p14="http://schemas.microsoft.com/office/powerpoint/2010/main" val="4144801842"/>
              </p:ext>
            </p:extLst>
          </p:nvPr>
        </p:nvGraphicFramePr>
        <p:xfrm>
          <a:off x="424976" y="840154"/>
          <a:ext cx="1650702" cy="1655232"/>
        </p:xfrm>
        <a:graphic>
          <a:graphicData uri="http://schemas.openxmlformats.org/drawingml/2006/table">
            <a:tbl>
              <a:tblPr firstRow="1" bandRow="1">
                <a:tableStyleId>{5C22544A-7EE6-4342-B048-85BDC9FD1C3A}</a:tableStyleId>
              </a:tblPr>
              <a:tblGrid>
                <a:gridCol w="275117">
                  <a:extLst>
                    <a:ext uri="{9D8B030D-6E8A-4147-A177-3AD203B41FA5}">
                      <a16:colId xmlns:a16="http://schemas.microsoft.com/office/drawing/2014/main" xmlns="" val="20000"/>
                    </a:ext>
                  </a:extLst>
                </a:gridCol>
                <a:gridCol w="275117">
                  <a:extLst>
                    <a:ext uri="{9D8B030D-6E8A-4147-A177-3AD203B41FA5}">
                      <a16:colId xmlns:a16="http://schemas.microsoft.com/office/drawing/2014/main" xmlns="" val="20001"/>
                    </a:ext>
                  </a:extLst>
                </a:gridCol>
                <a:gridCol w="275117">
                  <a:extLst>
                    <a:ext uri="{9D8B030D-6E8A-4147-A177-3AD203B41FA5}">
                      <a16:colId xmlns:a16="http://schemas.microsoft.com/office/drawing/2014/main" xmlns="" val="20002"/>
                    </a:ext>
                  </a:extLst>
                </a:gridCol>
                <a:gridCol w="275117">
                  <a:extLst>
                    <a:ext uri="{9D8B030D-6E8A-4147-A177-3AD203B41FA5}">
                      <a16:colId xmlns:a16="http://schemas.microsoft.com/office/drawing/2014/main" xmlns="" val="20003"/>
                    </a:ext>
                  </a:extLst>
                </a:gridCol>
                <a:gridCol w="275117">
                  <a:extLst>
                    <a:ext uri="{9D8B030D-6E8A-4147-A177-3AD203B41FA5}">
                      <a16:colId xmlns:a16="http://schemas.microsoft.com/office/drawing/2014/main" xmlns="" val="20004"/>
                    </a:ext>
                  </a:extLst>
                </a:gridCol>
                <a:gridCol w="275117">
                  <a:extLst>
                    <a:ext uri="{9D8B030D-6E8A-4147-A177-3AD203B41FA5}">
                      <a16:colId xmlns:a16="http://schemas.microsoft.com/office/drawing/2014/main" xmlns="" val="20005"/>
                    </a:ext>
                  </a:extLst>
                </a:gridCol>
              </a:tblGrid>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2"/>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3"/>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4"/>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5"/>
                  </a:ext>
                </a:extLst>
              </a:tr>
            </a:tbl>
          </a:graphicData>
        </a:graphic>
      </p:graphicFrame>
      <p:sp>
        <p:nvSpPr>
          <p:cNvPr id="2" name="Title 1"/>
          <p:cNvSpPr>
            <a:spLocks noGrp="1"/>
          </p:cNvSpPr>
          <p:nvPr>
            <p:ph type="title"/>
          </p:nvPr>
        </p:nvSpPr>
        <p:spPr>
          <a:xfrm>
            <a:off x="182880" y="182880"/>
            <a:ext cx="12114196" cy="1325563"/>
          </a:xfrm>
        </p:spPr>
        <p:txBody>
          <a:bodyPr anchor="t"/>
          <a:lstStyle/>
          <a:p>
            <a:r>
              <a:rPr lang="en-US" dirty="0" err="1"/>
              <a:t>AlexNet</a:t>
            </a:r>
            <a:endParaRPr lang="en-US" dirty="0"/>
          </a:p>
        </p:txBody>
      </p:sp>
      <p:cxnSp>
        <p:nvCxnSpPr>
          <p:cNvPr id="7" name="Straight Arrow Connector 6"/>
          <p:cNvCxnSpPr/>
          <p:nvPr/>
        </p:nvCxnSpPr>
        <p:spPr>
          <a:xfrm>
            <a:off x="2212139" y="1671322"/>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Cube 7"/>
          <p:cNvSpPr/>
          <p:nvPr/>
        </p:nvSpPr>
        <p:spPr>
          <a:xfrm>
            <a:off x="2872586" y="1064141"/>
            <a:ext cx="1256764" cy="1239629"/>
          </a:xfrm>
          <a:prstGeom prst="cube">
            <a:avLst>
              <a:gd name="adj" fmla="val 45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4303599" y="1668953"/>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Cube 36"/>
          <p:cNvSpPr/>
          <p:nvPr/>
        </p:nvSpPr>
        <p:spPr>
          <a:xfrm>
            <a:off x="4978715" y="1133013"/>
            <a:ext cx="1159567" cy="1170757"/>
          </a:xfrm>
          <a:prstGeom prst="cube">
            <a:avLst>
              <a:gd name="adj" fmla="val 66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6371641" y="1670767"/>
            <a:ext cx="480190" cy="236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552148" y="1679878"/>
            <a:ext cx="480190" cy="236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17508" y="3485341"/>
            <a:ext cx="364202" cy="523220"/>
          </a:xfrm>
          <a:prstGeom prst="rect">
            <a:avLst/>
          </a:prstGeom>
          <a:noFill/>
        </p:spPr>
        <p:txBody>
          <a:bodyPr wrap="none" rtlCol="0">
            <a:spAutoFit/>
          </a:bodyPr>
          <a:lstStyle/>
          <a:p>
            <a:r>
              <a:rPr lang="en-US" sz="2800"/>
              <a:t>=</a:t>
            </a:r>
          </a:p>
        </p:txBody>
      </p:sp>
      <p:graphicFrame>
        <p:nvGraphicFramePr>
          <p:cNvPr id="58" name="Table 57"/>
          <p:cNvGraphicFramePr>
            <a:graphicFrameLocks noGrp="1"/>
          </p:cNvGraphicFramePr>
          <p:nvPr>
            <p:extLst>
              <p:ext uri="{D42A27DB-BD31-4B8C-83A1-F6EECF244321}">
                <p14:modId xmlns:p14="http://schemas.microsoft.com/office/powerpoint/2010/main" val="722722138"/>
              </p:ext>
            </p:extLst>
          </p:nvPr>
        </p:nvGraphicFramePr>
        <p:xfrm>
          <a:off x="8588267" y="2735721"/>
          <a:ext cx="366888" cy="1851378"/>
        </p:xfrm>
        <a:graphic>
          <a:graphicData uri="http://schemas.openxmlformats.org/drawingml/2006/table">
            <a:tbl>
              <a:tblPr firstRow="1" bandRow="1">
                <a:tableStyleId>{5C22544A-7EE6-4342-B048-85BDC9FD1C3A}</a:tableStyleId>
              </a:tblPr>
              <a:tblGrid>
                <a:gridCol w="366888">
                  <a:extLst>
                    <a:ext uri="{9D8B030D-6E8A-4147-A177-3AD203B41FA5}">
                      <a16:colId xmlns:a16="http://schemas.microsoft.com/office/drawing/2014/main" xmlns="" val="20000"/>
                    </a:ext>
                  </a:extLst>
                </a:gridCol>
              </a:tblGrid>
              <a:tr h="185137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59" name="Oval 58"/>
          <p:cNvSpPr/>
          <p:nvPr/>
        </p:nvSpPr>
        <p:spPr>
          <a:xfrm>
            <a:off x="8634551" y="2799513"/>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634551" y="3172882"/>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634551" y="4281552"/>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2" name="TextBox 61"/>
              <p:cNvSpPr txBox="1"/>
              <p:nvPr/>
            </p:nvSpPr>
            <p:spPr>
              <a:xfrm flipH="1">
                <a:off x="8627873" y="3769683"/>
                <a:ext cx="28767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flipH="1">
                <a:off x="8627873" y="3769683"/>
                <a:ext cx="287676" cy="276999"/>
              </a:xfrm>
              <a:prstGeom prst="rect">
                <a:avLst/>
              </a:prstGeom>
              <a:blipFill rotWithShape="0">
                <a:blip r:embed="rId2"/>
                <a:stretch>
                  <a:fillRect b="-6522"/>
                </a:stretch>
              </a:blipFill>
            </p:spPr>
            <p:txBody>
              <a:bodyPr/>
              <a:lstStyle/>
              <a:p>
                <a:r>
                  <a:rPr lang="en-US">
                    <a:noFill/>
                  </a:rPr>
                  <a:t> </a:t>
                </a:r>
              </a:p>
            </p:txBody>
          </p:sp>
        </mc:Fallback>
      </mc:AlternateContent>
      <p:cxnSp>
        <p:nvCxnSpPr>
          <p:cNvPr id="67" name="Straight Arrow Connector 66"/>
          <p:cNvCxnSpPr/>
          <p:nvPr/>
        </p:nvCxnSpPr>
        <p:spPr>
          <a:xfrm>
            <a:off x="9003673" y="3761978"/>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4165383912"/>
              </p:ext>
            </p:extLst>
          </p:nvPr>
        </p:nvGraphicFramePr>
        <p:xfrm>
          <a:off x="9596721" y="2743095"/>
          <a:ext cx="366888" cy="1851378"/>
        </p:xfrm>
        <a:graphic>
          <a:graphicData uri="http://schemas.openxmlformats.org/drawingml/2006/table">
            <a:tbl>
              <a:tblPr firstRow="1" bandRow="1">
                <a:tableStyleId>{5C22544A-7EE6-4342-B048-85BDC9FD1C3A}</a:tableStyleId>
              </a:tblPr>
              <a:tblGrid>
                <a:gridCol w="366888">
                  <a:extLst>
                    <a:ext uri="{9D8B030D-6E8A-4147-A177-3AD203B41FA5}">
                      <a16:colId xmlns:a16="http://schemas.microsoft.com/office/drawing/2014/main" xmlns="" val="20000"/>
                    </a:ext>
                  </a:extLst>
                </a:gridCol>
              </a:tblGrid>
              <a:tr h="185137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69" name="Oval 68"/>
          <p:cNvSpPr/>
          <p:nvPr/>
        </p:nvSpPr>
        <p:spPr>
          <a:xfrm>
            <a:off x="9643005" y="2806887"/>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9643005" y="3180256"/>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9643005" y="4288926"/>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2" name="TextBox 71"/>
              <p:cNvSpPr txBox="1"/>
              <p:nvPr/>
            </p:nvSpPr>
            <p:spPr>
              <a:xfrm flipH="1">
                <a:off x="9636327" y="3777057"/>
                <a:ext cx="28767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flipH="1">
                <a:off x="9636327" y="3777057"/>
                <a:ext cx="287676" cy="276999"/>
              </a:xfrm>
              <a:prstGeom prst="rect">
                <a:avLst/>
              </a:prstGeom>
              <a:blipFill rotWithShape="0">
                <a:blip r:embed="rId3"/>
                <a:stretch>
                  <a:fillRect b="-8889"/>
                </a:stretch>
              </a:blipFill>
            </p:spPr>
            <p:txBody>
              <a:bodyPr/>
              <a:lstStyle/>
              <a:p>
                <a:r>
                  <a:rPr lang="en-US">
                    <a:noFill/>
                  </a:rPr>
                  <a:t> </a:t>
                </a:r>
              </a:p>
            </p:txBody>
          </p:sp>
        </mc:Fallback>
      </mc:AlternateContent>
      <p:cxnSp>
        <p:nvCxnSpPr>
          <p:cNvPr id="73" name="Straight Arrow Connector 72"/>
          <p:cNvCxnSpPr/>
          <p:nvPr/>
        </p:nvCxnSpPr>
        <p:spPr>
          <a:xfrm>
            <a:off x="10029449" y="3752927"/>
            <a:ext cx="480190" cy="236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11620130" y="3624818"/>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4" name="Table 43"/>
          <p:cNvGraphicFramePr>
            <a:graphicFrameLocks noGrp="1"/>
          </p:cNvGraphicFramePr>
          <p:nvPr>
            <p:extLst>
              <p:ext uri="{D42A27DB-BD31-4B8C-83A1-F6EECF244321}">
                <p14:modId xmlns:p14="http://schemas.microsoft.com/office/powerpoint/2010/main" val="2473396328"/>
              </p:ext>
            </p:extLst>
          </p:nvPr>
        </p:nvGraphicFramePr>
        <p:xfrm>
          <a:off x="310670" y="927442"/>
          <a:ext cx="1650702" cy="1655232"/>
        </p:xfrm>
        <a:graphic>
          <a:graphicData uri="http://schemas.openxmlformats.org/drawingml/2006/table">
            <a:tbl>
              <a:tblPr firstRow="1" bandRow="1">
                <a:tableStyleId>{5C22544A-7EE6-4342-B048-85BDC9FD1C3A}</a:tableStyleId>
              </a:tblPr>
              <a:tblGrid>
                <a:gridCol w="275117">
                  <a:extLst>
                    <a:ext uri="{9D8B030D-6E8A-4147-A177-3AD203B41FA5}">
                      <a16:colId xmlns:a16="http://schemas.microsoft.com/office/drawing/2014/main" xmlns="" val="20000"/>
                    </a:ext>
                  </a:extLst>
                </a:gridCol>
                <a:gridCol w="275117">
                  <a:extLst>
                    <a:ext uri="{9D8B030D-6E8A-4147-A177-3AD203B41FA5}">
                      <a16:colId xmlns:a16="http://schemas.microsoft.com/office/drawing/2014/main" xmlns="" val="20001"/>
                    </a:ext>
                  </a:extLst>
                </a:gridCol>
                <a:gridCol w="275117">
                  <a:extLst>
                    <a:ext uri="{9D8B030D-6E8A-4147-A177-3AD203B41FA5}">
                      <a16:colId xmlns:a16="http://schemas.microsoft.com/office/drawing/2014/main" xmlns="" val="20002"/>
                    </a:ext>
                  </a:extLst>
                </a:gridCol>
                <a:gridCol w="275117">
                  <a:extLst>
                    <a:ext uri="{9D8B030D-6E8A-4147-A177-3AD203B41FA5}">
                      <a16:colId xmlns:a16="http://schemas.microsoft.com/office/drawing/2014/main" xmlns="" val="20003"/>
                    </a:ext>
                  </a:extLst>
                </a:gridCol>
                <a:gridCol w="275117">
                  <a:extLst>
                    <a:ext uri="{9D8B030D-6E8A-4147-A177-3AD203B41FA5}">
                      <a16:colId xmlns:a16="http://schemas.microsoft.com/office/drawing/2014/main" xmlns="" val="20004"/>
                    </a:ext>
                  </a:extLst>
                </a:gridCol>
                <a:gridCol w="275117">
                  <a:extLst>
                    <a:ext uri="{9D8B030D-6E8A-4147-A177-3AD203B41FA5}">
                      <a16:colId xmlns:a16="http://schemas.microsoft.com/office/drawing/2014/main" xmlns="" val="20005"/>
                    </a:ext>
                  </a:extLst>
                </a:gridCol>
              </a:tblGrid>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0"/>
                  </a:ext>
                </a:extLst>
              </a:tr>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1"/>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3"/>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4"/>
                  </a:ext>
                </a:extLst>
              </a:tr>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520949902"/>
              </p:ext>
            </p:extLst>
          </p:nvPr>
        </p:nvGraphicFramePr>
        <p:xfrm>
          <a:off x="194753" y="1031277"/>
          <a:ext cx="1650702" cy="1655232"/>
        </p:xfrm>
        <a:graphic>
          <a:graphicData uri="http://schemas.openxmlformats.org/drawingml/2006/table">
            <a:tbl>
              <a:tblPr firstRow="1" bandRow="1">
                <a:tableStyleId>{5C22544A-7EE6-4342-B048-85BDC9FD1C3A}</a:tableStyleId>
              </a:tblPr>
              <a:tblGrid>
                <a:gridCol w="275117">
                  <a:extLst>
                    <a:ext uri="{9D8B030D-6E8A-4147-A177-3AD203B41FA5}">
                      <a16:colId xmlns:a16="http://schemas.microsoft.com/office/drawing/2014/main" xmlns="" val="20000"/>
                    </a:ext>
                  </a:extLst>
                </a:gridCol>
                <a:gridCol w="275117">
                  <a:extLst>
                    <a:ext uri="{9D8B030D-6E8A-4147-A177-3AD203B41FA5}">
                      <a16:colId xmlns:a16="http://schemas.microsoft.com/office/drawing/2014/main" xmlns="" val="20001"/>
                    </a:ext>
                  </a:extLst>
                </a:gridCol>
                <a:gridCol w="275117">
                  <a:extLst>
                    <a:ext uri="{9D8B030D-6E8A-4147-A177-3AD203B41FA5}">
                      <a16:colId xmlns:a16="http://schemas.microsoft.com/office/drawing/2014/main" xmlns="" val="20002"/>
                    </a:ext>
                  </a:extLst>
                </a:gridCol>
                <a:gridCol w="275117">
                  <a:extLst>
                    <a:ext uri="{9D8B030D-6E8A-4147-A177-3AD203B41FA5}">
                      <a16:colId xmlns:a16="http://schemas.microsoft.com/office/drawing/2014/main" xmlns="" val="20003"/>
                    </a:ext>
                  </a:extLst>
                </a:gridCol>
                <a:gridCol w="275117">
                  <a:extLst>
                    <a:ext uri="{9D8B030D-6E8A-4147-A177-3AD203B41FA5}">
                      <a16:colId xmlns:a16="http://schemas.microsoft.com/office/drawing/2014/main" xmlns="" val="20004"/>
                    </a:ext>
                  </a:extLst>
                </a:gridCol>
                <a:gridCol w="275117">
                  <a:extLst>
                    <a:ext uri="{9D8B030D-6E8A-4147-A177-3AD203B41FA5}">
                      <a16:colId xmlns:a16="http://schemas.microsoft.com/office/drawing/2014/main" xmlns="" val="20005"/>
                    </a:ext>
                  </a:extLst>
                </a:gridCol>
              </a:tblGrid>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0"/>
                  </a:ext>
                </a:extLst>
              </a:tr>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1"/>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2"/>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3"/>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4"/>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5"/>
                  </a:ext>
                </a:extLst>
              </a:tr>
            </a:tbl>
          </a:graphicData>
        </a:graphic>
      </p:graphicFrame>
      <mc:AlternateContent xmlns:mc="http://schemas.openxmlformats.org/markup-compatibility/2006" xmlns:a14="http://schemas.microsoft.com/office/drawing/2010/main">
        <mc:Choice Requires="a14">
          <p:sp>
            <p:nvSpPr>
              <p:cNvPr id="47" name="TextBox 46"/>
              <p:cNvSpPr txBox="1"/>
              <p:nvPr/>
            </p:nvSpPr>
            <p:spPr>
              <a:xfrm>
                <a:off x="379989" y="2690019"/>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227</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227</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3</a:t>
                </a:r>
              </a:p>
            </p:txBody>
          </p:sp>
        </mc:Choice>
        <mc:Fallback xmlns="">
          <p:sp>
            <p:nvSpPr>
              <p:cNvPr id="47" name="TextBox 46"/>
              <p:cNvSpPr txBox="1">
                <a:spLocks noRot="1" noChangeAspect="1" noMove="1" noResize="1" noEditPoints="1" noAdjustHandles="1" noChangeArrowheads="1" noChangeShapeType="1" noTextEdit="1"/>
              </p:cNvSpPr>
              <p:nvPr/>
            </p:nvSpPr>
            <p:spPr>
              <a:xfrm>
                <a:off x="379989" y="2690019"/>
                <a:ext cx="1465466" cy="369332"/>
              </a:xfrm>
              <a:prstGeom prst="rect">
                <a:avLst/>
              </a:prstGeom>
              <a:blipFill rotWithShape="0">
                <a:blip r:embed="rId4"/>
                <a:stretch>
                  <a:fillRect l="-3320" t="-11475" r="-2905"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2830036" y="2322920"/>
                <a:ext cx="1388522"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55</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55</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r>
                      <a:rPr lang="en-US" b="0" i="0" smtClean="0">
                        <a:latin typeface="Cambria Math" panose="02040503050406030204" pitchFamily="18" charset="0"/>
                        <a:ea typeface="Cambria Math" charset="0"/>
                        <a:cs typeface="Cambria Math" charset="0"/>
                      </a:rPr>
                      <m:t>9</m:t>
                    </m:r>
                  </m:oMath>
                </a14:m>
                <a:r>
                  <a:rPr lang="en-US" dirty="0">
                    <a:latin typeface="Century Schoolbook" charset="0"/>
                    <a:ea typeface="Century Schoolbook" charset="0"/>
                    <a:cs typeface="Century Schoolbook" charset="0"/>
                  </a:rPr>
                  <a:t>6</a:t>
                </a:r>
              </a:p>
            </p:txBody>
          </p:sp>
        </mc:Choice>
        <mc:Fallback xmlns="">
          <p:sp>
            <p:nvSpPr>
              <p:cNvPr id="48" name="TextBox 47"/>
              <p:cNvSpPr txBox="1">
                <a:spLocks noRot="1" noChangeAspect="1" noMove="1" noResize="1" noEditPoints="1" noAdjustHandles="1" noChangeArrowheads="1" noChangeShapeType="1" noTextEdit="1"/>
              </p:cNvSpPr>
              <p:nvPr/>
            </p:nvSpPr>
            <p:spPr>
              <a:xfrm>
                <a:off x="2830036" y="2322920"/>
                <a:ext cx="1388522" cy="369332"/>
              </a:xfrm>
              <a:prstGeom prst="rect">
                <a:avLst/>
              </a:prstGeom>
              <a:blipFill>
                <a:blip r:embed="rId5"/>
                <a:stretch>
                  <a:fillRect l="-3509" t="-11475" r="-3070"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4889885" y="2322920"/>
                <a:ext cx="133722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27</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27</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96</a:t>
                </a:r>
              </a:p>
            </p:txBody>
          </p:sp>
        </mc:Choice>
        <mc:Fallback xmlns="">
          <p:sp>
            <p:nvSpPr>
              <p:cNvPr id="50" name="TextBox 49"/>
              <p:cNvSpPr txBox="1">
                <a:spLocks noRot="1" noChangeAspect="1" noMove="1" noResize="1" noEditPoints="1" noAdjustHandles="1" noChangeArrowheads="1" noChangeShapeType="1" noTextEdit="1"/>
              </p:cNvSpPr>
              <p:nvPr/>
            </p:nvSpPr>
            <p:spPr>
              <a:xfrm>
                <a:off x="4889885" y="2322920"/>
                <a:ext cx="1337226" cy="369332"/>
              </a:xfrm>
              <a:prstGeom prst="rect">
                <a:avLst/>
              </a:prstGeom>
              <a:blipFill rotWithShape="0">
                <a:blip r:embed="rId6"/>
                <a:stretch>
                  <a:fillRect l="-3636" t="-11475" r="-3182" b="-21311"/>
                </a:stretch>
              </a:blipFill>
            </p:spPr>
            <p:txBody>
              <a:bodyPr/>
              <a:lstStyle/>
              <a:p>
                <a:r>
                  <a:rPr lang="en-US">
                    <a:noFill/>
                  </a:rPr>
                  <a:t> </a:t>
                </a:r>
              </a:p>
            </p:txBody>
          </p:sp>
        </mc:Fallback>
      </mc:AlternateContent>
      <p:sp>
        <p:nvSpPr>
          <p:cNvPr id="57" name="Cube 56"/>
          <p:cNvSpPr/>
          <p:nvPr/>
        </p:nvSpPr>
        <p:spPr>
          <a:xfrm>
            <a:off x="6987647" y="941890"/>
            <a:ext cx="1389640" cy="1361880"/>
          </a:xfrm>
          <a:prstGeom prst="cube">
            <a:avLst>
              <a:gd name="adj" fmla="val 72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3" name="TextBox 62"/>
              <p:cNvSpPr txBox="1"/>
              <p:nvPr/>
            </p:nvSpPr>
            <p:spPr>
              <a:xfrm>
                <a:off x="6949734" y="2312226"/>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27</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27</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256</a:t>
                </a:r>
              </a:p>
            </p:txBody>
          </p:sp>
        </mc:Choice>
        <mc:Fallback xmlns="">
          <p:sp>
            <p:nvSpPr>
              <p:cNvPr id="63" name="TextBox 62"/>
              <p:cNvSpPr txBox="1">
                <a:spLocks noRot="1" noChangeAspect="1" noMove="1" noResize="1" noEditPoints="1" noAdjustHandles="1" noChangeArrowheads="1" noChangeShapeType="1" noTextEdit="1"/>
              </p:cNvSpPr>
              <p:nvPr/>
            </p:nvSpPr>
            <p:spPr>
              <a:xfrm>
                <a:off x="6949734" y="2312226"/>
                <a:ext cx="1465466" cy="369332"/>
              </a:xfrm>
              <a:prstGeom prst="rect">
                <a:avLst/>
              </a:prstGeom>
              <a:blipFill rotWithShape="0">
                <a:blip r:embed="rId7"/>
                <a:stretch>
                  <a:fillRect l="-3333" t="-11475" r="-3333" b="-21311"/>
                </a:stretch>
              </a:blipFill>
            </p:spPr>
            <p:txBody>
              <a:bodyPr/>
              <a:lstStyle/>
              <a:p>
                <a:r>
                  <a:rPr lang="en-US">
                    <a:noFill/>
                  </a:rPr>
                  <a:t> </a:t>
                </a:r>
              </a:p>
            </p:txBody>
          </p:sp>
        </mc:Fallback>
      </mc:AlternateContent>
      <p:sp>
        <p:nvSpPr>
          <p:cNvPr id="64" name="Cube 63"/>
          <p:cNvSpPr/>
          <p:nvPr/>
        </p:nvSpPr>
        <p:spPr>
          <a:xfrm>
            <a:off x="9226652" y="941890"/>
            <a:ext cx="1389640" cy="1361880"/>
          </a:xfrm>
          <a:prstGeom prst="cube">
            <a:avLst>
              <a:gd name="adj" fmla="val 81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TextBox 64"/>
              <p:cNvSpPr txBox="1"/>
              <p:nvPr/>
            </p:nvSpPr>
            <p:spPr>
              <a:xfrm>
                <a:off x="9184592" y="2322920"/>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13</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13</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256</a:t>
                </a:r>
              </a:p>
            </p:txBody>
          </p:sp>
        </mc:Choice>
        <mc:Fallback xmlns="">
          <p:sp>
            <p:nvSpPr>
              <p:cNvPr id="65" name="TextBox 64"/>
              <p:cNvSpPr txBox="1">
                <a:spLocks noRot="1" noChangeAspect="1" noMove="1" noResize="1" noEditPoints="1" noAdjustHandles="1" noChangeArrowheads="1" noChangeShapeType="1" noTextEdit="1"/>
              </p:cNvSpPr>
              <p:nvPr/>
            </p:nvSpPr>
            <p:spPr>
              <a:xfrm>
                <a:off x="9184592" y="2322920"/>
                <a:ext cx="1465466" cy="369332"/>
              </a:xfrm>
              <a:prstGeom prst="rect">
                <a:avLst/>
              </a:prstGeom>
              <a:blipFill rotWithShape="0">
                <a:blip r:embed="rId8"/>
                <a:stretch>
                  <a:fillRect l="-3750" t="-11475" r="-2917" b="-21311"/>
                </a:stretch>
              </a:blipFill>
            </p:spPr>
            <p:txBody>
              <a:bodyPr/>
              <a:lstStyle/>
              <a:p>
                <a:r>
                  <a:rPr lang="en-US">
                    <a:noFill/>
                  </a:rPr>
                  <a:t> </a:t>
                </a:r>
              </a:p>
            </p:txBody>
          </p:sp>
        </mc:Fallback>
      </mc:AlternateContent>
      <p:sp>
        <p:nvSpPr>
          <p:cNvPr id="66" name="Cube 65"/>
          <p:cNvSpPr/>
          <p:nvPr/>
        </p:nvSpPr>
        <p:spPr>
          <a:xfrm>
            <a:off x="833809" y="3049474"/>
            <a:ext cx="1389640" cy="1361880"/>
          </a:xfrm>
          <a:prstGeom prst="cube">
            <a:avLst>
              <a:gd name="adj" fmla="val 86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TextBox 79"/>
              <p:cNvSpPr txBox="1"/>
              <p:nvPr/>
            </p:nvSpPr>
            <p:spPr>
              <a:xfrm>
                <a:off x="403288" y="4575937"/>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13</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13</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384</a:t>
                </a:r>
              </a:p>
            </p:txBody>
          </p:sp>
        </mc:Choice>
        <mc:Fallback xmlns="">
          <p:sp>
            <p:nvSpPr>
              <p:cNvPr id="80" name="TextBox 79"/>
              <p:cNvSpPr txBox="1">
                <a:spLocks noRot="1" noChangeAspect="1" noMove="1" noResize="1" noEditPoints="1" noAdjustHandles="1" noChangeArrowheads="1" noChangeShapeType="1" noTextEdit="1"/>
              </p:cNvSpPr>
              <p:nvPr/>
            </p:nvSpPr>
            <p:spPr>
              <a:xfrm>
                <a:off x="403288" y="4575937"/>
                <a:ext cx="1465466" cy="369332"/>
              </a:xfrm>
              <a:prstGeom prst="rect">
                <a:avLst/>
              </a:prstGeom>
              <a:blipFill rotWithShape="0">
                <a:blip r:embed="rId9"/>
                <a:stretch>
                  <a:fillRect l="-3320" t="-13333" r="-2905" b="-23333"/>
                </a:stretch>
              </a:blipFill>
            </p:spPr>
            <p:txBody>
              <a:bodyPr/>
              <a:lstStyle/>
              <a:p>
                <a:r>
                  <a:rPr lang="en-US">
                    <a:noFill/>
                  </a:rPr>
                  <a:t> </a:t>
                </a:r>
              </a:p>
            </p:txBody>
          </p:sp>
        </mc:Fallback>
      </mc:AlternateContent>
      <p:sp>
        <p:nvSpPr>
          <p:cNvPr id="81" name="Cube 80"/>
          <p:cNvSpPr/>
          <p:nvPr/>
        </p:nvSpPr>
        <p:spPr>
          <a:xfrm>
            <a:off x="2995104" y="2959587"/>
            <a:ext cx="1389640" cy="1361880"/>
          </a:xfrm>
          <a:prstGeom prst="cube">
            <a:avLst>
              <a:gd name="adj" fmla="val 86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2" name="TextBox 81"/>
              <p:cNvSpPr txBox="1"/>
              <p:nvPr/>
            </p:nvSpPr>
            <p:spPr>
              <a:xfrm>
                <a:off x="3018662" y="4570589"/>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13</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13</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384</a:t>
                </a:r>
              </a:p>
            </p:txBody>
          </p:sp>
        </mc:Choice>
        <mc:Fallback xmlns="">
          <p:sp>
            <p:nvSpPr>
              <p:cNvPr id="82" name="TextBox 81"/>
              <p:cNvSpPr txBox="1">
                <a:spLocks noRot="1" noChangeAspect="1" noMove="1" noResize="1" noEditPoints="1" noAdjustHandles="1" noChangeArrowheads="1" noChangeShapeType="1" noTextEdit="1"/>
              </p:cNvSpPr>
              <p:nvPr/>
            </p:nvSpPr>
            <p:spPr>
              <a:xfrm>
                <a:off x="3018662" y="4570589"/>
                <a:ext cx="1465466" cy="369332"/>
              </a:xfrm>
              <a:prstGeom prst="rect">
                <a:avLst/>
              </a:prstGeom>
              <a:blipFill rotWithShape="0">
                <a:blip r:embed="rId9"/>
                <a:stretch>
                  <a:fillRect l="-3320" t="-13333" r="-2905" b="-23333"/>
                </a:stretch>
              </a:blipFill>
            </p:spPr>
            <p:txBody>
              <a:bodyPr/>
              <a:lstStyle/>
              <a:p>
                <a:r>
                  <a:rPr lang="en-US">
                    <a:noFill/>
                  </a:rPr>
                  <a:t> </a:t>
                </a:r>
              </a:p>
            </p:txBody>
          </p:sp>
        </mc:Fallback>
      </mc:AlternateContent>
      <p:sp>
        <p:nvSpPr>
          <p:cNvPr id="83" name="Cube 82"/>
          <p:cNvSpPr/>
          <p:nvPr/>
        </p:nvSpPr>
        <p:spPr>
          <a:xfrm>
            <a:off x="5117220" y="3165679"/>
            <a:ext cx="1105518" cy="1093704"/>
          </a:xfrm>
          <a:prstGeom prst="cube">
            <a:avLst>
              <a:gd name="adj" fmla="val 831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TextBox 84"/>
              <p:cNvSpPr txBox="1"/>
              <p:nvPr/>
            </p:nvSpPr>
            <p:spPr>
              <a:xfrm>
                <a:off x="4942687" y="4570589"/>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13</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13</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256</a:t>
                </a:r>
              </a:p>
            </p:txBody>
          </p:sp>
        </mc:Choice>
        <mc:Fallback xmlns="">
          <p:sp>
            <p:nvSpPr>
              <p:cNvPr id="85" name="TextBox 84"/>
              <p:cNvSpPr txBox="1">
                <a:spLocks noRot="1" noChangeAspect="1" noMove="1" noResize="1" noEditPoints="1" noAdjustHandles="1" noChangeArrowheads="1" noChangeShapeType="1" noTextEdit="1"/>
              </p:cNvSpPr>
              <p:nvPr/>
            </p:nvSpPr>
            <p:spPr>
              <a:xfrm>
                <a:off x="4942687" y="4570589"/>
                <a:ext cx="1465466" cy="369332"/>
              </a:xfrm>
              <a:prstGeom prst="rect">
                <a:avLst/>
              </a:prstGeom>
              <a:blipFill rotWithShape="0">
                <a:blip r:embed="rId10"/>
                <a:stretch>
                  <a:fillRect l="-3750" t="-13333" r="-2917" b="-23333"/>
                </a:stretch>
              </a:blipFill>
            </p:spPr>
            <p:txBody>
              <a:bodyPr/>
              <a:lstStyle/>
              <a:p>
                <a:r>
                  <a:rPr lang="en-US">
                    <a:noFill/>
                  </a:rPr>
                  <a:t> </a:t>
                </a:r>
              </a:p>
            </p:txBody>
          </p:sp>
        </mc:Fallback>
      </mc:AlternateContent>
      <p:sp>
        <p:nvSpPr>
          <p:cNvPr id="86" name="Cube 85"/>
          <p:cNvSpPr/>
          <p:nvPr/>
        </p:nvSpPr>
        <p:spPr>
          <a:xfrm>
            <a:off x="6796700" y="3165679"/>
            <a:ext cx="1105518" cy="1093704"/>
          </a:xfrm>
          <a:prstGeom prst="cube">
            <a:avLst>
              <a:gd name="adj" fmla="val 878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7" name="TextBox 86"/>
              <p:cNvSpPr txBox="1"/>
              <p:nvPr/>
            </p:nvSpPr>
            <p:spPr>
              <a:xfrm>
                <a:off x="6616726" y="4570589"/>
                <a:ext cx="1208985"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6</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6</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256</a:t>
                </a:r>
              </a:p>
            </p:txBody>
          </p:sp>
        </mc:Choice>
        <mc:Fallback xmlns="">
          <p:sp>
            <p:nvSpPr>
              <p:cNvPr id="87" name="TextBox 86"/>
              <p:cNvSpPr txBox="1">
                <a:spLocks noRot="1" noChangeAspect="1" noMove="1" noResize="1" noEditPoints="1" noAdjustHandles="1" noChangeArrowheads="1" noChangeShapeType="1" noTextEdit="1"/>
              </p:cNvSpPr>
              <p:nvPr/>
            </p:nvSpPr>
            <p:spPr>
              <a:xfrm>
                <a:off x="6616726" y="4570589"/>
                <a:ext cx="1208985" cy="369332"/>
              </a:xfrm>
              <a:prstGeom prst="rect">
                <a:avLst/>
              </a:prstGeom>
              <a:blipFill rotWithShape="0">
                <a:blip r:embed="rId11"/>
                <a:stretch>
                  <a:fillRect l="-4020" t="-13333" r="-3518" b="-23333"/>
                </a:stretch>
              </a:blipFill>
            </p:spPr>
            <p:txBody>
              <a:bodyPr/>
              <a:lstStyle/>
              <a:p>
                <a:r>
                  <a:rPr lang="en-US">
                    <a:noFill/>
                  </a:rPr>
                  <a:t> </a:t>
                </a:r>
              </a:p>
            </p:txBody>
          </p:sp>
        </mc:Fallback>
      </mc:AlternateContent>
      <p:sp>
        <p:nvSpPr>
          <p:cNvPr id="88" name="TextBox 87"/>
          <p:cNvSpPr txBox="1"/>
          <p:nvPr/>
        </p:nvSpPr>
        <p:spPr>
          <a:xfrm>
            <a:off x="8428745" y="4575937"/>
            <a:ext cx="697627" cy="369332"/>
          </a:xfrm>
          <a:prstGeom prst="rect">
            <a:avLst/>
          </a:prstGeom>
          <a:noFill/>
        </p:spPr>
        <p:txBody>
          <a:bodyPr wrap="none" rtlCol="0">
            <a:spAutoFit/>
          </a:bodyPr>
          <a:lstStyle/>
          <a:p>
            <a:r>
              <a:rPr lang="en-US">
                <a:latin typeface="Century Schoolbook" charset="0"/>
                <a:ea typeface="Century Schoolbook" charset="0"/>
                <a:cs typeface="Century Schoolbook" charset="0"/>
              </a:rPr>
              <a:t>9216</a:t>
            </a:r>
            <a:endParaRPr lang="en-US" dirty="0">
              <a:latin typeface="Century Schoolbook" charset="0"/>
              <a:ea typeface="Century Schoolbook" charset="0"/>
              <a:cs typeface="Century Schoolbook" charset="0"/>
            </a:endParaRPr>
          </a:p>
        </p:txBody>
      </p:sp>
      <p:sp>
        <p:nvSpPr>
          <p:cNvPr id="89" name="TextBox 88"/>
          <p:cNvSpPr txBox="1"/>
          <p:nvPr/>
        </p:nvSpPr>
        <p:spPr>
          <a:xfrm>
            <a:off x="9431351" y="4574162"/>
            <a:ext cx="697627"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4096</a:t>
            </a:r>
          </a:p>
        </p:txBody>
      </p:sp>
      <p:cxnSp>
        <p:nvCxnSpPr>
          <p:cNvPr id="90" name="Straight Arrow Connector 89"/>
          <p:cNvCxnSpPr/>
          <p:nvPr/>
        </p:nvCxnSpPr>
        <p:spPr>
          <a:xfrm>
            <a:off x="11034628" y="3769683"/>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91" name="Table 90"/>
          <p:cNvGraphicFramePr>
            <a:graphicFrameLocks noGrp="1"/>
          </p:cNvGraphicFramePr>
          <p:nvPr>
            <p:extLst>
              <p:ext uri="{D42A27DB-BD31-4B8C-83A1-F6EECF244321}">
                <p14:modId xmlns:p14="http://schemas.microsoft.com/office/powerpoint/2010/main" val="2513879901"/>
              </p:ext>
            </p:extLst>
          </p:nvPr>
        </p:nvGraphicFramePr>
        <p:xfrm>
          <a:off x="10611676" y="2735721"/>
          <a:ext cx="366888" cy="1851378"/>
        </p:xfrm>
        <a:graphic>
          <a:graphicData uri="http://schemas.openxmlformats.org/drawingml/2006/table">
            <a:tbl>
              <a:tblPr firstRow="1" bandRow="1">
                <a:tableStyleId>{5C22544A-7EE6-4342-B048-85BDC9FD1C3A}</a:tableStyleId>
              </a:tblPr>
              <a:tblGrid>
                <a:gridCol w="366888">
                  <a:extLst>
                    <a:ext uri="{9D8B030D-6E8A-4147-A177-3AD203B41FA5}">
                      <a16:colId xmlns:a16="http://schemas.microsoft.com/office/drawing/2014/main" xmlns="" val="20000"/>
                    </a:ext>
                  </a:extLst>
                </a:gridCol>
              </a:tblGrid>
              <a:tr h="185137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92" name="Oval 91"/>
          <p:cNvSpPr/>
          <p:nvPr/>
        </p:nvSpPr>
        <p:spPr>
          <a:xfrm>
            <a:off x="10657960" y="2799513"/>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0657960" y="3172882"/>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0657960" y="4281552"/>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5" name="TextBox 94"/>
              <p:cNvSpPr txBox="1"/>
              <p:nvPr/>
            </p:nvSpPr>
            <p:spPr>
              <a:xfrm flipH="1">
                <a:off x="10651282" y="3769683"/>
                <a:ext cx="28767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flipH="1">
                <a:off x="10651282" y="3769683"/>
                <a:ext cx="287676" cy="276999"/>
              </a:xfrm>
              <a:prstGeom prst="rect">
                <a:avLst/>
              </a:prstGeom>
              <a:blipFill rotWithShape="0">
                <a:blip r:embed="rId12"/>
                <a:stretch>
                  <a:fillRect b="-6522"/>
                </a:stretch>
              </a:blipFill>
            </p:spPr>
            <p:txBody>
              <a:bodyPr/>
              <a:lstStyle/>
              <a:p>
                <a:r>
                  <a:rPr lang="en-US">
                    <a:noFill/>
                  </a:rPr>
                  <a:t> </a:t>
                </a:r>
              </a:p>
            </p:txBody>
          </p:sp>
        </mc:Fallback>
      </mc:AlternateContent>
      <p:sp>
        <p:nvSpPr>
          <p:cNvPr id="96" name="TextBox 95"/>
          <p:cNvSpPr txBox="1"/>
          <p:nvPr/>
        </p:nvSpPr>
        <p:spPr>
          <a:xfrm>
            <a:off x="10446306" y="4566788"/>
            <a:ext cx="697627"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4096</a:t>
            </a:r>
          </a:p>
        </p:txBody>
      </p:sp>
      <p:cxnSp>
        <p:nvCxnSpPr>
          <p:cNvPr id="97" name="Straight Arrow Connector 96"/>
          <p:cNvCxnSpPr/>
          <p:nvPr/>
        </p:nvCxnSpPr>
        <p:spPr>
          <a:xfrm>
            <a:off x="6252170" y="3752927"/>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219017" y="3752927"/>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185864" y="3749364"/>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152711" y="3777057"/>
            <a:ext cx="544530"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p:cNvSpPr txBox="1"/>
              <p:nvPr/>
            </p:nvSpPr>
            <p:spPr>
              <a:xfrm>
                <a:off x="2052297" y="1753522"/>
                <a:ext cx="888385" cy="584775"/>
              </a:xfrm>
              <a:prstGeom prst="rect">
                <a:avLst/>
              </a:prstGeom>
              <a:noFill/>
            </p:spPr>
            <p:txBody>
              <a:bodyPr wrap="none" rtlCol="0">
                <a:spAutoFit/>
              </a:bodyPr>
              <a:lstStyle/>
              <a:p>
                <a:pPr algn="ctr"/>
                <a:r>
                  <a:rPr lang="en-US" sz="1600" dirty="0">
                    <a:latin typeface="Century Schoolbook" charset="0"/>
                    <a:ea typeface="Century Schoolbook" charset="0"/>
                    <a:cs typeface="Century Schoolbook" charset="0"/>
                  </a:rPr>
                  <a:t>11</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11</a:t>
                </a:r>
              </a:p>
              <a:p>
                <a:pPr algn="ctr"/>
                <a:r>
                  <a:rPr lang="en-US" sz="1600" dirty="0">
                    <a:latin typeface="Century Schoolbook" charset="0"/>
                    <a:ea typeface="Century Schoolbook" charset="0"/>
                    <a:cs typeface="Century Schoolbook" charset="0"/>
                  </a:rPr>
                  <a:t>s = 4</a:t>
                </a:r>
              </a:p>
            </p:txBody>
          </p:sp>
        </mc:Choice>
        <mc:Fallback xmlns="">
          <p:sp>
            <p:nvSpPr>
              <p:cNvPr id="101" name="TextBox 100"/>
              <p:cNvSpPr txBox="1">
                <a:spLocks noRot="1" noChangeAspect="1" noMove="1" noResize="1" noEditPoints="1" noAdjustHandles="1" noChangeArrowheads="1" noChangeShapeType="1" noTextEdit="1"/>
              </p:cNvSpPr>
              <p:nvPr/>
            </p:nvSpPr>
            <p:spPr>
              <a:xfrm>
                <a:off x="2052297" y="1753522"/>
                <a:ext cx="888385" cy="584775"/>
              </a:xfrm>
              <a:prstGeom prst="rect">
                <a:avLst/>
              </a:prstGeom>
              <a:blipFill rotWithShape="0">
                <a:blip r:embed="rId13"/>
                <a:stretch>
                  <a:fillRect l="-3448" t="-50000" r="-275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4217056" y="1718995"/>
                <a:ext cx="660757" cy="584775"/>
              </a:xfrm>
              <a:prstGeom prst="rect">
                <a:avLst/>
              </a:prstGeom>
              <a:noFill/>
            </p:spPr>
            <p:txBody>
              <a:bodyPr wrap="none" rtlCol="0">
                <a:spAutoFit/>
              </a:bodyPr>
              <a:lstStyle/>
              <a:p>
                <a:pPr algn="ctr"/>
                <a:r>
                  <a:rPr lang="en-US" sz="1600" dirty="0">
                    <a:latin typeface="Century Schoolbook" charset="0"/>
                    <a:ea typeface="Century Schoolbook" charset="0"/>
                    <a:cs typeface="Century Schoolbook" charset="0"/>
                  </a:rPr>
                  <a:t>3</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3</a:t>
                </a:r>
              </a:p>
              <a:p>
                <a:pPr algn="ctr"/>
                <a:r>
                  <a:rPr lang="en-US" sz="1600" dirty="0">
                    <a:latin typeface="Century Schoolbook" charset="0"/>
                    <a:ea typeface="Century Schoolbook" charset="0"/>
                    <a:cs typeface="Century Schoolbook" charset="0"/>
                  </a:rPr>
                  <a:t>s = 2</a:t>
                </a:r>
              </a:p>
            </p:txBody>
          </p:sp>
        </mc:Choice>
        <mc:Fallback xmlns="">
          <p:sp>
            <p:nvSpPr>
              <p:cNvPr id="102" name="TextBox 101"/>
              <p:cNvSpPr txBox="1">
                <a:spLocks noRot="1" noChangeAspect="1" noMove="1" noResize="1" noEditPoints="1" noAdjustHandles="1" noChangeArrowheads="1" noChangeShapeType="1" noTextEdit="1"/>
              </p:cNvSpPr>
              <p:nvPr/>
            </p:nvSpPr>
            <p:spPr>
              <a:xfrm>
                <a:off x="4217056" y="1718995"/>
                <a:ext cx="660757" cy="584775"/>
              </a:xfrm>
              <a:prstGeom prst="rect">
                <a:avLst/>
              </a:prstGeom>
              <a:blipFill rotWithShape="0">
                <a:blip r:embed="rId14"/>
                <a:stretch>
                  <a:fillRect l="-5556" t="-48958" r="-3704" b="-25000"/>
                </a:stretch>
              </a:blipFill>
            </p:spPr>
            <p:txBody>
              <a:bodyPr/>
              <a:lstStyle/>
              <a:p>
                <a:r>
                  <a:rPr lang="en-US">
                    <a:noFill/>
                  </a:rPr>
                  <a:t> </a:t>
                </a:r>
              </a:p>
            </p:txBody>
          </p:sp>
        </mc:Fallback>
      </mc:AlternateContent>
      <p:sp>
        <p:nvSpPr>
          <p:cNvPr id="103" name="TextBox 102"/>
          <p:cNvSpPr txBox="1"/>
          <p:nvPr/>
        </p:nvSpPr>
        <p:spPr>
          <a:xfrm>
            <a:off x="4180887" y="1120737"/>
            <a:ext cx="1189749" cy="307777"/>
          </a:xfrm>
          <a:prstGeom prst="rect">
            <a:avLst/>
          </a:prstGeom>
          <a:noFill/>
        </p:spPr>
        <p:txBody>
          <a:bodyPr wrap="none" rtlCol="0">
            <a:spAutoFit/>
          </a:bodyPr>
          <a:lstStyle/>
          <a:p>
            <a:pPr algn="ctr"/>
            <a:r>
              <a:rPr lang="en-US" sz="1400" dirty="0">
                <a:latin typeface="Century Schoolbook" charset="0"/>
                <a:ea typeface="Century Schoolbook" charset="0"/>
                <a:cs typeface="Century Schoolbook" charset="0"/>
              </a:rPr>
              <a:t>MAX-POOL</a:t>
            </a:r>
          </a:p>
        </p:txBody>
      </p:sp>
      <mc:AlternateContent xmlns:mc="http://schemas.openxmlformats.org/markup-compatibility/2006" xmlns:a14="http://schemas.microsoft.com/office/drawing/2010/main">
        <mc:Choice Requires="a14">
          <p:sp>
            <p:nvSpPr>
              <p:cNvPr id="104" name="TextBox 103"/>
              <p:cNvSpPr txBox="1"/>
              <p:nvPr/>
            </p:nvSpPr>
            <p:spPr>
              <a:xfrm>
                <a:off x="6266536" y="1723728"/>
                <a:ext cx="678392" cy="584775"/>
              </a:xfrm>
              <a:prstGeom prst="rect">
                <a:avLst/>
              </a:prstGeom>
              <a:noFill/>
            </p:spPr>
            <p:txBody>
              <a:bodyPr wrap="none" rtlCol="0">
                <a:spAutoFit/>
              </a:bodyPr>
              <a:lstStyle/>
              <a:p>
                <a:pPr algn="ctr"/>
                <a:r>
                  <a:rPr lang="en-US" sz="1600" dirty="0">
                    <a:latin typeface="Century Schoolbook" charset="0"/>
                    <a:ea typeface="Century Schoolbook" charset="0"/>
                    <a:cs typeface="Century Schoolbook" charset="0"/>
                  </a:rPr>
                  <a:t>5</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5</a:t>
                </a:r>
              </a:p>
              <a:p>
                <a:pPr algn="ctr"/>
                <a:r>
                  <a:rPr lang="en-US" sz="1600" dirty="0">
                    <a:latin typeface="Century Schoolbook" charset="0"/>
                    <a:ea typeface="Century Schoolbook" charset="0"/>
                    <a:cs typeface="Century Schoolbook" charset="0"/>
                  </a:rPr>
                  <a:t>same</a:t>
                </a:r>
              </a:p>
            </p:txBody>
          </p:sp>
        </mc:Choice>
        <mc:Fallback xmlns="">
          <p:sp>
            <p:nvSpPr>
              <p:cNvPr id="104" name="TextBox 103"/>
              <p:cNvSpPr txBox="1">
                <a:spLocks noRot="1" noChangeAspect="1" noMove="1" noResize="1" noEditPoints="1" noAdjustHandles="1" noChangeArrowheads="1" noChangeShapeType="1" noTextEdit="1"/>
              </p:cNvSpPr>
              <p:nvPr/>
            </p:nvSpPr>
            <p:spPr>
              <a:xfrm>
                <a:off x="6266536" y="1723728"/>
                <a:ext cx="678392" cy="584775"/>
              </a:xfrm>
              <a:prstGeom prst="rect">
                <a:avLst/>
              </a:prstGeom>
              <a:blipFill rotWithShape="0">
                <a:blip r:embed="rId15"/>
                <a:stretch>
                  <a:fillRect l="-4505" t="-50000" r="-360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8453232" y="1722718"/>
                <a:ext cx="660757" cy="584775"/>
              </a:xfrm>
              <a:prstGeom prst="rect">
                <a:avLst/>
              </a:prstGeom>
              <a:noFill/>
            </p:spPr>
            <p:txBody>
              <a:bodyPr wrap="none" rtlCol="0">
                <a:spAutoFit/>
              </a:bodyPr>
              <a:lstStyle/>
              <a:p>
                <a:pPr algn="ctr"/>
                <a:r>
                  <a:rPr lang="en-US" sz="1600" dirty="0">
                    <a:latin typeface="Century Schoolbook" charset="0"/>
                    <a:ea typeface="Century Schoolbook" charset="0"/>
                    <a:cs typeface="Century Schoolbook" charset="0"/>
                  </a:rPr>
                  <a:t>3</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3</a:t>
                </a:r>
              </a:p>
              <a:p>
                <a:pPr algn="ctr"/>
                <a:r>
                  <a:rPr lang="en-US" sz="1600" dirty="0">
                    <a:latin typeface="Century Schoolbook" charset="0"/>
                    <a:ea typeface="Century Schoolbook" charset="0"/>
                    <a:cs typeface="Century Schoolbook" charset="0"/>
                  </a:rPr>
                  <a:t>s = 2</a:t>
                </a:r>
              </a:p>
            </p:txBody>
          </p:sp>
        </mc:Choice>
        <mc:Fallback xmlns="">
          <p:sp>
            <p:nvSpPr>
              <p:cNvPr id="105" name="TextBox 104"/>
              <p:cNvSpPr txBox="1">
                <a:spLocks noRot="1" noChangeAspect="1" noMove="1" noResize="1" noEditPoints="1" noAdjustHandles="1" noChangeArrowheads="1" noChangeShapeType="1" noTextEdit="1"/>
              </p:cNvSpPr>
              <p:nvPr/>
            </p:nvSpPr>
            <p:spPr>
              <a:xfrm>
                <a:off x="8453232" y="1722718"/>
                <a:ext cx="660757" cy="584775"/>
              </a:xfrm>
              <a:prstGeom prst="rect">
                <a:avLst/>
              </a:prstGeom>
              <a:blipFill rotWithShape="0">
                <a:blip r:embed="rId16"/>
                <a:stretch>
                  <a:fillRect l="-5556" t="-50000" r="-3704" b="-25000"/>
                </a:stretch>
              </a:blipFill>
            </p:spPr>
            <p:txBody>
              <a:bodyPr/>
              <a:lstStyle/>
              <a:p>
                <a:r>
                  <a:rPr lang="en-US">
                    <a:noFill/>
                  </a:rPr>
                  <a:t> </a:t>
                </a:r>
              </a:p>
            </p:txBody>
          </p:sp>
        </mc:Fallback>
      </mc:AlternateContent>
      <p:sp>
        <p:nvSpPr>
          <p:cNvPr id="106" name="TextBox 105"/>
          <p:cNvSpPr txBox="1"/>
          <p:nvPr/>
        </p:nvSpPr>
        <p:spPr>
          <a:xfrm>
            <a:off x="8417063" y="1124460"/>
            <a:ext cx="1189749" cy="307777"/>
          </a:xfrm>
          <a:prstGeom prst="rect">
            <a:avLst/>
          </a:prstGeom>
          <a:noFill/>
        </p:spPr>
        <p:txBody>
          <a:bodyPr wrap="none" rtlCol="0">
            <a:spAutoFit/>
          </a:bodyPr>
          <a:lstStyle/>
          <a:p>
            <a:pPr algn="ctr"/>
            <a:r>
              <a:rPr lang="en-US" sz="1400" dirty="0">
                <a:latin typeface="Century Schoolbook" charset="0"/>
                <a:ea typeface="Century Schoolbook" charset="0"/>
                <a:cs typeface="Century Schoolbook" charset="0"/>
              </a:rPr>
              <a:t>MAX-POOL</a:t>
            </a:r>
          </a:p>
        </p:txBody>
      </p:sp>
      <mc:AlternateContent xmlns:mc="http://schemas.openxmlformats.org/markup-compatibility/2006" xmlns:a14="http://schemas.microsoft.com/office/drawing/2010/main">
        <mc:Choice Requires="a14">
          <p:sp>
            <p:nvSpPr>
              <p:cNvPr id="107" name="TextBox 106"/>
              <p:cNvSpPr txBox="1"/>
              <p:nvPr/>
            </p:nvSpPr>
            <p:spPr>
              <a:xfrm>
                <a:off x="85780" y="3884110"/>
                <a:ext cx="678392" cy="584775"/>
              </a:xfrm>
              <a:prstGeom prst="rect">
                <a:avLst/>
              </a:prstGeom>
              <a:noFill/>
            </p:spPr>
            <p:txBody>
              <a:bodyPr wrap="none" rtlCol="0">
                <a:spAutoFit/>
              </a:bodyPr>
              <a:lstStyle/>
              <a:p>
                <a:pPr algn="ctr"/>
                <a:r>
                  <a:rPr lang="en-US" sz="1600" dirty="0">
                    <a:latin typeface="Century Schoolbook" charset="0"/>
                    <a:ea typeface="Century Schoolbook" charset="0"/>
                    <a:cs typeface="Century Schoolbook" charset="0"/>
                  </a:rPr>
                  <a:t>3</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3</a:t>
                </a:r>
              </a:p>
              <a:p>
                <a:pPr algn="ctr"/>
                <a:r>
                  <a:rPr lang="en-US" sz="1600" dirty="0">
                    <a:latin typeface="Century Schoolbook" charset="0"/>
                    <a:ea typeface="Century Schoolbook" charset="0"/>
                    <a:cs typeface="Century Schoolbook" charset="0"/>
                  </a:rPr>
                  <a:t>same</a:t>
                </a:r>
              </a:p>
            </p:txBody>
          </p:sp>
        </mc:Choice>
        <mc:Fallback xmlns="">
          <p:sp>
            <p:nvSpPr>
              <p:cNvPr id="107" name="TextBox 106"/>
              <p:cNvSpPr txBox="1">
                <a:spLocks noRot="1" noChangeAspect="1" noMove="1" noResize="1" noEditPoints="1" noAdjustHandles="1" noChangeArrowheads="1" noChangeShapeType="1" noTextEdit="1"/>
              </p:cNvSpPr>
              <p:nvPr/>
            </p:nvSpPr>
            <p:spPr>
              <a:xfrm>
                <a:off x="85780" y="3884110"/>
                <a:ext cx="678392" cy="584775"/>
              </a:xfrm>
              <a:prstGeom prst="rect">
                <a:avLst/>
              </a:prstGeom>
              <a:blipFill rotWithShape="0">
                <a:blip r:embed="rId17"/>
                <a:stretch>
                  <a:fillRect l="-3604" t="-48958" r="-4505"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2087094" y="3884109"/>
                <a:ext cx="660757" cy="338554"/>
              </a:xfrm>
              <a:prstGeom prst="rect">
                <a:avLst/>
              </a:prstGeom>
              <a:noFill/>
            </p:spPr>
            <p:txBody>
              <a:bodyPr wrap="none" rtlCol="0">
                <a:spAutoFit/>
              </a:bodyPr>
              <a:lstStyle/>
              <a:p>
                <a:pPr algn="ctr"/>
                <a:r>
                  <a:rPr lang="en-US" sz="1600" dirty="0">
                    <a:latin typeface="Century Schoolbook" charset="0"/>
                    <a:ea typeface="Century Schoolbook" charset="0"/>
                    <a:cs typeface="Century Schoolbook" charset="0"/>
                  </a:rPr>
                  <a:t>3</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3</a:t>
                </a:r>
              </a:p>
            </p:txBody>
          </p:sp>
        </mc:Choice>
        <mc:Fallback xmlns="">
          <p:sp>
            <p:nvSpPr>
              <p:cNvPr id="108" name="TextBox 107"/>
              <p:cNvSpPr txBox="1">
                <a:spLocks noRot="1" noChangeAspect="1" noMove="1" noResize="1" noEditPoints="1" noAdjustHandles="1" noChangeArrowheads="1" noChangeShapeType="1" noTextEdit="1"/>
              </p:cNvSpPr>
              <p:nvPr/>
            </p:nvSpPr>
            <p:spPr>
              <a:xfrm>
                <a:off x="2087094" y="3884109"/>
                <a:ext cx="660757" cy="338554"/>
              </a:xfrm>
              <a:prstGeom prst="rect">
                <a:avLst/>
              </a:prstGeom>
              <a:blipFill rotWithShape="0">
                <a:blip r:embed="rId18"/>
                <a:stretch>
                  <a:fillRect l="-4587" t="-83929" r="-3670" b="-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4156732" y="3890087"/>
                <a:ext cx="660757" cy="338554"/>
              </a:xfrm>
              <a:prstGeom prst="rect">
                <a:avLst/>
              </a:prstGeom>
              <a:noFill/>
            </p:spPr>
            <p:txBody>
              <a:bodyPr wrap="none" rtlCol="0">
                <a:spAutoFit/>
              </a:bodyPr>
              <a:lstStyle/>
              <a:p>
                <a:pPr algn="ctr"/>
                <a:r>
                  <a:rPr lang="en-US" sz="1600" dirty="0">
                    <a:latin typeface="Century Schoolbook" charset="0"/>
                    <a:ea typeface="Century Schoolbook" charset="0"/>
                    <a:cs typeface="Century Schoolbook" charset="0"/>
                  </a:rPr>
                  <a:t>3</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3</a:t>
                </a:r>
              </a:p>
            </p:txBody>
          </p:sp>
        </mc:Choice>
        <mc:Fallback xmlns="">
          <p:sp>
            <p:nvSpPr>
              <p:cNvPr id="110" name="TextBox 109"/>
              <p:cNvSpPr txBox="1">
                <a:spLocks noRot="1" noChangeAspect="1" noMove="1" noResize="1" noEditPoints="1" noAdjustHandles="1" noChangeArrowheads="1" noChangeShapeType="1" noTextEdit="1"/>
              </p:cNvSpPr>
              <p:nvPr/>
            </p:nvSpPr>
            <p:spPr>
              <a:xfrm>
                <a:off x="4156732" y="3890087"/>
                <a:ext cx="660757" cy="338554"/>
              </a:xfrm>
              <a:prstGeom prst="rect">
                <a:avLst/>
              </a:prstGeom>
              <a:blipFill rotWithShape="0">
                <a:blip r:embed="rId19"/>
                <a:stretch>
                  <a:fillRect l="-5556" t="-83929" r="-3704" b="-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6107795" y="3864445"/>
                <a:ext cx="660757" cy="584775"/>
              </a:xfrm>
              <a:prstGeom prst="rect">
                <a:avLst/>
              </a:prstGeom>
              <a:noFill/>
            </p:spPr>
            <p:txBody>
              <a:bodyPr wrap="none" rtlCol="0">
                <a:spAutoFit/>
              </a:bodyPr>
              <a:lstStyle/>
              <a:p>
                <a:pPr algn="ctr"/>
                <a:r>
                  <a:rPr lang="en-US" sz="1600" dirty="0">
                    <a:latin typeface="Century Schoolbook" charset="0"/>
                    <a:ea typeface="Century Schoolbook" charset="0"/>
                    <a:cs typeface="Century Schoolbook" charset="0"/>
                  </a:rPr>
                  <a:t>3</a:t>
                </a:r>
                <a14:m>
                  <m:oMath xmlns:m="http://schemas.openxmlformats.org/officeDocument/2006/math">
                    <m:r>
                      <a:rPr lang="en-US" sz="1600" b="0" i="0" smtClean="0">
                        <a:latin typeface="Cambria Math" charset="0"/>
                        <a:ea typeface="Cambria Math" charset="0"/>
                        <a:cs typeface="Cambria Math" charset="0"/>
                      </a:rPr>
                      <m:t> </m:t>
                    </m:r>
                    <m:r>
                      <a:rPr lang="en-US" sz="1600" i="1" smtClean="0">
                        <a:latin typeface="Cambria Math" charset="0"/>
                        <a:ea typeface="Cambria Math" charset="0"/>
                        <a:cs typeface="Cambria Math" charset="0"/>
                      </a:rPr>
                      <m:t>×</m:t>
                    </m:r>
                  </m:oMath>
                </a14:m>
                <a:r>
                  <a:rPr lang="en-US" sz="1600" dirty="0">
                    <a:latin typeface="Century Schoolbook" charset="0"/>
                    <a:ea typeface="Century Schoolbook" charset="0"/>
                    <a:cs typeface="Century Schoolbook" charset="0"/>
                  </a:rPr>
                  <a:t> 3</a:t>
                </a:r>
              </a:p>
              <a:p>
                <a:pPr algn="ctr"/>
                <a:r>
                  <a:rPr lang="en-US" sz="1600" dirty="0">
                    <a:latin typeface="Century Schoolbook" charset="0"/>
                    <a:ea typeface="Century Schoolbook" charset="0"/>
                    <a:cs typeface="Century Schoolbook" charset="0"/>
                  </a:rPr>
                  <a:t>s = 2</a:t>
                </a:r>
              </a:p>
            </p:txBody>
          </p:sp>
        </mc:Choice>
        <mc:Fallback xmlns="">
          <p:sp>
            <p:nvSpPr>
              <p:cNvPr id="111" name="TextBox 110"/>
              <p:cNvSpPr txBox="1">
                <a:spLocks noRot="1" noChangeAspect="1" noMove="1" noResize="1" noEditPoints="1" noAdjustHandles="1" noChangeArrowheads="1" noChangeShapeType="1" noTextEdit="1"/>
              </p:cNvSpPr>
              <p:nvPr/>
            </p:nvSpPr>
            <p:spPr>
              <a:xfrm>
                <a:off x="6107795" y="3864445"/>
                <a:ext cx="660757" cy="584775"/>
              </a:xfrm>
              <a:prstGeom prst="rect">
                <a:avLst/>
              </a:prstGeom>
              <a:blipFill rotWithShape="0">
                <a:blip r:embed="rId16"/>
                <a:stretch>
                  <a:fillRect l="-5556" t="-50000" r="-3704" b="-25000"/>
                </a:stretch>
              </a:blipFill>
            </p:spPr>
            <p:txBody>
              <a:bodyPr/>
              <a:lstStyle/>
              <a:p>
                <a:r>
                  <a:rPr lang="en-US">
                    <a:noFill/>
                  </a:rPr>
                  <a:t> </a:t>
                </a:r>
              </a:p>
            </p:txBody>
          </p:sp>
        </mc:Fallback>
      </mc:AlternateContent>
      <p:sp>
        <p:nvSpPr>
          <p:cNvPr id="112" name="TextBox 111"/>
          <p:cNvSpPr txBox="1"/>
          <p:nvPr/>
        </p:nvSpPr>
        <p:spPr>
          <a:xfrm>
            <a:off x="6190942" y="3283577"/>
            <a:ext cx="1189749" cy="307777"/>
          </a:xfrm>
          <a:prstGeom prst="rect">
            <a:avLst/>
          </a:prstGeom>
          <a:noFill/>
        </p:spPr>
        <p:txBody>
          <a:bodyPr wrap="none" rtlCol="0">
            <a:spAutoFit/>
          </a:bodyPr>
          <a:lstStyle/>
          <a:p>
            <a:pPr algn="ctr"/>
            <a:r>
              <a:rPr lang="en-US" sz="1400" dirty="0">
                <a:latin typeface="Century Schoolbook" charset="0"/>
                <a:ea typeface="Century Schoolbook" charset="0"/>
                <a:cs typeface="Century Schoolbook" charset="0"/>
              </a:rPr>
              <a:t>MAX-POOL</a:t>
            </a:r>
          </a:p>
        </p:txBody>
      </p:sp>
      <p:sp>
        <p:nvSpPr>
          <p:cNvPr id="114" name="TextBox 113"/>
          <p:cNvSpPr txBox="1"/>
          <p:nvPr/>
        </p:nvSpPr>
        <p:spPr>
          <a:xfrm>
            <a:off x="11203641" y="3977638"/>
            <a:ext cx="1069524" cy="646331"/>
          </a:xfrm>
          <a:prstGeom prst="rect">
            <a:avLst/>
          </a:prstGeom>
          <a:noFill/>
        </p:spPr>
        <p:txBody>
          <a:bodyPr wrap="none" rtlCol="0">
            <a:spAutoFit/>
          </a:bodyPr>
          <a:lstStyle/>
          <a:p>
            <a:pPr algn="ctr"/>
            <a:r>
              <a:rPr lang="en-US" dirty="0">
                <a:latin typeface="Century Schoolbook" charset="0"/>
                <a:ea typeface="Century Schoolbook" charset="0"/>
                <a:cs typeface="Century Schoolbook" charset="0"/>
              </a:rPr>
              <a:t>Softmax</a:t>
            </a:r>
          </a:p>
          <a:p>
            <a:pPr algn="ctr"/>
            <a:r>
              <a:rPr lang="en-US" dirty="0">
                <a:latin typeface="Century Schoolbook" charset="0"/>
                <a:ea typeface="Century Schoolbook" charset="0"/>
                <a:cs typeface="Century Schoolbook" charset="0"/>
              </a:rPr>
              <a:t>1000</a:t>
            </a:r>
          </a:p>
        </p:txBody>
      </p:sp>
      <p:sp>
        <p:nvSpPr>
          <p:cNvPr id="10" name="TextBox 9"/>
          <p:cNvSpPr txBox="1"/>
          <p:nvPr/>
        </p:nvSpPr>
        <p:spPr>
          <a:xfrm>
            <a:off x="0" y="6537464"/>
            <a:ext cx="7691529" cy="307777"/>
          </a:xfrm>
          <a:prstGeom prst="rect">
            <a:avLst/>
          </a:prstGeom>
          <a:noFill/>
        </p:spPr>
        <p:txBody>
          <a:bodyPr wrap="none" rtlCol="0">
            <a:spAutoFit/>
          </a:bodyPr>
          <a:lstStyle/>
          <a:p>
            <a:r>
              <a:rPr lang="en-US" sz="1400" dirty="0">
                <a:latin typeface="Century Schoolbook" charset="0"/>
                <a:ea typeface="Century Schoolbook" charset="0"/>
                <a:cs typeface="Century Schoolbook" charset="0"/>
              </a:rPr>
              <a:t>[</a:t>
            </a:r>
            <a:r>
              <a:rPr lang="en-US" sz="1400" dirty="0" err="1">
                <a:latin typeface="Century Schoolbook" charset="0"/>
                <a:ea typeface="Century Schoolbook" charset="0"/>
                <a:cs typeface="Century Schoolbook" charset="0"/>
              </a:rPr>
              <a:t>Krizhevsky</a:t>
            </a:r>
            <a:r>
              <a:rPr lang="en-US" sz="1400" dirty="0">
                <a:latin typeface="Century Schoolbook" charset="0"/>
                <a:ea typeface="Century Schoolbook" charset="0"/>
                <a:cs typeface="Century Schoolbook" charset="0"/>
              </a:rPr>
              <a:t> et al., 2012. ImageNet classification with deep convolutional neural networks]</a:t>
            </a:r>
          </a:p>
        </p:txBody>
      </p:sp>
      <p:sp>
        <p:nvSpPr>
          <p:cNvPr id="75" name="スライド番号プレースホルダー 2"/>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41</a:t>
            </a:fld>
            <a:endParaRPr kumimoji="1" lang="ja-JP" altLang="en-US"/>
          </a:p>
        </p:txBody>
      </p:sp>
    </p:spTree>
    <p:extLst>
      <p:ext uri="{BB962C8B-B14F-4D97-AF65-F5344CB8AC3E}">
        <p14:creationId xmlns:p14="http://schemas.microsoft.com/office/powerpoint/2010/main" val="1882164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2114196" cy="1325563"/>
          </a:xfrm>
        </p:spPr>
        <p:txBody>
          <a:bodyPr anchor="t"/>
          <a:lstStyle/>
          <a:p>
            <a:r>
              <a:rPr lang="en-US" dirty="0"/>
              <a:t>VGG - 16</a:t>
            </a:r>
          </a:p>
        </p:txBody>
      </p:sp>
      <p:graphicFrame>
        <p:nvGraphicFramePr>
          <p:cNvPr id="4" name="Table 3"/>
          <p:cNvGraphicFramePr>
            <a:graphicFrameLocks noGrp="1"/>
          </p:cNvGraphicFramePr>
          <p:nvPr>
            <p:extLst>
              <p:ext uri="{D42A27DB-BD31-4B8C-83A1-F6EECF244321}">
                <p14:modId xmlns:p14="http://schemas.microsoft.com/office/powerpoint/2010/main" val="1974603621"/>
              </p:ext>
            </p:extLst>
          </p:nvPr>
        </p:nvGraphicFramePr>
        <p:xfrm>
          <a:off x="490988" y="1317320"/>
          <a:ext cx="1650702" cy="1655232"/>
        </p:xfrm>
        <a:graphic>
          <a:graphicData uri="http://schemas.openxmlformats.org/drawingml/2006/table">
            <a:tbl>
              <a:tblPr firstRow="1" bandRow="1">
                <a:tableStyleId>{5C22544A-7EE6-4342-B048-85BDC9FD1C3A}</a:tableStyleId>
              </a:tblPr>
              <a:tblGrid>
                <a:gridCol w="275117">
                  <a:extLst>
                    <a:ext uri="{9D8B030D-6E8A-4147-A177-3AD203B41FA5}">
                      <a16:colId xmlns:a16="http://schemas.microsoft.com/office/drawing/2014/main" xmlns="" val="20000"/>
                    </a:ext>
                  </a:extLst>
                </a:gridCol>
                <a:gridCol w="275117">
                  <a:extLst>
                    <a:ext uri="{9D8B030D-6E8A-4147-A177-3AD203B41FA5}">
                      <a16:colId xmlns:a16="http://schemas.microsoft.com/office/drawing/2014/main" xmlns="" val="20001"/>
                    </a:ext>
                  </a:extLst>
                </a:gridCol>
                <a:gridCol w="275117">
                  <a:extLst>
                    <a:ext uri="{9D8B030D-6E8A-4147-A177-3AD203B41FA5}">
                      <a16:colId xmlns:a16="http://schemas.microsoft.com/office/drawing/2014/main" xmlns="" val="20002"/>
                    </a:ext>
                  </a:extLst>
                </a:gridCol>
                <a:gridCol w="275117">
                  <a:extLst>
                    <a:ext uri="{9D8B030D-6E8A-4147-A177-3AD203B41FA5}">
                      <a16:colId xmlns:a16="http://schemas.microsoft.com/office/drawing/2014/main" xmlns="" val="20003"/>
                    </a:ext>
                  </a:extLst>
                </a:gridCol>
                <a:gridCol w="275117">
                  <a:extLst>
                    <a:ext uri="{9D8B030D-6E8A-4147-A177-3AD203B41FA5}">
                      <a16:colId xmlns:a16="http://schemas.microsoft.com/office/drawing/2014/main" xmlns="" val="20004"/>
                    </a:ext>
                  </a:extLst>
                </a:gridCol>
                <a:gridCol w="275117">
                  <a:extLst>
                    <a:ext uri="{9D8B030D-6E8A-4147-A177-3AD203B41FA5}">
                      <a16:colId xmlns:a16="http://schemas.microsoft.com/office/drawing/2014/main" xmlns="" val="20005"/>
                    </a:ext>
                  </a:extLst>
                </a:gridCol>
              </a:tblGrid>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2"/>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3"/>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4"/>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62018848"/>
              </p:ext>
            </p:extLst>
          </p:nvPr>
        </p:nvGraphicFramePr>
        <p:xfrm>
          <a:off x="376682" y="1404608"/>
          <a:ext cx="1650702" cy="1655232"/>
        </p:xfrm>
        <a:graphic>
          <a:graphicData uri="http://schemas.openxmlformats.org/drawingml/2006/table">
            <a:tbl>
              <a:tblPr firstRow="1" bandRow="1">
                <a:tableStyleId>{5C22544A-7EE6-4342-B048-85BDC9FD1C3A}</a:tableStyleId>
              </a:tblPr>
              <a:tblGrid>
                <a:gridCol w="275117">
                  <a:extLst>
                    <a:ext uri="{9D8B030D-6E8A-4147-A177-3AD203B41FA5}">
                      <a16:colId xmlns:a16="http://schemas.microsoft.com/office/drawing/2014/main" xmlns="" val="20000"/>
                    </a:ext>
                  </a:extLst>
                </a:gridCol>
                <a:gridCol w="275117">
                  <a:extLst>
                    <a:ext uri="{9D8B030D-6E8A-4147-A177-3AD203B41FA5}">
                      <a16:colId xmlns:a16="http://schemas.microsoft.com/office/drawing/2014/main" xmlns="" val="20001"/>
                    </a:ext>
                  </a:extLst>
                </a:gridCol>
                <a:gridCol w="275117">
                  <a:extLst>
                    <a:ext uri="{9D8B030D-6E8A-4147-A177-3AD203B41FA5}">
                      <a16:colId xmlns:a16="http://schemas.microsoft.com/office/drawing/2014/main" xmlns="" val="20002"/>
                    </a:ext>
                  </a:extLst>
                </a:gridCol>
                <a:gridCol w="275117">
                  <a:extLst>
                    <a:ext uri="{9D8B030D-6E8A-4147-A177-3AD203B41FA5}">
                      <a16:colId xmlns:a16="http://schemas.microsoft.com/office/drawing/2014/main" xmlns="" val="20003"/>
                    </a:ext>
                  </a:extLst>
                </a:gridCol>
                <a:gridCol w="275117">
                  <a:extLst>
                    <a:ext uri="{9D8B030D-6E8A-4147-A177-3AD203B41FA5}">
                      <a16:colId xmlns:a16="http://schemas.microsoft.com/office/drawing/2014/main" xmlns="" val="20004"/>
                    </a:ext>
                  </a:extLst>
                </a:gridCol>
                <a:gridCol w="275117">
                  <a:extLst>
                    <a:ext uri="{9D8B030D-6E8A-4147-A177-3AD203B41FA5}">
                      <a16:colId xmlns:a16="http://schemas.microsoft.com/office/drawing/2014/main" xmlns="" val="20005"/>
                    </a:ext>
                  </a:extLst>
                </a:gridCol>
              </a:tblGrid>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0"/>
                  </a:ext>
                </a:extLst>
              </a:tr>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1"/>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3"/>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4"/>
                  </a:ext>
                </a:extLst>
              </a:tr>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38719426"/>
              </p:ext>
            </p:extLst>
          </p:nvPr>
        </p:nvGraphicFramePr>
        <p:xfrm>
          <a:off x="260765" y="1508443"/>
          <a:ext cx="1650702" cy="1655232"/>
        </p:xfrm>
        <a:graphic>
          <a:graphicData uri="http://schemas.openxmlformats.org/drawingml/2006/table">
            <a:tbl>
              <a:tblPr firstRow="1" bandRow="1">
                <a:tableStyleId>{5C22544A-7EE6-4342-B048-85BDC9FD1C3A}</a:tableStyleId>
              </a:tblPr>
              <a:tblGrid>
                <a:gridCol w="275117">
                  <a:extLst>
                    <a:ext uri="{9D8B030D-6E8A-4147-A177-3AD203B41FA5}">
                      <a16:colId xmlns:a16="http://schemas.microsoft.com/office/drawing/2014/main" xmlns="" val="20000"/>
                    </a:ext>
                  </a:extLst>
                </a:gridCol>
                <a:gridCol w="275117">
                  <a:extLst>
                    <a:ext uri="{9D8B030D-6E8A-4147-A177-3AD203B41FA5}">
                      <a16:colId xmlns:a16="http://schemas.microsoft.com/office/drawing/2014/main" xmlns="" val="20001"/>
                    </a:ext>
                  </a:extLst>
                </a:gridCol>
                <a:gridCol w="275117">
                  <a:extLst>
                    <a:ext uri="{9D8B030D-6E8A-4147-A177-3AD203B41FA5}">
                      <a16:colId xmlns:a16="http://schemas.microsoft.com/office/drawing/2014/main" xmlns="" val="20002"/>
                    </a:ext>
                  </a:extLst>
                </a:gridCol>
                <a:gridCol w="275117">
                  <a:extLst>
                    <a:ext uri="{9D8B030D-6E8A-4147-A177-3AD203B41FA5}">
                      <a16:colId xmlns:a16="http://schemas.microsoft.com/office/drawing/2014/main" xmlns="" val="20003"/>
                    </a:ext>
                  </a:extLst>
                </a:gridCol>
                <a:gridCol w="275117">
                  <a:extLst>
                    <a:ext uri="{9D8B030D-6E8A-4147-A177-3AD203B41FA5}">
                      <a16:colId xmlns:a16="http://schemas.microsoft.com/office/drawing/2014/main" xmlns="" val="20004"/>
                    </a:ext>
                  </a:extLst>
                </a:gridCol>
                <a:gridCol w="275117">
                  <a:extLst>
                    <a:ext uri="{9D8B030D-6E8A-4147-A177-3AD203B41FA5}">
                      <a16:colId xmlns:a16="http://schemas.microsoft.com/office/drawing/2014/main" xmlns="" val="20005"/>
                    </a:ext>
                  </a:extLst>
                </a:gridCol>
              </a:tblGrid>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0"/>
                  </a:ext>
                </a:extLst>
              </a:tr>
              <a:tr h="275872">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1"/>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2"/>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3"/>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4"/>
                  </a:ext>
                </a:extLst>
              </a:tr>
              <a:tr h="275872">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0005"/>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353383" y="3147128"/>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224</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224</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3</a:t>
                </a:r>
              </a:p>
            </p:txBody>
          </p:sp>
        </mc:Choice>
        <mc:Fallback xmlns="">
          <p:sp>
            <p:nvSpPr>
              <p:cNvPr id="7" name="TextBox 6"/>
              <p:cNvSpPr txBox="1">
                <a:spLocks noRot="1" noChangeAspect="1" noMove="1" noResize="1" noEditPoints="1" noAdjustHandles="1" noChangeArrowheads="1" noChangeShapeType="1" noTextEdit="1"/>
              </p:cNvSpPr>
              <p:nvPr/>
            </p:nvSpPr>
            <p:spPr>
              <a:xfrm>
                <a:off x="353383" y="3147128"/>
                <a:ext cx="1465466" cy="369332"/>
              </a:xfrm>
              <a:prstGeom prst="rect">
                <a:avLst/>
              </a:prstGeom>
              <a:blipFill rotWithShape="0">
                <a:blip r:embed="rId2"/>
                <a:stretch>
                  <a:fillRect l="-3750" t="-11475" r="-2917" b="-21311"/>
                </a:stretch>
              </a:blipFill>
            </p:spPr>
            <p:txBody>
              <a:bodyPr/>
              <a:lstStyle/>
              <a:p>
                <a:r>
                  <a:rPr lang="en-US">
                    <a:noFill/>
                  </a:rPr>
                  <a:t> </a:t>
                </a:r>
              </a:p>
            </p:txBody>
          </p:sp>
        </mc:Fallback>
      </mc:AlternateContent>
      <p:cxnSp>
        <p:nvCxnSpPr>
          <p:cNvPr id="8" name="Straight Arrow Connector 7"/>
          <p:cNvCxnSpPr/>
          <p:nvPr/>
        </p:nvCxnSpPr>
        <p:spPr>
          <a:xfrm>
            <a:off x="2311762" y="2256554"/>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82880" y="890319"/>
                <a:ext cx="3578224" cy="646331"/>
              </a:xfrm>
              <a:prstGeom prst="rect">
                <a:avLst/>
              </a:prstGeom>
              <a:noFill/>
            </p:spPr>
            <p:txBody>
              <a:bodyPr wrap="none" rtlCol="0">
                <a:spAutoFit/>
              </a:bodyPr>
              <a:lstStyle/>
              <a:p>
                <a:r>
                  <a:rPr lang="en-US" dirty="0">
                    <a:latin typeface="Century Schoolbook" charset="0"/>
                    <a:ea typeface="Century Schoolbook" charset="0"/>
                    <a:cs typeface="Century Schoolbook" charset="0"/>
                  </a:rPr>
                  <a:t>CONV</a:t>
                </a:r>
                <a:r>
                  <a:rPr lang="en-US" dirty="0"/>
                  <a:t> </a:t>
                </a:r>
                <a:r>
                  <a:rPr lang="en-US" dirty="0">
                    <a:latin typeface="Century Schoolbook" charset="0"/>
                    <a:ea typeface="Century Schoolbook" charset="0"/>
                    <a:cs typeface="Century Schoolbook" charset="0"/>
                  </a:rPr>
                  <a:t>=</a:t>
                </a:r>
                <a:r>
                  <a:rPr lang="en-US" dirty="0"/>
                  <a:t> </a:t>
                </a:r>
                <a:r>
                  <a:rPr lang="en-US" dirty="0">
                    <a:latin typeface="Century Schoolbook" charset="0"/>
                    <a:ea typeface="Century Schoolbook" charset="0"/>
                    <a:cs typeface="Century Schoolbook" charset="0"/>
                  </a:rPr>
                  <a:t>3</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3 filter, s = 1, same </a:t>
                </a:r>
                <a:r>
                  <a:rPr lang="en-US" dirty="0"/>
                  <a:t> </a:t>
                </a:r>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82880" y="890319"/>
                <a:ext cx="3578224" cy="646331"/>
              </a:xfrm>
              <a:prstGeom prst="rect">
                <a:avLst/>
              </a:prstGeom>
              <a:blipFill rotWithShape="0">
                <a:blip r:embed="rId3"/>
                <a:stretch>
                  <a:fillRect l="-1363" t="-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69212" y="890318"/>
                <a:ext cx="2848857" cy="646331"/>
              </a:xfrm>
              <a:prstGeom prst="rect">
                <a:avLst/>
              </a:prstGeom>
              <a:noFill/>
            </p:spPr>
            <p:txBody>
              <a:bodyPr wrap="none" rtlCol="0">
                <a:spAutoFit/>
              </a:bodyPr>
              <a:lstStyle/>
              <a:p>
                <a:r>
                  <a:rPr lang="en-US" dirty="0">
                    <a:latin typeface="Century Schoolbook" charset="0"/>
                    <a:ea typeface="Century Schoolbook" charset="0"/>
                    <a:cs typeface="Century Schoolbook" charset="0"/>
                  </a:rPr>
                  <a:t>MAX-POOL =</a:t>
                </a:r>
                <a:r>
                  <a:rPr lang="en-US" dirty="0"/>
                  <a:t> </a:t>
                </a:r>
                <a:r>
                  <a:rPr lang="en-US" dirty="0">
                    <a:latin typeface="Century Schoolbook" charset="0"/>
                    <a:ea typeface="Century Schoolbook" charset="0"/>
                    <a:cs typeface="Century Schoolbook" charset="0"/>
                  </a:rPr>
                  <a:t>2</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 , s = 2</a:t>
                </a:r>
                <a:endParaRPr lang="en-US" dirty="0"/>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69212" y="890318"/>
                <a:ext cx="2848857" cy="646331"/>
              </a:xfrm>
              <a:prstGeom prst="rect">
                <a:avLst/>
              </a:prstGeom>
              <a:blipFill rotWithShape="0">
                <a:blip r:embed="rId4"/>
                <a:stretch>
                  <a:fillRect l="-1927" t="-6604" r="-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169346" y="2326221"/>
                <a:ext cx="1167051" cy="646331"/>
              </a:xfrm>
              <a:prstGeom prst="rect">
                <a:avLst/>
              </a:prstGeom>
              <a:noFill/>
            </p:spPr>
            <p:txBody>
              <a:bodyPr wrap="none" rtlCol="0">
                <a:spAutoFit/>
              </a:bodyPr>
              <a:lstStyle/>
              <a:p>
                <a:pPr algn="ctr"/>
                <a:r>
                  <a:rPr lang="en-US" dirty="0"/>
                  <a:t>[CONV 64]</a:t>
                </a:r>
              </a:p>
              <a:p>
                <a:pPr algn="ctr"/>
                <a14:m>
                  <m:oMath xmlns:m="http://schemas.openxmlformats.org/officeDocument/2006/math">
                    <m:r>
                      <a:rPr lang="en-US" i="1">
                        <a:latin typeface="Cambria Math" charset="0"/>
                        <a:ea typeface="Cambria Math" charset="0"/>
                        <a:cs typeface="Cambria Math" charset="0"/>
                      </a:rPr>
                      <m:t>×</m:t>
                    </m:r>
                  </m:oMath>
                </a14:m>
                <a:r>
                  <a:rPr lang="en-US" dirty="0"/>
                  <a:t>2</a:t>
                </a:r>
              </a:p>
            </p:txBody>
          </p:sp>
        </mc:Choice>
        <mc:Fallback xmlns="">
          <p:sp>
            <p:nvSpPr>
              <p:cNvPr id="11" name="TextBox 10"/>
              <p:cNvSpPr txBox="1">
                <a:spLocks noRot="1" noChangeAspect="1" noMove="1" noResize="1" noEditPoints="1" noAdjustHandles="1" noChangeArrowheads="1" noChangeShapeType="1" noTextEdit="1"/>
              </p:cNvSpPr>
              <p:nvPr/>
            </p:nvSpPr>
            <p:spPr>
              <a:xfrm>
                <a:off x="2169346" y="2326221"/>
                <a:ext cx="1167051" cy="646331"/>
              </a:xfrm>
              <a:prstGeom prst="rect">
                <a:avLst/>
              </a:prstGeom>
              <a:blipFill rotWithShape="0">
                <a:blip r:embed="rId5"/>
                <a:stretch>
                  <a:fillRect l="-4712" t="-5660" r="-3665"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224963" y="2069934"/>
                <a:ext cx="159370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224</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224</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64</a:t>
                </a:r>
              </a:p>
            </p:txBody>
          </p:sp>
        </mc:Choice>
        <mc:Fallback xmlns="">
          <p:sp>
            <p:nvSpPr>
              <p:cNvPr id="13" name="TextBox 12"/>
              <p:cNvSpPr txBox="1">
                <a:spLocks noRot="1" noChangeAspect="1" noMove="1" noResize="1" noEditPoints="1" noAdjustHandles="1" noChangeArrowheads="1" noChangeShapeType="1" noTextEdit="1"/>
              </p:cNvSpPr>
              <p:nvPr/>
            </p:nvSpPr>
            <p:spPr>
              <a:xfrm>
                <a:off x="3224963" y="2069934"/>
                <a:ext cx="1593706" cy="369332"/>
              </a:xfrm>
              <a:prstGeom prst="rect">
                <a:avLst/>
              </a:prstGeom>
              <a:blipFill rotWithShape="0">
                <a:blip r:embed="rId6"/>
                <a:stretch>
                  <a:fillRect l="-3065" t="-10000" b="-26667"/>
                </a:stretch>
              </a:blipFill>
            </p:spPr>
            <p:txBody>
              <a:bodyPr/>
              <a:lstStyle/>
              <a:p>
                <a:r>
                  <a:rPr lang="en-US">
                    <a:noFill/>
                  </a:rPr>
                  <a:t> </a:t>
                </a:r>
              </a:p>
            </p:txBody>
          </p:sp>
        </mc:Fallback>
      </mc:AlternateContent>
      <p:sp>
        <p:nvSpPr>
          <p:cNvPr id="15" name="TextBox 14"/>
          <p:cNvSpPr txBox="1"/>
          <p:nvPr/>
        </p:nvSpPr>
        <p:spPr>
          <a:xfrm>
            <a:off x="4789995" y="2326221"/>
            <a:ext cx="705642" cy="369332"/>
          </a:xfrm>
          <a:prstGeom prst="rect">
            <a:avLst/>
          </a:prstGeom>
          <a:noFill/>
        </p:spPr>
        <p:txBody>
          <a:bodyPr wrap="none" rtlCol="0">
            <a:spAutoFit/>
          </a:bodyPr>
          <a:lstStyle/>
          <a:p>
            <a:r>
              <a:rPr lang="en-US" dirty="0"/>
              <a:t>POOL</a:t>
            </a:r>
          </a:p>
        </p:txBody>
      </p:sp>
      <mc:AlternateContent xmlns:mc="http://schemas.openxmlformats.org/markup-compatibility/2006" xmlns:a14="http://schemas.microsoft.com/office/drawing/2010/main">
        <mc:Choice Requires="a14">
          <p:sp>
            <p:nvSpPr>
              <p:cNvPr id="16" name="TextBox 15"/>
              <p:cNvSpPr txBox="1"/>
              <p:nvPr/>
            </p:nvSpPr>
            <p:spPr>
              <a:xfrm>
                <a:off x="5595203" y="2069934"/>
                <a:ext cx="159370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112</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112</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64</a:t>
                </a:r>
              </a:p>
            </p:txBody>
          </p:sp>
        </mc:Choice>
        <mc:Fallback xmlns="">
          <p:sp>
            <p:nvSpPr>
              <p:cNvPr id="16" name="TextBox 15"/>
              <p:cNvSpPr txBox="1">
                <a:spLocks noRot="1" noChangeAspect="1" noMove="1" noResize="1" noEditPoints="1" noAdjustHandles="1" noChangeArrowheads="1" noChangeShapeType="1" noTextEdit="1"/>
              </p:cNvSpPr>
              <p:nvPr/>
            </p:nvSpPr>
            <p:spPr>
              <a:xfrm>
                <a:off x="5595203" y="2069934"/>
                <a:ext cx="1593706" cy="369332"/>
              </a:xfrm>
              <a:prstGeom prst="rect">
                <a:avLst/>
              </a:prstGeom>
              <a:blipFill rotWithShape="0">
                <a:blip r:embed="rId7"/>
                <a:stretch>
                  <a:fillRect l="-3448" t="-13333" r="-2682" b="-23333"/>
                </a:stretch>
              </a:blipFill>
            </p:spPr>
            <p:txBody>
              <a:bodyPr/>
              <a:lstStyle/>
              <a:p>
                <a:r>
                  <a:rPr lang="en-US">
                    <a:noFill/>
                  </a:rPr>
                  <a:t> </a:t>
                </a:r>
              </a:p>
            </p:txBody>
          </p:sp>
        </mc:Fallback>
      </mc:AlternateContent>
      <p:cxnSp>
        <p:nvCxnSpPr>
          <p:cNvPr id="18" name="Straight Arrow Connector 17"/>
          <p:cNvCxnSpPr/>
          <p:nvPr/>
        </p:nvCxnSpPr>
        <p:spPr>
          <a:xfrm>
            <a:off x="4690429" y="2254600"/>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187901" y="2256553"/>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6986976" y="2326220"/>
                <a:ext cx="1284070" cy="646331"/>
              </a:xfrm>
              <a:prstGeom prst="rect">
                <a:avLst/>
              </a:prstGeom>
              <a:noFill/>
            </p:spPr>
            <p:txBody>
              <a:bodyPr wrap="none" rtlCol="0">
                <a:spAutoFit/>
              </a:bodyPr>
              <a:lstStyle/>
              <a:p>
                <a:pPr algn="ctr"/>
                <a:r>
                  <a:rPr lang="en-US" dirty="0"/>
                  <a:t>[CONV 128]</a:t>
                </a:r>
              </a:p>
              <a:p>
                <a:pPr algn="ctr"/>
                <a14:m>
                  <m:oMath xmlns:m="http://schemas.openxmlformats.org/officeDocument/2006/math">
                    <m:r>
                      <a:rPr lang="en-US" i="1">
                        <a:latin typeface="Cambria Math" charset="0"/>
                        <a:ea typeface="Cambria Math" charset="0"/>
                        <a:cs typeface="Cambria Math" charset="0"/>
                      </a:rPr>
                      <m:t>×</m:t>
                    </m:r>
                  </m:oMath>
                </a14:m>
                <a:r>
                  <a:rPr lang="en-US" dirty="0"/>
                  <a:t>2</a:t>
                </a:r>
              </a:p>
            </p:txBody>
          </p:sp>
        </mc:Choice>
        <mc:Fallback xmlns="">
          <p:sp>
            <p:nvSpPr>
              <p:cNvPr id="20" name="TextBox 19"/>
              <p:cNvSpPr txBox="1">
                <a:spLocks noRot="1" noChangeAspect="1" noMove="1" noResize="1" noEditPoints="1" noAdjustHandles="1" noChangeArrowheads="1" noChangeShapeType="1" noTextEdit="1"/>
              </p:cNvSpPr>
              <p:nvPr/>
            </p:nvSpPr>
            <p:spPr>
              <a:xfrm>
                <a:off x="6986976" y="2326220"/>
                <a:ext cx="1284070" cy="646331"/>
              </a:xfrm>
              <a:prstGeom prst="rect">
                <a:avLst/>
              </a:prstGeom>
              <a:blipFill rotWithShape="0">
                <a:blip r:embed="rId8"/>
                <a:stretch>
                  <a:fillRect l="-3791" t="-5660" r="-3318"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8092676" y="2069934"/>
                <a:ext cx="172194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112</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112</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128</a:t>
                </a:r>
              </a:p>
            </p:txBody>
          </p:sp>
        </mc:Choice>
        <mc:Fallback xmlns="">
          <p:sp>
            <p:nvSpPr>
              <p:cNvPr id="21" name="TextBox 20"/>
              <p:cNvSpPr txBox="1">
                <a:spLocks noRot="1" noChangeAspect="1" noMove="1" noResize="1" noEditPoints="1" noAdjustHandles="1" noChangeArrowheads="1" noChangeShapeType="1" noTextEdit="1"/>
              </p:cNvSpPr>
              <p:nvPr/>
            </p:nvSpPr>
            <p:spPr>
              <a:xfrm>
                <a:off x="8092676" y="2069934"/>
                <a:ext cx="1721946" cy="369332"/>
              </a:xfrm>
              <a:prstGeom prst="rect">
                <a:avLst/>
              </a:prstGeom>
              <a:blipFill rotWithShape="0">
                <a:blip r:embed="rId9"/>
                <a:stretch>
                  <a:fillRect l="-3191" t="-13333" r="-2482" b="-23333"/>
                </a:stretch>
              </a:blipFill>
            </p:spPr>
            <p:txBody>
              <a:bodyPr/>
              <a:lstStyle/>
              <a:p>
                <a:r>
                  <a:rPr lang="en-US">
                    <a:noFill/>
                  </a:rPr>
                  <a:t> </a:t>
                </a:r>
              </a:p>
            </p:txBody>
          </p:sp>
        </mc:Fallback>
      </mc:AlternateContent>
      <p:sp>
        <p:nvSpPr>
          <p:cNvPr id="22" name="TextBox 21"/>
          <p:cNvSpPr txBox="1"/>
          <p:nvPr/>
        </p:nvSpPr>
        <p:spPr>
          <a:xfrm>
            <a:off x="9920222" y="2326221"/>
            <a:ext cx="705642" cy="369332"/>
          </a:xfrm>
          <a:prstGeom prst="rect">
            <a:avLst/>
          </a:prstGeom>
          <a:noFill/>
        </p:spPr>
        <p:txBody>
          <a:bodyPr wrap="none" rtlCol="0">
            <a:spAutoFit/>
          </a:bodyPr>
          <a:lstStyle/>
          <a:p>
            <a:r>
              <a:rPr lang="en-US" dirty="0"/>
              <a:t>POOL</a:t>
            </a:r>
          </a:p>
        </p:txBody>
      </p:sp>
      <p:cxnSp>
        <p:nvCxnSpPr>
          <p:cNvPr id="23" name="Straight Arrow Connector 22"/>
          <p:cNvCxnSpPr/>
          <p:nvPr/>
        </p:nvCxnSpPr>
        <p:spPr>
          <a:xfrm>
            <a:off x="9843420" y="2254600"/>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10731464" y="2069934"/>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56</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56</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128</a:t>
                </a:r>
              </a:p>
            </p:txBody>
          </p:sp>
        </mc:Choice>
        <mc:Fallback xmlns="">
          <p:sp>
            <p:nvSpPr>
              <p:cNvPr id="24" name="TextBox 23"/>
              <p:cNvSpPr txBox="1">
                <a:spLocks noRot="1" noChangeAspect="1" noMove="1" noResize="1" noEditPoints="1" noAdjustHandles="1" noChangeArrowheads="1" noChangeShapeType="1" noTextEdit="1"/>
              </p:cNvSpPr>
              <p:nvPr/>
            </p:nvSpPr>
            <p:spPr>
              <a:xfrm>
                <a:off x="10731464" y="2069934"/>
                <a:ext cx="1465466" cy="369332"/>
              </a:xfrm>
              <a:prstGeom prst="rect">
                <a:avLst/>
              </a:prstGeom>
              <a:blipFill rotWithShape="0">
                <a:blip r:embed="rId10"/>
                <a:stretch>
                  <a:fillRect l="-3320" t="-13333" r="-2905" b="-23333"/>
                </a:stretch>
              </a:blipFill>
            </p:spPr>
            <p:txBody>
              <a:bodyPr/>
              <a:lstStyle/>
              <a:p>
                <a:r>
                  <a:rPr lang="en-US">
                    <a:noFill/>
                  </a:rPr>
                  <a:t> </a:t>
                </a:r>
              </a:p>
            </p:txBody>
          </p:sp>
        </mc:Fallback>
      </mc:AlternateContent>
      <p:cxnSp>
        <p:nvCxnSpPr>
          <p:cNvPr id="25" name="Straight Arrow Connector 24"/>
          <p:cNvCxnSpPr/>
          <p:nvPr/>
        </p:nvCxnSpPr>
        <p:spPr>
          <a:xfrm>
            <a:off x="646832" y="4067447"/>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445907" y="4137114"/>
                <a:ext cx="1284070" cy="646331"/>
              </a:xfrm>
              <a:prstGeom prst="rect">
                <a:avLst/>
              </a:prstGeom>
              <a:noFill/>
            </p:spPr>
            <p:txBody>
              <a:bodyPr wrap="none" rtlCol="0">
                <a:spAutoFit/>
              </a:bodyPr>
              <a:lstStyle/>
              <a:p>
                <a:pPr algn="ctr"/>
                <a:r>
                  <a:rPr lang="en-US" dirty="0"/>
                  <a:t>[CONV 256]</a:t>
                </a:r>
              </a:p>
              <a:p>
                <a:pPr algn="ctr"/>
                <a14:m>
                  <m:oMath xmlns:m="http://schemas.openxmlformats.org/officeDocument/2006/math">
                    <m:r>
                      <a:rPr lang="en-US" i="1">
                        <a:latin typeface="Cambria Math" charset="0"/>
                        <a:ea typeface="Cambria Math" charset="0"/>
                        <a:cs typeface="Cambria Math" charset="0"/>
                      </a:rPr>
                      <m:t>×</m:t>
                    </m:r>
                  </m:oMath>
                </a14:m>
                <a:r>
                  <a:rPr lang="en-US" dirty="0"/>
                  <a:t>3</a:t>
                </a:r>
              </a:p>
            </p:txBody>
          </p:sp>
        </mc:Choice>
        <mc:Fallback xmlns="">
          <p:sp>
            <p:nvSpPr>
              <p:cNvPr id="26" name="TextBox 25"/>
              <p:cNvSpPr txBox="1">
                <a:spLocks noRot="1" noChangeAspect="1" noMove="1" noResize="1" noEditPoints="1" noAdjustHandles="1" noChangeArrowheads="1" noChangeShapeType="1" noTextEdit="1"/>
              </p:cNvSpPr>
              <p:nvPr/>
            </p:nvSpPr>
            <p:spPr>
              <a:xfrm>
                <a:off x="445907" y="4137114"/>
                <a:ext cx="1284070" cy="646331"/>
              </a:xfrm>
              <a:prstGeom prst="rect">
                <a:avLst/>
              </a:prstGeom>
              <a:blipFill rotWithShape="0">
                <a:blip r:embed="rId11"/>
                <a:stretch>
                  <a:fillRect l="-3791" t="-5660" r="-3318"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576142" y="3883579"/>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56</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56</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256</a:t>
                </a:r>
              </a:p>
            </p:txBody>
          </p:sp>
        </mc:Choice>
        <mc:Fallback xmlns="">
          <p:sp>
            <p:nvSpPr>
              <p:cNvPr id="27" name="TextBox 26"/>
              <p:cNvSpPr txBox="1">
                <a:spLocks noRot="1" noChangeAspect="1" noMove="1" noResize="1" noEditPoints="1" noAdjustHandles="1" noChangeArrowheads="1" noChangeShapeType="1" noTextEdit="1"/>
              </p:cNvSpPr>
              <p:nvPr/>
            </p:nvSpPr>
            <p:spPr>
              <a:xfrm>
                <a:off x="1576142" y="3883579"/>
                <a:ext cx="1465466" cy="369332"/>
              </a:xfrm>
              <a:prstGeom prst="rect">
                <a:avLst/>
              </a:prstGeom>
              <a:blipFill rotWithShape="0">
                <a:blip r:embed="rId12"/>
                <a:stretch>
                  <a:fillRect l="-3750" t="-11475" r="-2917" b="-21311"/>
                </a:stretch>
              </a:blipFill>
            </p:spPr>
            <p:txBody>
              <a:bodyPr/>
              <a:lstStyle/>
              <a:p>
                <a:r>
                  <a:rPr lang="en-US">
                    <a:noFill/>
                  </a:rPr>
                  <a:t> </a:t>
                </a:r>
              </a:p>
            </p:txBody>
          </p:sp>
        </mc:Fallback>
      </mc:AlternateContent>
      <p:sp>
        <p:nvSpPr>
          <p:cNvPr id="28" name="TextBox 27"/>
          <p:cNvSpPr txBox="1"/>
          <p:nvPr/>
        </p:nvSpPr>
        <p:spPr>
          <a:xfrm>
            <a:off x="3093070" y="4132287"/>
            <a:ext cx="705642" cy="369332"/>
          </a:xfrm>
          <a:prstGeom prst="rect">
            <a:avLst/>
          </a:prstGeom>
          <a:noFill/>
        </p:spPr>
        <p:txBody>
          <a:bodyPr wrap="none" rtlCol="0">
            <a:spAutoFit/>
          </a:bodyPr>
          <a:lstStyle/>
          <a:p>
            <a:r>
              <a:rPr lang="en-US" dirty="0"/>
              <a:t>POOL</a:t>
            </a:r>
          </a:p>
        </p:txBody>
      </p:sp>
      <mc:AlternateContent xmlns:mc="http://schemas.openxmlformats.org/markup-compatibility/2006" xmlns:a14="http://schemas.microsoft.com/office/drawing/2010/main">
        <mc:Choice Requires="a14">
          <p:sp>
            <p:nvSpPr>
              <p:cNvPr id="29" name="TextBox 28"/>
              <p:cNvSpPr txBox="1"/>
              <p:nvPr/>
            </p:nvSpPr>
            <p:spPr>
              <a:xfrm>
                <a:off x="3898278" y="3876000"/>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28</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28</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256</a:t>
                </a:r>
              </a:p>
            </p:txBody>
          </p:sp>
        </mc:Choice>
        <mc:Fallback xmlns="">
          <p:sp>
            <p:nvSpPr>
              <p:cNvPr id="29" name="TextBox 28"/>
              <p:cNvSpPr txBox="1">
                <a:spLocks noRot="1" noChangeAspect="1" noMove="1" noResize="1" noEditPoints="1" noAdjustHandles="1" noChangeArrowheads="1" noChangeShapeType="1" noTextEdit="1"/>
              </p:cNvSpPr>
              <p:nvPr/>
            </p:nvSpPr>
            <p:spPr>
              <a:xfrm>
                <a:off x="3898278" y="3876000"/>
                <a:ext cx="1465466" cy="369332"/>
              </a:xfrm>
              <a:prstGeom prst="rect">
                <a:avLst/>
              </a:prstGeom>
              <a:blipFill rotWithShape="0">
                <a:blip r:embed="rId13"/>
                <a:stretch>
                  <a:fillRect l="-3320" t="-13333" r="-2905" b="-23333"/>
                </a:stretch>
              </a:blipFill>
            </p:spPr>
            <p:txBody>
              <a:bodyPr/>
              <a:lstStyle/>
              <a:p>
                <a:r>
                  <a:rPr lang="en-US">
                    <a:noFill/>
                  </a:rPr>
                  <a:t> </a:t>
                </a:r>
              </a:p>
            </p:txBody>
          </p:sp>
        </mc:Fallback>
      </mc:AlternateContent>
      <p:cxnSp>
        <p:nvCxnSpPr>
          <p:cNvPr id="30" name="Straight Arrow Connector 29"/>
          <p:cNvCxnSpPr/>
          <p:nvPr/>
        </p:nvCxnSpPr>
        <p:spPr>
          <a:xfrm>
            <a:off x="2993504" y="4060666"/>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448936" y="4062619"/>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5248011" y="4132286"/>
                <a:ext cx="1284070" cy="646331"/>
              </a:xfrm>
              <a:prstGeom prst="rect">
                <a:avLst/>
              </a:prstGeom>
              <a:noFill/>
            </p:spPr>
            <p:txBody>
              <a:bodyPr wrap="none" rtlCol="0">
                <a:spAutoFit/>
              </a:bodyPr>
              <a:lstStyle/>
              <a:p>
                <a:pPr algn="ctr"/>
                <a:r>
                  <a:rPr lang="en-US" dirty="0"/>
                  <a:t>[CONV 512]</a:t>
                </a:r>
              </a:p>
              <a:p>
                <a:pPr algn="ct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r>
                        <a:rPr lang="en-US" b="0" i="0" smtClean="0">
                          <a:latin typeface="Cambria Math" charset="0"/>
                          <a:ea typeface="Cambria Math" charset="0"/>
                          <a:cs typeface="Cambria Math" charset="0"/>
                        </a:rPr>
                        <m:t>3</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5248011" y="4132286"/>
                <a:ext cx="1284070" cy="646331"/>
              </a:xfrm>
              <a:prstGeom prst="rect">
                <a:avLst/>
              </a:prstGeom>
              <a:blipFill rotWithShape="0">
                <a:blip r:embed="rId14"/>
                <a:stretch>
                  <a:fillRect l="-4265" t="-5660" r="-28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395751" y="3876000"/>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28</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28</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512</a:t>
                </a:r>
              </a:p>
            </p:txBody>
          </p:sp>
        </mc:Choice>
        <mc:Fallback xmlns="">
          <p:sp>
            <p:nvSpPr>
              <p:cNvPr id="33" name="TextBox 32"/>
              <p:cNvSpPr txBox="1">
                <a:spLocks noRot="1" noChangeAspect="1" noMove="1" noResize="1" noEditPoints="1" noAdjustHandles="1" noChangeArrowheads="1" noChangeShapeType="1" noTextEdit="1"/>
              </p:cNvSpPr>
              <p:nvPr/>
            </p:nvSpPr>
            <p:spPr>
              <a:xfrm>
                <a:off x="6395751" y="3876000"/>
                <a:ext cx="1465466" cy="369332"/>
              </a:xfrm>
              <a:prstGeom prst="rect">
                <a:avLst/>
              </a:prstGeom>
              <a:blipFill rotWithShape="0">
                <a:blip r:embed="rId15"/>
                <a:stretch>
                  <a:fillRect l="-3320" t="-13333" r="-2905" b="-23333"/>
                </a:stretch>
              </a:blipFill>
            </p:spPr>
            <p:txBody>
              <a:bodyPr/>
              <a:lstStyle/>
              <a:p>
                <a:r>
                  <a:rPr lang="en-US">
                    <a:noFill/>
                  </a:rPr>
                  <a:t> </a:t>
                </a:r>
              </a:p>
            </p:txBody>
          </p:sp>
        </mc:Fallback>
      </mc:AlternateContent>
      <p:sp>
        <p:nvSpPr>
          <p:cNvPr id="34" name="TextBox 33"/>
          <p:cNvSpPr txBox="1"/>
          <p:nvPr/>
        </p:nvSpPr>
        <p:spPr>
          <a:xfrm>
            <a:off x="8066642" y="4132287"/>
            <a:ext cx="705642" cy="369332"/>
          </a:xfrm>
          <a:prstGeom prst="rect">
            <a:avLst/>
          </a:prstGeom>
          <a:noFill/>
        </p:spPr>
        <p:txBody>
          <a:bodyPr wrap="none" rtlCol="0">
            <a:spAutoFit/>
          </a:bodyPr>
          <a:lstStyle/>
          <a:p>
            <a:r>
              <a:rPr lang="en-US" dirty="0"/>
              <a:t>POOL</a:t>
            </a:r>
          </a:p>
        </p:txBody>
      </p:sp>
      <p:cxnSp>
        <p:nvCxnSpPr>
          <p:cNvPr id="35" name="Straight Arrow Connector 34"/>
          <p:cNvCxnSpPr/>
          <p:nvPr/>
        </p:nvCxnSpPr>
        <p:spPr>
          <a:xfrm>
            <a:off x="7989840" y="4060666"/>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9021586" y="3876000"/>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14</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14</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512</a:t>
                </a:r>
              </a:p>
            </p:txBody>
          </p:sp>
        </mc:Choice>
        <mc:Fallback xmlns="">
          <p:sp>
            <p:nvSpPr>
              <p:cNvPr id="37" name="TextBox 36"/>
              <p:cNvSpPr txBox="1">
                <a:spLocks noRot="1" noChangeAspect="1" noMove="1" noResize="1" noEditPoints="1" noAdjustHandles="1" noChangeArrowheads="1" noChangeShapeType="1" noTextEdit="1"/>
              </p:cNvSpPr>
              <p:nvPr/>
            </p:nvSpPr>
            <p:spPr>
              <a:xfrm>
                <a:off x="9021586" y="3876000"/>
                <a:ext cx="1465466" cy="369332"/>
              </a:xfrm>
              <a:prstGeom prst="rect">
                <a:avLst/>
              </a:prstGeom>
              <a:blipFill rotWithShape="0">
                <a:blip r:embed="rId16"/>
                <a:stretch>
                  <a:fillRect l="-3750" t="-10000" b="-26667"/>
                </a:stretch>
              </a:blipFill>
            </p:spPr>
            <p:txBody>
              <a:bodyPr/>
              <a:lstStyle/>
              <a:p>
                <a:r>
                  <a:rPr lang="en-US">
                    <a:noFill/>
                  </a:rPr>
                  <a:t> </a:t>
                </a:r>
              </a:p>
            </p:txBody>
          </p:sp>
        </mc:Fallback>
      </mc:AlternateContent>
      <p:cxnSp>
        <p:nvCxnSpPr>
          <p:cNvPr id="44" name="Straight Arrow Connector 43"/>
          <p:cNvCxnSpPr/>
          <p:nvPr/>
        </p:nvCxnSpPr>
        <p:spPr>
          <a:xfrm>
            <a:off x="691913" y="5392486"/>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490988" y="5462153"/>
                <a:ext cx="1284070" cy="646331"/>
              </a:xfrm>
              <a:prstGeom prst="rect">
                <a:avLst/>
              </a:prstGeom>
              <a:noFill/>
            </p:spPr>
            <p:txBody>
              <a:bodyPr wrap="none" rtlCol="0">
                <a:spAutoFit/>
              </a:bodyPr>
              <a:lstStyle/>
              <a:p>
                <a:pPr algn="ctr"/>
                <a:r>
                  <a:rPr lang="en-US" dirty="0"/>
                  <a:t>[CONV 512]</a:t>
                </a:r>
              </a:p>
              <a:p>
                <a:pPr algn="ctr"/>
                <a14:m>
                  <m:oMath xmlns:m="http://schemas.openxmlformats.org/officeDocument/2006/math">
                    <m:r>
                      <a:rPr lang="en-US" i="1">
                        <a:latin typeface="Cambria Math" charset="0"/>
                        <a:ea typeface="Cambria Math" charset="0"/>
                        <a:cs typeface="Cambria Math" charset="0"/>
                      </a:rPr>
                      <m:t>×</m:t>
                    </m:r>
                  </m:oMath>
                </a14:m>
                <a:r>
                  <a:rPr lang="en-US" dirty="0"/>
                  <a:t>3</a:t>
                </a:r>
              </a:p>
            </p:txBody>
          </p:sp>
        </mc:Choice>
        <mc:Fallback xmlns="">
          <p:sp>
            <p:nvSpPr>
              <p:cNvPr id="45" name="TextBox 44"/>
              <p:cNvSpPr txBox="1">
                <a:spLocks noRot="1" noChangeAspect="1" noMove="1" noResize="1" noEditPoints="1" noAdjustHandles="1" noChangeArrowheads="1" noChangeShapeType="1" noTextEdit="1"/>
              </p:cNvSpPr>
              <p:nvPr/>
            </p:nvSpPr>
            <p:spPr>
              <a:xfrm>
                <a:off x="490988" y="5462153"/>
                <a:ext cx="1284070" cy="646331"/>
              </a:xfrm>
              <a:prstGeom prst="rect">
                <a:avLst/>
              </a:prstGeom>
              <a:blipFill rotWithShape="0">
                <a:blip r:embed="rId17"/>
                <a:stretch>
                  <a:fillRect l="-4286" t="-4717" r="-3333"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621223" y="5208618"/>
                <a:ext cx="146546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14</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14</a:t>
                </a:r>
                <a:r>
                  <a:rPr lang="en-US" dirty="0">
                    <a:ea typeface="Cambria Math" charset="0"/>
                    <a:cs typeface="Cambria Math" charset="0"/>
                  </a:rPr>
                  <a:t> </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512</a:t>
                </a:r>
              </a:p>
            </p:txBody>
          </p:sp>
        </mc:Choice>
        <mc:Fallback xmlns="">
          <p:sp>
            <p:nvSpPr>
              <p:cNvPr id="46" name="TextBox 45"/>
              <p:cNvSpPr txBox="1">
                <a:spLocks noRot="1" noChangeAspect="1" noMove="1" noResize="1" noEditPoints="1" noAdjustHandles="1" noChangeArrowheads="1" noChangeShapeType="1" noTextEdit="1"/>
              </p:cNvSpPr>
              <p:nvPr/>
            </p:nvSpPr>
            <p:spPr>
              <a:xfrm>
                <a:off x="1621223" y="5208618"/>
                <a:ext cx="1465466" cy="369332"/>
              </a:xfrm>
              <a:prstGeom prst="rect">
                <a:avLst/>
              </a:prstGeom>
              <a:blipFill rotWithShape="0">
                <a:blip r:embed="rId18"/>
                <a:stretch>
                  <a:fillRect l="-3750" t="-11475" r="-2917" b="-21311"/>
                </a:stretch>
              </a:blipFill>
            </p:spPr>
            <p:txBody>
              <a:bodyPr/>
              <a:lstStyle/>
              <a:p>
                <a:r>
                  <a:rPr lang="en-US">
                    <a:noFill/>
                  </a:rPr>
                  <a:t> </a:t>
                </a:r>
              </a:p>
            </p:txBody>
          </p:sp>
        </mc:Fallback>
      </mc:AlternateContent>
      <p:sp>
        <p:nvSpPr>
          <p:cNvPr id="47" name="TextBox 46"/>
          <p:cNvSpPr txBox="1"/>
          <p:nvPr/>
        </p:nvSpPr>
        <p:spPr>
          <a:xfrm>
            <a:off x="3216537" y="5464107"/>
            <a:ext cx="705642" cy="369332"/>
          </a:xfrm>
          <a:prstGeom prst="rect">
            <a:avLst/>
          </a:prstGeom>
          <a:noFill/>
        </p:spPr>
        <p:txBody>
          <a:bodyPr wrap="none" rtlCol="0">
            <a:spAutoFit/>
          </a:bodyPr>
          <a:lstStyle/>
          <a:p>
            <a:r>
              <a:rPr lang="en-US" dirty="0"/>
              <a:t>POOL</a:t>
            </a:r>
          </a:p>
        </p:txBody>
      </p:sp>
      <mc:AlternateContent xmlns:mc="http://schemas.openxmlformats.org/markup-compatibility/2006" xmlns:a14="http://schemas.microsoft.com/office/drawing/2010/main">
        <mc:Choice Requires="a14">
          <p:sp>
            <p:nvSpPr>
              <p:cNvPr id="48" name="TextBox 47"/>
              <p:cNvSpPr txBox="1"/>
              <p:nvPr/>
            </p:nvSpPr>
            <p:spPr>
              <a:xfrm>
                <a:off x="4021745" y="5207820"/>
                <a:ext cx="1156086"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7</a:t>
                </a:r>
                <a14:m>
                  <m:oMath xmlns:m="http://schemas.openxmlformats.org/officeDocument/2006/math">
                    <m:r>
                      <a:rPr lang="en-US" i="1" smtClean="0">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7</a:t>
                </a:r>
                <a14:m>
                  <m:oMath xmlns:m="http://schemas.openxmlformats.org/officeDocument/2006/math">
                    <m:r>
                      <a:rPr lang="en-US" i="1">
                        <a:latin typeface="Cambria Math" charset="0"/>
                        <a:ea typeface="Cambria Math" charset="0"/>
                        <a:cs typeface="Cambria Math" charset="0"/>
                      </a:rPr>
                      <m:t>×</m:t>
                    </m:r>
                  </m:oMath>
                </a14:m>
                <a:r>
                  <a:rPr lang="en-US" dirty="0">
                    <a:latin typeface="Century Schoolbook" charset="0"/>
                    <a:ea typeface="Century Schoolbook" charset="0"/>
                    <a:cs typeface="Century Schoolbook" charset="0"/>
                  </a:rPr>
                  <a:t>512</a:t>
                </a:r>
              </a:p>
            </p:txBody>
          </p:sp>
        </mc:Choice>
        <mc:Fallback xmlns="">
          <p:sp>
            <p:nvSpPr>
              <p:cNvPr id="48" name="TextBox 47"/>
              <p:cNvSpPr txBox="1">
                <a:spLocks noRot="1" noChangeAspect="1" noMove="1" noResize="1" noEditPoints="1" noAdjustHandles="1" noChangeArrowheads="1" noChangeShapeType="1" noTextEdit="1"/>
              </p:cNvSpPr>
              <p:nvPr/>
            </p:nvSpPr>
            <p:spPr>
              <a:xfrm>
                <a:off x="4021745" y="5207820"/>
                <a:ext cx="1156086" cy="369332"/>
              </a:xfrm>
              <a:prstGeom prst="rect">
                <a:avLst/>
              </a:prstGeom>
              <a:blipFill rotWithShape="0">
                <a:blip r:embed="rId19"/>
                <a:stretch>
                  <a:fillRect l="-4762" t="-8197" r="-4233" b="-24590"/>
                </a:stretch>
              </a:blipFill>
            </p:spPr>
            <p:txBody>
              <a:bodyPr/>
              <a:lstStyle/>
              <a:p>
                <a:r>
                  <a:rPr lang="en-US">
                    <a:noFill/>
                  </a:rPr>
                  <a:t> </a:t>
                </a:r>
              </a:p>
            </p:txBody>
          </p:sp>
        </mc:Fallback>
      </mc:AlternateContent>
      <p:cxnSp>
        <p:nvCxnSpPr>
          <p:cNvPr id="49" name="Straight Arrow Connector 48"/>
          <p:cNvCxnSpPr/>
          <p:nvPr/>
        </p:nvCxnSpPr>
        <p:spPr>
          <a:xfrm>
            <a:off x="3116971" y="5392486"/>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184231" y="5396778"/>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145388" y="5207820"/>
            <a:ext cx="505267" cy="369332"/>
          </a:xfrm>
          <a:prstGeom prst="rect">
            <a:avLst/>
          </a:prstGeom>
          <a:noFill/>
        </p:spPr>
        <p:txBody>
          <a:bodyPr wrap="none" rtlCol="0">
            <a:spAutoFit/>
          </a:bodyPr>
          <a:lstStyle/>
          <a:p>
            <a:r>
              <a:rPr lang="en-US">
                <a:latin typeface="Century Schoolbook" charset="0"/>
                <a:ea typeface="Century Schoolbook" charset="0"/>
                <a:cs typeface="Century Schoolbook" charset="0"/>
              </a:rPr>
              <a:t>FC</a:t>
            </a:r>
            <a:endParaRPr lang="en-US" dirty="0">
              <a:latin typeface="Century Schoolbook" charset="0"/>
              <a:ea typeface="Century Schoolbook" charset="0"/>
              <a:cs typeface="Century Schoolbook" charset="0"/>
            </a:endParaRPr>
          </a:p>
        </p:txBody>
      </p:sp>
      <p:sp>
        <p:nvSpPr>
          <p:cNvPr id="53" name="TextBox 52"/>
          <p:cNvSpPr txBox="1"/>
          <p:nvPr/>
        </p:nvSpPr>
        <p:spPr>
          <a:xfrm>
            <a:off x="6049207" y="5462153"/>
            <a:ext cx="697627"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4096</a:t>
            </a:r>
          </a:p>
        </p:txBody>
      </p:sp>
      <p:cxnSp>
        <p:nvCxnSpPr>
          <p:cNvPr id="54" name="Straight Arrow Connector 53"/>
          <p:cNvCxnSpPr/>
          <p:nvPr/>
        </p:nvCxnSpPr>
        <p:spPr>
          <a:xfrm>
            <a:off x="6736324" y="5392486"/>
            <a:ext cx="904775"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707991" y="5203528"/>
            <a:ext cx="505267" cy="369332"/>
          </a:xfrm>
          <a:prstGeom prst="rect">
            <a:avLst/>
          </a:prstGeom>
          <a:noFill/>
        </p:spPr>
        <p:txBody>
          <a:bodyPr wrap="none" rtlCol="0">
            <a:spAutoFit/>
          </a:bodyPr>
          <a:lstStyle/>
          <a:p>
            <a:r>
              <a:rPr lang="en-US">
                <a:latin typeface="Century Schoolbook" charset="0"/>
                <a:ea typeface="Century Schoolbook" charset="0"/>
                <a:cs typeface="Century Schoolbook" charset="0"/>
              </a:rPr>
              <a:t>FC</a:t>
            </a:r>
            <a:endParaRPr lang="en-US" dirty="0">
              <a:latin typeface="Century Schoolbook" charset="0"/>
              <a:ea typeface="Century Schoolbook" charset="0"/>
              <a:cs typeface="Century Schoolbook" charset="0"/>
            </a:endParaRPr>
          </a:p>
        </p:txBody>
      </p:sp>
      <p:sp>
        <p:nvSpPr>
          <p:cNvPr id="56" name="TextBox 55"/>
          <p:cNvSpPr txBox="1"/>
          <p:nvPr/>
        </p:nvSpPr>
        <p:spPr>
          <a:xfrm>
            <a:off x="7611810" y="5457861"/>
            <a:ext cx="697627"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4096</a:t>
            </a:r>
          </a:p>
        </p:txBody>
      </p:sp>
      <p:cxnSp>
        <p:nvCxnSpPr>
          <p:cNvPr id="57" name="Straight Arrow Connector 56"/>
          <p:cNvCxnSpPr/>
          <p:nvPr/>
        </p:nvCxnSpPr>
        <p:spPr>
          <a:xfrm>
            <a:off x="8294715" y="5382693"/>
            <a:ext cx="822523" cy="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267295" y="5193735"/>
            <a:ext cx="1069524" cy="369332"/>
          </a:xfrm>
          <a:prstGeom prst="rect">
            <a:avLst/>
          </a:prstGeom>
          <a:noFill/>
        </p:spPr>
        <p:txBody>
          <a:bodyPr wrap="none" rtlCol="0">
            <a:spAutoFit/>
          </a:bodyPr>
          <a:lstStyle/>
          <a:p>
            <a:r>
              <a:rPr lang="en-US" dirty="0">
                <a:latin typeface="Century Schoolbook" charset="0"/>
                <a:ea typeface="Century Schoolbook" charset="0"/>
                <a:cs typeface="Century Schoolbook" charset="0"/>
              </a:rPr>
              <a:t>Softmax</a:t>
            </a:r>
          </a:p>
        </p:txBody>
      </p:sp>
      <p:sp>
        <p:nvSpPr>
          <p:cNvPr id="59" name="TextBox 58"/>
          <p:cNvSpPr txBox="1"/>
          <p:nvPr/>
        </p:nvSpPr>
        <p:spPr>
          <a:xfrm>
            <a:off x="9453243" y="5457861"/>
            <a:ext cx="697627" cy="369332"/>
          </a:xfrm>
          <a:prstGeom prst="rect">
            <a:avLst/>
          </a:prstGeom>
          <a:noFill/>
        </p:spPr>
        <p:txBody>
          <a:bodyPr wrap="none" rtlCol="0">
            <a:spAutoFit/>
          </a:bodyPr>
          <a:lstStyle/>
          <a:p>
            <a:r>
              <a:rPr lang="en-US">
                <a:latin typeface="Century Schoolbook" charset="0"/>
                <a:ea typeface="Century Schoolbook" charset="0"/>
                <a:cs typeface="Century Schoolbook" charset="0"/>
              </a:rPr>
              <a:t>1000</a:t>
            </a:r>
            <a:endParaRPr lang="en-US" dirty="0">
              <a:latin typeface="Century Schoolbook" charset="0"/>
              <a:ea typeface="Century Schoolbook" charset="0"/>
              <a:cs typeface="Century Schoolbook" charset="0"/>
            </a:endParaRPr>
          </a:p>
        </p:txBody>
      </p:sp>
      <p:sp>
        <p:nvSpPr>
          <p:cNvPr id="60" name="TextBox 59"/>
          <p:cNvSpPr txBox="1"/>
          <p:nvPr/>
        </p:nvSpPr>
        <p:spPr>
          <a:xfrm>
            <a:off x="0" y="6561348"/>
            <a:ext cx="8302273" cy="307777"/>
          </a:xfrm>
          <a:prstGeom prst="rect">
            <a:avLst/>
          </a:prstGeom>
          <a:noFill/>
        </p:spPr>
        <p:txBody>
          <a:bodyPr wrap="none" rtlCol="0">
            <a:spAutoFit/>
          </a:bodyPr>
          <a:lstStyle/>
          <a:p>
            <a:r>
              <a:rPr lang="en-US" sz="1400" dirty="0">
                <a:latin typeface="Century Schoolbook" charset="0"/>
                <a:ea typeface="Century Schoolbook" charset="0"/>
                <a:cs typeface="Century Schoolbook" charset="0"/>
              </a:rPr>
              <a:t>[</a:t>
            </a:r>
            <a:r>
              <a:rPr lang="en-US" sz="1400" dirty="0" err="1">
                <a:latin typeface="Century Schoolbook" charset="0"/>
                <a:ea typeface="Century Schoolbook" charset="0"/>
                <a:cs typeface="Century Schoolbook" charset="0"/>
              </a:rPr>
              <a:t>Simonyan</a:t>
            </a:r>
            <a:r>
              <a:rPr lang="en-US" sz="1400" dirty="0">
                <a:latin typeface="Century Schoolbook" charset="0"/>
                <a:ea typeface="Century Schoolbook" charset="0"/>
                <a:cs typeface="Century Schoolbook" charset="0"/>
              </a:rPr>
              <a:t> &amp; Zisserman 2015. Very deep convolutional networks for large-scale image recognition]</a:t>
            </a:r>
          </a:p>
        </p:txBody>
      </p:sp>
      <p:sp>
        <p:nvSpPr>
          <p:cNvPr id="51" name="スライド番号プレースホルダー 2"/>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42</a:t>
            </a:fld>
            <a:endParaRPr kumimoji="1" lang="ja-JP" altLang="en-US"/>
          </a:p>
        </p:txBody>
      </p:sp>
    </p:spTree>
    <p:extLst>
      <p:ext uri="{BB962C8B-B14F-4D97-AF65-F5344CB8AC3E}">
        <p14:creationId xmlns:p14="http://schemas.microsoft.com/office/powerpoint/2010/main" val="1978715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46A9A54-D0D9-4541-9277-22AEC157B51C}"/>
              </a:ext>
            </a:extLst>
          </p:cNvPr>
          <p:cNvSpPr>
            <a:spLocks noGrp="1"/>
          </p:cNvSpPr>
          <p:nvPr>
            <p:ph type="title"/>
          </p:nvPr>
        </p:nvSpPr>
        <p:spPr/>
        <p:txBody>
          <a:bodyPr/>
          <a:lstStyle/>
          <a:p>
            <a:r>
              <a:rPr lang="ja-JP" altLang="en-US" dirty="0"/>
              <a:t>今日の時間配分</a:t>
            </a:r>
            <a:endParaRPr kumimoji="1" lang="ja-JP" altLang="en-US" dirty="0"/>
          </a:p>
        </p:txBody>
      </p:sp>
      <p:sp>
        <p:nvSpPr>
          <p:cNvPr id="3" name="スライド番号プレースホルダー 2">
            <a:extLst>
              <a:ext uri="{FF2B5EF4-FFF2-40B4-BE49-F238E27FC236}">
                <a16:creationId xmlns:a16="http://schemas.microsoft.com/office/drawing/2014/main" xmlns="" id="{A603FAD2-3389-4172-B676-4D5B73CE5F4B}"/>
              </a:ext>
            </a:extLst>
          </p:cNvPr>
          <p:cNvSpPr>
            <a:spLocks noGrp="1"/>
          </p:cNvSpPr>
          <p:nvPr>
            <p:ph type="sldNum" sz="quarter" idx="12"/>
          </p:nvPr>
        </p:nvSpPr>
        <p:spPr/>
        <p:txBody>
          <a:bodyPr/>
          <a:lstStyle/>
          <a:p>
            <a:fld id="{8AEBDCA3-918C-4541-BF84-4F93CF1796EA}" type="slidenum">
              <a:rPr kumimoji="1" lang="ja-JP" altLang="en-US" smtClean="0"/>
              <a:t>43</a:t>
            </a:fld>
            <a:endParaRPr kumimoji="1" lang="ja-JP" altLang="en-US"/>
          </a:p>
        </p:txBody>
      </p:sp>
      <p:graphicFrame>
        <p:nvGraphicFramePr>
          <p:cNvPr id="4" name="表 3">
            <a:extLst>
              <a:ext uri="{FF2B5EF4-FFF2-40B4-BE49-F238E27FC236}">
                <a16:creationId xmlns:a16="http://schemas.microsoft.com/office/drawing/2014/main" xmlns="" id="{2DDE3D01-3AAE-436F-A26E-EDD75305100F}"/>
              </a:ext>
            </a:extLst>
          </p:cNvPr>
          <p:cNvGraphicFramePr>
            <a:graphicFrameLocks noGrp="1"/>
          </p:cNvGraphicFramePr>
          <p:nvPr>
            <p:extLst>
              <p:ext uri="{D42A27DB-BD31-4B8C-83A1-F6EECF244321}">
                <p14:modId xmlns:p14="http://schemas.microsoft.com/office/powerpoint/2010/main" val="689304227"/>
              </p:ext>
            </p:extLst>
          </p:nvPr>
        </p:nvGraphicFramePr>
        <p:xfrm>
          <a:off x="958402" y="1690689"/>
          <a:ext cx="10294953" cy="4567609"/>
        </p:xfrm>
        <a:graphic>
          <a:graphicData uri="http://schemas.openxmlformats.org/drawingml/2006/table">
            <a:tbl>
              <a:tblPr bandRow="1">
                <a:tableStyleId>{5C22544A-7EE6-4342-B048-85BDC9FD1C3A}</a:tableStyleId>
              </a:tblPr>
              <a:tblGrid>
                <a:gridCol w="2653873">
                  <a:extLst>
                    <a:ext uri="{9D8B030D-6E8A-4147-A177-3AD203B41FA5}">
                      <a16:colId xmlns:a16="http://schemas.microsoft.com/office/drawing/2014/main" xmlns="" val="2531548355"/>
                    </a:ext>
                  </a:extLst>
                </a:gridCol>
                <a:gridCol w="7641080">
                  <a:extLst>
                    <a:ext uri="{9D8B030D-6E8A-4147-A177-3AD203B41FA5}">
                      <a16:colId xmlns:a16="http://schemas.microsoft.com/office/drawing/2014/main" xmlns="" val="1136724413"/>
                    </a:ext>
                  </a:extLst>
                </a:gridCol>
              </a:tblGrid>
              <a:tr h="999674">
                <a:tc>
                  <a:txBody>
                    <a:bodyPr/>
                    <a:lstStyle/>
                    <a:p>
                      <a:pPr marL="0" indent="0">
                        <a:buNone/>
                      </a:pPr>
                      <a:r>
                        <a:rPr kumimoji="1" lang="en-US" altLang="ja-JP" sz="2400" dirty="0"/>
                        <a:t>0:00</a:t>
                      </a:r>
                      <a:r>
                        <a:rPr kumimoji="1" lang="en-US" altLang="ja-JP" sz="2400" baseline="0" dirty="0"/>
                        <a:t> – 2:00</a:t>
                      </a:r>
                      <a:endParaRPr kumimoji="1" lang="en-US" altLang="ja-JP" sz="2400" dirty="0"/>
                    </a:p>
                  </a:txBody>
                  <a:tcPr anchor="ctr"/>
                </a:tc>
                <a:tc>
                  <a:txBody>
                    <a:bodyPr/>
                    <a:lstStyle/>
                    <a:p>
                      <a:pPr marL="342900" indent="-342900">
                        <a:buFont typeface="Arial" panose="020B0604020202020204" pitchFamily="34" charset="0"/>
                        <a:buChar char="•"/>
                      </a:pPr>
                      <a:r>
                        <a:rPr kumimoji="1" lang="ja-JP" altLang="en-US" sz="2400" dirty="0"/>
                        <a:t>ラズパイ基本セットアップ</a:t>
                      </a:r>
                      <a:endParaRPr kumimoji="1" lang="en-US" altLang="ja-JP" sz="2400" dirty="0"/>
                    </a:p>
                    <a:p>
                      <a:pPr marL="342900" indent="-342900">
                        <a:buFont typeface="Arial" panose="020B0604020202020204" pitchFamily="34" charset="0"/>
                        <a:buChar char="•"/>
                      </a:pPr>
                      <a:r>
                        <a:rPr kumimoji="1" lang="ja-JP" altLang="en-US" sz="2400" dirty="0"/>
                        <a:t>カメラを使った画像配信</a:t>
                      </a:r>
                      <a:endParaRPr kumimoji="1" lang="en-US" altLang="ja-JP" sz="2400" dirty="0"/>
                    </a:p>
                  </a:txBody>
                  <a:tcPr anchor="ctr"/>
                </a:tc>
                <a:extLst>
                  <a:ext uri="{0D108BD9-81ED-4DB2-BD59-A6C34878D82A}">
                    <a16:rowId xmlns:a16="http://schemas.microsoft.com/office/drawing/2014/main" xmlns="" val="3765074325"/>
                  </a:ext>
                </a:extLst>
              </a:tr>
              <a:tr h="1568587">
                <a:tc>
                  <a:txBody>
                    <a:bodyPr/>
                    <a:lstStyle/>
                    <a:p>
                      <a:r>
                        <a:rPr kumimoji="1" lang="en-US" altLang="ja-JP" sz="2400" dirty="0"/>
                        <a:t>2:00</a:t>
                      </a:r>
                      <a:r>
                        <a:rPr kumimoji="1" lang="en-US" altLang="ja-JP" sz="2400" baseline="0" dirty="0"/>
                        <a:t> – 3:30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座学</a:t>
                      </a:r>
                      <a:endParaRPr kumimoji="1" lang="en-US" altLang="ja-JP" sz="2400" dirty="0"/>
                    </a:p>
                    <a:p>
                      <a:pPr marL="800100" lvl="1" indent="-342900">
                        <a:buFont typeface="Arial" panose="020B0604020202020204" pitchFamily="34" charset="0"/>
                        <a:buChar char="•"/>
                      </a:pPr>
                      <a:r>
                        <a:rPr kumimoji="1" lang="ja-JP" altLang="en-US" sz="2400" dirty="0"/>
                        <a:t>ニューラルネットワーク</a:t>
                      </a:r>
                      <a:endParaRPr kumimoji="1" lang="en-US" altLang="ja-JP" sz="2400" dirty="0"/>
                    </a:p>
                    <a:p>
                      <a:pPr marL="800100" lvl="1" indent="-342900">
                        <a:buFont typeface="Arial" panose="020B0604020202020204" pitchFamily="34" charset="0"/>
                        <a:buChar char="•"/>
                      </a:pPr>
                      <a:r>
                        <a:rPr kumimoji="1" lang="ja-JP" altLang="en-US" sz="2400" dirty="0"/>
                        <a:t>手書き文字認識</a:t>
                      </a:r>
                      <a:endParaRPr kumimoji="1" lang="en-US" altLang="ja-JP" sz="2400" dirty="0"/>
                    </a:p>
                    <a:p>
                      <a:pPr marL="800100" lvl="1" indent="-342900">
                        <a:buFont typeface="Arial" panose="020B0604020202020204" pitchFamily="34" charset="0"/>
                        <a:buChar char="•"/>
                      </a:pPr>
                      <a:r>
                        <a:rPr kumimoji="1" lang="ja-JP" altLang="en-US" sz="2400" dirty="0"/>
                        <a:t>畳み込みニューラルネットワーク</a:t>
                      </a:r>
                    </a:p>
                  </a:txBody>
                  <a:tcPr anchor="ctr"/>
                </a:tc>
                <a:extLst>
                  <a:ext uri="{0D108BD9-81ED-4DB2-BD59-A6C34878D82A}">
                    <a16:rowId xmlns:a16="http://schemas.microsoft.com/office/drawing/2014/main" xmlns="" val="3519677506"/>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3:30</a:t>
                      </a:r>
                      <a:r>
                        <a:rPr kumimoji="1" lang="en-US" altLang="ja-JP" sz="2400" baseline="0" dirty="0"/>
                        <a:t> – 4:30</a:t>
                      </a:r>
                      <a:endParaRPr kumimoji="1" lang="ja-JP" altLang="en-US" sz="2400" dirty="0"/>
                    </a:p>
                  </a:txBody>
                  <a:tcPr anchor="ctr"/>
                </a:tc>
                <a:tc>
                  <a:txBody>
                    <a:bodyPr/>
                    <a:lstStyle/>
                    <a:p>
                      <a:pPr marL="3429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400" dirty="0"/>
                        <a:t>手書き文字認識システムの実装とテスト</a:t>
                      </a:r>
                      <a:endParaRPr kumimoji="1" lang="en-US" altLang="ja-JP" sz="2400" dirty="0"/>
                    </a:p>
                    <a:p>
                      <a:pPr marL="342900" indent="-342900">
                        <a:buFont typeface="Arial" panose="020B0604020202020204" pitchFamily="34" charset="0"/>
                        <a:buChar char="•"/>
                      </a:pPr>
                      <a:r>
                        <a:rPr kumimoji="1" lang="ja-JP" altLang="en-US" sz="2400" dirty="0"/>
                        <a:t>物体識別システムの実装とテスト</a:t>
                      </a:r>
                      <a:endParaRPr kumimoji="1" lang="en-US" altLang="ja-JP" sz="2400" dirty="0"/>
                    </a:p>
                  </a:txBody>
                  <a:tcPr anchor="ctr"/>
                </a:tc>
                <a:extLst>
                  <a:ext uri="{0D108BD9-81ED-4DB2-BD59-A6C34878D82A}">
                    <a16:rowId xmlns:a16="http://schemas.microsoft.com/office/drawing/2014/main" xmlns="" val="571958028"/>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4:30 – 5:00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クロージング・振り返り</a:t>
                      </a:r>
                    </a:p>
                  </a:txBody>
                  <a:tcPr anchor="ctr"/>
                </a:tc>
                <a:extLst>
                  <a:ext uri="{0D108BD9-81ED-4DB2-BD59-A6C34878D82A}">
                    <a16:rowId xmlns:a16="http://schemas.microsoft.com/office/drawing/2014/main" xmlns="" val="10003"/>
                  </a:ext>
                </a:extLst>
              </a:tr>
            </a:tbl>
          </a:graphicData>
        </a:graphic>
      </p:graphicFrame>
      <p:sp>
        <p:nvSpPr>
          <p:cNvPr id="5" name="正方形/長方形 4"/>
          <p:cNvSpPr/>
          <p:nvPr/>
        </p:nvSpPr>
        <p:spPr>
          <a:xfrm>
            <a:off x="820882" y="4218709"/>
            <a:ext cx="10536382" cy="108065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4527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digit_recognition_NN.py</a:t>
            </a:r>
            <a:r>
              <a:rPr lang="ja-JP" altLang="en-US" dirty="0"/>
              <a:t>の概要</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44</a:t>
            </a:fld>
            <a:endParaRPr kumimoji="1" lang="ja-JP" altLang="en-US"/>
          </a:p>
        </p:txBody>
      </p:sp>
      <p:grpSp>
        <p:nvGrpSpPr>
          <p:cNvPr id="17" name="グループ化 16"/>
          <p:cNvGrpSpPr/>
          <p:nvPr/>
        </p:nvGrpSpPr>
        <p:grpSpPr>
          <a:xfrm>
            <a:off x="983901" y="1795418"/>
            <a:ext cx="1527466" cy="1140859"/>
            <a:chOff x="2002028" y="1772718"/>
            <a:chExt cx="1527466" cy="1140859"/>
          </a:xfrm>
        </p:grpSpPr>
        <p:sp>
          <p:nvSpPr>
            <p:cNvPr id="9" name="フローチャート: 手作業 8"/>
            <p:cNvSpPr/>
            <p:nvPr/>
          </p:nvSpPr>
          <p:spPr>
            <a:xfrm rot="16200000">
              <a:off x="2195331" y="1579415"/>
              <a:ext cx="1140859" cy="1527466"/>
            </a:xfrm>
            <a:prstGeom prst="flowChartManualOperation">
              <a:avLst/>
            </a:prstGeom>
            <a:gradFill>
              <a:gsLst>
                <a:gs pos="0">
                  <a:schemeClr val="accent3">
                    <a:lumMod val="110000"/>
                    <a:satMod val="105000"/>
                    <a:tint val="67000"/>
                  </a:schemeClr>
                </a:gs>
                <a:gs pos="50000">
                  <a:schemeClr val="bg1">
                    <a:lumMod val="95000"/>
                  </a:schemeClr>
                </a:gs>
                <a:gs pos="100000">
                  <a:schemeClr val="bg1">
                    <a:lumMod val="85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2052" name="Picture 4" descr="Image result for 手書き数字"/>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97324" y="2003916"/>
              <a:ext cx="1336872" cy="678463"/>
            </a:xfrm>
            <a:prstGeom prst="rect">
              <a:avLst/>
            </a:prstGeom>
            <a:noFill/>
            <a:extLst>
              <a:ext uri="{909E8E84-426E-40DD-AFC4-6F175D3DCCD1}">
                <a14:hiddenFill xmlns:a14="http://schemas.microsoft.com/office/drawing/2010/main">
                  <a:solidFill>
                    <a:srgbClr val="FFFFFF"/>
                  </a:solidFill>
                </a14:hiddenFill>
              </a:ext>
            </a:extLst>
          </p:spPr>
        </p:pic>
        <p:sp>
          <p:nvSpPr>
            <p:cNvPr id="12" name="角丸四角形 11"/>
            <p:cNvSpPr/>
            <p:nvPr/>
          </p:nvSpPr>
          <p:spPr>
            <a:xfrm>
              <a:off x="2296391" y="2343148"/>
              <a:ext cx="339231" cy="339231"/>
            </a:xfrm>
            <a:prstGeom prst="round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1395391" y="3308708"/>
            <a:ext cx="646331" cy="369332"/>
          </a:xfrm>
          <a:prstGeom prst="rect">
            <a:avLst/>
          </a:prstGeom>
          <a:noFill/>
        </p:spPr>
        <p:txBody>
          <a:bodyPr wrap="none" rtlCol="0">
            <a:spAutoFit/>
          </a:bodyPr>
          <a:lstStyle/>
          <a:p>
            <a:r>
              <a:rPr kumimoji="1" lang="ja-JP" altLang="en-US" dirty="0"/>
              <a:t>撮影</a:t>
            </a:r>
          </a:p>
        </p:txBody>
      </p:sp>
      <p:cxnSp>
        <p:nvCxnSpPr>
          <p:cNvPr id="15" name="直線コネクタ 14"/>
          <p:cNvCxnSpPr/>
          <p:nvPr/>
        </p:nvCxnSpPr>
        <p:spPr>
          <a:xfrm>
            <a:off x="1290433" y="2705079"/>
            <a:ext cx="238993" cy="501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617495" y="2662225"/>
            <a:ext cx="76453" cy="5447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388836" y="3874898"/>
            <a:ext cx="670668" cy="670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1155431" y="4638176"/>
            <a:ext cx="1066318" cy="646331"/>
          </a:xfrm>
          <a:prstGeom prst="rect">
            <a:avLst/>
          </a:prstGeom>
          <a:noFill/>
        </p:spPr>
        <p:txBody>
          <a:bodyPr wrap="none" rtlCol="0">
            <a:spAutoFit/>
          </a:bodyPr>
          <a:lstStyle/>
          <a:p>
            <a:pPr algn="ctr"/>
            <a:r>
              <a:rPr lang="en-US" altLang="ja-JP" dirty="0"/>
              <a:t>224x224</a:t>
            </a:r>
          </a:p>
          <a:p>
            <a:pPr algn="ctr"/>
            <a:r>
              <a:rPr lang="ja-JP" altLang="en-US" dirty="0"/>
              <a:t>カラー</a:t>
            </a:r>
            <a:endParaRPr kumimoji="1" lang="ja-JP" alt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18426" y="3900009"/>
            <a:ext cx="623296" cy="64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テキスト ボックス 30"/>
          <p:cNvSpPr txBox="1"/>
          <p:nvPr/>
        </p:nvSpPr>
        <p:spPr>
          <a:xfrm>
            <a:off x="2448021" y="3308708"/>
            <a:ext cx="1338828" cy="369332"/>
          </a:xfrm>
          <a:prstGeom prst="rect">
            <a:avLst/>
          </a:prstGeom>
          <a:noFill/>
        </p:spPr>
        <p:txBody>
          <a:bodyPr wrap="none" rtlCol="0">
            <a:spAutoFit/>
          </a:bodyPr>
          <a:lstStyle/>
          <a:p>
            <a:r>
              <a:rPr lang="ja-JP" altLang="en-US" dirty="0"/>
              <a:t>画像前処理</a:t>
            </a:r>
            <a:endParaRPr kumimoji="1" lang="ja-JP" altLang="en-US" dirty="0"/>
          </a:p>
        </p:txBody>
      </p:sp>
      <p:sp>
        <p:nvSpPr>
          <p:cNvPr id="32" name="正方形/長方形 31"/>
          <p:cNvSpPr/>
          <p:nvPr/>
        </p:nvSpPr>
        <p:spPr>
          <a:xfrm>
            <a:off x="2763527" y="3874898"/>
            <a:ext cx="670668" cy="670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3" name="Picture 5"/>
          <p:cNvPicPr>
            <a:picLocks noChangeAspect="1" noChangeArrowheads="1"/>
          </p:cNvPicPr>
          <p:nvPr/>
        </p:nvPicPr>
        <p:blipFill>
          <a:blip r:embed="rId3">
            <a:biLevel thresh="75000"/>
            <a:extLst>
              <a:ext uri="{28A0092B-C50C-407E-A947-70E740481C1C}">
                <a14:useLocalDpi xmlns:a14="http://schemas.microsoft.com/office/drawing/2010/main"/>
              </a:ext>
            </a:extLst>
          </a:blip>
          <a:srcRect/>
          <a:stretch>
            <a:fillRect/>
          </a:stretch>
        </p:blipFill>
        <p:spPr bwMode="auto">
          <a:xfrm>
            <a:off x="2793117" y="3900009"/>
            <a:ext cx="623296" cy="64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テキスト ボックス 33"/>
          <p:cNvSpPr txBox="1"/>
          <p:nvPr/>
        </p:nvSpPr>
        <p:spPr>
          <a:xfrm>
            <a:off x="2506391" y="4638176"/>
            <a:ext cx="1184940" cy="646331"/>
          </a:xfrm>
          <a:prstGeom prst="rect">
            <a:avLst/>
          </a:prstGeom>
          <a:noFill/>
        </p:spPr>
        <p:txBody>
          <a:bodyPr wrap="none" rtlCol="0">
            <a:spAutoFit/>
          </a:bodyPr>
          <a:lstStyle/>
          <a:p>
            <a:pPr algn="ctr"/>
            <a:r>
              <a:rPr kumimoji="1" lang="en-US" altLang="ja-JP" dirty="0"/>
              <a:t>28x28</a:t>
            </a:r>
          </a:p>
          <a:p>
            <a:pPr algn="ctr"/>
            <a:r>
              <a:rPr lang="ja-JP" altLang="en-US" dirty="0"/>
              <a:t>白黒</a:t>
            </a:r>
            <a:r>
              <a:rPr lang="en-US" altLang="ja-JP" dirty="0"/>
              <a:t>(2</a:t>
            </a:r>
            <a:r>
              <a:rPr lang="ja-JP" altLang="en-US" dirty="0"/>
              <a:t>値</a:t>
            </a:r>
            <a:r>
              <a:rPr lang="en-US" altLang="ja-JP" dirty="0"/>
              <a:t>)</a:t>
            </a:r>
            <a:endParaRPr kumimoji="1" lang="ja-JP" altLang="en-US" dirty="0"/>
          </a:p>
        </p:txBody>
      </p:sp>
      <p:sp>
        <p:nvSpPr>
          <p:cNvPr id="35" name="テキスト ボックス 34"/>
          <p:cNvSpPr txBox="1"/>
          <p:nvPr/>
        </p:nvSpPr>
        <p:spPr>
          <a:xfrm>
            <a:off x="5248125" y="3308708"/>
            <a:ext cx="2723823" cy="369332"/>
          </a:xfrm>
          <a:prstGeom prst="rect">
            <a:avLst/>
          </a:prstGeom>
          <a:noFill/>
        </p:spPr>
        <p:txBody>
          <a:bodyPr wrap="none" rtlCol="0">
            <a:spAutoFit/>
          </a:bodyPr>
          <a:lstStyle/>
          <a:p>
            <a:r>
              <a:rPr lang="ja-JP" altLang="en-US" dirty="0"/>
              <a:t>ニューラルネットワーク</a:t>
            </a:r>
            <a:endParaRPr kumimoji="1" lang="ja-JP" altLang="en-US" dirty="0"/>
          </a:p>
        </p:txBody>
      </p:sp>
      <p:sp>
        <p:nvSpPr>
          <p:cNvPr id="2048" name="ストライプ矢印 2047"/>
          <p:cNvSpPr/>
          <p:nvPr/>
        </p:nvSpPr>
        <p:spPr>
          <a:xfrm>
            <a:off x="3836524" y="3874043"/>
            <a:ext cx="519546" cy="6715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ストライプ矢印 225"/>
          <p:cNvSpPr/>
          <p:nvPr/>
        </p:nvSpPr>
        <p:spPr>
          <a:xfrm>
            <a:off x="8689079" y="3874042"/>
            <a:ext cx="519546" cy="6715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9585305" y="3308708"/>
            <a:ext cx="1338828" cy="369332"/>
          </a:xfrm>
          <a:prstGeom prst="rect">
            <a:avLst/>
          </a:prstGeom>
          <a:noFill/>
        </p:spPr>
        <p:txBody>
          <a:bodyPr wrap="none" rtlCol="0">
            <a:spAutoFit/>
          </a:bodyPr>
          <a:lstStyle/>
          <a:p>
            <a:r>
              <a:rPr kumimoji="1" lang="ja-JP" altLang="en-US" dirty="0"/>
              <a:t>結果の出力</a:t>
            </a:r>
          </a:p>
        </p:txBody>
      </p:sp>
      <p:sp>
        <p:nvSpPr>
          <p:cNvPr id="2049" name="AutoShape 8" descr="Image result for コマンドプロンプト イラスト"/>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7" name="Picture 9"/>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375688" y="3752054"/>
            <a:ext cx="1903533" cy="1182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1" name="テキスト ボックス 2050"/>
          <p:cNvSpPr txBox="1"/>
          <p:nvPr/>
        </p:nvSpPr>
        <p:spPr>
          <a:xfrm>
            <a:off x="10142548" y="3955330"/>
            <a:ext cx="1111202" cy="923330"/>
          </a:xfrm>
          <a:prstGeom prst="rect">
            <a:avLst/>
          </a:prstGeom>
          <a:noFill/>
        </p:spPr>
        <p:txBody>
          <a:bodyPr wrap="none" rtlCol="0">
            <a:spAutoFit/>
          </a:bodyPr>
          <a:lstStyle/>
          <a:p>
            <a:r>
              <a:rPr kumimoji="1" lang="en-US" altLang="ja-JP" b="1" dirty="0">
                <a:solidFill>
                  <a:schemeClr val="bg1"/>
                </a:solidFill>
              </a:rPr>
              <a:t>6: 78.9%</a:t>
            </a:r>
          </a:p>
          <a:p>
            <a:r>
              <a:rPr lang="en-US" altLang="ja-JP" b="1" dirty="0">
                <a:solidFill>
                  <a:schemeClr val="bg1"/>
                </a:solidFill>
              </a:rPr>
              <a:t>4: 12.3%</a:t>
            </a:r>
          </a:p>
          <a:p>
            <a:r>
              <a:rPr lang="en-US" altLang="ja-JP" b="1" dirty="0">
                <a:solidFill>
                  <a:schemeClr val="bg1"/>
                </a:solidFill>
              </a:rPr>
              <a:t>…</a:t>
            </a:r>
            <a:endParaRPr kumimoji="1" lang="ja-JP" altLang="en-US" b="1" dirty="0">
              <a:solidFill>
                <a:schemeClr val="bg1"/>
              </a:solidFill>
            </a:endParaRPr>
          </a:p>
        </p:txBody>
      </p:sp>
      <p:pic>
        <p:nvPicPr>
          <p:cNvPr id="3074"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928096" y="3493374"/>
            <a:ext cx="3363880" cy="240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フリーフォーム: 図形 3">
            <a:extLst>
              <a:ext uri="{FF2B5EF4-FFF2-40B4-BE49-F238E27FC236}">
                <a16:creationId xmlns:a16="http://schemas.microsoft.com/office/drawing/2014/main" xmlns="" id="{3402B89D-483E-4DD7-992F-2F5307D948C8}"/>
              </a:ext>
            </a:extLst>
          </p:cNvPr>
          <p:cNvSpPr/>
          <p:nvPr/>
        </p:nvSpPr>
        <p:spPr>
          <a:xfrm>
            <a:off x="418011" y="4441371"/>
            <a:ext cx="9797143" cy="1763486"/>
          </a:xfrm>
          <a:custGeom>
            <a:avLst/>
            <a:gdLst>
              <a:gd name="connsiteX0" fmla="*/ 9797143 w 9797143"/>
              <a:gd name="connsiteY0" fmla="*/ 849086 h 1763486"/>
              <a:gd name="connsiteX1" fmla="*/ 9797143 w 9797143"/>
              <a:gd name="connsiteY1" fmla="*/ 1763486 h 1763486"/>
              <a:gd name="connsiteX2" fmla="*/ 0 w 9797143"/>
              <a:gd name="connsiteY2" fmla="*/ 1763486 h 1763486"/>
              <a:gd name="connsiteX3" fmla="*/ 0 w 9797143"/>
              <a:gd name="connsiteY3" fmla="*/ 0 h 1763486"/>
              <a:gd name="connsiteX4" fmla="*/ 666206 w 9797143"/>
              <a:gd name="connsiteY4" fmla="*/ 0 h 1763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7143" h="1763486">
                <a:moveTo>
                  <a:pt x="9797143" y="849086"/>
                </a:moveTo>
                <a:lnTo>
                  <a:pt x="9797143" y="1763486"/>
                </a:lnTo>
                <a:lnTo>
                  <a:pt x="0" y="1763486"/>
                </a:lnTo>
                <a:lnTo>
                  <a:pt x="0" y="0"/>
                </a:lnTo>
                <a:lnTo>
                  <a:pt x="666206" y="0"/>
                </a:lnTo>
              </a:path>
            </a:pathLst>
          </a:custGeom>
          <a:noFill/>
          <a:ln w="3810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xmlns="" id="{AA113F59-C6C9-4894-86A7-0EE08B7B5603}"/>
              </a:ext>
            </a:extLst>
          </p:cNvPr>
          <p:cNvSpPr txBox="1"/>
          <p:nvPr/>
        </p:nvSpPr>
        <p:spPr>
          <a:xfrm>
            <a:off x="10254719" y="5758751"/>
            <a:ext cx="1107996" cy="369332"/>
          </a:xfrm>
          <a:prstGeom prst="rect">
            <a:avLst/>
          </a:prstGeom>
          <a:noFill/>
        </p:spPr>
        <p:txBody>
          <a:bodyPr wrap="none" rtlCol="0">
            <a:spAutoFit/>
          </a:bodyPr>
          <a:lstStyle/>
          <a:p>
            <a:r>
              <a:rPr lang="ja-JP" altLang="en-US" dirty="0"/>
              <a:t>繰り返す</a:t>
            </a:r>
            <a:endParaRPr kumimoji="1" lang="ja-JP" altLang="en-US" dirty="0"/>
          </a:p>
        </p:txBody>
      </p:sp>
      <p:sp>
        <p:nvSpPr>
          <p:cNvPr id="62" name="四角形吹き出し 61"/>
          <p:cNvSpPr/>
          <p:nvPr/>
        </p:nvSpPr>
        <p:spPr>
          <a:xfrm>
            <a:off x="7252374" y="5756205"/>
            <a:ext cx="1439148" cy="786253"/>
          </a:xfrm>
          <a:prstGeom prst="wedgeRectCallout">
            <a:avLst>
              <a:gd name="adj1" fmla="val -41116"/>
              <a:gd name="adj2" fmla="val -9761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MNIST</a:t>
            </a:r>
            <a:r>
              <a:rPr kumimoji="1" lang="ja-JP" altLang="en-US" sz="1400" dirty="0"/>
              <a:t>テストデータで</a:t>
            </a:r>
            <a:r>
              <a:rPr kumimoji="1" lang="en-US" altLang="ja-JP" sz="1400" dirty="0"/>
              <a:t>93%</a:t>
            </a:r>
            <a:r>
              <a:rPr kumimoji="1" lang="ja-JP" altLang="en-US" sz="1400" dirty="0"/>
              <a:t>の認識率</a:t>
            </a:r>
          </a:p>
        </p:txBody>
      </p:sp>
    </p:spTree>
    <p:extLst>
      <p:ext uri="{BB962C8B-B14F-4D97-AF65-F5344CB8AC3E}">
        <p14:creationId xmlns:p14="http://schemas.microsoft.com/office/powerpoint/2010/main" val="3462583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digit_recognition_CNN.py</a:t>
            </a:r>
            <a:r>
              <a:rPr lang="ja-JP" altLang="en-US" dirty="0"/>
              <a:t>の概要</a:t>
            </a:r>
            <a:endParaRPr kumimoji="1" lang="ja-JP" altLang="en-US"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45</a:t>
            </a:fld>
            <a:endParaRPr kumimoji="1" lang="ja-JP" altLang="en-US"/>
          </a:p>
        </p:txBody>
      </p:sp>
      <p:grpSp>
        <p:nvGrpSpPr>
          <p:cNvPr id="17" name="グループ化 16"/>
          <p:cNvGrpSpPr/>
          <p:nvPr/>
        </p:nvGrpSpPr>
        <p:grpSpPr>
          <a:xfrm>
            <a:off x="983901" y="1805809"/>
            <a:ext cx="1527466" cy="1140859"/>
            <a:chOff x="2002028" y="1772718"/>
            <a:chExt cx="1527466" cy="1140859"/>
          </a:xfrm>
        </p:grpSpPr>
        <p:sp>
          <p:nvSpPr>
            <p:cNvPr id="9" name="フローチャート: 手作業 8"/>
            <p:cNvSpPr/>
            <p:nvPr/>
          </p:nvSpPr>
          <p:spPr>
            <a:xfrm rot="16200000">
              <a:off x="2195331" y="1579415"/>
              <a:ext cx="1140859" cy="1527466"/>
            </a:xfrm>
            <a:prstGeom prst="flowChartManualOperation">
              <a:avLst/>
            </a:prstGeom>
            <a:gradFill>
              <a:gsLst>
                <a:gs pos="0">
                  <a:schemeClr val="accent3">
                    <a:lumMod val="110000"/>
                    <a:satMod val="105000"/>
                    <a:tint val="67000"/>
                  </a:schemeClr>
                </a:gs>
                <a:gs pos="50000">
                  <a:schemeClr val="bg1">
                    <a:lumMod val="95000"/>
                  </a:schemeClr>
                </a:gs>
                <a:gs pos="100000">
                  <a:schemeClr val="bg1">
                    <a:lumMod val="85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pic>
          <p:nvPicPr>
            <p:cNvPr id="2052" name="Picture 4" descr="Image result for 手書き数字"/>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97324" y="2003916"/>
              <a:ext cx="1336872" cy="678463"/>
            </a:xfrm>
            <a:prstGeom prst="rect">
              <a:avLst/>
            </a:prstGeom>
            <a:noFill/>
            <a:extLst>
              <a:ext uri="{909E8E84-426E-40DD-AFC4-6F175D3DCCD1}">
                <a14:hiddenFill xmlns:a14="http://schemas.microsoft.com/office/drawing/2010/main">
                  <a:solidFill>
                    <a:srgbClr val="FFFFFF"/>
                  </a:solidFill>
                </a14:hiddenFill>
              </a:ext>
            </a:extLst>
          </p:spPr>
        </p:pic>
        <p:sp>
          <p:nvSpPr>
            <p:cNvPr id="12" name="角丸四角形 11"/>
            <p:cNvSpPr/>
            <p:nvPr/>
          </p:nvSpPr>
          <p:spPr>
            <a:xfrm>
              <a:off x="2296391" y="2343148"/>
              <a:ext cx="339231" cy="339231"/>
            </a:xfrm>
            <a:prstGeom prst="round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p:cNvSpPr txBox="1"/>
          <p:nvPr/>
        </p:nvSpPr>
        <p:spPr>
          <a:xfrm>
            <a:off x="1395391" y="3319099"/>
            <a:ext cx="646331" cy="369332"/>
          </a:xfrm>
          <a:prstGeom prst="rect">
            <a:avLst/>
          </a:prstGeom>
          <a:noFill/>
        </p:spPr>
        <p:txBody>
          <a:bodyPr wrap="none" rtlCol="0">
            <a:spAutoFit/>
          </a:bodyPr>
          <a:lstStyle/>
          <a:p>
            <a:r>
              <a:rPr kumimoji="1" lang="ja-JP" altLang="en-US" dirty="0"/>
              <a:t>撮影</a:t>
            </a:r>
          </a:p>
        </p:txBody>
      </p:sp>
      <p:cxnSp>
        <p:nvCxnSpPr>
          <p:cNvPr id="15" name="直線コネクタ 14"/>
          <p:cNvCxnSpPr/>
          <p:nvPr/>
        </p:nvCxnSpPr>
        <p:spPr>
          <a:xfrm>
            <a:off x="1290433" y="2715470"/>
            <a:ext cx="238993" cy="501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617495" y="2672616"/>
            <a:ext cx="76453" cy="5447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388836" y="3885289"/>
            <a:ext cx="670668" cy="670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1155431" y="4648567"/>
            <a:ext cx="1066318" cy="646331"/>
          </a:xfrm>
          <a:prstGeom prst="rect">
            <a:avLst/>
          </a:prstGeom>
          <a:noFill/>
        </p:spPr>
        <p:txBody>
          <a:bodyPr wrap="none" rtlCol="0">
            <a:spAutoFit/>
          </a:bodyPr>
          <a:lstStyle/>
          <a:p>
            <a:pPr algn="ctr"/>
            <a:r>
              <a:rPr lang="en-US" altLang="ja-JP" dirty="0"/>
              <a:t>224x224</a:t>
            </a:r>
          </a:p>
          <a:p>
            <a:pPr algn="ctr"/>
            <a:r>
              <a:rPr lang="ja-JP" altLang="en-US" dirty="0"/>
              <a:t>カラー</a:t>
            </a:r>
            <a:endParaRPr kumimoji="1" lang="ja-JP" alt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18426" y="3910400"/>
            <a:ext cx="623296" cy="64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テキスト ボックス 30"/>
          <p:cNvSpPr txBox="1"/>
          <p:nvPr/>
        </p:nvSpPr>
        <p:spPr>
          <a:xfrm>
            <a:off x="2448021" y="3319099"/>
            <a:ext cx="1338828" cy="369332"/>
          </a:xfrm>
          <a:prstGeom prst="rect">
            <a:avLst/>
          </a:prstGeom>
          <a:noFill/>
        </p:spPr>
        <p:txBody>
          <a:bodyPr wrap="none" rtlCol="0">
            <a:spAutoFit/>
          </a:bodyPr>
          <a:lstStyle/>
          <a:p>
            <a:r>
              <a:rPr lang="ja-JP" altLang="en-US" dirty="0"/>
              <a:t>画像前処理</a:t>
            </a:r>
            <a:endParaRPr kumimoji="1" lang="ja-JP" altLang="en-US" dirty="0"/>
          </a:p>
        </p:txBody>
      </p:sp>
      <p:sp>
        <p:nvSpPr>
          <p:cNvPr id="32" name="正方形/長方形 31"/>
          <p:cNvSpPr/>
          <p:nvPr/>
        </p:nvSpPr>
        <p:spPr>
          <a:xfrm>
            <a:off x="2763527" y="3885289"/>
            <a:ext cx="670668" cy="670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3" name="Picture 5"/>
          <p:cNvPicPr>
            <a:picLocks noChangeAspect="1" noChangeArrowheads="1"/>
          </p:cNvPicPr>
          <p:nvPr/>
        </p:nvPicPr>
        <p:blipFill>
          <a:blip r:embed="rId3">
            <a:biLevel thresh="75000"/>
            <a:extLst>
              <a:ext uri="{28A0092B-C50C-407E-A947-70E740481C1C}">
                <a14:useLocalDpi xmlns:a14="http://schemas.microsoft.com/office/drawing/2010/main"/>
              </a:ext>
            </a:extLst>
          </a:blip>
          <a:srcRect/>
          <a:stretch>
            <a:fillRect/>
          </a:stretch>
        </p:blipFill>
        <p:spPr bwMode="auto">
          <a:xfrm>
            <a:off x="2793117" y="3910400"/>
            <a:ext cx="623296" cy="645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テキスト ボックス 33"/>
          <p:cNvSpPr txBox="1"/>
          <p:nvPr/>
        </p:nvSpPr>
        <p:spPr>
          <a:xfrm>
            <a:off x="2506391" y="4648567"/>
            <a:ext cx="1184940" cy="646331"/>
          </a:xfrm>
          <a:prstGeom prst="rect">
            <a:avLst/>
          </a:prstGeom>
          <a:noFill/>
        </p:spPr>
        <p:txBody>
          <a:bodyPr wrap="none" rtlCol="0">
            <a:spAutoFit/>
          </a:bodyPr>
          <a:lstStyle/>
          <a:p>
            <a:pPr algn="ctr"/>
            <a:r>
              <a:rPr kumimoji="1" lang="en-US" altLang="ja-JP" dirty="0"/>
              <a:t>28x28</a:t>
            </a:r>
          </a:p>
          <a:p>
            <a:pPr algn="ctr"/>
            <a:r>
              <a:rPr lang="ja-JP" altLang="en-US" dirty="0"/>
              <a:t>白黒</a:t>
            </a:r>
            <a:r>
              <a:rPr lang="en-US" altLang="ja-JP" dirty="0"/>
              <a:t>(2</a:t>
            </a:r>
            <a:r>
              <a:rPr lang="ja-JP" altLang="en-US" dirty="0"/>
              <a:t>値</a:t>
            </a:r>
            <a:r>
              <a:rPr lang="en-US" altLang="ja-JP" dirty="0"/>
              <a:t>)</a:t>
            </a:r>
            <a:endParaRPr kumimoji="1" lang="ja-JP" altLang="en-US" dirty="0"/>
          </a:p>
        </p:txBody>
      </p:sp>
      <p:sp>
        <p:nvSpPr>
          <p:cNvPr id="35" name="テキスト ボックス 34"/>
          <p:cNvSpPr txBox="1"/>
          <p:nvPr/>
        </p:nvSpPr>
        <p:spPr>
          <a:xfrm>
            <a:off x="5320861" y="3319099"/>
            <a:ext cx="2377574" cy="369332"/>
          </a:xfrm>
          <a:prstGeom prst="rect">
            <a:avLst/>
          </a:prstGeom>
          <a:noFill/>
        </p:spPr>
        <p:txBody>
          <a:bodyPr wrap="none" rtlCol="0">
            <a:spAutoFit/>
          </a:bodyPr>
          <a:lstStyle/>
          <a:p>
            <a:r>
              <a:rPr lang="ja-JP" altLang="en-US" dirty="0"/>
              <a:t>畳み込みﾆｭｰﾗﾙﾈｯﾄﾜｰｸ</a:t>
            </a:r>
            <a:endParaRPr kumimoji="1" lang="ja-JP" altLang="en-US" dirty="0"/>
          </a:p>
        </p:txBody>
      </p:sp>
      <p:pic>
        <p:nvPicPr>
          <p:cNvPr id="2054" name="Picture 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72596" y="3782680"/>
            <a:ext cx="3874105" cy="12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 name="ストライプ矢印 2047"/>
          <p:cNvSpPr/>
          <p:nvPr/>
        </p:nvSpPr>
        <p:spPr>
          <a:xfrm>
            <a:off x="3836524" y="3884434"/>
            <a:ext cx="519546" cy="6715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ストライプ矢印 225"/>
          <p:cNvSpPr/>
          <p:nvPr/>
        </p:nvSpPr>
        <p:spPr>
          <a:xfrm>
            <a:off x="8689079" y="3884433"/>
            <a:ext cx="519546" cy="67152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9585305" y="3319099"/>
            <a:ext cx="1338828" cy="369332"/>
          </a:xfrm>
          <a:prstGeom prst="rect">
            <a:avLst/>
          </a:prstGeom>
          <a:noFill/>
        </p:spPr>
        <p:txBody>
          <a:bodyPr wrap="none" rtlCol="0">
            <a:spAutoFit/>
          </a:bodyPr>
          <a:lstStyle/>
          <a:p>
            <a:r>
              <a:rPr kumimoji="1" lang="ja-JP" altLang="en-US" dirty="0"/>
              <a:t>結果の出力</a:t>
            </a:r>
          </a:p>
        </p:txBody>
      </p:sp>
      <p:sp>
        <p:nvSpPr>
          <p:cNvPr id="2049" name="AutoShape 8" descr="Image result for コマンドプロンプト イラスト"/>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7" name="Picture 9"/>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375688" y="3762445"/>
            <a:ext cx="1903533" cy="1182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1" name="テキスト ボックス 2050"/>
          <p:cNvSpPr txBox="1"/>
          <p:nvPr/>
        </p:nvSpPr>
        <p:spPr>
          <a:xfrm>
            <a:off x="10142548" y="3965721"/>
            <a:ext cx="1111202" cy="923330"/>
          </a:xfrm>
          <a:prstGeom prst="rect">
            <a:avLst/>
          </a:prstGeom>
          <a:noFill/>
        </p:spPr>
        <p:txBody>
          <a:bodyPr wrap="none" rtlCol="0">
            <a:spAutoFit/>
          </a:bodyPr>
          <a:lstStyle/>
          <a:p>
            <a:r>
              <a:rPr kumimoji="1" lang="en-US" altLang="ja-JP" b="1" dirty="0">
                <a:solidFill>
                  <a:schemeClr val="bg1"/>
                </a:solidFill>
              </a:rPr>
              <a:t>6: 98.7%</a:t>
            </a:r>
          </a:p>
          <a:p>
            <a:r>
              <a:rPr lang="en-US" altLang="ja-JP" b="1" dirty="0">
                <a:solidFill>
                  <a:schemeClr val="bg1"/>
                </a:solidFill>
              </a:rPr>
              <a:t>4: 0.12%</a:t>
            </a:r>
          </a:p>
          <a:p>
            <a:r>
              <a:rPr lang="en-US" altLang="ja-JP" b="1" dirty="0">
                <a:solidFill>
                  <a:schemeClr val="bg1"/>
                </a:solidFill>
              </a:rPr>
              <a:t>…</a:t>
            </a:r>
            <a:endParaRPr kumimoji="1" lang="ja-JP" altLang="en-US" b="1" dirty="0">
              <a:solidFill>
                <a:schemeClr val="bg1"/>
              </a:solidFill>
            </a:endParaRPr>
          </a:p>
        </p:txBody>
      </p:sp>
      <p:sp>
        <p:nvSpPr>
          <p:cNvPr id="231" name="四角形吹き出し 230"/>
          <p:cNvSpPr/>
          <p:nvPr/>
        </p:nvSpPr>
        <p:spPr>
          <a:xfrm>
            <a:off x="6318314" y="5323114"/>
            <a:ext cx="1439148" cy="786253"/>
          </a:xfrm>
          <a:prstGeom prst="wedgeRectCallout">
            <a:avLst>
              <a:gd name="adj1" fmla="val -41116"/>
              <a:gd name="adj2" fmla="val -9761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MNIST</a:t>
            </a:r>
            <a:r>
              <a:rPr kumimoji="1" lang="ja-JP" altLang="en-US" sz="1400" dirty="0"/>
              <a:t>テストデータで</a:t>
            </a:r>
            <a:r>
              <a:rPr kumimoji="1" lang="en-US" altLang="ja-JP" sz="1400" dirty="0"/>
              <a:t>99%</a:t>
            </a:r>
            <a:r>
              <a:rPr kumimoji="1" lang="ja-JP" altLang="en-US" sz="1400" dirty="0"/>
              <a:t>の認識率</a:t>
            </a:r>
          </a:p>
        </p:txBody>
      </p:sp>
      <p:sp>
        <p:nvSpPr>
          <p:cNvPr id="27" name="フリーフォーム: 図形 26">
            <a:extLst>
              <a:ext uri="{FF2B5EF4-FFF2-40B4-BE49-F238E27FC236}">
                <a16:creationId xmlns:a16="http://schemas.microsoft.com/office/drawing/2014/main" xmlns="" id="{41784172-E79F-4340-B64B-01BB0BEAFAF4}"/>
              </a:ext>
            </a:extLst>
          </p:cNvPr>
          <p:cNvSpPr/>
          <p:nvPr/>
        </p:nvSpPr>
        <p:spPr>
          <a:xfrm>
            <a:off x="418011" y="4441371"/>
            <a:ext cx="9797143" cy="1763486"/>
          </a:xfrm>
          <a:custGeom>
            <a:avLst/>
            <a:gdLst>
              <a:gd name="connsiteX0" fmla="*/ 9797143 w 9797143"/>
              <a:gd name="connsiteY0" fmla="*/ 849086 h 1763486"/>
              <a:gd name="connsiteX1" fmla="*/ 9797143 w 9797143"/>
              <a:gd name="connsiteY1" fmla="*/ 1763486 h 1763486"/>
              <a:gd name="connsiteX2" fmla="*/ 0 w 9797143"/>
              <a:gd name="connsiteY2" fmla="*/ 1763486 h 1763486"/>
              <a:gd name="connsiteX3" fmla="*/ 0 w 9797143"/>
              <a:gd name="connsiteY3" fmla="*/ 0 h 1763486"/>
              <a:gd name="connsiteX4" fmla="*/ 666206 w 9797143"/>
              <a:gd name="connsiteY4" fmla="*/ 0 h 1763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7143" h="1763486">
                <a:moveTo>
                  <a:pt x="9797143" y="849086"/>
                </a:moveTo>
                <a:lnTo>
                  <a:pt x="9797143" y="1763486"/>
                </a:lnTo>
                <a:lnTo>
                  <a:pt x="0" y="1763486"/>
                </a:lnTo>
                <a:lnTo>
                  <a:pt x="0" y="0"/>
                </a:lnTo>
                <a:lnTo>
                  <a:pt x="666206" y="0"/>
                </a:lnTo>
              </a:path>
            </a:pathLst>
          </a:custGeom>
          <a:noFill/>
          <a:ln w="3810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xmlns="" id="{19B07480-BD0E-40F2-A22C-90FAA4363078}"/>
              </a:ext>
            </a:extLst>
          </p:cNvPr>
          <p:cNvSpPr txBox="1"/>
          <p:nvPr/>
        </p:nvSpPr>
        <p:spPr>
          <a:xfrm>
            <a:off x="10254719" y="5758751"/>
            <a:ext cx="1107996" cy="369332"/>
          </a:xfrm>
          <a:prstGeom prst="rect">
            <a:avLst/>
          </a:prstGeom>
          <a:noFill/>
        </p:spPr>
        <p:txBody>
          <a:bodyPr wrap="none" rtlCol="0">
            <a:spAutoFit/>
          </a:bodyPr>
          <a:lstStyle/>
          <a:p>
            <a:r>
              <a:rPr lang="ja-JP" altLang="en-US" dirty="0"/>
              <a:t>繰り返す</a:t>
            </a:r>
            <a:endParaRPr kumimoji="1" lang="ja-JP" altLang="en-US" dirty="0"/>
          </a:p>
        </p:txBody>
      </p:sp>
    </p:spTree>
    <p:extLst>
      <p:ext uri="{BB962C8B-B14F-4D97-AF65-F5344CB8AC3E}">
        <p14:creationId xmlns:p14="http://schemas.microsoft.com/office/powerpoint/2010/main" val="932518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image_classification_resnet50.py</a:t>
            </a:r>
            <a:r>
              <a:rPr lang="ja-JP" altLang="en-US" dirty="0"/>
              <a:t>の概要</a:t>
            </a:r>
            <a:endParaRPr kumimoji="1" lang="ja-JP" altLang="en-US"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993" y="2005444"/>
            <a:ext cx="1842813" cy="4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3401776" y="5888759"/>
            <a:ext cx="4162806" cy="646331"/>
          </a:xfrm>
          <a:prstGeom prst="rect">
            <a:avLst/>
          </a:prstGeom>
          <a:noFill/>
        </p:spPr>
        <p:txBody>
          <a:bodyPr wrap="square" rtlCol="0">
            <a:spAutoFit/>
          </a:bodyPr>
          <a:lstStyle/>
          <a:p>
            <a:r>
              <a:rPr lang="en-US" altLang="ja-JP" sz="1200" dirty="0"/>
              <a:t>50-layer </a:t>
            </a:r>
            <a:r>
              <a:rPr lang="en-US" altLang="ja-JP" sz="1200" dirty="0" err="1"/>
              <a:t>ResNet</a:t>
            </a:r>
            <a:r>
              <a:rPr lang="en-US" altLang="ja-JP" sz="1200" dirty="0"/>
              <a:t>: We replace each 2-layer block in the 34-layer net with this 3-layer bottleneck block, resulting in a 50-layer </a:t>
            </a:r>
            <a:r>
              <a:rPr lang="en-US" altLang="ja-JP" sz="1200" dirty="0" err="1"/>
              <a:t>ResNet</a:t>
            </a:r>
            <a:endParaRPr kumimoji="1" lang="ja-JP" altLang="en-US" sz="1200" dirty="0"/>
          </a:p>
        </p:txBody>
      </p:sp>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545773" y="1671576"/>
            <a:ext cx="4860760" cy="4127907"/>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238993" y="2005444"/>
            <a:ext cx="1852667" cy="14443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2081806" y="3449782"/>
            <a:ext cx="463967" cy="2349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2081806" y="1671576"/>
            <a:ext cx="463967" cy="333869"/>
          </a:xfrm>
          <a:prstGeom prst="line">
            <a:avLst/>
          </a:prstGeom>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332509" y="6335036"/>
            <a:ext cx="2800767" cy="276999"/>
          </a:xfrm>
          <a:prstGeom prst="rect">
            <a:avLst/>
          </a:prstGeom>
        </p:spPr>
        <p:txBody>
          <a:bodyPr wrap="none">
            <a:spAutoFit/>
          </a:bodyPr>
          <a:lstStyle/>
          <a:p>
            <a:r>
              <a:rPr lang="en-US" altLang="ja-JP" sz="1200" dirty="0">
                <a:hlinkClick r:id="rId4"/>
              </a:rPr>
              <a:t>https://arxiv.org/pdf/1512.03385.pdf</a:t>
            </a:r>
            <a:endParaRPr lang="ja-JP" altLang="en-US" sz="1200" dirty="0"/>
          </a:p>
        </p:txBody>
      </p:sp>
      <p:pic>
        <p:nvPicPr>
          <p:cNvPr id="4100"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04018" y="2005444"/>
            <a:ext cx="3511004" cy="324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円/楕円 17"/>
          <p:cNvSpPr/>
          <p:nvPr/>
        </p:nvSpPr>
        <p:spPr>
          <a:xfrm>
            <a:off x="10144126" y="4810989"/>
            <a:ext cx="893618" cy="301336"/>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781925" y="5369911"/>
            <a:ext cx="4162806" cy="646331"/>
          </a:xfrm>
          <a:prstGeom prst="rect">
            <a:avLst/>
          </a:prstGeom>
          <a:noFill/>
        </p:spPr>
        <p:txBody>
          <a:bodyPr wrap="square" rtlCol="0">
            <a:spAutoFit/>
          </a:bodyPr>
          <a:lstStyle/>
          <a:p>
            <a:r>
              <a:rPr lang="ja-JP" altLang="en-US" sz="1200" dirty="0"/>
              <a:t>上記サイトで公開されている</a:t>
            </a:r>
            <a:r>
              <a:rPr kumimoji="1" lang="en-US" altLang="ja-JP" sz="1200" dirty="0" err="1"/>
              <a:t>Keras</a:t>
            </a:r>
            <a:r>
              <a:rPr lang="ja-JP" altLang="en-US" sz="1200" dirty="0"/>
              <a:t>ライブラリを用いた</a:t>
            </a:r>
            <a:r>
              <a:rPr lang="en-US" altLang="ja-JP" sz="1200" dirty="0"/>
              <a:t>ResNet50</a:t>
            </a:r>
            <a:r>
              <a:rPr lang="ja-JP" altLang="en-US" sz="1200" dirty="0"/>
              <a:t>の実装コードをベースに、カメラ画像を取り込むように変更。</a:t>
            </a:r>
            <a:endParaRPr kumimoji="1" lang="ja-JP" altLang="en-US" sz="1200" dirty="0"/>
          </a:p>
        </p:txBody>
      </p:sp>
      <p:sp>
        <p:nvSpPr>
          <p:cNvPr id="19" name="正方形/長方形 18"/>
          <p:cNvSpPr/>
          <p:nvPr/>
        </p:nvSpPr>
        <p:spPr>
          <a:xfrm>
            <a:off x="7904018" y="1728445"/>
            <a:ext cx="2308645" cy="276999"/>
          </a:xfrm>
          <a:prstGeom prst="rect">
            <a:avLst/>
          </a:prstGeom>
        </p:spPr>
        <p:txBody>
          <a:bodyPr wrap="none">
            <a:spAutoFit/>
          </a:bodyPr>
          <a:lstStyle/>
          <a:p>
            <a:r>
              <a:rPr lang="en-US" altLang="ja-JP" sz="1200" dirty="0">
                <a:hlinkClick r:id="rId6"/>
              </a:rPr>
              <a:t>https://keras.io/applications/</a:t>
            </a:r>
            <a:endParaRPr lang="ja-JP" altLang="en-US" sz="1200" dirty="0"/>
          </a:p>
        </p:txBody>
      </p:sp>
      <p:sp>
        <p:nvSpPr>
          <p:cNvPr id="15" name="スライド番号プレースホルダー 2"/>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46</a:t>
            </a:fld>
            <a:endParaRPr kumimoji="1" lang="ja-JP" altLang="en-US"/>
          </a:p>
        </p:txBody>
      </p:sp>
      <p:sp>
        <p:nvSpPr>
          <p:cNvPr id="3" name="正方形/長方形 2"/>
          <p:cNvSpPr/>
          <p:nvPr/>
        </p:nvSpPr>
        <p:spPr>
          <a:xfrm>
            <a:off x="342903" y="6574166"/>
            <a:ext cx="849913" cy="276999"/>
          </a:xfrm>
          <a:prstGeom prst="rect">
            <a:avLst/>
          </a:prstGeom>
        </p:spPr>
        <p:txBody>
          <a:bodyPr wrap="none">
            <a:spAutoFit/>
          </a:bodyPr>
          <a:lstStyle/>
          <a:p>
            <a:r>
              <a:rPr lang="en-US" altLang="ja-JP" sz="1200" dirty="0"/>
              <a:t>Dec 2015</a:t>
            </a:r>
            <a:endParaRPr lang="ja-JP" altLang="en-US" sz="1200" dirty="0"/>
          </a:p>
        </p:txBody>
      </p:sp>
    </p:spTree>
    <p:extLst>
      <p:ext uri="{BB962C8B-B14F-4D97-AF65-F5344CB8AC3E}">
        <p14:creationId xmlns:p14="http://schemas.microsoft.com/office/powerpoint/2010/main" val="153137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image_classification_mobilenet.py</a:t>
            </a:r>
            <a:r>
              <a:rPr lang="ja-JP" altLang="en-US" dirty="0"/>
              <a:t>の概要</a:t>
            </a:r>
            <a:endParaRPr kumimoji="1" lang="ja-JP" alt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0900" y="1449101"/>
            <a:ext cx="4138857" cy="3320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94377" y="4868623"/>
            <a:ext cx="3771902" cy="1451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5980914" y="6488667"/>
            <a:ext cx="3837910" cy="246221"/>
          </a:xfrm>
          <a:prstGeom prst="rect">
            <a:avLst/>
          </a:prstGeom>
          <a:noFill/>
        </p:spPr>
        <p:txBody>
          <a:bodyPr wrap="none" rtlCol="0">
            <a:spAutoFit/>
          </a:bodyPr>
          <a:lstStyle/>
          <a:p>
            <a:r>
              <a:rPr lang="en-US" altLang="ja-JP" sz="1000" dirty="0">
                <a:hlinkClick r:id="rId4"/>
              </a:rPr>
              <a:t>https://www.slideshare.net/harmonylab/mobilenet-81645825</a:t>
            </a:r>
            <a:endParaRPr kumimoji="1" lang="ja-JP" altLang="en-US" sz="1000" dirty="0"/>
          </a:p>
        </p:txBody>
      </p:sp>
      <p:sp>
        <p:nvSpPr>
          <p:cNvPr id="7" name="テキスト ボックス 6"/>
          <p:cNvSpPr txBox="1"/>
          <p:nvPr/>
        </p:nvSpPr>
        <p:spPr>
          <a:xfrm>
            <a:off x="232956" y="6488667"/>
            <a:ext cx="5184433" cy="246221"/>
          </a:xfrm>
          <a:prstGeom prst="rect">
            <a:avLst/>
          </a:prstGeom>
          <a:noFill/>
        </p:spPr>
        <p:txBody>
          <a:bodyPr wrap="none" rtlCol="0">
            <a:spAutoFit/>
          </a:bodyPr>
          <a:lstStyle/>
          <a:p>
            <a:r>
              <a:rPr lang="en-US" altLang="ja-JP" sz="1000" dirty="0">
                <a:hlinkClick r:id="rId5"/>
              </a:rPr>
              <a:t>https://research.googleblog.com/2017/06/mobilenets-open-source-models-for.html</a:t>
            </a:r>
            <a:endParaRPr kumimoji="1" lang="ja-JP" altLang="en-US" sz="1000" dirty="0"/>
          </a:p>
        </p:txBody>
      </p:sp>
      <p:pic>
        <p:nvPicPr>
          <p:cNvPr id="1028" name="Picture 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152076" y="1584455"/>
            <a:ext cx="3309345" cy="2300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076590" y="3994581"/>
            <a:ext cx="3460319" cy="2494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スライド番号プレースホルダー 2"/>
          <p:cNvSpPr>
            <a:spLocks noGrp="1"/>
          </p:cNvSpPr>
          <p:nvPr>
            <p:ph type="sldNum" sz="quarter" idx="12"/>
          </p:nvPr>
        </p:nvSpPr>
        <p:spPr>
          <a:xfrm>
            <a:off x="8610600" y="6356350"/>
            <a:ext cx="2743200" cy="365125"/>
          </a:xfrm>
        </p:spPr>
        <p:txBody>
          <a:bodyPr/>
          <a:lstStyle/>
          <a:p>
            <a:fld id="{8AEBDCA3-918C-4541-BF84-4F93CF1796EA}" type="slidenum">
              <a:rPr kumimoji="1" lang="ja-JP" altLang="en-US" smtClean="0"/>
              <a:t>47</a:t>
            </a:fld>
            <a:endParaRPr kumimoji="1" lang="ja-JP" altLang="en-US"/>
          </a:p>
        </p:txBody>
      </p:sp>
      <p:cxnSp>
        <p:nvCxnSpPr>
          <p:cNvPr id="4" name="直線コネクタ 3"/>
          <p:cNvCxnSpPr/>
          <p:nvPr/>
        </p:nvCxnSpPr>
        <p:spPr>
          <a:xfrm>
            <a:off x="1278082" y="3543300"/>
            <a:ext cx="716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059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342900" indent="-342900"/>
            <a:r>
              <a:rPr lang="en-US" altLang="ja-JP" sz="4000" dirty="0"/>
              <a:t>GitHub</a:t>
            </a:r>
            <a:r>
              <a:rPr lang="ja-JP" altLang="en-US" sz="4000" dirty="0"/>
              <a:t>のガイドに沿って進んで行きましょう</a:t>
            </a:r>
            <a:endParaRPr lang="en-US" altLang="ja-JP" sz="4000" dirty="0"/>
          </a:p>
        </p:txBody>
      </p:sp>
      <p:sp>
        <p:nvSpPr>
          <p:cNvPr id="3" name="スライド番号プレースホルダー 2"/>
          <p:cNvSpPr>
            <a:spLocks noGrp="1"/>
          </p:cNvSpPr>
          <p:nvPr>
            <p:ph type="sldNum" sz="quarter" idx="12"/>
          </p:nvPr>
        </p:nvSpPr>
        <p:spPr/>
        <p:txBody>
          <a:bodyPr/>
          <a:lstStyle/>
          <a:p>
            <a:fld id="{8AEBDCA3-918C-4541-BF84-4F93CF1796EA}" type="slidenum">
              <a:rPr kumimoji="1" lang="ja-JP" altLang="en-US" smtClean="0"/>
              <a:t>5</a:t>
            </a:fld>
            <a:endParaRPr kumimoji="1" lang="ja-JP" altLang="en-US"/>
          </a:p>
        </p:txBody>
      </p:sp>
      <p:sp>
        <p:nvSpPr>
          <p:cNvPr id="4" name="テキスト ボックス 3"/>
          <p:cNvSpPr txBox="1"/>
          <p:nvPr/>
        </p:nvSpPr>
        <p:spPr>
          <a:xfrm>
            <a:off x="27085" y="1722856"/>
            <a:ext cx="12146274" cy="461665"/>
          </a:xfrm>
          <a:prstGeom prst="rect">
            <a:avLst/>
          </a:prstGeom>
          <a:noFill/>
        </p:spPr>
        <p:txBody>
          <a:bodyPr wrap="none" rtlCol="0">
            <a:spAutoFit/>
          </a:bodyPr>
          <a:lstStyle/>
          <a:p>
            <a:r>
              <a:rPr lang="en-US" altLang="ja-JP" sz="2400" dirty="0">
                <a:hlinkClick r:id="rId2"/>
              </a:rPr>
              <a:t>https://github.com/yoshihiroo/programming-workshop/tree/master/rpi_ai_handson</a:t>
            </a:r>
            <a:endParaRPr kumimoji="1" lang="ja-JP" altLang="en-US"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71296" y="2538246"/>
            <a:ext cx="4697989" cy="38007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66858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46A9A54-D0D9-4541-9277-22AEC157B51C}"/>
              </a:ext>
            </a:extLst>
          </p:cNvPr>
          <p:cNvSpPr>
            <a:spLocks noGrp="1"/>
          </p:cNvSpPr>
          <p:nvPr>
            <p:ph type="title"/>
          </p:nvPr>
        </p:nvSpPr>
        <p:spPr/>
        <p:txBody>
          <a:bodyPr/>
          <a:lstStyle/>
          <a:p>
            <a:r>
              <a:rPr lang="ja-JP" altLang="en-US" dirty="0"/>
              <a:t>今日の時間配分</a:t>
            </a:r>
            <a:endParaRPr kumimoji="1" lang="ja-JP" altLang="en-US" dirty="0"/>
          </a:p>
        </p:txBody>
      </p:sp>
      <p:sp>
        <p:nvSpPr>
          <p:cNvPr id="3" name="スライド番号プレースホルダー 2">
            <a:extLst>
              <a:ext uri="{FF2B5EF4-FFF2-40B4-BE49-F238E27FC236}">
                <a16:creationId xmlns:a16="http://schemas.microsoft.com/office/drawing/2014/main" xmlns="" id="{A603FAD2-3389-4172-B676-4D5B73CE5F4B}"/>
              </a:ext>
            </a:extLst>
          </p:cNvPr>
          <p:cNvSpPr>
            <a:spLocks noGrp="1"/>
          </p:cNvSpPr>
          <p:nvPr>
            <p:ph type="sldNum" sz="quarter" idx="12"/>
          </p:nvPr>
        </p:nvSpPr>
        <p:spPr/>
        <p:txBody>
          <a:bodyPr/>
          <a:lstStyle/>
          <a:p>
            <a:fld id="{8AEBDCA3-918C-4541-BF84-4F93CF1796EA}" type="slidenum">
              <a:rPr kumimoji="1" lang="ja-JP" altLang="en-US" smtClean="0"/>
              <a:t>6</a:t>
            </a:fld>
            <a:endParaRPr kumimoji="1" lang="ja-JP" altLang="en-US"/>
          </a:p>
        </p:txBody>
      </p:sp>
      <p:graphicFrame>
        <p:nvGraphicFramePr>
          <p:cNvPr id="4" name="表 3">
            <a:extLst>
              <a:ext uri="{FF2B5EF4-FFF2-40B4-BE49-F238E27FC236}">
                <a16:creationId xmlns:a16="http://schemas.microsoft.com/office/drawing/2014/main" xmlns="" id="{2DDE3D01-3AAE-436F-A26E-EDD75305100F}"/>
              </a:ext>
            </a:extLst>
          </p:cNvPr>
          <p:cNvGraphicFramePr>
            <a:graphicFrameLocks noGrp="1"/>
          </p:cNvGraphicFramePr>
          <p:nvPr>
            <p:extLst>
              <p:ext uri="{D42A27DB-BD31-4B8C-83A1-F6EECF244321}">
                <p14:modId xmlns:p14="http://schemas.microsoft.com/office/powerpoint/2010/main" val="2976187205"/>
              </p:ext>
            </p:extLst>
          </p:nvPr>
        </p:nvGraphicFramePr>
        <p:xfrm>
          <a:off x="958402" y="1690689"/>
          <a:ext cx="10294953" cy="4567609"/>
        </p:xfrm>
        <a:graphic>
          <a:graphicData uri="http://schemas.openxmlformats.org/drawingml/2006/table">
            <a:tbl>
              <a:tblPr bandRow="1">
                <a:tableStyleId>{5C22544A-7EE6-4342-B048-85BDC9FD1C3A}</a:tableStyleId>
              </a:tblPr>
              <a:tblGrid>
                <a:gridCol w="2653873">
                  <a:extLst>
                    <a:ext uri="{9D8B030D-6E8A-4147-A177-3AD203B41FA5}">
                      <a16:colId xmlns:a16="http://schemas.microsoft.com/office/drawing/2014/main" xmlns="" val="2531548355"/>
                    </a:ext>
                  </a:extLst>
                </a:gridCol>
                <a:gridCol w="7641080">
                  <a:extLst>
                    <a:ext uri="{9D8B030D-6E8A-4147-A177-3AD203B41FA5}">
                      <a16:colId xmlns:a16="http://schemas.microsoft.com/office/drawing/2014/main" xmlns="" val="1136724413"/>
                    </a:ext>
                  </a:extLst>
                </a:gridCol>
              </a:tblGrid>
              <a:tr h="999674">
                <a:tc>
                  <a:txBody>
                    <a:bodyPr/>
                    <a:lstStyle/>
                    <a:p>
                      <a:pPr marL="0" indent="0">
                        <a:buNone/>
                      </a:pPr>
                      <a:r>
                        <a:rPr kumimoji="1" lang="en-US" altLang="ja-JP" sz="2400" dirty="0"/>
                        <a:t>0:00</a:t>
                      </a:r>
                      <a:r>
                        <a:rPr kumimoji="1" lang="en-US" altLang="ja-JP" sz="2400" baseline="0" dirty="0"/>
                        <a:t> – 2:00</a:t>
                      </a:r>
                      <a:endParaRPr kumimoji="1" lang="en-US" altLang="ja-JP" sz="2400" dirty="0"/>
                    </a:p>
                  </a:txBody>
                  <a:tcPr anchor="ctr"/>
                </a:tc>
                <a:tc>
                  <a:txBody>
                    <a:bodyPr/>
                    <a:lstStyle/>
                    <a:p>
                      <a:pPr marL="342900" indent="-342900">
                        <a:buFont typeface="Arial" panose="020B0604020202020204" pitchFamily="34" charset="0"/>
                        <a:buChar char="•"/>
                      </a:pPr>
                      <a:r>
                        <a:rPr kumimoji="1" lang="ja-JP" altLang="en-US" sz="2400" dirty="0"/>
                        <a:t>ラズパイ基本セットアップ</a:t>
                      </a:r>
                      <a:endParaRPr kumimoji="1" lang="en-US" altLang="ja-JP" sz="2400" dirty="0"/>
                    </a:p>
                    <a:p>
                      <a:pPr marL="342900" indent="-342900">
                        <a:buFont typeface="Arial" panose="020B0604020202020204" pitchFamily="34" charset="0"/>
                        <a:buChar char="•"/>
                      </a:pPr>
                      <a:r>
                        <a:rPr kumimoji="1" lang="ja-JP" altLang="en-US" sz="2400" dirty="0"/>
                        <a:t>カメラを使った画像配信</a:t>
                      </a:r>
                      <a:endParaRPr kumimoji="1" lang="en-US" altLang="ja-JP" sz="2400" dirty="0"/>
                    </a:p>
                  </a:txBody>
                  <a:tcPr anchor="ctr"/>
                </a:tc>
                <a:extLst>
                  <a:ext uri="{0D108BD9-81ED-4DB2-BD59-A6C34878D82A}">
                    <a16:rowId xmlns:a16="http://schemas.microsoft.com/office/drawing/2014/main" xmlns="" val="3765074325"/>
                  </a:ext>
                </a:extLst>
              </a:tr>
              <a:tr h="1568587">
                <a:tc>
                  <a:txBody>
                    <a:bodyPr/>
                    <a:lstStyle/>
                    <a:p>
                      <a:r>
                        <a:rPr kumimoji="1" lang="en-US" altLang="ja-JP" sz="2400" dirty="0"/>
                        <a:t>2:00</a:t>
                      </a:r>
                      <a:r>
                        <a:rPr kumimoji="1" lang="en-US" altLang="ja-JP" sz="2400" baseline="0" dirty="0"/>
                        <a:t> – 3:30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座学</a:t>
                      </a:r>
                      <a:endParaRPr kumimoji="1" lang="en-US" altLang="ja-JP" sz="2400" dirty="0"/>
                    </a:p>
                    <a:p>
                      <a:pPr marL="800100" lvl="1" indent="-342900">
                        <a:buFont typeface="Arial" panose="020B0604020202020204" pitchFamily="34" charset="0"/>
                        <a:buChar char="•"/>
                      </a:pPr>
                      <a:r>
                        <a:rPr kumimoji="1" lang="ja-JP" altLang="en-US" sz="2400" dirty="0"/>
                        <a:t>ニューラルネットワーク</a:t>
                      </a:r>
                      <a:endParaRPr kumimoji="1" lang="en-US" altLang="ja-JP" sz="2400" dirty="0"/>
                    </a:p>
                    <a:p>
                      <a:pPr marL="800100" lvl="1" indent="-342900">
                        <a:buFont typeface="Arial" panose="020B0604020202020204" pitchFamily="34" charset="0"/>
                        <a:buChar char="•"/>
                      </a:pPr>
                      <a:r>
                        <a:rPr kumimoji="1" lang="ja-JP" altLang="en-US" sz="2400" dirty="0"/>
                        <a:t>手書き文字認識</a:t>
                      </a:r>
                      <a:endParaRPr kumimoji="1" lang="en-US" altLang="ja-JP" sz="2400" dirty="0"/>
                    </a:p>
                    <a:p>
                      <a:pPr marL="800100" lvl="1" indent="-342900">
                        <a:buFont typeface="Arial" panose="020B0604020202020204" pitchFamily="34" charset="0"/>
                        <a:buChar char="•"/>
                      </a:pPr>
                      <a:r>
                        <a:rPr kumimoji="1" lang="ja-JP" altLang="en-US" sz="2400" dirty="0"/>
                        <a:t>畳み込みニューラルネットワーク</a:t>
                      </a:r>
                    </a:p>
                  </a:txBody>
                  <a:tcPr anchor="ctr"/>
                </a:tc>
                <a:extLst>
                  <a:ext uri="{0D108BD9-81ED-4DB2-BD59-A6C34878D82A}">
                    <a16:rowId xmlns:a16="http://schemas.microsoft.com/office/drawing/2014/main" xmlns="" val="3519677506"/>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3:30</a:t>
                      </a:r>
                      <a:r>
                        <a:rPr kumimoji="1" lang="en-US" altLang="ja-JP" sz="2400" baseline="0" dirty="0"/>
                        <a:t> – 4:30</a:t>
                      </a:r>
                      <a:endParaRPr kumimoji="1" lang="ja-JP" altLang="en-US" sz="2400" dirty="0"/>
                    </a:p>
                  </a:txBody>
                  <a:tcPr anchor="ctr"/>
                </a:tc>
                <a:tc>
                  <a:txBody>
                    <a:bodyPr/>
                    <a:lstStyle/>
                    <a:p>
                      <a:pPr marL="3429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400" dirty="0"/>
                        <a:t>手書き文字認識システムの実装とテスト</a:t>
                      </a:r>
                      <a:endParaRPr kumimoji="1" lang="en-US" altLang="ja-JP" sz="2400" dirty="0"/>
                    </a:p>
                    <a:p>
                      <a:pPr marL="342900" indent="-342900">
                        <a:buFont typeface="Arial" panose="020B0604020202020204" pitchFamily="34" charset="0"/>
                        <a:buChar char="•"/>
                      </a:pPr>
                      <a:r>
                        <a:rPr kumimoji="1" lang="ja-JP" altLang="en-US" sz="2400" dirty="0"/>
                        <a:t>物体識別システムの実装とテスト</a:t>
                      </a:r>
                      <a:endParaRPr kumimoji="1" lang="en-US" altLang="ja-JP" sz="2400" dirty="0"/>
                    </a:p>
                  </a:txBody>
                  <a:tcPr anchor="ctr"/>
                </a:tc>
                <a:extLst>
                  <a:ext uri="{0D108BD9-81ED-4DB2-BD59-A6C34878D82A}">
                    <a16:rowId xmlns:a16="http://schemas.microsoft.com/office/drawing/2014/main" xmlns="" val="571958028"/>
                  </a:ext>
                </a:extLst>
              </a:tr>
              <a:tr h="999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a:t>4:30 – 5:00</a:t>
                      </a:r>
                      <a:endParaRPr kumimoji="1" lang="ja-JP" altLang="en-US" sz="2400" dirty="0"/>
                    </a:p>
                  </a:txBody>
                  <a:tcPr anchor="ctr"/>
                </a:tc>
                <a:tc>
                  <a:txBody>
                    <a:bodyPr/>
                    <a:lstStyle/>
                    <a:p>
                      <a:pPr marL="342900" indent="-342900">
                        <a:buFont typeface="Arial" panose="020B0604020202020204" pitchFamily="34" charset="0"/>
                        <a:buChar char="•"/>
                      </a:pPr>
                      <a:r>
                        <a:rPr kumimoji="1" lang="ja-JP" altLang="en-US" sz="2400" dirty="0"/>
                        <a:t>クロージング・振り返り</a:t>
                      </a:r>
                    </a:p>
                  </a:txBody>
                  <a:tcPr anchor="ctr"/>
                </a:tc>
                <a:extLst>
                  <a:ext uri="{0D108BD9-81ED-4DB2-BD59-A6C34878D82A}">
                    <a16:rowId xmlns:a16="http://schemas.microsoft.com/office/drawing/2014/main" xmlns="" val="10003"/>
                  </a:ext>
                </a:extLst>
              </a:tr>
            </a:tbl>
          </a:graphicData>
        </a:graphic>
      </p:graphicFrame>
      <p:sp>
        <p:nvSpPr>
          <p:cNvPr id="5" name="正方形/長方形 4"/>
          <p:cNvSpPr/>
          <p:nvPr/>
        </p:nvSpPr>
        <p:spPr>
          <a:xfrm>
            <a:off x="820882" y="2660074"/>
            <a:ext cx="10536382" cy="164176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1289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DE39F28-A04A-4D61-BB70-EDD5C55E6611}"/>
              </a:ext>
            </a:extLst>
          </p:cNvPr>
          <p:cNvSpPr>
            <a:spLocks noGrp="1"/>
          </p:cNvSpPr>
          <p:nvPr>
            <p:ph type="title"/>
          </p:nvPr>
        </p:nvSpPr>
        <p:spPr/>
        <p:txBody>
          <a:bodyPr/>
          <a:lstStyle/>
          <a:p>
            <a:r>
              <a:rPr lang="ja-JP" altLang="en-US" dirty="0"/>
              <a:t>今日の内容のベースとなる本</a:t>
            </a:r>
            <a:endParaRPr kumimoji="1" lang="ja-JP" altLang="en-US" dirty="0"/>
          </a:p>
        </p:txBody>
      </p:sp>
      <p:sp>
        <p:nvSpPr>
          <p:cNvPr id="5" name="コンテンツ プレースホルダー 4">
            <a:extLst>
              <a:ext uri="{FF2B5EF4-FFF2-40B4-BE49-F238E27FC236}">
                <a16:creationId xmlns:a16="http://schemas.microsoft.com/office/drawing/2014/main" xmlns="" id="{FA85BE33-C446-4CE0-97BF-C7C708A63AAE}"/>
              </a:ext>
            </a:extLst>
          </p:cNvPr>
          <p:cNvSpPr>
            <a:spLocks noGrp="1"/>
          </p:cNvSpPr>
          <p:nvPr>
            <p:ph sz="half" idx="1"/>
          </p:nvPr>
        </p:nvSpPr>
        <p:spPr/>
        <p:txBody>
          <a:bodyPr/>
          <a:lstStyle/>
          <a:p>
            <a:r>
              <a:rPr kumimoji="1" lang="ja-JP" altLang="en-US" dirty="0"/>
              <a:t>内容、ソースコード、図など、こちらの本から引用しております</a:t>
            </a:r>
            <a:endParaRPr kumimoji="1" lang="en-US" altLang="ja-JP" dirty="0"/>
          </a:p>
          <a:p>
            <a:r>
              <a:rPr lang="en-US" altLang="ja-JP" dirty="0"/>
              <a:t>Amazon</a:t>
            </a:r>
            <a:r>
              <a:rPr lang="ja-JP" altLang="en-US" dirty="0"/>
              <a:t>でディープラーニングで検索するとベストセラー本として簡単に見つかります</a:t>
            </a:r>
            <a:endParaRPr lang="en-US" altLang="ja-JP" dirty="0"/>
          </a:p>
          <a:p>
            <a:r>
              <a:rPr lang="ja-JP" altLang="en-US" dirty="0"/>
              <a:t>復習兼ねてぜひご購読をお勧めします</a:t>
            </a:r>
            <a:endParaRPr lang="en-US" altLang="ja-JP" dirty="0"/>
          </a:p>
        </p:txBody>
      </p:sp>
      <p:sp>
        <p:nvSpPr>
          <p:cNvPr id="3" name="スライド番号プレースホルダー 2">
            <a:extLst>
              <a:ext uri="{FF2B5EF4-FFF2-40B4-BE49-F238E27FC236}">
                <a16:creationId xmlns:a16="http://schemas.microsoft.com/office/drawing/2014/main" xmlns="" id="{1B209442-5BE9-4910-9558-D2A1D1330450}"/>
              </a:ext>
            </a:extLst>
          </p:cNvPr>
          <p:cNvSpPr>
            <a:spLocks noGrp="1"/>
          </p:cNvSpPr>
          <p:nvPr>
            <p:ph type="sldNum" sz="quarter" idx="12"/>
          </p:nvPr>
        </p:nvSpPr>
        <p:spPr/>
        <p:txBody>
          <a:bodyPr/>
          <a:lstStyle/>
          <a:p>
            <a:fld id="{8AEBDCA3-918C-4541-BF84-4F93CF1796EA}" type="slidenum">
              <a:rPr kumimoji="1" lang="ja-JP" altLang="en-US" smtClean="0"/>
              <a:t>7</a:t>
            </a:fld>
            <a:endParaRPr kumimoji="1" lang="ja-JP" altLang="en-US"/>
          </a:p>
        </p:txBody>
      </p:sp>
      <p:pic>
        <p:nvPicPr>
          <p:cNvPr id="4" name="図 3">
            <a:extLst>
              <a:ext uri="{FF2B5EF4-FFF2-40B4-BE49-F238E27FC236}">
                <a16:creationId xmlns:a16="http://schemas.microsoft.com/office/drawing/2014/main" xmlns="" id="{4455727D-DFB5-4BE8-8348-CE6E7028AE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62861" y="1825625"/>
            <a:ext cx="2966453" cy="4189607"/>
          </a:xfrm>
          <a:prstGeom prst="rect">
            <a:avLst/>
          </a:prstGeom>
        </p:spPr>
      </p:pic>
    </p:spTree>
    <p:extLst>
      <p:ext uri="{BB962C8B-B14F-4D97-AF65-F5344CB8AC3E}">
        <p14:creationId xmlns:p14="http://schemas.microsoft.com/office/powerpoint/2010/main" val="1079286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4"/>
          <p:cNvSpPr/>
          <p:nvPr/>
        </p:nvSpPr>
        <p:spPr>
          <a:xfrm>
            <a:off x="283647" y="1735217"/>
            <a:ext cx="3779197" cy="47591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66988" y="317309"/>
            <a:ext cx="10515600" cy="1325563"/>
          </a:xfrm>
        </p:spPr>
        <p:txBody>
          <a:bodyPr/>
          <a:lstStyle/>
          <a:p>
            <a:r>
              <a:rPr lang="ja-JP" altLang="en-US" dirty="0"/>
              <a:t>まず、言葉の整理</a:t>
            </a:r>
            <a:endParaRPr kumimoji="1" lang="ja-JP" altLang="en-US" dirty="0"/>
          </a:p>
        </p:txBody>
      </p:sp>
      <p:cxnSp>
        <p:nvCxnSpPr>
          <p:cNvPr id="7" name="直線コネクタ 6"/>
          <p:cNvCxnSpPr>
            <a:cxnSpLocks/>
            <a:stCxn id="10" idx="1"/>
          </p:cNvCxnSpPr>
          <p:nvPr/>
        </p:nvCxnSpPr>
        <p:spPr>
          <a:xfrm flipH="1">
            <a:off x="2795155" y="2109114"/>
            <a:ext cx="1447364" cy="499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4242519" y="1847504"/>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人工知能</a:t>
            </a:r>
          </a:p>
        </p:txBody>
      </p:sp>
      <p:sp>
        <p:nvSpPr>
          <p:cNvPr id="12" name="正方形/長方形 11"/>
          <p:cNvSpPr/>
          <p:nvPr/>
        </p:nvSpPr>
        <p:spPr>
          <a:xfrm>
            <a:off x="4651696" y="2608118"/>
            <a:ext cx="7366119" cy="830997"/>
          </a:xfrm>
          <a:prstGeom prst="rect">
            <a:avLst/>
          </a:prstGeom>
        </p:spPr>
        <p:txBody>
          <a:bodyPr wrap="none">
            <a:spAutoFit/>
          </a:bodyPr>
          <a:lstStyle/>
          <a:p>
            <a:r>
              <a:rPr lang="ja-JP" altLang="en-US" sz="2400" dirty="0"/>
              <a:t>「お、こいつ賢いな</a:t>
            </a:r>
            <a:r>
              <a:rPr lang="en-US" altLang="ja-JP" sz="2400" dirty="0"/>
              <a:t>!</a:t>
            </a:r>
            <a:r>
              <a:rPr lang="ja-JP" altLang="en-US" sz="2400" dirty="0"/>
              <a:t>」と思わせるもの、ふるまい。</a:t>
            </a:r>
            <a:endParaRPr lang="en-US" altLang="ja-JP" sz="2400" dirty="0"/>
          </a:p>
          <a:p>
            <a:r>
              <a:rPr lang="ja-JP" altLang="en-US" sz="2400" dirty="0"/>
              <a:t>またそれを探求する学問領域。</a:t>
            </a:r>
          </a:p>
        </p:txBody>
      </p:sp>
      <p:pic>
        <p:nvPicPr>
          <p:cNvPr id="3" name="図 2">
            <a:extLst>
              <a:ext uri="{FF2B5EF4-FFF2-40B4-BE49-F238E27FC236}">
                <a16:creationId xmlns:a16="http://schemas.microsoft.com/office/drawing/2014/main" xmlns="" id="{D1D24234-AC5C-4DF3-9DAD-95A31AF003DF}"/>
              </a:ext>
            </a:extLst>
          </p:cNvPr>
          <p:cNvPicPr>
            <a:picLocks noChangeAspect="1"/>
          </p:cNvPicPr>
          <p:nvPr/>
        </p:nvPicPr>
        <p:blipFill>
          <a:blip r:embed="rId2"/>
          <a:stretch>
            <a:fillRect/>
          </a:stretch>
        </p:blipFill>
        <p:spPr>
          <a:xfrm>
            <a:off x="851837" y="3257517"/>
            <a:ext cx="2667000" cy="1714500"/>
          </a:xfrm>
          <a:prstGeom prst="rect">
            <a:avLst/>
          </a:prstGeom>
        </p:spPr>
      </p:pic>
      <p:sp>
        <p:nvSpPr>
          <p:cNvPr id="9" name="スライド番号プレースホルダー 2">
            <a:extLst>
              <a:ext uri="{FF2B5EF4-FFF2-40B4-BE49-F238E27FC236}">
                <a16:creationId xmlns:a16="http://schemas.microsoft.com/office/drawing/2014/main" xmlns="" id="{ACF11FF2-EE78-44AC-972C-6F01DA81F8E0}"/>
              </a:ext>
            </a:extLst>
          </p:cNvPr>
          <p:cNvSpPr>
            <a:spLocks noGrp="1"/>
          </p:cNvSpPr>
          <p:nvPr>
            <p:ph type="sldNum" sz="quarter" idx="12"/>
          </p:nvPr>
        </p:nvSpPr>
        <p:spPr>
          <a:xfrm>
            <a:off x="8610600" y="6356350"/>
            <a:ext cx="2743200" cy="365125"/>
          </a:xfrm>
        </p:spPr>
        <p:txBody>
          <a:bodyPr/>
          <a:lstStyle/>
          <a:p>
            <a:fld id="{8AEBDCA3-918C-4541-BF84-4F93CF1796EA}" type="slidenum">
              <a:rPr lang="ja-JP" altLang="en-US" smtClean="0"/>
              <a:pPr/>
              <a:t>8</a:t>
            </a:fld>
            <a:endParaRPr lang="ja-JP" altLang="en-US" dirty="0"/>
          </a:p>
        </p:txBody>
      </p:sp>
    </p:spTree>
    <p:extLst>
      <p:ext uri="{BB962C8B-B14F-4D97-AF65-F5344CB8AC3E}">
        <p14:creationId xmlns:p14="http://schemas.microsoft.com/office/powerpoint/2010/main" val="580251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4"/>
          <p:cNvSpPr/>
          <p:nvPr/>
        </p:nvSpPr>
        <p:spPr>
          <a:xfrm>
            <a:off x="283647" y="1735217"/>
            <a:ext cx="3779197" cy="47591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966988" y="317309"/>
            <a:ext cx="10515600" cy="1325563"/>
          </a:xfrm>
        </p:spPr>
        <p:txBody>
          <a:bodyPr/>
          <a:lstStyle/>
          <a:p>
            <a:r>
              <a:rPr lang="ja-JP" altLang="en-US" dirty="0"/>
              <a:t>まず、言葉の整理</a:t>
            </a:r>
            <a:endParaRPr kumimoji="1" lang="ja-JP" altLang="en-US" dirty="0"/>
          </a:p>
        </p:txBody>
      </p:sp>
      <p:sp>
        <p:nvSpPr>
          <p:cNvPr id="5" name="楕円 4"/>
          <p:cNvSpPr/>
          <p:nvPr/>
        </p:nvSpPr>
        <p:spPr>
          <a:xfrm>
            <a:off x="889784" y="3324811"/>
            <a:ext cx="2857968" cy="28375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 name="直線コネクタ 6"/>
          <p:cNvCxnSpPr>
            <a:cxnSpLocks/>
            <a:stCxn id="10" idx="1"/>
          </p:cNvCxnSpPr>
          <p:nvPr/>
        </p:nvCxnSpPr>
        <p:spPr>
          <a:xfrm flipH="1">
            <a:off x="2795155" y="2109114"/>
            <a:ext cx="1447364" cy="499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a:cxnSpLocks/>
            <a:stCxn id="14" idx="1"/>
          </p:cNvCxnSpPr>
          <p:nvPr/>
        </p:nvCxnSpPr>
        <p:spPr>
          <a:xfrm flipH="1">
            <a:off x="2884871" y="3481295"/>
            <a:ext cx="1357648" cy="511156"/>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4242519" y="1847504"/>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人工知能</a:t>
            </a:r>
          </a:p>
        </p:txBody>
      </p:sp>
      <p:sp>
        <p:nvSpPr>
          <p:cNvPr id="14" name="正方形/長方形 13"/>
          <p:cNvSpPr/>
          <p:nvPr/>
        </p:nvSpPr>
        <p:spPr>
          <a:xfrm>
            <a:off x="4242519" y="3219685"/>
            <a:ext cx="1620957" cy="523220"/>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ja-JP" altLang="en-US" sz="2800" dirty="0"/>
              <a:t>機械学習</a:t>
            </a:r>
          </a:p>
        </p:txBody>
      </p:sp>
      <p:sp>
        <p:nvSpPr>
          <p:cNvPr id="15" name="正方形/長方形 14"/>
          <p:cNvSpPr/>
          <p:nvPr/>
        </p:nvSpPr>
        <p:spPr>
          <a:xfrm>
            <a:off x="6224788" y="2940162"/>
            <a:ext cx="5662412" cy="3046988"/>
          </a:xfrm>
          <a:prstGeom prst="rect">
            <a:avLst/>
          </a:prstGeom>
        </p:spPr>
        <p:txBody>
          <a:bodyPr wrap="square">
            <a:spAutoFit/>
          </a:bodyPr>
          <a:lstStyle/>
          <a:p>
            <a:r>
              <a:rPr lang="ja-JP" altLang="en-US" sz="2400" dirty="0"/>
              <a:t>人工知能を実現する手段の一つ。</a:t>
            </a:r>
            <a:endParaRPr lang="en-US" altLang="ja-JP" sz="2400" dirty="0"/>
          </a:p>
          <a:p>
            <a:r>
              <a:rPr lang="ja-JP" altLang="en-US" sz="2400" dirty="0"/>
              <a:t>過去のデータ</a:t>
            </a:r>
            <a:r>
              <a:rPr lang="en-US" altLang="ja-JP" sz="2400" dirty="0"/>
              <a:t>(</a:t>
            </a:r>
            <a:r>
              <a:rPr lang="ja-JP" altLang="en-US" sz="2400" dirty="0"/>
              <a:t>知見</a:t>
            </a:r>
            <a:r>
              <a:rPr lang="en-US" altLang="ja-JP" sz="2400" dirty="0"/>
              <a:t>/</a:t>
            </a:r>
            <a:r>
              <a:rPr lang="ja-JP" altLang="en-US" sz="2400" dirty="0"/>
              <a:t>経験</a:t>
            </a:r>
            <a:r>
              <a:rPr lang="en-US" altLang="ja-JP" sz="2400" dirty="0"/>
              <a:t>)</a:t>
            </a:r>
            <a:r>
              <a:rPr lang="ja-JP" altLang="en-US" sz="2400" dirty="0"/>
              <a:t>に基づいて：</a:t>
            </a:r>
            <a:endParaRPr lang="en-US" altLang="ja-JP" sz="2400" dirty="0"/>
          </a:p>
          <a:p>
            <a:r>
              <a:rPr lang="ja-JP" altLang="en-US" sz="2400" dirty="0"/>
              <a:t>　・将来を予測する</a:t>
            </a:r>
            <a:endParaRPr lang="en-US" altLang="ja-JP" sz="2400" dirty="0"/>
          </a:p>
          <a:p>
            <a:r>
              <a:rPr lang="ja-JP" altLang="en-US" sz="2400" dirty="0"/>
              <a:t>　・未知のものを分類する</a:t>
            </a:r>
            <a:endParaRPr lang="en-US" altLang="ja-JP" sz="2400" dirty="0"/>
          </a:p>
          <a:p>
            <a:endParaRPr lang="en-US" altLang="ja-JP" sz="2400" dirty="0"/>
          </a:p>
          <a:p>
            <a:r>
              <a:rPr lang="ja-JP" altLang="en-US" sz="2400" dirty="0"/>
              <a:t>例）</a:t>
            </a:r>
            <a:endParaRPr lang="en-US" altLang="ja-JP" sz="2400" dirty="0"/>
          </a:p>
          <a:p>
            <a:r>
              <a:rPr lang="ja-JP" altLang="en-US" sz="2400" dirty="0"/>
              <a:t>　</a:t>
            </a:r>
            <a:r>
              <a:rPr lang="en-US" altLang="ja-JP" sz="2400" dirty="0"/>
              <a:t>e</a:t>
            </a:r>
            <a:r>
              <a:rPr lang="ja-JP" altLang="en-US" sz="2400" dirty="0"/>
              <a:t>コマースサイトのリコメンド</a:t>
            </a:r>
            <a:endParaRPr lang="en-US" altLang="ja-JP" sz="2400" dirty="0"/>
          </a:p>
          <a:p>
            <a:r>
              <a:rPr lang="ja-JP" altLang="en-US" sz="2400" dirty="0"/>
              <a:t>　迷惑メールの自動振り分け</a:t>
            </a:r>
            <a:endParaRPr lang="en-US" altLang="ja-JP" sz="2400" dirty="0"/>
          </a:p>
        </p:txBody>
      </p:sp>
      <p:sp>
        <p:nvSpPr>
          <p:cNvPr id="4" name="スライド番号プレースホルダー 3"/>
          <p:cNvSpPr>
            <a:spLocks noGrp="1"/>
          </p:cNvSpPr>
          <p:nvPr>
            <p:ph type="sldNum" sz="quarter" idx="12"/>
          </p:nvPr>
        </p:nvSpPr>
        <p:spPr/>
        <p:txBody>
          <a:bodyPr/>
          <a:lstStyle/>
          <a:p>
            <a:fld id="{8AEBDCA3-918C-4541-BF84-4F93CF1796EA}" type="slidenum">
              <a:rPr kumimoji="1" lang="ja-JP" altLang="en-US" smtClean="0"/>
              <a:t>9</a:t>
            </a:fld>
            <a:endParaRPr kumimoji="1" lang="ja-JP" altLang="en-US"/>
          </a:p>
        </p:txBody>
      </p:sp>
    </p:spTree>
    <p:extLst>
      <p:ext uri="{BB962C8B-B14F-4D97-AF65-F5344CB8AC3E}">
        <p14:creationId xmlns:p14="http://schemas.microsoft.com/office/powerpoint/2010/main" val="1212054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5513</TotalTime>
  <Words>2898</Words>
  <Application>Microsoft Office PowerPoint</Application>
  <PresentationFormat>ユーザー設定</PresentationFormat>
  <Paragraphs>989</Paragraphs>
  <Slides>47</Slides>
  <Notes>3</Notes>
  <HiddenSlides>0</HiddenSlides>
  <MMClips>0</MMClips>
  <ScaleCrop>false</ScaleCrop>
  <HeadingPairs>
    <vt:vector size="4" baseType="variant">
      <vt:variant>
        <vt:lpstr>テーマ</vt:lpstr>
      </vt:variant>
      <vt:variant>
        <vt:i4>1</vt:i4>
      </vt:variant>
      <vt:variant>
        <vt:lpstr>スライド タイトル</vt:lpstr>
      </vt:variant>
      <vt:variant>
        <vt:i4>47</vt:i4>
      </vt:variant>
    </vt:vector>
  </HeadingPairs>
  <TitlesOfParts>
    <vt:vector size="48" baseType="lpstr">
      <vt:lpstr>Office テーマ</vt:lpstr>
      <vt:lpstr>ゼロから学ぶ、ラズパイAI実装ハンズオンセミナー  ～セットアップから画像認識AI実装まで～ </vt:lpstr>
      <vt:lpstr>今日の心がまえ、スタンス</vt:lpstr>
      <vt:lpstr>PowerPoint プレゼンテーション</vt:lpstr>
      <vt:lpstr>今日の時間配分</vt:lpstr>
      <vt:lpstr>GitHubのガイドに沿って進んで行きましょう</vt:lpstr>
      <vt:lpstr>今日の時間配分</vt:lpstr>
      <vt:lpstr>今日の内容のベースとなる本</vt:lpstr>
      <vt:lpstr>まず、言葉の整理</vt:lpstr>
      <vt:lpstr>まず、言葉の整理</vt:lpstr>
      <vt:lpstr>まず、言葉の整理</vt:lpstr>
      <vt:lpstr>ニューラルネットワークの計算の考え方</vt:lpstr>
      <vt:lpstr>活性化関数</vt:lpstr>
      <vt:lpstr>手触り感持って理解するために、 ニューラルネットワークを手計算！</vt:lpstr>
      <vt:lpstr>PowerPoint プレゼンテーション</vt:lpstr>
      <vt:lpstr>PowerPoint プレゼンテーション</vt:lpstr>
      <vt:lpstr>PowerPoint プレゼンテーション</vt:lpstr>
      <vt:lpstr>PowerPoint プレゼンテーション</vt:lpstr>
      <vt:lpstr>パラメータとハイパーパラメータ</vt:lpstr>
      <vt:lpstr>数学の便利な道具 – 行列、内積</vt:lpstr>
      <vt:lpstr>行列計算に慣れ親しむ</vt:lpstr>
      <vt:lpstr>ニューラルネットワークを行列で表す</vt:lpstr>
      <vt:lpstr>PowerPoint プレゼンテーション</vt:lpstr>
      <vt:lpstr>PowerPoint プレゼンテーション</vt:lpstr>
      <vt:lpstr>手書き文字(数字)認識をさせてみる</vt:lpstr>
      <vt:lpstr>二つのフェーズ – 学習と推論</vt:lpstr>
      <vt:lpstr>PowerPoint プレゼンテーション</vt:lpstr>
      <vt:lpstr>二つのフェーズ – 学習と推論</vt:lpstr>
      <vt:lpstr>データを用意する</vt:lpstr>
      <vt:lpstr>ディープラーニングにおける学習とは</vt:lpstr>
      <vt:lpstr>具体的にどうアプローチするか—指標の定義</vt:lpstr>
      <vt:lpstr>損失関数～ダメさ具合の指標</vt:lpstr>
      <vt:lpstr>（補足）指数関数を用いた正規化</vt:lpstr>
      <vt:lpstr>損失関数が一番小さくなるパラメータを探す ＝パラメータ空間(山谷)の底を探す</vt:lpstr>
      <vt:lpstr>実際の学習の過程を見てみる</vt:lpstr>
      <vt:lpstr>学習済のパラメータを使って、文字認識が正しく行われていることを確かめる</vt:lpstr>
      <vt:lpstr>より複雑な課題への適用を考えてみる</vt:lpstr>
      <vt:lpstr>畳み込みニューラルネットワーク (Convolutional Neural Network = CNN)</vt:lpstr>
      <vt:lpstr>どういう計算をするか</vt:lpstr>
      <vt:lpstr>評価に用いる畳み込みニューラルネットワークの構成</vt:lpstr>
      <vt:lpstr>LeNet - 5</vt:lpstr>
      <vt:lpstr>AlexNet</vt:lpstr>
      <vt:lpstr>VGG - 16</vt:lpstr>
      <vt:lpstr>今日の時間配分</vt:lpstr>
      <vt:lpstr>digit_recognition_NN.pyの概要</vt:lpstr>
      <vt:lpstr>digit_recognition_CNN.pyの概要</vt:lpstr>
      <vt:lpstr>image_classification_resnet50.pyの概要</vt:lpstr>
      <vt:lpstr>image_classification_mobilenet.pyの概要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Ochi, Yoshihiro</dc:creator>
  <cp:lastModifiedBy>yoshihiro</cp:lastModifiedBy>
  <cp:revision>528</cp:revision>
  <cp:lastPrinted>2017-12-01T03:58:21Z</cp:lastPrinted>
  <dcterms:created xsi:type="dcterms:W3CDTF">2016-08-30T03:53:53Z</dcterms:created>
  <dcterms:modified xsi:type="dcterms:W3CDTF">2018-02-24T13:40:03Z</dcterms:modified>
</cp:coreProperties>
</file>