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89" r:id="rId2"/>
    <p:sldId id="409" r:id="rId3"/>
    <p:sldId id="411" r:id="rId4"/>
    <p:sldId id="400" r:id="rId5"/>
    <p:sldId id="324" r:id="rId6"/>
    <p:sldId id="402" r:id="rId7"/>
    <p:sldId id="403" r:id="rId8"/>
    <p:sldId id="412" r:id="rId9"/>
    <p:sldId id="326" r:id="rId10"/>
    <p:sldId id="401" r:id="rId11"/>
    <p:sldId id="335" r:id="rId12"/>
    <p:sldId id="343" r:id="rId13"/>
    <p:sldId id="331" r:id="rId14"/>
    <p:sldId id="336" r:id="rId15"/>
    <p:sldId id="332" r:id="rId16"/>
    <p:sldId id="333" r:id="rId17"/>
    <p:sldId id="337" r:id="rId18"/>
    <p:sldId id="338" r:id="rId19"/>
    <p:sldId id="413" r:id="rId20"/>
    <p:sldId id="328" r:id="rId21"/>
    <p:sldId id="340" r:id="rId22"/>
    <p:sldId id="345" r:id="rId23"/>
    <p:sldId id="346" r:id="rId24"/>
    <p:sldId id="370" r:id="rId25"/>
    <p:sldId id="422" r:id="rId26"/>
    <p:sldId id="354" r:id="rId27"/>
    <p:sldId id="350" r:id="rId28"/>
    <p:sldId id="356" r:id="rId29"/>
    <p:sldId id="358" r:id="rId30"/>
    <p:sldId id="387" r:id="rId31"/>
    <p:sldId id="339" r:id="rId32"/>
    <p:sldId id="368" r:id="rId33"/>
    <p:sldId id="369" r:id="rId34"/>
    <p:sldId id="344" r:id="rId35"/>
    <p:sldId id="362" r:id="rId36"/>
    <p:sldId id="378" r:id="rId37"/>
    <p:sldId id="380" r:id="rId38"/>
    <p:sldId id="414" r:id="rId39"/>
    <p:sldId id="373" r:id="rId40"/>
    <p:sldId id="418" r:id="rId41"/>
    <p:sldId id="417" r:id="rId42"/>
    <p:sldId id="381" r:id="rId43"/>
    <p:sldId id="392" r:id="rId44"/>
    <p:sldId id="419" r:id="rId45"/>
    <p:sldId id="420" r:id="rId46"/>
    <p:sldId id="386" r:id="rId47"/>
    <p:sldId id="399" r:id="rId48"/>
    <p:sldId id="423" r:id="rId49"/>
    <p:sldId id="375" r:id="rId50"/>
    <p:sldId id="377" r:id="rId51"/>
    <p:sldId id="382" r:id="rId52"/>
    <p:sldId id="371" r:id="rId53"/>
    <p:sldId id="421" r:id="rId54"/>
    <p:sldId id="424" r:id="rId55"/>
    <p:sldId id="349" r:id="rId56"/>
    <p:sldId id="342" r:id="rId57"/>
    <p:sldId id="348" r:id="rId58"/>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374" autoAdjust="0"/>
  </p:normalViewPr>
  <p:slideViewPr>
    <p:cSldViewPr snapToGrid="0">
      <p:cViewPr varScale="1">
        <p:scale>
          <a:sx n="92" d="100"/>
          <a:sy n="92" d="100"/>
        </p:scale>
        <p:origin x="-486" y="-108"/>
      </p:cViewPr>
      <p:guideLst>
        <p:guide orient="horz" pos="2160"/>
        <p:guide pos="3840"/>
      </p:guideLst>
    </p:cSldViewPr>
  </p:slideViewPr>
  <p:notesTextViewPr>
    <p:cViewPr>
      <p:scale>
        <a:sx n="1" d="1"/>
        <a:sy n="1" d="1"/>
      </p:scale>
      <p:origin x="0" y="0"/>
    </p:cViewPr>
  </p:notesTextViewPr>
  <p:sorterViewPr>
    <p:cViewPr>
      <p:scale>
        <a:sx n="70" d="100"/>
        <a:sy n="70" d="100"/>
      </p:scale>
      <p:origin x="0" y="-7428"/>
    </p:cViewPr>
  </p:sorterViewPr>
  <p:notesViewPr>
    <p:cSldViewPr snapToGrid="0">
      <p:cViewPr varScale="1">
        <p:scale>
          <a:sx n="64" d="100"/>
          <a:sy n="64" d="100"/>
        </p:scale>
        <p:origin x="-3402"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2C75D-DEEC-44E0-949F-DDB5A4E7F556}" type="doc">
      <dgm:prSet loTypeId="urn:microsoft.com/office/officeart/2005/8/layout/chevron1" loCatId="process" qsTypeId="urn:microsoft.com/office/officeart/2005/8/quickstyle/simple1" qsCatId="simple" csTypeId="urn:microsoft.com/office/officeart/2005/8/colors/accent0_3" csCatId="mainScheme" phldr="1"/>
      <dgm:spPr/>
    </dgm:pt>
    <dgm:pt modelId="{DB5A327B-6F0C-49E4-AF63-2767DBBE4E0A}">
      <dgm:prSet phldrT="[テキスト]"/>
      <dgm:spPr/>
      <dgm:t>
        <a:bodyPr/>
        <a:lstStyle/>
        <a:p>
          <a:r>
            <a:rPr kumimoji="1" lang="ja-JP" altLang="en-US" dirty="0"/>
            <a:t>データの準備</a:t>
          </a:r>
        </a:p>
      </dgm:t>
    </dgm:pt>
    <dgm:pt modelId="{D7F31366-83BA-4344-AFA0-3233ADCD0FB9}" type="parTrans" cxnId="{20CA86A6-D93F-4C9F-8ED3-DCD55015FAC6}">
      <dgm:prSet/>
      <dgm:spPr/>
      <dgm:t>
        <a:bodyPr/>
        <a:lstStyle/>
        <a:p>
          <a:endParaRPr kumimoji="1" lang="ja-JP" altLang="en-US"/>
        </a:p>
      </dgm:t>
    </dgm:pt>
    <dgm:pt modelId="{D1245F6C-C8AE-453B-8850-935453AA18C9}" type="sibTrans" cxnId="{20CA86A6-D93F-4C9F-8ED3-DCD55015FAC6}">
      <dgm:prSet/>
      <dgm:spPr/>
      <dgm:t>
        <a:bodyPr/>
        <a:lstStyle/>
        <a:p>
          <a:endParaRPr kumimoji="1" lang="ja-JP" altLang="en-US"/>
        </a:p>
      </dgm:t>
    </dgm:pt>
    <dgm:pt modelId="{6304F74B-D09A-4478-A63F-DB6F1E215B02}">
      <dgm:prSet phldrT="[テキスト]"/>
      <dgm:spPr/>
      <dgm:t>
        <a:bodyPr/>
        <a:lstStyle/>
        <a:p>
          <a:r>
            <a:rPr kumimoji="1" lang="ja-JP" altLang="en-US" dirty="0"/>
            <a:t>学習</a:t>
          </a:r>
        </a:p>
      </dgm:t>
    </dgm:pt>
    <dgm:pt modelId="{E223A161-CBF6-4DBF-A973-9E490EF9C504}" type="parTrans" cxnId="{E937D7F8-DC0C-4097-AEF3-45C6E40E2894}">
      <dgm:prSet/>
      <dgm:spPr/>
      <dgm:t>
        <a:bodyPr/>
        <a:lstStyle/>
        <a:p>
          <a:endParaRPr kumimoji="1" lang="ja-JP" altLang="en-US"/>
        </a:p>
      </dgm:t>
    </dgm:pt>
    <dgm:pt modelId="{715E12D3-9926-4CB0-8CE1-7AF775FF43B5}" type="sibTrans" cxnId="{E937D7F8-DC0C-4097-AEF3-45C6E40E2894}">
      <dgm:prSet/>
      <dgm:spPr/>
      <dgm:t>
        <a:bodyPr/>
        <a:lstStyle/>
        <a:p>
          <a:endParaRPr kumimoji="1" lang="ja-JP" altLang="en-US"/>
        </a:p>
      </dgm:t>
    </dgm:pt>
    <dgm:pt modelId="{ED803053-09AC-4673-9C48-F50206D48967}">
      <dgm:prSet phldrT="[テキスト]"/>
      <dgm:spPr/>
      <dgm:t>
        <a:bodyPr/>
        <a:lstStyle/>
        <a:p>
          <a:r>
            <a:rPr kumimoji="1" lang="ja-JP" altLang="en-US" dirty="0"/>
            <a:t>課題への適用</a:t>
          </a:r>
        </a:p>
      </dgm:t>
    </dgm:pt>
    <dgm:pt modelId="{DD1B2922-0EB7-4AA2-80FB-65C3FBB8153F}" type="parTrans" cxnId="{EB23CF08-ED93-47CD-BDBA-AED47508B2F6}">
      <dgm:prSet/>
      <dgm:spPr/>
      <dgm:t>
        <a:bodyPr/>
        <a:lstStyle/>
        <a:p>
          <a:endParaRPr kumimoji="1" lang="ja-JP" altLang="en-US"/>
        </a:p>
      </dgm:t>
    </dgm:pt>
    <dgm:pt modelId="{432D1EFD-BEE2-41B8-A908-2056F09D5CF6}" type="sibTrans" cxnId="{EB23CF08-ED93-47CD-BDBA-AED47508B2F6}">
      <dgm:prSet/>
      <dgm:spPr/>
      <dgm:t>
        <a:bodyPr/>
        <a:lstStyle/>
        <a:p>
          <a:endParaRPr kumimoji="1" lang="ja-JP" altLang="en-US"/>
        </a:p>
      </dgm:t>
    </dgm:pt>
    <dgm:pt modelId="{DB555DE8-2E92-4A9F-BB12-61C476483668}" type="pres">
      <dgm:prSet presAssocID="{9232C75D-DEEC-44E0-949F-DDB5A4E7F556}" presName="Name0" presStyleCnt="0">
        <dgm:presLayoutVars>
          <dgm:dir/>
          <dgm:animLvl val="lvl"/>
          <dgm:resizeHandles val="exact"/>
        </dgm:presLayoutVars>
      </dgm:prSet>
      <dgm:spPr/>
    </dgm:pt>
    <dgm:pt modelId="{6AD04CA1-FA1A-40CD-AFAD-EA874F2DC1ED}" type="pres">
      <dgm:prSet presAssocID="{DB5A327B-6F0C-49E4-AF63-2767DBBE4E0A}" presName="parTxOnly" presStyleLbl="node1" presStyleIdx="0" presStyleCnt="3">
        <dgm:presLayoutVars>
          <dgm:chMax val="0"/>
          <dgm:chPref val="0"/>
          <dgm:bulletEnabled val="1"/>
        </dgm:presLayoutVars>
      </dgm:prSet>
      <dgm:spPr/>
      <dgm:t>
        <a:bodyPr/>
        <a:lstStyle/>
        <a:p>
          <a:endParaRPr kumimoji="1" lang="ja-JP" altLang="en-US"/>
        </a:p>
      </dgm:t>
    </dgm:pt>
    <dgm:pt modelId="{CF4A40B5-3344-461A-A169-470CE0FAC89E}" type="pres">
      <dgm:prSet presAssocID="{D1245F6C-C8AE-453B-8850-935453AA18C9}" presName="parTxOnlySpace" presStyleCnt="0"/>
      <dgm:spPr/>
    </dgm:pt>
    <dgm:pt modelId="{4F89734B-98CE-4C96-94DA-65FA841D7BF2}" type="pres">
      <dgm:prSet presAssocID="{6304F74B-D09A-4478-A63F-DB6F1E215B02}" presName="parTxOnly" presStyleLbl="node1" presStyleIdx="1" presStyleCnt="3">
        <dgm:presLayoutVars>
          <dgm:chMax val="0"/>
          <dgm:chPref val="0"/>
          <dgm:bulletEnabled val="1"/>
        </dgm:presLayoutVars>
      </dgm:prSet>
      <dgm:spPr/>
      <dgm:t>
        <a:bodyPr/>
        <a:lstStyle/>
        <a:p>
          <a:endParaRPr kumimoji="1" lang="ja-JP" altLang="en-US"/>
        </a:p>
      </dgm:t>
    </dgm:pt>
    <dgm:pt modelId="{AF0F6F0D-F63F-42CA-91F2-AA9BC987E23D}" type="pres">
      <dgm:prSet presAssocID="{715E12D3-9926-4CB0-8CE1-7AF775FF43B5}" presName="parTxOnlySpace" presStyleCnt="0"/>
      <dgm:spPr/>
    </dgm:pt>
    <dgm:pt modelId="{297F86CC-C3B5-483E-B197-31A7FD348012}" type="pres">
      <dgm:prSet presAssocID="{ED803053-09AC-4673-9C48-F50206D48967}" presName="parTxOnly" presStyleLbl="node1" presStyleIdx="2" presStyleCnt="3">
        <dgm:presLayoutVars>
          <dgm:chMax val="0"/>
          <dgm:chPref val="0"/>
          <dgm:bulletEnabled val="1"/>
        </dgm:presLayoutVars>
      </dgm:prSet>
      <dgm:spPr/>
      <dgm:t>
        <a:bodyPr/>
        <a:lstStyle/>
        <a:p>
          <a:endParaRPr kumimoji="1" lang="ja-JP" altLang="en-US"/>
        </a:p>
      </dgm:t>
    </dgm:pt>
  </dgm:ptLst>
  <dgm:cxnLst>
    <dgm:cxn modelId="{C000959B-359B-490F-92F3-10158BC4446A}" type="presOf" srcId="{9232C75D-DEEC-44E0-949F-DDB5A4E7F556}" destId="{DB555DE8-2E92-4A9F-BB12-61C476483668}" srcOrd="0" destOrd="0" presId="urn:microsoft.com/office/officeart/2005/8/layout/chevron1"/>
    <dgm:cxn modelId="{69DB8A8B-58C2-4185-B72A-FAB23119E121}" type="presOf" srcId="{6304F74B-D09A-4478-A63F-DB6F1E215B02}" destId="{4F89734B-98CE-4C96-94DA-65FA841D7BF2}" srcOrd="0" destOrd="0" presId="urn:microsoft.com/office/officeart/2005/8/layout/chevron1"/>
    <dgm:cxn modelId="{EA232818-F782-4808-8A0E-97591521E958}" type="presOf" srcId="{DB5A327B-6F0C-49E4-AF63-2767DBBE4E0A}" destId="{6AD04CA1-FA1A-40CD-AFAD-EA874F2DC1ED}" srcOrd="0" destOrd="0" presId="urn:microsoft.com/office/officeart/2005/8/layout/chevron1"/>
    <dgm:cxn modelId="{93016449-6296-4AD8-86AC-C38563EFEF84}" type="presOf" srcId="{ED803053-09AC-4673-9C48-F50206D48967}" destId="{297F86CC-C3B5-483E-B197-31A7FD348012}" srcOrd="0" destOrd="0" presId="urn:microsoft.com/office/officeart/2005/8/layout/chevron1"/>
    <dgm:cxn modelId="{E937D7F8-DC0C-4097-AEF3-45C6E40E2894}" srcId="{9232C75D-DEEC-44E0-949F-DDB5A4E7F556}" destId="{6304F74B-D09A-4478-A63F-DB6F1E215B02}" srcOrd="1" destOrd="0" parTransId="{E223A161-CBF6-4DBF-A973-9E490EF9C504}" sibTransId="{715E12D3-9926-4CB0-8CE1-7AF775FF43B5}"/>
    <dgm:cxn modelId="{EB23CF08-ED93-47CD-BDBA-AED47508B2F6}" srcId="{9232C75D-DEEC-44E0-949F-DDB5A4E7F556}" destId="{ED803053-09AC-4673-9C48-F50206D48967}" srcOrd="2" destOrd="0" parTransId="{DD1B2922-0EB7-4AA2-80FB-65C3FBB8153F}" sibTransId="{432D1EFD-BEE2-41B8-A908-2056F09D5CF6}"/>
    <dgm:cxn modelId="{20CA86A6-D93F-4C9F-8ED3-DCD55015FAC6}" srcId="{9232C75D-DEEC-44E0-949F-DDB5A4E7F556}" destId="{DB5A327B-6F0C-49E4-AF63-2767DBBE4E0A}" srcOrd="0" destOrd="0" parTransId="{D7F31366-83BA-4344-AFA0-3233ADCD0FB9}" sibTransId="{D1245F6C-C8AE-453B-8850-935453AA18C9}"/>
    <dgm:cxn modelId="{9626CD43-6C38-4C19-A72C-E8B981CDC82A}" type="presParOf" srcId="{DB555DE8-2E92-4A9F-BB12-61C476483668}" destId="{6AD04CA1-FA1A-40CD-AFAD-EA874F2DC1ED}" srcOrd="0" destOrd="0" presId="urn:microsoft.com/office/officeart/2005/8/layout/chevron1"/>
    <dgm:cxn modelId="{4A63AF7D-166E-483F-B437-A4624E4B0556}" type="presParOf" srcId="{DB555DE8-2E92-4A9F-BB12-61C476483668}" destId="{CF4A40B5-3344-461A-A169-470CE0FAC89E}" srcOrd="1" destOrd="0" presId="urn:microsoft.com/office/officeart/2005/8/layout/chevron1"/>
    <dgm:cxn modelId="{A6B7BA88-032D-44DC-BF47-F53FA7BFEF69}" type="presParOf" srcId="{DB555DE8-2E92-4A9F-BB12-61C476483668}" destId="{4F89734B-98CE-4C96-94DA-65FA841D7BF2}" srcOrd="2" destOrd="0" presId="urn:microsoft.com/office/officeart/2005/8/layout/chevron1"/>
    <dgm:cxn modelId="{AD40DEDF-5358-434A-84B6-F9A380DF42B7}" type="presParOf" srcId="{DB555DE8-2E92-4A9F-BB12-61C476483668}" destId="{AF0F6F0D-F63F-42CA-91F2-AA9BC987E23D}" srcOrd="3" destOrd="0" presId="urn:microsoft.com/office/officeart/2005/8/layout/chevron1"/>
    <dgm:cxn modelId="{3B842D62-D954-4F60-88E8-9F7F76182550}" type="presParOf" srcId="{DB555DE8-2E92-4A9F-BB12-61C476483668}" destId="{297F86CC-C3B5-483E-B197-31A7FD34801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04CA1-FA1A-40CD-AFAD-EA874F2DC1ED}">
      <dsp:nvSpPr>
        <dsp:cNvPr id="0" name=""/>
        <dsp:cNvSpPr/>
      </dsp:nvSpPr>
      <dsp:spPr>
        <a:xfrm>
          <a:off x="2381" y="540231"/>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kumimoji="1" lang="ja-JP" altLang="en-US" sz="2700" kern="1200" dirty="0"/>
            <a:t>データの準備</a:t>
          </a:r>
        </a:p>
      </dsp:txBody>
      <dsp:txXfrm>
        <a:off x="582612" y="540231"/>
        <a:ext cx="1740694" cy="1160462"/>
      </dsp:txXfrm>
    </dsp:sp>
    <dsp:sp modelId="{4F89734B-98CE-4C96-94DA-65FA841D7BF2}">
      <dsp:nvSpPr>
        <dsp:cNvPr id="0" name=""/>
        <dsp:cNvSpPr/>
      </dsp:nvSpPr>
      <dsp:spPr>
        <a:xfrm>
          <a:off x="2613421" y="540231"/>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kumimoji="1" lang="ja-JP" altLang="en-US" sz="2700" kern="1200" dirty="0"/>
            <a:t>学習</a:t>
          </a:r>
        </a:p>
      </dsp:txBody>
      <dsp:txXfrm>
        <a:off x="3193652" y="540231"/>
        <a:ext cx="1740694" cy="1160462"/>
      </dsp:txXfrm>
    </dsp:sp>
    <dsp:sp modelId="{297F86CC-C3B5-483E-B197-31A7FD348012}">
      <dsp:nvSpPr>
        <dsp:cNvPr id="0" name=""/>
        <dsp:cNvSpPr/>
      </dsp:nvSpPr>
      <dsp:spPr>
        <a:xfrm>
          <a:off x="5224462" y="540231"/>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kumimoji="1" lang="ja-JP" altLang="en-US" sz="2700" kern="1200" dirty="0"/>
            <a:t>課題への適用</a:t>
          </a:r>
        </a:p>
      </dsp:txBody>
      <dsp:txXfrm>
        <a:off x="5804693" y="540231"/>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6" cy="498693"/>
          </a:xfrm>
          <a:prstGeom prst="rect">
            <a:avLst/>
          </a:prstGeom>
        </p:spPr>
        <p:txBody>
          <a:bodyPr vert="horz" lIns="88313" tIns="44156" rIns="88313" bIns="4415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40" y="1"/>
            <a:ext cx="2949786" cy="498693"/>
          </a:xfrm>
          <a:prstGeom prst="rect">
            <a:avLst/>
          </a:prstGeom>
        </p:spPr>
        <p:txBody>
          <a:bodyPr vert="horz" lIns="88313" tIns="44156" rIns="88313" bIns="44156" rtlCol="0"/>
          <a:lstStyle>
            <a:lvl1pPr algn="r">
              <a:defRPr sz="1200"/>
            </a:lvl1pPr>
          </a:lstStyle>
          <a:p>
            <a:fld id="{424E9CE9-D1EF-4858-A1E0-968B445726BE}" type="datetimeFigureOut">
              <a:rPr kumimoji="1" lang="ja-JP" altLang="en-US" smtClean="0"/>
              <a:t>2017/10/26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88313" tIns="44156" rIns="88313" bIns="44156"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3"/>
          </a:xfrm>
          <a:prstGeom prst="rect">
            <a:avLst/>
          </a:prstGeom>
        </p:spPr>
        <p:txBody>
          <a:bodyPr vert="horz" lIns="88313" tIns="44156" rIns="88313" bIns="4415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7"/>
            <a:ext cx="2949786" cy="498692"/>
          </a:xfrm>
          <a:prstGeom prst="rect">
            <a:avLst/>
          </a:prstGeom>
        </p:spPr>
        <p:txBody>
          <a:bodyPr vert="horz" lIns="88313" tIns="44156" rIns="88313" bIns="4415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40" y="9440647"/>
            <a:ext cx="2949786" cy="498692"/>
          </a:xfrm>
          <a:prstGeom prst="rect">
            <a:avLst/>
          </a:prstGeom>
        </p:spPr>
        <p:txBody>
          <a:bodyPr vert="horz" lIns="88313" tIns="44156" rIns="88313" bIns="44156" rtlCol="0" anchor="b"/>
          <a:lstStyle>
            <a:lvl1pPr algn="r">
              <a:defRPr sz="1200"/>
            </a:lvl1pPr>
          </a:lstStyle>
          <a:p>
            <a:fld id="{0C71163E-95F9-4C8E-AEA0-2B6689AD63F5}" type="slidenum">
              <a:rPr kumimoji="1" lang="ja-JP" altLang="en-US" smtClean="0"/>
              <a:t>‹#›</a:t>
            </a:fld>
            <a:endParaRPr kumimoji="1" lang="ja-JP" altLang="en-US"/>
          </a:p>
        </p:txBody>
      </p:sp>
    </p:spTree>
    <p:extLst>
      <p:ext uri="{BB962C8B-B14F-4D97-AF65-F5344CB8AC3E}">
        <p14:creationId xmlns:p14="http://schemas.microsoft.com/office/powerpoint/2010/main" val="32054786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26</a:t>
            </a:fld>
            <a:endParaRPr kumimoji="1" lang="ja-JP" altLang="en-US"/>
          </a:p>
        </p:txBody>
      </p:sp>
    </p:spTree>
    <p:extLst>
      <p:ext uri="{BB962C8B-B14F-4D97-AF65-F5344CB8AC3E}">
        <p14:creationId xmlns:p14="http://schemas.microsoft.com/office/powerpoint/2010/main" val="236466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29</a:t>
            </a:fld>
            <a:endParaRPr kumimoji="1" lang="ja-JP" altLang="en-US"/>
          </a:p>
        </p:txBody>
      </p:sp>
    </p:spTree>
    <p:extLst>
      <p:ext uri="{BB962C8B-B14F-4D97-AF65-F5344CB8AC3E}">
        <p14:creationId xmlns:p14="http://schemas.microsoft.com/office/powerpoint/2010/main" val="286057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b="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lvl1pPr>
              <a:defRPr b="0"/>
            </a:lvl1pPr>
          </a:lstStyle>
          <a:p>
            <a:fld id="{2DD1F2AC-FC1D-4CE1-84E0-E98DC7770AAB}" type="datetime1">
              <a:rPr lang="ja-JP" altLang="en-US" smtClean="0"/>
              <a:t>2017/10/26</a:t>
            </a:fld>
            <a:endParaRPr lang="ja-JP" altLang="en-US"/>
          </a:p>
        </p:txBody>
      </p:sp>
      <p:sp>
        <p:nvSpPr>
          <p:cNvPr id="5" name="フッター プレースホルダー 4"/>
          <p:cNvSpPr>
            <a:spLocks noGrp="1"/>
          </p:cNvSpPr>
          <p:nvPr>
            <p:ph type="ftr" sz="quarter" idx="11"/>
          </p:nvPr>
        </p:nvSpPr>
        <p:spPr/>
        <p:txBody>
          <a:bodyPr/>
          <a:lstStyle>
            <a:lvl1pPr>
              <a:defRPr b="0"/>
            </a:lvl1pPr>
          </a:lstStyle>
          <a:p>
            <a:endParaRPr lang="ja-JP" altLang="en-US"/>
          </a:p>
        </p:txBody>
      </p:sp>
      <p:sp>
        <p:nvSpPr>
          <p:cNvPr id="6" name="スライド番号プレースホルダー 5"/>
          <p:cNvSpPr>
            <a:spLocks noGrp="1"/>
          </p:cNvSpPr>
          <p:nvPr>
            <p:ph type="sldNum" sz="quarter" idx="12"/>
          </p:nvPr>
        </p:nvSpPr>
        <p:spPr/>
        <p:txBody>
          <a:bodyPr/>
          <a:lstStyle>
            <a:lvl1pPr>
              <a:defRPr b="0"/>
            </a:lvl1pPr>
          </a:lstStyle>
          <a:p>
            <a:fld id="{8AEBDCA3-918C-4541-BF84-4F93CF1796EA}" type="slidenum">
              <a:rPr lang="ja-JP" altLang="en-US" smtClean="0"/>
              <a:pPr/>
              <a:t>‹#›</a:t>
            </a:fld>
            <a:endParaRPr lang="ja-JP" altLang="en-US"/>
          </a:p>
        </p:txBody>
      </p:sp>
    </p:spTree>
    <p:extLst>
      <p:ext uri="{BB962C8B-B14F-4D97-AF65-F5344CB8AC3E}">
        <p14:creationId xmlns:p14="http://schemas.microsoft.com/office/powerpoint/2010/main" val="345105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AC0C6-B966-4D9B-8311-7F321F837FBE}" type="datetime1">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40618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A16755-884C-4B1B-8E0D-5A98395AA44D}" type="datetime1">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9953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B047400-4BA0-4546-8E72-F73116D0D39D}" type="datetime1">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166617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8C30C3E-F4AE-4C00-BBC7-D76A7A311301}" type="datetime1">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285955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2C198E4-E96A-481B-B656-2F739A539F02}" type="datetime1">
              <a:rPr kumimoji="1" lang="ja-JP" altLang="en-US" smtClean="0"/>
              <a:t>2017/10/26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24839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38B6D2A-8521-4619-8E58-21CA02F6E38F}" type="datetime1">
              <a:rPr kumimoji="1" lang="ja-JP" altLang="en-US" smtClean="0"/>
              <a:t>2017/10/26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171538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5CE1D26-6D7B-4FC2-AFD2-FB1AF0BDE885}" type="datetime1">
              <a:rPr kumimoji="1" lang="ja-JP" altLang="en-US" smtClean="0"/>
              <a:t>2017/10/26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64985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7E2E64-E1F6-49BA-9C32-0E7ACDA3ECC1}" type="datetime1">
              <a:rPr kumimoji="1" lang="ja-JP" altLang="en-US" smtClean="0"/>
              <a:t>2017/10/26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37541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784AD7B-F583-4A1B-9786-B8CBE9C8D928}" type="datetime1">
              <a:rPr kumimoji="1" lang="ja-JP" altLang="en-US" smtClean="0"/>
              <a:t>2017/10/26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419319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9C52D52-AF96-4424-84A4-229912061C51}" type="datetime1">
              <a:rPr kumimoji="1" lang="ja-JP" altLang="en-US" smtClean="0"/>
              <a:t>2017/10/26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78947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fld id="{5C5547A1-AC82-49AF-8B77-4DBAC56F523E}" type="datetime1">
              <a:rPr lang="ja-JP" altLang="en-US" smtClean="0"/>
              <a:t>2017/10/26</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a:solidFill>
                  <a:schemeClr val="tx1">
                    <a:tint val="75000"/>
                  </a:schemeClr>
                </a:solidFill>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8AEBDCA3-918C-4541-BF84-4F93CF1796EA}" type="slidenum">
              <a:rPr lang="ja-JP" altLang="en-US" smtClean="0"/>
              <a:pPr/>
              <a:t>‹#›</a:t>
            </a:fld>
            <a:endParaRPr lang="ja-JP" altLang="en-US"/>
          </a:p>
        </p:txBody>
      </p:sp>
    </p:spTree>
    <p:extLst>
      <p:ext uri="{BB962C8B-B14F-4D97-AF65-F5344CB8AC3E}">
        <p14:creationId xmlns:p14="http://schemas.microsoft.com/office/powerpoint/2010/main" val="143500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251.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242.png"/><Relationship Id="rId5" Type="http://schemas.openxmlformats.org/officeDocument/2006/relationships/image" Target="../media/image231.png"/></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241.png"/></Relationships>
</file>

<file path=ppt/slides/_rels/slide28.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24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2.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3.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4.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41.png"/><Relationship Id="rId2"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320.png"/><Relationship Id="rId11" Type="http://schemas.openxmlformats.org/officeDocument/2006/relationships/image" Target="../media/image370.png"/><Relationship Id="rId5" Type="http://schemas.openxmlformats.org/officeDocument/2006/relationships/image" Target="../media/image310.png"/><Relationship Id="rId10" Type="http://schemas.openxmlformats.org/officeDocument/2006/relationships/image" Target="../media/image360.png"/><Relationship Id="rId4" Type="http://schemas.openxmlformats.org/officeDocument/2006/relationships/image" Target="../media/image300.png"/><Relationship Id="rId9" Type="http://schemas.openxmlformats.org/officeDocument/2006/relationships/image" Target="../media/image3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Layout" Target="../diagrams/layout1.xml"/><Relationship Id="rId7" Type="http://schemas.openxmlformats.org/officeDocument/2006/relationships/image" Target="../media/image35.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emf"/><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1.jpeg"/><Relationship Id="rId7" Type="http://schemas.openxmlformats.org/officeDocument/2006/relationships/image" Target="../media/image55.jpeg"/><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image" Target="../media/image52.jpe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rodrigob.github.io/are_we_there_yet/build/classification_datasets_results.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 xmlns:a16="http://schemas.microsoft.com/office/drawing/2014/main" id="{629072A1-BC6A-4E01-943B-A11AE234A48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44733" y="2935087"/>
            <a:ext cx="6847268" cy="3922914"/>
          </a:xfrm>
          <a:prstGeom prst="rect">
            <a:avLst/>
          </a:prstGeom>
        </p:spPr>
      </p:pic>
      <p:sp>
        <p:nvSpPr>
          <p:cNvPr id="2" name="タイトル 1"/>
          <p:cNvSpPr>
            <a:spLocks noGrp="1"/>
          </p:cNvSpPr>
          <p:nvPr>
            <p:ph type="ctrTitle"/>
          </p:nvPr>
        </p:nvSpPr>
        <p:spPr>
          <a:xfrm>
            <a:off x="390659" y="410961"/>
            <a:ext cx="11393509" cy="2387600"/>
          </a:xfrm>
          <a:noFill/>
        </p:spPr>
        <p:txBody>
          <a:bodyPr>
            <a:normAutofit/>
          </a:bodyPr>
          <a:lstStyle/>
          <a:p>
            <a:pPr algn="l"/>
            <a:r>
              <a:rPr kumimoji="1" lang="ja-JP" altLang="en-US" dirty="0"/>
              <a:t>テクノベート勉強会</a:t>
            </a:r>
            <a:r>
              <a:rPr kumimoji="1" lang="en-US" altLang="ja-JP" dirty="0"/>
              <a:t/>
            </a:r>
            <a:br>
              <a:rPr kumimoji="1" lang="en-US" altLang="ja-JP" dirty="0"/>
            </a:br>
            <a:r>
              <a:rPr lang="ja-JP" altLang="en-US" sz="2800" dirty="0"/>
              <a:t>人工知能</a:t>
            </a:r>
            <a:r>
              <a:rPr lang="en-US" altLang="ja-JP" sz="2800" dirty="0"/>
              <a:t>/</a:t>
            </a:r>
            <a:r>
              <a:rPr lang="ja-JP" altLang="en-US" sz="2800" dirty="0"/>
              <a:t>ディープラーニングのプログラミング・ワークショップ</a:t>
            </a:r>
            <a:endParaRPr kumimoji="1" lang="ja-JP" altLang="en-US" sz="2400" dirty="0"/>
          </a:p>
        </p:txBody>
      </p:sp>
      <p:sp>
        <p:nvSpPr>
          <p:cNvPr id="3" name="サブタイトル 2"/>
          <p:cNvSpPr>
            <a:spLocks noGrp="1"/>
          </p:cNvSpPr>
          <p:nvPr>
            <p:ph type="subTitle" idx="1"/>
          </p:nvPr>
        </p:nvSpPr>
        <p:spPr>
          <a:xfrm>
            <a:off x="390659" y="3490996"/>
            <a:ext cx="9144000" cy="1655762"/>
          </a:xfrm>
          <a:noFill/>
        </p:spPr>
        <p:txBody>
          <a:bodyPr>
            <a:normAutofit/>
          </a:bodyPr>
          <a:lstStyle/>
          <a:p>
            <a:pPr algn="l"/>
            <a:endParaRPr kumimoji="1" lang="en-US" altLang="ja-JP" dirty="0"/>
          </a:p>
          <a:p>
            <a:pPr algn="l"/>
            <a:r>
              <a:rPr kumimoji="1" lang="en-US" altLang="ja-JP" dirty="0"/>
              <a:t>2017</a:t>
            </a:r>
            <a:r>
              <a:rPr kumimoji="1" lang="ja-JP" altLang="en-US" dirty="0"/>
              <a:t>年</a:t>
            </a:r>
            <a:r>
              <a:rPr kumimoji="1" lang="en-US" altLang="ja-JP" dirty="0"/>
              <a:t>12</a:t>
            </a:r>
            <a:r>
              <a:rPr kumimoji="1" lang="ja-JP" altLang="en-US" dirty="0"/>
              <a:t>月</a:t>
            </a:r>
            <a:r>
              <a:rPr lang="en-US" altLang="ja-JP" dirty="0"/>
              <a:t>2</a:t>
            </a:r>
            <a:r>
              <a:rPr kumimoji="1" lang="ja-JP" altLang="en-US" dirty="0"/>
              <a:t>日</a:t>
            </a:r>
            <a:endParaRPr lang="en-US" altLang="ja-JP" dirty="0"/>
          </a:p>
          <a:p>
            <a:pPr algn="l"/>
            <a:r>
              <a:rPr kumimoji="1" lang="ja-JP" altLang="en-US" dirty="0"/>
              <a:t>名古屋校 </a:t>
            </a:r>
            <a:r>
              <a:rPr kumimoji="1" lang="en-US" altLang="ja-JP" dirty="0"/>
              <a:t>2011</a:t>
            </a:r>
            <a:r>
              <a:rPr kumimoji="1" lang="ja-JP" altLang="en-US" dirty="0"/>
              <a:t>期 越智 由浩</a:t>
            </a:r>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1</a:t>
            </a:fld>
            <a:endParaRPr lang="ja-JP" altLang="en-US"/>
          </a:p>
        </p:txBody>
      </p:sp>
    </p:spTree>
    <p:extLst>
      <p:ext uri="{BB962C8B-B14F-4D97-AF65-F5344CB8AC3E}">
        <p14:creationId xmlns:p14="http://schemas.microsoft.com/office/powerpoint/2010/main" val="879838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74E79F0-03F1-452E-8581-730A55236767}"/>
              </a:ext>
            </a:extLst>
          </p:cNvPr>
          <p:cNvSpPr>
            <a:spLocks noGrp="1"/>
          </p:cNvSpPr>
          <p:nvPr>
            <p:ph type="title"/>
          </p:nvPr>
        </p:nvSpPr>
        <p:spPr>
          <a:xfrm>
            <a:off x="838200" y="387002"/>
            <a:ext cx="10515600" cy="1325563"/>
          </a:xfrm>
        </p:spPr>
        <p:txBody>
          <a:bodyPr/>
          <a:lstStyle/>
          <a:p>
            <a:r>
              <a:rPr lang="ja-JP" altLang="en-US" dirty="0"/>
              <a:t>「関数」ってなに？</a:t>
            </a:r>
            <a:endParaRPr kumimoji="1" lang="ja-JP" altLang="en-US" dirty="0"/>
          </a:p>
        </p:txBody>
      </p:sp>
      <p:sp>
        <p:nvSpPr>
          <p:cNvPr id="3" name="スライド番号プレースホルダー 2">
            <a:extLst>
              <a:ext uri="{FF2B5EF4-FFF2-40B4-BE49-F238E27FC236}">
                <a16:creationId xmlns="" xmlns:a16="http://schemas.microsoft.com/office/drawing/2014/main" id="{03530D94-C8AD-4AA7-B8E0-26A9920FE896}"/>
              </a:ext>
            </a:extLst>
          </p:cNvPr>
          <p:cNvSpPr>
            <a:spLocks noGrp="1"/>
          </p:cNvSpPr>
          <p:nvPr>
            <p:ph type="sldNum" sz="quarter" idx="12"/>
          </p:nvPr>
        </p:nvSpPr>
        <p:spPr/>
        <p:txBody>
          <a:bodyPr/>
          <a:lstStyle/>
          <a:p>
            <a:fld id="{8AEBDCA3-918C-4541-BF84-4F93CF1796EA}" type="slidenum">
              <a:rPr kumimoji="1" lang="ja-JP" altLang="en-US" smtClean="0"/>
              <a:t>10</a:t>
            </a:fld>
            <a:endParaRPr kumimoji="1" lang="ja-JP" altLang="en-US"/>
          </a:p>
        </p:txBody>
      </p:sp>
      <p:sp>
        <p:nvSpPr>
          <p:cNvPr id="4" name="正方形/長方形 3">
            <a:extLst>
              <a:ext uri="{FF2B5EF4-FFF2-40B4-BE49-F238E27FC236}">
                <a16:creationId xmlns="" xmlns:a16="http://schemas.microsoft.com/office/drawing/2014/main" id="{57817908-4E41-416B-A2F2-BA2FDC969A20}"/>
              </a:ext>
            </a:extLst>
          </p:cNvPr>
          <p:cNvSpPr/>
          <p:nvPr/>
        </p:nvSpPr>
        <p:spPr>
          <a:xfrm>
            <a:off x="4840310" y="2601533"/>
            <a:ext cx="2511380" cy="2511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3200" dirty="0"/>
          </a:p>
        </p:txBody>
      </p:sp>
      <p:cxnSp>
        <p:nvCxnSpPr>
          <p:cNvPr id="6" name="直線矢印コネクタ 5">
            <a:extLst>
              <a:ext uri="{FF2B5EF4-FFF2-40B4-BE49-F238E27FC236}">
                <a16:creationId xmlns="" xmlns:a16="http://schemas.microsoft.com/office/drawing/2014/main" id="{5E2D1FE0-DADE-4403-9F68-432CBC4A8CC2}"/>
              </a:ext>
            </a:extLst>
          </p:cNvPr>
          <p:cNvCxnSpPr/>
          <p:nvPr/>
        </p:nvCxnSpPr>
        <p:spPr>
          <a:xfrm>
            <a:off x="2176530" y="3857223"/>
            <a:ext cx="2369712"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 xmlns:a16="http://schemas.microsoft.com/office/drawing/2014/main" id="{1C46C178-479C-443B-B0DF-241675E67624}"/>
              </a:ext>
            </a:extLst>
          </p:cNvPr>
          <p:cNvCxnSpPr/>
          <p:nvPr/>
        </p:nvCxnSpPr>
        <p:spPr>
          <a:xfrm>
            <a:off x="7519120" y="3810001"/>
            <a:ext cx="2369712"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 xmlns:a16="http://schemas.microsoft.com/office/drawing/2014/main" id="{FF7D9F2D-2A1B-47B4-9045-D295AB420787}"/>
              </a:ext>
            </a:extLst>
          </p:cNvPr>
          <p:cNvSpPr txBox="1"/>
          <p:nvPr/>
        </p:nvSpPr>
        <p:spPr>
          <a:xfrm>
            <a:off x="2790179" y="3299001"/>
            <a:ext cx="902811" cy="523220"/>
          </a:xfrm>
          <a:prstGeom prst="rect">
            <a:avLst/>
          </a:prstGeom>
          <a:noFill/>
        </p:spPr>
        <p:txBody>
          <a:bodyPr wrap="none" rtlCol="0">
            <a:spAutoFit/>
          </a:bodyPr>
          <a:lstStyle/>
          <a:p>
            <a:r>
              <a:rPr kumimoji="1" lang="ja-JP" altLang="en-US" sz="2800" dirty="0"/>
              <a:t>入力</a:t>
            </a:r>
          </a:p>
        </p:txBody>
      </p:sp>
      <p:sp>
        <p:nvSpPr>
          <p:cNvPr id="9" name="テキスト ボックス 8">
            <a:extLst>
              <a:ext uri="{FF2B5EF4-FFF2-40B4-BE49-F238E27FC236}">
                <a16:creationId xmlns="" xmlns:a16="http://schemas.microsoft.com/office/drawing/2014/main" id="{F1C25A36-A632-4C39-ABE6-0717547A6D81}"/>
              </a:ext>
            </a:extLst>
          </p:cNvPr>
          <p:cNvSpPr txBox="1"/>
          <p:nvPr/>
        </p:nvSpPr>
        <p:spPr>
          <a:xfrm>
            <a:off x="8118817" y="3299001"/>
            <a:ext cx="902811" cy="523220"/>
          </a:xfrm>
          <a:prstGeom prst="rect">
            <a:avLst/>
          </a:prstGeom>
          <a:noFill/>
        </p:spPr>
        <p:txBody>
          <a:bodyPr wrap="none" rtlCol="0">
            <a:spAutoFit/>
          </a:bodyPr>
          <a:lstStyle/>
          <a:p>
            <a:r>
              <a:rPr kumimoji="1" lang="ja-JP" altLang="en-US" sz="2800" dirty="0"/>
              <a:t>出力</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 xmlns:a16="http://schemas.microsoft.com/office/drawing/2014/main" id="{7DAB1F16-3777-4521-B3C9-F49BE337683C}"/>
                  </a:ext>
                </a:extLst>
              </p:cNvPr>
              <p:cNvSpPr txBox="1"/>
              <p:nvPr/>
            </p:nvSpPr>
            <p:spPr>
              <a:xfrm>
                <a:off x="5145939" y="3480459"/>
                <a:ext cx="19077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3600" i="1" smtClean="0">
                          <a:latin typeface="Cambria Math" panose="02040503050406030204" pitchFamily="18" charset="0"/>
                        </a:rPr>
                        <m:t>𝑦</m:t>
                      </m:r>
                      <m:r>
                        <a:rPr kumimoji="1" lang="ja-JP" altLang="en-US" sz="3600" i="0">
                          <a:latin typeface="Cambria Math" panose="02040503050406030204" pitchFamily="18" charset="0"/>
                        </a:rPr>
                        <m:t>=</m:t>
                      </m:r>
                      <m:r>
                        <a:rPr kumimoji="1" lang="ja-JP" altLang="en-US" sz="3600" i="1">
                          <a:latin typeface="Cambria Math" panose="02040503050406030204" pitchFamily="18" charset="0"/>
                        </a:rPr>
                        <m:t>𝑓</m:t>
                      </m:r>
                      <m:d>
                        <m:dPr>
                          <m:ctrlPr>
                            <a:rPr kumimoji="1" lang="ja-JP" altLang="en-US" sz="3600" i="1">
                              <a:latin typeface="Cambria Math"/>
                            </a:rPr>
                          </m:ctrlPr>
                        </m:dPr>
                        <m:e>
                          <m:r>
                            <a:rPr kumimoji="1" lang="ja-JP" altLang="en-US" sz="3600" i="1">
                              <a:latin typeface="Cambria Math" panose="02040503050406030204" pitchFamily="18" charset="0"/>
                            </a:rPr>
                            <m:t>𝑥</m:t>
                          </m:r>
                        </m:e>
                      </m:d>
                    </m:oMath>
                  </m:oMathPara>
                </a14:m>
                <a:endParaRPr kumimoji="1" lang="ja-JP" altLang="en-US" sz="3600" dirty="0"/>
              </a:p>
            </p:txBody>
          </p:sp>
        </mc:Choice>
        <mc:Fallback xmlns="">
          <p:sp>
            <p:nvSpPr>
              <p:cNvPr id="13" name="テキスト ボックス 12">
                <a:extLst>
                  <a:ext uri="{FF2B5EF4-FFF2-40B4-BE49-F238E27FC236}">
                    <a16:creationId xmlns:a16="http://schemas.microsoft.com/office/drawing/2014/main" id="{7DAB1F16-3777-4521-B3C9-F49BE337683C}"/>
                  </a:ext>
                </a:extLst>
              </p:cNvPr>
              <p:cNvSpPr txBox="1">
                <a:spLocks noRot="1" noChangeAspect="1" noMove="1" noResize="1" noEditPoints="1" noAdjustHandles="1" noChangeArrowheads="1" noChangeShapeType="1" noTextEdit="1"/>
              </p:cNvSpPr>
              <p:nvPr/>
            </p:nvSpPr>
            <p:spPr>
              <a:xfrm>
                <a:off x="5145939" y="3480459"/>
                <a:ext cx="1907766"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 xmlns:a16="http://schemas.microsoft.com/office/drawing/2014/main" id="{4E2DEC96-3E01-44A8-8B64-437D7E987F23}"/>
                  </a:ext>
                </a:extLst>
              </p:cNvPr>
              <p:cNvSpPr txBox="1"/>
              <p:nvPr/>
            </p:nvSpPr>
            <p:spPr>
              <a:xfrm>
                <a:off x="9021628" y="3203460"/>
                <a:ext cx="39741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3600" i="1" smtClean="0">
                          <a:latin typeface="Cambria Math" panose="02040503050406030204" pitchFamily="18" charset="0"/>
                        </a:rPr>
                        <m:t>𝑦</m:t>
                      </m:r>
                    </m:oMath>
                  </m:oMathPara>
                </a14:m>
                <a:endParaRPr kumimoji="1" lang="ja-JP" altLang="en-US" sz="3600" dirty="0"/>
              </a:p>
            </p:txBody>
          </p:sp>
        </mc:Choice>
        <mc:Fallback xmlns="">
          <p:sp>
            <p:nvSpPr>
              <p:cNvPr id="14" name="テキスト ボックス 13">
                <a:extLst>
                  <a:ext uri="{FF2B5EF4-FFF2-40B4-BE49-F238E27FC236}">
                    <a16:creationId xmlns:a16="http://schemas.microsoft.com/office/drawing/2014/main" id="{4E2DEC96-3E01-44A8-8B64-437D7E987F23}"/>
                  </a:ext>
                </a:extLst>
              </p:cNvPr>
              <p:cNvSpPr txBox="1">
                <a:spLocks noRot="1" noChangeAspect="1" noMove="1" noResize="1" noEditPoints="1" noAdjustHandles="1" noChangeArrowheads="1" noChangeShapeType="1" noTextEdit="1"/>
              </p:cNvSpPr>
              <p:nvPr/>
            </p:nvSpPr>
            <p:spPr>
              <a:xfrm>
                <a:off x="9021628" y="3203460"/>
                <a:ext cx="397416" cy="55399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 xmlns:a16="http://schemas.microsoft.com/office/drawing/2014/main" id="{5B5C3388-1E4B-488F-90D3-F17EBDAFD8EE}"/>
                  </a:ext>
                </a:extLst>
              </p:cNvPr>
              <p:cNvSpPr txBox="1"/>
              <p:nvPr/>
            </p:nvSpPr>
            <p:spPr>
              <a:xfrm>
                <a:off x="3667745" y="3229218"/>
                <a:ext cx="3906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3600" i="1">
                          <a:latin typeface="Cambria Math" panose="02040503050406030204" pitchFamily="18" charset="0"/>
                        </a:rPr>
                        <m:t>𝑥</m:t>
                      </m:r>
                    </m:oMath>
                  </m:oMathPara>
                </a14:m>
                <a:endParaRPr kumimoji="1" lang="ja-JP" altLang="en-US" sz="3600" dirty="0"/>
              </a:p>
            </p:txBody>
          </p:sp>
        </mc:Choice>
        <mc:Fallback xmlns="">
          <p:sp>
            <p:nvSpPr>
              <p:cNvPr id="15" name="テキスト ボックス 14">
                <a:extLst>
                  <a:ext uri="{FF2B5EF4-FFF2-40B4-BE49-F238E27FC236}">
                    <a16:creationId xmlns:a16="http://schemas.microsoft.com/office/drawing/2014/main" id="{5B5C3388-1E4B-488F-90D3-F17EBDAFD8EE}"/>
                  </a:ext>
                </a:extLst>
              </p:cNvPr>
              <p:cNvSpPr txBox="1">
                <a:spLocks noRot="1" noChangeAspect="1" noMove="1" noResize="1" noEditPoints="1" noAdjustHandles="1" noChangeArrowheads="1" noChangeShapeType="1" noTextEdit="1"/>
              </p:cNvSpPr>
              <p:nvPr/>
            </p:nvSpPr>
            <p:spPr>
              <a:xfrm>
                <a:off x="3667745" y="3229218"/>
                <a:ext cx="390684" cy="55399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84817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活性化関数</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90638" y="2134791"/>
            <a:ext cx="320992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23534" y="2149078"/>
            <a:ext cx="31813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130887" y="2120503"/>
            <a:ext cx="31623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矢印コネクタ 3"/>
          <p:cNvCxnSpPr/>
          <p:nvPr/>
        </p:nvCxnSpPr>
        <p:spPr>
          <a:xfrm flipV="1">
            <a:off x="924791" y="2567312"/>
            <a:ext cx="0" cy="17041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8346" y="3137285"/>
            <a:ext cx="800219" cy="461665"/>
          </a:xfrm>
          <a:prstGeom prst="rect">
            <a:avLst/>
          </a:prstGeom>
          <a:noFill/>
        </p:spPr>
        <p:txBody>
          <a:bodyPr wrap="none" rtlCol="0">
            <a:spAutoFit/>
          </a:bodyPr>
          <a:lstStyle/>
          <a:p>
            <a:r>
              <a:rPr kumimoji="1" lang="ja-JP" altLang="en-US" sz="2400"/>
              <a:t>出力</a:t>
            </a:r>
            <a:endParaRPr kumimoji="1" lang="ja-JP" altLang="en-US" sz="2400" dirty="0"/>
          </a:p>
        </p:txBody>
      </p:sp>
      <p:sp>
        <p:nvSpPr>
          <p:cNvPr id="5" name="テキスト ボックス 4"/>
          <p:cNvSpPr txBox="1"/>
          <p:nvPr/>
        </p:nvSpPr>
        <p:spPr>
          <a:xfrm>
            <a:off x="1894377" y="1537137"/>
            <a:ext cx="2031325" cy="461665"/>
          </a:xfrm>
          <a:prstGeom prst="rect">
            <a:avLst/>
          </a:prstGeom>
          <a:noFill/>
        </p:spPr>
        <p:txBody>
          <a:bodyPr wrap="none" rtlCol="0">
            <a:spAutoFit/>
          </a:bodyPr>
          <a:lstStyle/>
          <a:p>
            <a:r>
              <a:rPr kumimoji="1" lang="ja-JP" altLang="en-US" sz="2400" dirty="0"/>
              <a:t>ステップ関数</a:t>
            </a:r>
          </a:p>
        </p:txBody>
      </p:sp>
      <p:sp>
        <p:nvSpPr>
          <p:cNvPr id="10" name="テキスト ボックス 9"/>
          <p:cNvSpPr txBox="1"/>
          <p:nvPr/>
        </p:nvSpPr>
        <p:spPr>
          <a:xfrm>
            <a:off x="5197569" y="1547572"/>
            <a:ext cx="2339102" cy="461665"/>
          </a:xfrm>
          <a:prstGeom prst="rect">
            <a:avLst/>
          </a:prstGeom>
          <a:noFill/>
        </p:spPr>
        <p:txBody>
          <a:bodyPr wrap="none" rtlCol="0">
            <a:spAutoFit/>
          </a:bodyPr>
          <a:lstStyle/>
          <a:p>
            <a:r>
              <a:rPr kumimoji="1" lang="ja-JP" altLang="en-US" sz="2400" dirty="0"/>
              <a:t>シグモイド関数</a:t>
            </a:r>
          </a:p>
        </p:txBody>
      </p:sp>
      <p:sp>
        <p:nvSpPr>
          <p:cNvPr id="11" name="テキスト ボックス 10"/>
          <p:cNvSpPr txBox="1"/>
          <p:nvPr/>
        </p:nvSpPr>
        <p:spPr>
          <a:xfrm>
            <a:off x="8592847" y="1337804"/>
            <a:ext cx="3350597" cy="830997"/>
          </a:xfrm>
          <a:prstGeom prst="rect">
            <a:avLst/>
          </a:prstGeom>
          <a:noFill/>
        </p:spPr>
        <p:txBody>
          <a:bodyPr wrap="none" rtlCol="0">
            <a:spAutoFit/>
          </a:bodyPr>
          <a:lstStyle/>
          <a:p>
            <a:r>
              <a:rPr lang="en-US" altLang="ja-JP" sz="2400" dirty="0" err="1"/>
              <a:t>Re</a:t>
            </a:r>
            <a:r>
              <a:rPr kumimoji="1" lang="en-US" altLang="ja-JP" sz="2400" dirty="0" err="1"/>
              <a:t>LU</a:t>
            </a:r>
            <a:r>
              <a:rPr kumimoji="1" lang="ja-JP" altLang="en-US" sz="2400" dirty="0"/>
              <a:t>関数</a:t>
            </a:r>
            <a:endParaRPr kumimoji="1" lang="en-US" altLang="ja-JP" sz="2400" dirty="0"/>
          </a:p>
          <a:p>
            <a:r>
              <a:rPr kumimoji="1" lang="en-US" altLang="ja-JP" sz="2400" dirty="0"/>
              <a:t>(</a:t>
            </a:r>
            <a:r>
              <a:rPr kumimoji="1" lang="en-US" altLang="ja-JP" sz="2400" u="sng" dirty="0"/>
              <a:t>Re</a:t>
            </a:r>
            <a:r>
              <a:rPr kumimoji="1" lang="en-US" altLang="ja-JP" sz="2400" dirty="0"/>
              <a:t>ctified </a:t>
            </a:r>
            <a:r>
              <a:rPr kumimoji="1" lang="en-US" altLang="ja-JP" sz="2400" u="sng" dirty="0"/>
              <a:t>L</a:t>
            </a:r>
            <a:r>
              <a:rPr kumimoji="1" lang="en-US" altLang="ja-JP" sz="2400" dirty="0"/>
              <a:t>inear </a:t>
            </a:r>
            <a:r>
              <a:rPr kumimoji="1" lang="en-US" altLang="ja-JP" sz="2400" u="sng" dirty="0"/>
              <a:t>U</a:t>
            </a:r>
            <a:r>
              <a:rPr kumimoji="1" lang="en-US" altLang="ja-JP" sz="2400" dirty="0"/>
              <a:t>nit)</a:t>
            </a:r>
            <a:endParaRPr kumimoji="1" lang="ja-JP" altLang="en-US" sz="2400"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325260" y="5299322"/>
            <a:ext cx="2773554" cy="131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922100" y="5447245"/>
            <a:ext cx="2921478" cy="101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359499" y="5336303"/>
            <a:ext cx="3050911" cy="1238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11</a:t>
            </a:fld>
            <a:endParaRPr kumimoji="1" lang="ja-JP" altLang="en-US"/>
          </a:p>
        </p:txBody>
      </p:sp>
      <p:cxnSp>
        <p:nvCxnSpPr>
          <p:cNvPr id="7" name="直線矢印コネクタ 6"/>
          <p:cNvCxnSpPr/>
          <p:nvPr/>
        </p:nvCxnSpPr>
        <p:spPr>
          <a:xfrm>
            <a:off x="1622738" y="4700788"/>
            <a:ext cx="2601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262582" y="4696210"/>
            <a:ext cx="3262432" cy="461665"/>
          </a:xfrm>
          <a:prstGeom prst="rect">
            <a:avLst/>
          </a:prstGeom>
          <a:noFill/>
        </p:spPr>
        <p:txBody>
          <a:bodyPr wrap="none" rtlCol="0">
            <a:spAutoFit/>
          </a:bodyPr>
          <a:lstStyle/>
          <a:p>
            <a:r>
              <a:rPr kumimoji="1" lang="ja-JP" altLang="en-US" sz="2400" dirty="0"/>
              <a:t>入力の総和＋バイアス</a:t>
            </a:r>
          </a:p>
        </p:txBody>
      </p:sp>
    </p:spTree>
    <p:extLst>
      <p:ext uri="{BB962C8B-B14F-4D97-AF65-F5344CB8AC3E}">
        <p14:creationId xmlns:p14="http://schemas.microsoft.com/office/powerpoint/2010/main" val="1235234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633597"/>
            <a:ext cx="10515600" cy="1325563"/>
          </a:xfrm>
        </p:spPr>
        <p:txBody>
          <a:bodyPr>
            <a:noAutofit/>
          </a:bodyPr>
          <a:lstStyle/>
          <a:p>
            <a:r>
              <a:rPr kumimoji="1" lang="ja-JP" altLang="en-US" sz="4000" dirty="0"/>
              <a:t>手触り感持って</a:t>
            </a:r>
            <a:r>
              <a:rPr lang="ja-JP" altLang="en-US" sz="4000" dirty="0"/>
              <a:t>理解するために、</a:t>
            </a:r>
            <a:r>
              <a:rPr kumimoji="1" lang="ja-JP" altLang="en-US" sz="4000" dirty="0"/>
              <a:t>さほどディープじゃない</a:t>
            </a:r>
            <a:r>
              <a:rPr lang="ja-JP" altLang="en-US" sz="4000" dirty="0"/>
              <a:t>ニューラルネットワークモデルを使って手計算してみよう</a:t>
            </a:r>
            <a:endParaRPr kumimoji="1" lang="ja-JP" altLang="en-US" sz="40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12</a:t>
            </a:fld>
            <a:endParaRPr kumimoji="1" lang="ja-JP" altLang="en-US"/>
          </a:p>
        </p:txBody>
      </p:sp>
      <p:pic>
        <p:nvPicPr>
          <p:cNvPr id="4" name="図 3">
            <a:extLst>
              <a:ext uri="{FF2B5EF4-FFF2-40B4-BE49-F238E27FC236}">
                <a16:creationId xmlns="" xmlns:a16="http://schemas.microsoft.com/office/drawing/2014/main" id="{91B73944-D4D0-40C7-ADC6-A649E8DA572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79594" y="3515056"/>
            <a:ext cx="4258614" cy="2841294"/>
          </a:xfrm>
          <a:prstGeom prst="rect">
            <a:avLst/>
          </a:prstGeom>
        </p:spPr>
      </p:pic>
    </p:spTree>
    <p:extLst>
      <p:ext uri="{BB962C8B-B14F-4D97-AF65-F5344CB8AC3E}">
        <p14:creationId xmlns:p14="http://schemas.microsoft.com/office/powerpoint/2010/main" val="367024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stCxn id="4" idx="6"/>
            <a:endCxn id="10"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3052698" y="1357198"/>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77" name="テキスト ボックス 76"/>
          <p:cNvSpPr txBox="1"/>
          <p:nvPr/>
        </p:nvSpPr>
        <p:spPr>
          <a:xfrm>
            <a:off x="3151310" y="2060925"/>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78" name="テキスト ボックス 77"/>
          <p:cNvSpPr txBox="1"/>
          <p:nvPr/>
        </p:nvSpPr>
        <p:spPr>
          <a:xfrm>
            <a:off x="2698595" y="2764652"/>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79" name="テキスト ボックス 78"/>
          <p:cNvSpPr txBox="1"/>
          <p:nvPr/>
        </p:nvSpPr>
        <p:spPr>
          <a:xfrm>
            <a:off x="2774793" y="3647677"/>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0" name="テキスト ボックス 79"/>
          <p:cNvSpPr txBox="1"/>
          <p:nvPr/>
        </p:nvSpPr>
        <p:spPr>
          <a:xfrm>
            <a:off x="3075110" y="4136252"/>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1" name="テキスト ボックス 80"/>
          <p:cNvSpPr txBox="1"/>
          <p:nvPr/>
        </p:nvSpPr>
        <p:spPr>
          <a:xfrm>
            <a:off x="3093040" y="4880320"/>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83" name="テキスト ボックス 82"/>
          <p:cNvSpPr txBox="1"/>
          <p:nvPr/>
        </p:nvSpPr>
        <p:spPr>
          <a:xfrm>
            <a:off x="6035942" y="1329096"/>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84" name="テキスト ボックス 83"/>
          <p:cNvSpPr txBox="1"/>
          <p:nvPr/>
        </p:nvSpPr>
        <p:spPr>
          <a:xfrm>
            <a:off x="5825325" y="2005381"/>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5" name="テキスト ボックス 84"/>
          <p:cNvSpPr txBox="1"/>
          <p:nvPr/>
        </p:nvSpPr>
        <p:spPr>
          <a:xfrm>
            <a:off x="5899907" y="2783938"/>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6" name="テキスト ボックス 85"/>
          <p:cNvSpPr txBox="1"/>
          <p:nvPr/>
        </p:nvSpPr>
        <p:spPr>
          <a:xfrm>
            <a:off x="6027175" y="3444423"/>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87" name="テキスト ボックス 86"/>
          <p:cNvSpPr txBox="1"/>
          <p:nvPr/>
        </p:nvSpPr>
        <p:spPr>
          <a:xfrm>
            <a:off x="5746102" y="4607147"/>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88" name="テキスト ボックス 87"/>
          <p:cNvSpPr txBox="1"/>
          <p:nvPr/>
        </p:nvSpPr>
        <p:spPr>
          <a:xfrm>
            <a:off x="6035942" y="5249652"/>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90" name="テキスト ボックス 89"/>
          <p:cNvSpPr txBox="1"/>
          <p:nvPr/>
        </p:nvSpPr>
        <p:spPr>
          <a:xfrm>
            <a:off x="8822072" y="1690085"/>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91" name="テキスト ボックス 90"/>
          <p:cNvSpPr txBox="1"/>
          <p:nvPr/>
        </p:nvSpPr>
        <p:spPr>
          <a:xfrm>
            <a:off x="8526824" y="2528668"/>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92" name="テキスト ボックス 91"/>
          <p:cNvSpPr txBox="1"/>
          <p:nvPr/>
        </p:nvSpPr>
        <p:spPr>
          <a:xfrm>
            <a:off x="8587157" y="3812512"/>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93" name="テキスト ボックス 92"/>
          <p:cNvSpPr txBox="1"/>
          <p:nvPr/>
        </p:nvSpPr>
        <p:spPr>
          <a:xfrm>
            <a:off x="8845506" y="4806367"/>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94"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1517099" y="406421"/>
            <a:ext cx="737702" cy="369332"/>
          </a:xfrm>
          <a:prstGeom prst="rect">
            <a:avLst/>
          </a:prstGeom>
          <a:noFill/>
        </p:spPr>
        <p:txBody>
          <a:bodyPr wrap="none" rtlCol="0">
            <a:spAutoFit/>
          </a:bodyPr>
          <a:lstStyle/>
          <a:p>
            <a:r>
              <a:rPr kumimoji="1" lang="en-US" altLang="ja-JP" u="sng" dirty="0"/>
              <a:t>Input</a:t>
            </a:r>
            <a:endParaRPr kumimoji="1" lang="ja-JP" altLang="en-US" u="sng" dirty="0"/>
          </a:p>
        </p:txBody>
      </p:sp>
      <p:sp>
        <p:nvSpPr>
          <p:cNvPr id="52" name="テキスト ボックス 51"/>
          <p:cNvSpPr txBox="1"/>
          <p:nvPr/>
        </p:nvSpPr>
        <p:spPr>
          <a:xfrm>
            <a:off x="11117007" y="401397"/>
            <a:ext cx="920445" cy="369332"/>
          </a:xfrm>
          <a:prstGeom prst="rect">
            <a:avLst/>
          </a:prstGeom>
          <a:noFill/>
        </p:spPr>
        <p:txBody>
          <a:bodyPr wrap="none" rtlCol="0">
            <a:spAutoFit/>
          </a:bodyPr>
          <a:lstStyle/>
          <a:p>
            <a:r>
              <a:rPr kumimoji="1" lang="en-US" altLang="ja-JP" u="sng" dirty="0">
                <a:solidFill>
                  <a:srgbClr val="0070C0"/>
                </a:solidFill>
              </a:rPr>
              <a:t>Output</a:t>
            </a:r>
            <a:endParaRPr kumimoji="1" lang="ja-JP" altLang="en-US" u="sng" dirty="0">
              <a:solidFill>
                <a:srgbClr val="0070C0"/>
              </a:solidFill>
            </a:endParaRPr>
          </a:p>
        </p:txBody>
      </p:sp>
      <p:sp>
        <p:nvSpPr>
          <p:cNvPr id="55" name="テキスト ボックス 54"/>
          <p:cNvSpPr txBox="1"/>
          <p:nvPr/>
        </p:nvSpPr>
        <p:spPr>
          <a:xfrm>
            <a:off x="5354844" y="222279"/>
            <a:ext cx="1441420" cy="307777"/>
          </a:xfrm>
          <a:prstGeom prst="rect">
            <a:avLst/>
          </a:prstGeom>
          <a:noFill/>
        </p:spPr>
        <p:txBody>
          <a:bodyPr wrap="none" rtlCol="0">
            <a:spAutoFit/>
          </a:bodyPr>
          <a:lstStyle/>
          <a:p>
            <a:r>
              <a:rPr lang="ja-JP" altLang="en-US" sz="1400" dirty="0"/>
              <a:t>シグモイド関数</a:t>
            </a:r>
            <a:endParaRPr lang="en-US" altLang="ja-JP" sz="1400" dirty="0"/>
          </a:p>
        </p:txBody>
      </p:sp>
      <p:cxnSp>
        <p:nvCxnSpPr>
          <p:cNvPr id="13" name="直線コネクタ 12"/>
          <p:cNvCxnSpPr/>
          <p:nvPr/>
        </p:nvCxnSpPr>
        <p:spPr>
          <a:xfrm flipV="1">
            <a:off x="5430285" y="479098"/>
            <a:ext cx="265108" cy="528837"/>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13</a:t>
            </a:fld>
            <a:endParaRPr kumimoji="1" lang="ja-JP" altLang="en-US"/>
          </a:p>
        </p:txBody>
      </p:sp>
    </p:spTree>
    <p:extLst>
      <p:ext uri="{BB962C8B-B14F-4D97-AF65-F5344CB8AC3E}">
        <p14:creationId xmlns:p14="http://schemas.microsoft.com/office/powerpoint/2010/main" val="1434544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4237" y="426028"/>
            <a:ext cx="10764982" cy="6312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374073" y="56696"/>
            <a:ext cx="3185487" cy="369332"/>
          </a:xfrm>
          <a:prstGeom prst="rect">
            <a:avLst/>
          </a:prstGeom>
          <a:noFill/>
        </p:spPr>
        <p:txBody>
          <a:bodyPr wrap="none" rtlCol="0">
            <a:spAutoFit/>
          </a:bodyPr>
          <a:lstStyle/>
          <a:p>
            <a:r>
              <a:rPr lang="ja-JP" altLang="en-US" dirty="0"/>
              <a:t>シグモイド関数、参照シート</a:t>
            </a:r>
            <a:endParaRPr kumimoji="1" lang="ja-JP" altLang="en-US" dirty="0"/>
          </a:p>
        </p:txBody>
      </p:sp>
      <p:cxnSp>
        <p:nvCxnSpPr>
          <p:cNvPr id="5" name="直線コネクタ 4"/>
          <p:cNvCxnSpPr/>
          <p:nvPr/>
        </p:nvCxnSpPr>
        <p:spPr>
          <a:xfrm flipV="1">
            <a:off x="6408160" y="3218151"/>
            <a:ext cx="0" cy="29956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6789161" y="2670463"/>
            <a:ext cx="0" cy="354330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7057162" y="2379951"/>
            <a:ext cx="0" cy="38338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6643688" y="2888673"/>
            <a:ext cx="0" cy="33216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7199171" y="2175597"/>
            <a:ext cx="0" cy="40347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517073" y="3218151"/>
            <a:ext cx="488372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380634" y="3499366"/>
            <a:ext cx="1377300" cy="369332"/>
          </a:xfrm>
          <a:prstGeom prst="rect">
            <a:avLst/>
          </a:prstGeom>
          <a:noFill/>
        </p:spPr>
        <p:txBody>
          <a:bodyPr wrap="none" rtlCol="0">
            <a:spAutoFit/>
          </a:bodyPr>
          <a:lstStyle/>
          <a:p>
            <a:r>
              <a:rPr kumimoji="1" lang="en-US" altLang="ja-JP" dirty="0"/>
              <a:t>(0.3, 0.574)</a:t>
            </a:r>
            <a:endParaRPr kumimoji="1" lang="ja-JP" altLang="en-US" dirty="0"/>
          </a:p>
        </p:txBody>
      </p:sp>
      <p:sp>
        <p:nvSpPr>
          <p:cNvPr id="19" name="円/楕円 18"/>
          <p:cNvSpPr/>
          <p:nvPr/>
        </p:nvSpPr>
        <p:spPr>
          <a:xfrm>
            <a:off x="6286500" y="3127664"/>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p:cNvCxnSpPr/>
          <p:nvPr/>
        </p:nvCxnSpPr>
        <p:spPr>
          <a:xfrm flipV="1">
            <a:off x="5726761" y="3283527"/>
            <a:ext cx="528566" cy="358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1524433" y="2888673"/>
            <a:ext cx="511925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円/楕円 28"/>
          <p:cNvSpPr/>
          <p:nvPr/>
        </p:nvSpPr>
        <p:spPr>
          <a:xfrm>
            <a:off x="6508171" y="2789959"/>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315691" y="2379951"/>
            <a:ext cx="1633781" cy="369332"/>
          </a:xfrm>
          <a:prstGeom prst="rect">
            <a:avLst/>
          </a:prstGeom>
          <a:noFill/>
        </p:spPr>
        <p:txBody>
          <a:bodyPr wrap="none" rtlCol="0">
            <a:spAutoFit/>
          </a:bodyPr>
          <a:lstStyle/>
          <a:p>
            <a:r>
              <a:rPr kumimoji="1" lang="en-US" altLang="ja-JP" dirty="0"/>
              <a:t>(0.516, 0.626)</a:t>
            </a:r>
            <a:endParaRPr kumimoji="1" lang="ja-JP" altLang="en-US" dirty="0"/>
          </a:p>
        </p:txBody>
      </p:sp>
      <p:cxnSp>
        <p:nvCxnSpPr>
          <p:cNvPr id="31" name="直線矢印コネクタ 30"/>
          <p:cNvCxnSpPr/>
          <p:nvPr/>
        </p:nvCxnSpPr>
        <p:spPr>
          <a:xfrm>
            <a:off x="5835866" y="2523054"/>
            <a:ext cx="672305" cy="266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1541750" y="2708561"/>
            <a:ext cx="524741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6660571" y="2589068"/>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878027" y="1764702"/>
            <a:ext cx="1377300" cy="369332"/>
          </a:xfrm>
          <a:prstGeom prst="rect">
            <a:avLst/>
          </a:prstGeom>
          <a:noFill/>
        </p:spPr>
        <p:txBody>
          <a:bodyPr wrap="none" rtlCol="0">
            <a:spAutoFit/>
          </a:bodyPr>
          <a:lstStyle/>
          <a:p>
            <a:r>
              <a:rPr kumimoji="1" lang="en-US" altLang="ja-JP" dirty="0"/>
              <a:t>(0.7, 0.668)</a:t>
            </a:r>
            <a:endParaRPr kumimoji="1" lang="ja-JP" altLang="en-US" dirty="0"/>
          </a:p>
        </p:txBody>
      </p:sp>
      <p:cxnSp>
        <p:nvCxnSpPr>
          <p:cNvPr id="37" name="直線矢印コネクタ 36"/>
          <p:cNvCxnSpPr/>
          <p:nvPr/>
        </p:nvCxnSpPr>
        <p:spPr>
          <a:xfrm>
            <a:off x="6141721" y="1949368"/>
            <a:ext cx="518850" cy="615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1538285" y="2351802"/>
            <a:ext cx="55188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円/楕円 41"/>
          <p:cNvSpPr/>
          <p:nvPr/>
        </p:nvSpPr>
        <p:spPr>
          <a:xfrm>
            <a:off x="6911684" y="2265967"/>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7387025" y="2763527"/>
            <a:ext cx="1377300" cy="369332"/>
          </a:xfrm>
          <a:prstGeom prst="rect">
            <a:avLst/>
          </a:prstGeom>
          <a:noFill/>
        </p:spPr>
        <p:txBody>
          <a:bodyPr wrap="none" rtlCol="0">
            <a:spAutoFit/>
          </a:bodyPr>
          <a:lstStyle/>
          <a:p>
            <a:r>
              <a:rPr kumimoji="1" lang="en-US" altLang="ja-JP" dirty="0"/>
              <a:t>(1.1, 0.750)</a:t>
            </a:r>
            <a:endParaRPr kumimoji="1" lang="ja-JP" altLang="en-US" dirty="0"/>
          </a:p>
        </p:txBody>
      </p:sp>
      <p:cxnSp>
        <p:nvCxnSpPr>
          <p:cNvPr id="44" name="直線矢印コネクタ 43"/>
          <p:cNvCxnSpPr/>
          <p:nvPr/>
        </p:nvCxnSpPr>
        <p:spPr>
          <a:xfrm flipH="1" flipV="1">
            <a:off x="7109111" y="2450516"/>
            <a:ext cx="382734" cy="335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1545211" y="2223645"/>
            <a:ext cx="5653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円/楕円 48"/>
          <p:cNvSpPr/>
          <p:nvPr/>
        </p:nvSpPr>
        <p:spPr>
          <a:xfrm>
            <a:off x="7092660" y="2111512"/>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7653726" y="2282076"/>
            <a:ext cx="1633781" cy="369332"/>
          </a:xfrm>
          <a:prstGeom prst="rect">
            <a:avLst/>
          </a:prstGeom>
          <a:noFill/>
        </p:spPr>
        <p:txBody>
          <a:bodyPr wrap="none" rtlCol="0">
            <a:spAutoFit/>
          </a:bodyPr>
          <a:lstStyle/>
          <a:p>
            <a:r>
              <a:rPr kumimoji="1" lang="en-US" altLang="ja-JP" dirty="0"/>
              <a:t>(1.214, 0.771)</a:t>
            </a:r>
            <a:endParaRPr kumimoji="1" lang="ja-JP" altLang="en-US" dirty="0"/>
          </a:p>
        </p:txBody>
      </p:sp>
      <p:cxnSp>
        <p:nvCxnSpPr>
          <p:cNvPr id="51" name="直線矢印コネクタ 50"/>
          <p:cNvCxnSpPr/>
          <p:nvPr/>
        </p:nvCxnSpPr>
        <p:spPr>
          <a:xfrm flipH="1" flipV="1">
            <a:off x="7366243" y="2253088"/>
            <a:ext cx="382734" cy="90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14</a:t>
            </a:fld>
            <a:endParaRPr kumimoji="1" lang="ja-JP" altLang="en-US"/>
          </a:p>
        </p:txBody>
      </p:sp>
    </p:spTree>
    <p:extLst>
      <p:ext uri="{BB962C8B-B14F-4D97-AF65-F5344CB8AC3E}">
        <p14:creationId xmlns:p14="http://schemas.microsoft.com/office/powerpoint/2010/main" val="1439622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stCxn id="4" idx="6"/>
            <a:endCxn id="10"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3052698" y="1357198"/>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77" name="テキスト ボックス 76"/>
          <p:cNvSpPr txBox="1"/>
          <p:nvPr/>
        </p:nvSpPr>
        <p:spPr>
          <a:xfrm>
            <a:off x="3151310" y="2060925"/>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78" name="テキスト ボックス 77"/>
          <p:cNvSpPr txBox="1"/>
          <p:nvPr/>
        </p:nvSpPr>
        <p:spPr>
          <a:xfrm>
            <a:off x="2698595" y="2764652"/>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79" name="テキスト ボックス 78"/>
          <p:cNvSpPr txBox="1"/>
          <p:nvPr/>
        </p:nvSpPr>
        <p:spPr>
          <a:xfrm>
            <a:off x="2774793" y="3647677"/>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0" name="テキスト ボックス 79"/>
          <p:cNvSpPr txBox="1"/>
          <p:nvPr/>
        </p:nvSpPr>
        <p:spPr>
          <a:xfrm>
            <a:off x="3075110" y="4136252"/>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1" name="テキスト ボックス 80"/>
          <p:cNvSpPr txBox="1"/>
          <p:nvPr/>
        </p:nvSpPr>
        <p:spPr>
          <a:xfrm>
            <a:off x="3093040" y="4880320"/>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83" name="テキスト ボックス 82"/>
          <p:cNvSpPr txBox="1"/>
          <p:nvPr/>
        </p:nvSpPr>
        <p:spPr>
          <a:xfrm>
            <a:off x="6035942" y="1329096"/>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84" name="テキスト ボックス 83"/>
          <p:cNvSpPr txBox="1"/>
          <p:nvPr/>
        </p:nvSpPr>
        <p:spPr>
          <a:xfrm>
            <a:off x="5825325" y="2005381"/>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5" name="テキスト ボックス 84"/>
          <p:cNvSpPr txBox="1"/>
          <p:nvPr/>
        </p:nvSpPr>
        <p:spPr>
          <a:xfrm>
            <a:off x="5899907" y="2783938"/>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6" name="テキスト ボックス 85"/>
          <p:cNvSpPr txBox="1"/>
          <p:nvPr/>
        </p:nvSpPr>
        <p:spPr>
          <a:xfrm>
            <a:off x="6027175" y="3444423"/>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87" name="テキスト ボックス 86"/>
          <p:cNvSpPr txBox="1"/>
          <p:nvPr/>
        </p:nvSpPr>
        <p:spPr>
          <a:xfrm>
            <a:off x="5746102" y="4607147"/>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88" name="テキスト ボックス 87"/>
          <p:cNvSpPr txBox="1"/>
          <p:nvPr/>
        </p:nvSpPr>
        <p:spPr>
          <a:xfrm>
            <a:off x="6035942" y="5249652"/>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90" name="テキスト ボックス 89"/>
          <p:cNvSpPr txBox="1"/>
          <p:nvPr/>
        </p:nvSpPr>
        <p:spPr>
          <a:xfrm>
            <a:off x="8822072" y="1690085"/>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91" name="テキスト ボックス 90"/>
          <p:cNvSpPr txBox="1"/>
          <p:nvPr/>
        </p:nvSpPr>
        <p:spPr>
          <a:xfrm>
            <a:off x="8526824" y="2528668"/>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92" name="テキスト ボックス 91"/>
          <p:cNvSpPr txBox="1"/>
          <p:nvPr/>
        </p:nvSpPr>
        <p:spPr>
          <a:xfrm>
            <a:off x="8587157" y="3812512"/>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93" name="テキスト ボックス 92"/>
          <p:cNvSpPr txBox="1"/>
          <p:nvPr/>
        </p:nvSpPr>
        <p:spPr>
          <a:xfrm>
            <a:off x="8845506" y="4806367"/>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2" name="テキスト ボックス 1"/>
          <p:cNvSpPr txBox="1"/>
          <p:nvPr/>
        </p:nvSpPr>
        <p:spPr>
          <a:xfrm>
            <a:off x="222975" y="277404"/>
            <a:ext cx="1338828" cy="369332"/>
          </a:xfrm>
          <a:prstGeom prst="rect">
            <a:avLst/>
          </a:prstGeom>
          <a:noFill/>
        </p:spPr>
        <p:txBody>
          <a:bodyPr wrap="none" rtlCol="0">
            <a:spAutoFit/>
          </a:bodyPr>
          <a:lstStyle/>
          <a:p>
            <a:r>
              <a:rPr lang="ja-JP" altLang="en-US" dirty="0"/>
              <a:t>手計算結果</a:t>
            </a:r>
            <a:endParaRPr kumimoji="1" lang="ja-JP" altLang="en-US" dirty="0"/>
          </a:p>
        </p:txBody>
      </p:sp>
      <p:sp>
        <p:nvSpPr>
          <p:cNvPr id="3" name="テキスト ボックス 2"/>
          <p:cNvSpPr txBox="1"/>
          <p:nvPr/>
        </p:nvSpPr>
        <p:spPr>
          <a:xfrm>
            <a:off x="3465503" y="1576059"/>
            <a:ext cx="2715808" cy="369332"/>
          </a:xfrm>
          <a:prstGeom prst="rect">
            <a:avLst/>
          </a:prstGeom>
          <a:noFill/>
        </p:spPr>
        <p:txBody>
          <a:bodyPr wrap="none" rtlCol="0">
            <a:spAutoFit/>
          </a:bodyPr>
          <a:lstStyle/>
          <a:p>
            <a:r>
              <a:rPr lang="en-US" altLang="ja-JP" dirty="0">
                <a:solidFill>
                  <a:srgbClr val="0070C0"/>
                </a:solidFill>
              </a:rPr>
              <a:t>sig(0.1+0.1+0.1)=0.574</a:t>
            </a:r>
            <a:endParaRPr kumimoji="1" lang="ja-JP" altLang="en-US" dirty="0">
              <a:solidFill>
                <a:srgbClr val="0070C0"/>
              </a:solidFill>
            </a:endParaRPr>
          </a:p>
        </p:txBody>
      </p:sp>
      <p:sp>
        <p:nvSpPr>
          <p:cNvPr id="46" name="テキスト ボックス 45"/>
          <p:cNvSpPr txBox="1"/>
          <p:nvPr/>
        </p:nvSpPr>
        <p:spPr>
          <a:xfrm>
            <a:off x="3407955" y="3556501"/>
            <a:ext cx="2715808" cy="369332"/>
          </a:xfrm>
          <a:prstGeom prst="rect">
            <a:avLst/>
          </a:prstGeom>
          <a:noFill/>
        </p:spPr>
        <p:txBody>
          <a:bodyPr wrap="none" rtlCol="0">
            <a:spAutoFit/>
          </a:bodyPr>
          <a:lstStyle/>
          <a:p>
            <a:r>
              <a:rPr lang="en-US" altLang="ja-JP" dirty="0">
                <a:solidFill>
                  <a:srgbClr val="0070C0"/>
                </a:solidFill>
              </a:rPr>
              <a:t>sig(0.3+0.2+0.2)=0.668</a:t>
            </a:r>
            <a:endParaRPr kumimoji="1" lang="ja-JP" altLang="en-US" dirty="0">
              <a:solidFill>
                <a:srgbClr val="0070C0"/>
              </a:solidFill>
            </a:endParaRPr>
          </a:p>
        </p:txBody>
      </p:sp>
      <p:sp>
        <p:nvSpPr>
          <p:cNvPr id="48" name="テキスト ボックス 47"/>
          <p:cNvSpPr txBox="1"/>
          <p:nvPr/>
        </p:nvSpPr>
        <p:spPr>
          <a:xfrm>
            <a:off x="3322393" y="5680957"/>
            <a:ext cx="2715808" cy="369332"/>
          </a:xfrm>
          <a:prstGeom prst="rect">
            <a:avLst/>
          </a:prstGeom>
          <a:noFill/>
        </p:spPr>
        <p:txBody>
          <a:bodyPr wrap="none" rtlCol="0">
            <a:spAutoFit/>
          </a:bodyPr>
          <a:lstStyle/>
          <a:p>
            <a:r>
              <a:rPr lang="en-US" altLang="ja-JP" dirty="0">
                <a:solidFill>
                  <a:srgbClr val="0070C0"/>
                </a:solidFill>
              </a:rPr>
              <a:t>sig(0.5+0.3+0.3)=0.750</a:t>
            </a:r>
            <a:endParaRPr kumimoji="1" lang="ja-JP" altLang="en-US" dirty="0">
              <a:solidFill>
                <a:srgbClr val="0070C0"/>
              </a:solidFill>
            </a:endParaRPr>
          </a:p>
        </p:txBody>
      </p:sp>
      <p:sp>
        <p:nvSpPr>
          <p:cNvPr id="13" name="フリーフォーム: 図形 12"/>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リーフォーム: 図形 48"/>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図形 51"/>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図形 53"/>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5658668" y="905043"/>
            <a:ext cx="4095993" cy="369332"/>
          </a:xfrm>
          <a:prstGeom prst="rect">
            <a:avLst/>
          </a:prstGeom>
          <a:noFill/>
        </p:spPr>
        <p:txBody>
          <a:bodyPr wrap="none" rtlCol="0">
            <a:spAutoFit/>
          </a:bodyPr>
          <a:lstStyle/>
          <a:p>
            <a:r>
              <a:rPr lang="en-US" altLang="ja-JP" dirty="0">
                <a:solidFill>
                  <a:srgbClr val="0070C0"/>
                </a:solidFill>
              </a:rPr>
              <a:t>sig(0.0574+0.134+0.225+0.1)=0.626</a:t>
            </a:r>
            <a:endParaRPr kumimoji="1" lang="ja-JP" altLang="en-US" dirty="0">
              <a:solidFill>
                <a:srgbClr val="0070C0"/>
              </a:solidFill>
            </a:endParaRPr>
          </a:p>
        </p:txBody>
      </p:sp>
      <p:sp>
        <p:nvSpPr>
          <p:cNvPr id="56" name="テキスト ボックス 55"/>
          <p:cNvSpPr txBox="1"/>
          <p:nvPr/>
        </p:nvSpPr>
        <p:spPr>
          <a:xfrm>
            <a:off x="5639098" y="5398129"/>
            <a:ext cx="3967753" cy="369332"/>
          </a:xfrm>
          <a:prstGeom prst="rect">
            <a:avLst/>
          </a:prstGeom>
          <a:noFill/>
        </p:spPr>
        <p:txBody>
          <a:bodyPr wrap="none" rtlCol="0">
            <a:spAutoFit/>
          </a:bodyPr>
          <a:lstStyle/>
          <a:p>
            <a:r>
              <a:rPr lang="en-US" altLang="ja-JP" dirty="0">
                <a:solidFill>
                  <a:srgbClr val="0070C0"/>
                </a:solidFill>
              </a:rPr>
              <a:t>sig(0.230+0.334+0.450+0.2)=0.771</a:t>
            </a:r>
            <a:endParaRPr kumimoji="1" lang="ja-JP" altLang="en-US" dirty="0">
              <a:solidFill>
                <a:srgbClr val="0070C0"/>
              </a:solidFill>
            </a:endParaRPr>
          </a:p>
        </p:txBody>
      </p:sp>
      <p:sp>
        <p:nvSpPr>
          <p:cNvPr id="57" name="テキスト ボックス 56"/>
          <p:cNvSpPr txBox="1"/>
          <p:nvPr/>
        </p:nvSpPr>
        <p:spPr>
          <a:xfrm>
            <a:off x="9364083" y="2645501"/>
            <a:ext cx="2845651" cy="369332"/>
          </a:xfrm>
          <a:prstGeom prst="rect">
            <a:avLst/>
          </a:prstGeom>
          <a:noFill/>
        </p:spPr>
        <p:txBody>
          <a:bodyPr wrap="none" rtlCol="0">
            <a:spAutoFit/>
          </a:bodyPr>
          <a:lstStyle/>
          <a:p>
            <a:r>
              <a:rPr lang="en-US" altLang="ja-JP" dirty="0">
                <a:solidFill>
                  <a:srgbClr val="0070C0"/>
                </a:solidFill>
              </a:rPr>
              <a:t>0.0626+0.154+0.1=</a:t>
            </a:r>
            <a:r>
              <a:rPr lang="en-US" altLang="ja-JP" u="sng" dirty="0">
                <a:solidFill>
                  <a:srgbClr val="0070C0"/>
                </a:solidFill>
              </a:rPr>
              <a:t>0.317</a:t>
            </a:r>
            <a:endParaRPr kumimoji="1" lang="ja-JP" altLang="en-US" u="sng" dirty="0">
              <a:solidFill>
                <a:srgbClr val="0070C0"/>
              </a:solidFill>
            </a:endParaRPr>
          </a:p>
        </p:txBody>
      </p:sp>
      <p:sp>
        <p:nvSpPr>
          <p:cNvPr id="58" name="テキスト ボックス 57"/>
          <p:cNvSpPr txBox="1"/>
          <p:nvPr/>
        </p:nvSpPr>
        <p:spPr>
          <a:xfrm>
            <a:off x="9505752" y="5553344"/>
            <a:ext cx="2717411" cy="369332"/>
          </a:xfrm>
          <a:prstGeom prst="rect">
            <a:avLst/>
          </a:prstGeom>
          <a:noFill/>
        </p:spPr>
        <p:txBody>
          <a:bodyPr wrap="none" rtlCol="0">
            <a:spAutoFit/>
          </a:bodyPr>
          <a:lstStyle/>
          <a:p>
            <a:r>
              <a:rPr lang="en-US" altLang="ja-JP" dirty="0">
                <a:solidFill>
                  <a:srgbClr val="0070C0"/>
                </a:solidFill>
              </a:rPr>
              <a:t>0.188+0.308+0.2=</a:t>
            </a:r>
            <a:r>
              <a:rPr lang="en-US" altLang="ja-JP" u="sng" dirty="0">
                <a:solidFill>
                  <a:srgbClr val="0070C0"/>
                </a:solidFill>
              </a:rPr>
              <a:t>0.696</a:t>
            </a:r>
            <a:endParaRPr kumimoji="1" lang="ja-JP" altLang="en-US" u="sng" dirty="0">
              <a:solidFill>
                <a:srgbClr val="0070C0"/>
              </a:solidFill>
            </a:endParaRPr>
          </a:p>
        </p:txBody>
      </p:sp>
      <p:cxnSp>
        <p:nvCxnSpPr>
          <p:cNvPr id="60" name="直線矢印コネクタ 59"/>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517099" y="406421"/>
            <a:ext cx="737702" cy="369332"/>
          </a:xfrm>
          <a:prstGeom prst="rect">
            <a:avLst/>
          </a:prstGeom>
          <a:noFill/>
        </p:spPr>
        <p:txBody>
          <a:bodyPr wrap="none" rtlCol="0">
            <a:spAutoFit/>
          </a:bodyPr>
          <a:lstStyle/>
          <a:p>
            <a:r>
              <a:rPr kumimoji="1" lang="en-US" altLang="ja-JP" u="sng" dirty="0"/>
              <a:t>Input</a:t>
            </a:r>
            <a:endParaRPr kumimoji="1" lang="ja-JP" altLang="en-US" u="sng" dirty="0"/>
          </a:p>
        </p:txBody>
      </p:sp>
      <p:sp>
        <p:nvSpPr>
          <p:cNvPr id="64" name="テキスト ボックス 63"/>
          <p:cNvSpPr txBox="1"/>
          <p:nvPr/>
        </p:nvSpPr>
        <p:spPr>
          <a:xfrm>
            <a:off x="11117007" y="401397"/>
            <a:ext cx="920445" cy="369332"/>
          </a:xfrm>
          <a:prstGeom prst="rect">
            <a:avLst/>
          </a:prstGeom>
          <a:noFill/>
        </p:spPr>
        <p:txBody>
          <a:bodyPr wrap="none" rtlCol="0">
            <a:spAutoFit/>
          </a:bodyPr>
          <a:lstStyle/>
          <a:p>
            <a:r>
              <a:rPr kumimoji="1" lang="en-US" altLang="ja-JP" u="sng" dirty="0">
                <a:solidFill>
                  <a:srgbClr val="0070C0"/>
                </a:solidFill>
              </a:rPr>
              <a:t>Output</a:t>
            </a:r>
            <a:endParaRPr kumimoji="1" lang="ja-JP" altLang="en-US" u="sng" dirty="0">
              <a:solidFill>
                <a:srgbClr val="0070C0"/>
              </a:solidFill>
            </a:endParaRPr>
          </a:p>
        </p:txBody>
      </p:sp>
      <p:sp>
        <p:nvSpPr>
          <p:cNvPr id="66" name="テキスト ボックス 65"/>
          <p:cNvSpPr txBox="1"/>
          <p:nvPr/>
        </p:nvSpPr>
        <p:spPr>
          <a:xfrm>
            <a:off x="115465" y="6339761"/>
            <a:ext cx="2015295" cy="307777"/>
          </a:xfrm>
          <a:prstGeom prst="rect">
            <a:avLst/>
          </a:prstGeom>
          <a:noFill/>
        </p:spPr>
        <p:txBody>
          <a:bodyPr wrap="none" rtlCol="0">
            <a:spAutoFit/>
          </a:bodyPr>
          <a:lstStyle/>
          <a:p>
            <a:r>
              <a:rPr lang="en-US" altLang="ja-JP" sz="1400" dirty="0"/>
              <a:t>sig()</a:t>
            </a:r>
            <a:r>
              <a:rPr lang="ja-JP" altLang="en-US" sz="1400" dirty="0"/>
              <a:t>：シグモイド関数</a:t>
            </a:r>
            <a:endParaRPr lang="en-US" altLang="ja-JP" sz="1400" dirty="0"/>
          </a:p>
        </p:txBody>
      </p:sp>
      <p:sp>
        <p:nvSpPr>
          <p:cNvPr id="16" name="スライド番号プレースホルダー 15"/>
          <p:cNvSpPr>
            <a:spLocks noGrp="1"/>
          </p:cNvSpPr>
          <p:nvPr>
            <p:ph type="sldNum" sz="quarter" idx="12"/>
          </p:nvPr>
        </p:nvSpPr>
        <p:spPr/>
        <p:txBody>
          <a:bodyPr/>
          <a:lstStyle/>
          <a:p>
            <a:fld id="{8AEBDCA3-918C-4541-BF84-4F93CF1796EA}" type="slidenum">
              <a:rPr kumimoji="1" lang="ja-JP" altLang="en-US" smtClean="0"/>
              <a:t>15</a:t>
            </a:fld>
            <a:endParaRPr kumimoji="1" lang="ja-JP" altLang="en-US"/>
          </a:p>
        </p:txBody>
      </p:sp>
    </p:spTree>
    <p:extLst>
      <p:ext uri="{BB962C8B-B14F-4D97-AF65-F5344CB8AC3E}">
        <p14:creationId xmlns:p14="http://schemas.microsoft.com/office/powerpoint/2010/main" val="1738101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フローチャート: 手作業 360"/>
          <p:cNvSpPr/>
          <p:nvPr/>
        </p:nvSpPr>
        <p:spPr>
          <a:xfrm rot="16200000">
            <a:off x="183499" y="2291221"/>
            <a:ext cx="6511328" cy="22998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p:cNvSpPr/>
          <p:nvPr/>
        </p:nvSpPr>
        <p:spPr>
          <a:xfrm flipH="1">
            <a:off x="2201332" y="41231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楕円 2"/>
          <p:cNvSpPr/>
          <p:nvPr/>
        </p:nvSpPr>
        <p:spPr>
          <a:xfrm flipH="1">
            <a:off x="2201332" y="41891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4" name="楕円 3"/>
          <p:cNvSpPr/>
          <p:nvPr/>
        </p:nvSpPr>
        <p:spPr>
          <a:xfrm flipH="1">
            <a:off x="2201332" y="42551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5" name="楕円 4"/>
          <p:cNvSpPr/>
          <p:nvPr/>
        </p:nvSpPr>
        <p:spPr>
          <a:xfrm flipH="1">
            <a:off x="2201332" y="43211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 name="楕円 5"/>
          <p:cNvSpPr/>
          <p:nvPr/>
        </p:nvSpPr>
        <p:spPr>
          <a:xfrm flipH="1">
            <a:off x="2201332" y="43871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 name="楕円 6"/>
          <p:cNvSpPr/>
          <p:nvPr/>
        </p:nvSpPr>
        <p:spPr>
          <a:xfrm flipH="1">
            <a:off x="2201332" y="44531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 name="楕円 7"/>
          <p:cNvSpPr/>
          <p:nvPr/>
        </p:nvSpPr>
        <p:spPr>
          <a:xfrm flipH="1">
            <a:off x="2201332" y="45191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9" name="楕円 8"/>
          <p:cNvSpPr/>
          <p:nvPr/>
        </p:nvSpPr>
        <p:spPr>
          <a:xfrm flipH="1">
            <a:off x="2201332" y="45850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 name="楕円 10"/>
          <p:cNvSpPr/>
          <p:nvPr/>
        </p:nvSpPr>
        <p:spPr>
          <a:xfrm flipH="1">
            <a:off x="2201332" y="46510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 name="楕円 11"/>
          <p:cNvSpPr/>
          <p:nvPr/>
        </p:nvSpPr>
        <p:spPr>
          <a:xfrm flipH="1">
            <a:off x="2201332" y="47170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5" name="楕円 14"/>
          <p:cNvSpPr/>
          <p:nvPr/>
        </p:nvSpPr>
        <p:spPr>
          <a:xfrm flipH="1">
            <a:off x="2201332" y="47830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6" name="楕円 15"/>
          <p:cNvSpPr/>
          <p:nvPr/>
        </p:nvSpPr>
        <p:spPr>
          <a:xfrm flipH="1">
            <a:off x="2201332" y="48490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 name="楕円 16"/>
          <p:cNvSpPr/>
          <p:nvPr/>
        </p:nvSpPr>
        <p:spPr>
          <a:xfrm flipH="1">
            <a:off x="2201332" y="49150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 name="楕円 17"/>
          <p:cNvSpPr/>
          <p:nvPr/>
        </p:nvSpPr>
        <p:spPr>
          <a:xfrm flipH="1">
            <a:off x="2201332" y="49810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 name="楕円 18"/>
          <p:cNvSpPr/>
          <p:nvPr/>
        </p:nvSpPr>
        <p:spPr>
          <a:xfrm flipH="1">
            <a:off x="2201332" y="50470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 name="楕円 19"/>
          <p:cNvSpPr/>
          <p:nvPr/>
        </p:nvSpPr>
        <p:spPr>
          <a:xfrm flipH="1">
            <a:off x="2201332" y="51130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 name="楕円 20"/>
          <p:cNvSpPr/>
          <p:nvPr/>
        </p:nvSpPr>
        <p:spPr>
          <a:xfrm flipH="1">
            <a:off x="2201332" y="51790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 name="楕円 21"/>
          <p:cNvSpPr/>
          <p:nvPr/>
        </p:nvSpPr>
        <p:spPr>
          <a:xfrm flipH="1">
            <a:off x="2201332" y="52450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 name="楕円 22"/>
          <p:cNvSpPr/>
          <p:nvPr/>
        </p:nvSpPr>
        <p:spPr>
          <a:xfrm flipH="1">
            <a:off x="2201332" y="53110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 name="楕円 23"/>
          <p:cNvSpPr/>
          <p:nvPr/>
        </p:nvSpPr>
        <p:spPr>
          <a:xfrm flipH="1">
            <a:off x="2201332" y="53769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 name="楕円 25"/>
          <p:cNvSpPr/>
          <p:nvPr/>
        </p:nvSpPr>
        <p:spPr>
          <a:xfrm flipH="1">
            <a:off x="2201332" y="54429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 name="楕円 26"/>
          <p:cNvSpPr/>
          <p:nvPr/>
        </p:nvSpPr>
        <p:spPr>
          <a:xfrm flipH="1">
            <a:off x="2201332" y="55089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 name="楕円 27"/>
          <p:cNvSpPr/>
          <p:nvPr/>
        </p:nvSpPr>
        <p:spPr>
          <a:xfrm flipH="1">
            <a:off x="2201332" y="55749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 name="楕円 28"/>
          <p:cNvSpPr/>
          <p:nvPr/>
        </p:nvSpPr>
        <p:spPr>
          <a:xfrm flipH="1">
            <a:off x="2201332" y="56409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 name="楕円 29"/>
          <p:cNvSpPr/>
          <p:nvPr/>
        </p:nvSpPr>
        <p:spPr>
          <a:xfrm flipH="1">
            <a:off x="2201332" y="57069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 name="楕円 30"/>
          <p:cNvSpPr/>
          <p:nvPr/>
        </p:nvSpPr>
        <p:spPr>
          <a:xfrm flipH="1">
            <a:off x="2201332" y="57729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2" name="楕円 31"/>
          <p:cNvSpPr/>
          <p:nvPr/>
        </p:nvSpPr>
        <p:spPr>
          <a:xfrm flipH="1">
            <a:off x="2201332" y="58389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 name="楕円 32"/>
          <p:cNvSpPr/>
          <p:nvPr/>
        </p:nvSpPr>
        <p:spPr>
          <a:xfrm flipH="1">
            <a:off x="2201332" y="59049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 name="楕円 33"/>
          <p:cNvSpPr/>
          <p:nvPr/>
        </p:nvSpPr>
        <p:spPr>
          <a:xfrm flipH="1">
            <a:off x="2201332" y="59709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5" name="楕円 34"/>
          <p:cNvSpPr/>
          <p:nvPr/>
        </p:nvSpPr>
        <p:spPr>
          <a:xfrm flipH="1">
            <a:off x="2201332" y="60369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1" name="楕円 60"/>
          <p:cNvSpPr/>
          <p:nvPr/>
        </p:nvSpPr>
        <p:spPr>
          <a:xfrm flipH="1">
            <a:off x="2201332" y="61029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2" name="楕円 61"/>
          <p:cNvSpPr/>
          <p:nvPr/>
        </p:nvSpPr>
        <p:spPr>
          <a:xfrm flipH="1">
            <a:off x="2201332" y="61689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3" name="楕円 62"/>
          <p:cNvSpPr/>
          <p:nvPr/>
        </p:nvSpPr>
        <p:spPr>
          <a:xfrm flipH="1">
            <a:off x="2201332" y="62348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4" name="楕円 63"/>
          <p:cNvSpPr/>
          <p:nvPr/>
        </p:nvSpPr>
        <p:spPr>
          <a:xfrm flipH="1">
            <a:off x="2201332" y="63008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5" name="楕円 64"/>
          <p:cNvSpPr/>
          <p:nvPr/>
        </p:nvSpPr>
        <p:spPr>
          <a:xfrm flipH="1">
            <a:off x="2201332" y="63668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6" name="楕円 65"/>
          <p:cNvSpPr/>
          <p:nvPr/>
        </p:nvSpPr>
        <p:spPr>
          <a:xfrm flipH="1">
            <a:off x="2201332" y="64328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7" name="楕円 66"/>
          <p:cNvSpPr/>
          <p:nvPr/>
        </p:nvSpPr>
        <p:spPr>
          <a:xfrm flipH="1">
            <a:off x="2201332" y="64988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p:cNvSpPr/>
          <p:nvPr/>
        </p:nvSpPr>
        <p:spPr>
          <a:xfrm flipH="1">
            <a:off x="2201332" y="65648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p:cNvSpPr/>
          <p:nvPr/>
        </p:nvSpPr>
        <p:spPr>
          <a:xfrm flipH="1">
            <a:off x="2201332" y="66308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p:cNvSpPr/>
          <p:nvPr/>
        </p:nvSpPr>
        <p:spPr>
          <a:xfrm flipH="1">
            <a:off x="2201332" y="6696799"/>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105" name="グループ化 104"/>
          <p:cNvGrpSpPr/>
          <p:nvPr/>
        </p:nvGrpSpPr>
        <p:grpSpPr>
          <a:xfrm>
            <a:off x="4601953" y="1814850"/>
            <a:ext cx="84720" cy="3226301"/>
            <a:chOff x="1396350" y="377313"/>
            <a:chExt cx="149115" cy="5678587"/>
          </a:xfrm>
        </p:grpSpPr>
        <p:grpSp>
          <p:nvGrpSpPr>
            <p:cNvPr id="106" name="グループ化 105"/>
            <p:cNvGrpSpPr/>
            <p:nvPr/>
          </p:nvGrpSpPr>
          <p:grpSpPr>
            <a:xfrm>
              <a:off x="1396351" y="377313"/>
              <a:ext cx="149114" cy="1861037"/>
              <a:chOff x="1357714" y="634890"/>
              <a:chExt cx="149114" cy="1861037"/>
            </a:xfrm>
          </p:grpSpPr>
          <p:sp>
            <p:nvSpPr>
              <p:cNvPr id="129" name="楕円 12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0" name="楕円 12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1" name="楕円 13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2" name="楕円 13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3" name="楕円 13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4" name="楕円 13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5" name="楕円 13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6" name="楕円 13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7" name="楕円 13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8" name="楕円 13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7" name="グループ化 106"/>
            <p:cNvGrpSpPr/>
            <p:nvPr/>
          </p:nvGrpSpPr>
          <p:grpSpPr>
            <a:xfrm>
              <a:off x="1396351" y="2292725"/>
              <a:ext cx="149114" cy="1861037"/>
              <a:chOff x="1357714" y="634890"/>
              <a:chExt cx="149114" cy="1861037"/>
            </a:xfrm>
          </p:grpSpPr>
          <p:sp>
            <p:nvSpPr>
              <p:cNvPr id="119" name="楕円 11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0" name="楕円 11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1" name="楕円 12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2" name="楕円 12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3" name="楕円 12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4" name="楕円 12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5" name="楕円 12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6" name="楕円 12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7" name="楕円 12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8" name="楕円 12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8" name="グループ化 107"/>
            <p:cNvGrpSpPr/>
            <p:nvPr/>
          </p:nvGrpSpPr>
          <p:grpSpPr>
            <a:xfrm>
              <a:off x="1396350" y="4194863"/>
              <a:ext cx="149114" cy="1861037"/>
              <a:chOff x="1357714" y="634890"/>
              <a:chExt cx="149114" cy="1861037"/>
            </a:xfrm>
          </p:grpSpPr>
          <p:sp>
            <p:nvSpPr>
              <p:cNvPr id="109" name="楕円 10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0" name="楕円 10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1" name="楕円 11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2" name="楕円 11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3" name="楕円 11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4" name="楕円 11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5" name="楕円 11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6" name="楕円 11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7" name="楕円 11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8" name="楕円 11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01" name="楕円 300"/>
          <p:cNvSpPr/>
          <p:nvPr/>
        </p:nvSpPr>
        <p:spPr>
          <a:xfrm flipH="1">
            <a:off x="2201332" y="1636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2" name="楕円 301"/>
          <p:cNvSpPr/>
          <p:nvPr/>
        </p:nvSpPr>
        <p:spPr>
          <a:xfrm flipH="1">
            <a:off x="2201332" y="2296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3" name="楕円 302"/>
          <p:cNvSpPr/>
          <p:nvPr/>
        </p:nvSpPr>
        <p:spPr>
          <a:xfrm flipH="1">
            <a:off x="2201332" y="2956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4" name="楕円 303"/>
          <p:cNvSpPr/>
          <p:nvPr/>
        </p:nvSpPr>
        <p:spPr>
          <a:xfrm flipH="1">
            <a:off x="2201332" y="3616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5" name="楕円 304"/>
          <p:cNvSpPr/>
          <p:nvPr/>
        </p:nvSpPr>
        <p:spPr>
          <a:xfrm flipH="1">
            <a:off x="2201332" y="4275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6" name="楕円 305"/>
          <p:cNvSpPr/>
          <p:nvPr/>
        </p:nvSpPr>
        <p:spPr>
          <a:xfrm flipH="1">
            <a:off x="2201332" y="4935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7" name="楕円 306"/>
          <p:cNvSpPr/>
          <p:nvPr/>
        </p:nvSpPr>
        <p:spPr>
          <a:xfrm flipH="1">
            <a:off x="2201332" y="5595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8" name="楕円 307"/>
          <p:cNvSpPr/>
          <p:nvPr/>
        </p:nvSpPr>
        <p:spPr>
          <a:xfrm flipH="1">
            <a:off x="2201332" y="6255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9" name="楕円 308"/>
          <p:cNvSpPr/>
          <p:nvPr/>
        </p:nvSpPr>
        <p:spPr>
          <a:xfrm flipH="1">
            <a:off x="2201332" y="6915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0" name="楕円 309"/>
          <p:cNvSpPr/>
          <p:nvPr/>
        </p:nvSpPr>
        <p:spPr>
          <a:xfrm flipH="1">
            <a:off x="2201332" y="7575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1" name="楕円 290"/>
          <p:cNvSpPr/>
          <p:nvPr/>
        </p:nvSpPr>
        <p:spPr>
          <a:xfrm flipH="1">
            <a:off x="2201332" y="8235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2" name="楕円 291"/>
          <p:cNvSpPr/>
          <p:nvPr/>
        </p:nvSpPr>
        <p:spPr>
          <a:xfrm flipH="1">
            <a:off x="2201332" y="8895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3" name="楕円 292"/>
          <p:cNvSpPr/>
          <p:nvPr/>
        </p:nvSpPr>
        <p:spPr>
          <a:xfrm flipH="1">
            <a:off x="2201332" y="9555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4" name="楕円 293"/>
          <p:cNvSpPr/>
          <p:nvPr/>
        </p:nvSpPr>
        <p:spPr>
          <a:xfrm flipH="1">
            <a:off x="2201332" y="10215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5" name="楕円 294"/>
          <p:cNvSpPr/>
          <p:nvPr/>
        </p:nvSpPr>
        <p:spPr>
          <a:xfrm flipH="1">
            <a:off x="2201332" y="10875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6" name="楕円 295"/>
          <p:cNvSpPr/>
          <p:nvPr/>
        </p:nvSpPr>
        <p:spPr>
          <a:xfrm flipH="1">
            <a:off x="2201332" y="11535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7" name="楕円 296"/>
          <p:cNvSpPr/>
          <p:nvPr/>
        </p:nvSpPr>
        <p:spPr>
          <a:xfrm flipH="1">
            <a:off x="2201332" y="12195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8" name="楕円 297"/>
          <p:cNvSpPr/>
          <p:nvPr/>
        </p:nvSpPr>
        <p:spPr>
          <a:xfrm flipH="1">
            <a:off x="2201332" y="12854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9" name="楕円 298"/>
          <p:cNvSpPr/>
          <p:nvPr/>
        </p:nvSpPr>
        <p:spPr>
          <a:xfrm flipH="1">
            <a:off x="2201332" y="13514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0" name="楕円 299"/>
          <p:cNvSpPr/>
          <p:nvPr/>
        </p:nvSpPr>
        <p:spPr>
          <a:xfrm flipH="1">
            <a:off x="2201332" y="14174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1" name="楕円 280"/>
          <p:cNvSpPr/>
          <p:nvPr/>
        </p:nvSpPr>
        <p:spPr>
          <a:xfrm flipH="1">
            <a:off x="2201332" y="14834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2" name="楕円 281"/>
          <p:cNvSpPr/>
          <p:nvPr/>
        </p:nvSpPr>
        <p:spPr>
          <a:xfrm flipH="1">
            <a:off x="2201332" y="15494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3" name="楕円 282"/>
          <p:cNvSpPr/>
          <p:nvPr/>
        </p:nvSpPr>
        <p:spPr>
          <a:xfrm flipH="1">
            <a:off x="2201332" y="16154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4" name="楕円 283"/>
          <p:cNvSpPr/>
          <p:nvPr/>
        </p:nvSpPr>
        <p:spPr>
          <a:xfrm flipH="1">
            <a:off x="2201332" y="16814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5" name="楕円 284"/>
          <p:cNvSpPr/>
          <p:nvPr/>
        </p:nvSpPr>
        <p:spPr>
          <a:xfrm flipH="1">
            <a:off x="2201332" y="17474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6" name="楕円 285"/>
          <p:cNvSpPr/>
          <p:nvPr/>
        </p:nvSpPr>
        <p:spPr>
          <a:xfrm flipH="1">
            <a:off x="2201332" y="18134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7" name="楕円 286"/>
          <p:cNvSpPr/>
          <p:nvPr/>
        </p:nvSpPr>
        <p:spPr>
          <a:xfrm flipH="1">
            <a:off x="2201332" y="18794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8" name="楕円 287"/>
          <p:cNvSpPr/>
          <p:nvPr/>
        </p:nvSpPr>
        <p:spPr>
          <a:xfrm flipH="1">
            <a:off x="2201332" y="19454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9" name="楕円 288"/>
          <p:cNvSpPr/>
          <p:nvPr/>
        </p:nvSpPr>
        <p:spPr>
          <a:xfrm flipH="1">
            <a:off x="2201332" y="20114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0" name="楕円 289"/>
          <p:cNvSpPr/>
          <p:nvPr/>
        </p:nvSpPr>
        <p:spPr>
          <a:xfrm flipH="1">
            <a:off x="2201332" y="20773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8" name="楕円 267"/>
          <p:cNvSpPr/>
          <p:nvPr/>
        </p:nvSpPr>
        <p:spPr>
          <a:xfrm flipH="1">
            <a:off x="2201332" y="21433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9" name="楕円 268"/>
          <p:cNvSpPr/>
          <p:nvPr/>
        </p:nvSpPr>
        <p:spPr>
          <a:xfrm flipH="1">
            <a:off x="2201332" y="22093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0" name="楕円 269"/>
          <p:cNvSpPr/>
          <p:nvPr/>
        </p:nvSpPr>
        <p:spPr>
          <a:xfrm flipH="1">
            <a:off x="2201332" y="22753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1" name="楕円 270"/>
          <p:cNvSpPr/>
          <p:nvPr/>
        </p:nvSpPr>
        <p:spPr>
          <a:xfrm flipH="1">
            <a:off x="2201332" y="23413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2" name="楕円 271"/>
          <p:cNvSpPr/>
          <p:nvPr/>
        </p:nvSpPr>
        <p:spPr>
          <a:xfrm flipH="1">
            <a:off x="2201332" y="24073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3" name="楕円 272"/>
          <p:cNvSpPr/>
          <p:nvPr/>
        </p:nvSpPr>
        <p:spPr>
          <a:xfrm flipH="1">
            <a:off x="2201332" y="24733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4" name="楕円 273"/>
          <p:cNvSpPr/>
          <p:nvPr/>
        </p:nvSpPr>
        <p:spPr>
          <a:xfrm flipH="1">
            <a:off x="2201332" y="25393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5" name="楕円 274"/>
          <p:cNvSpPr/>
          <p:nvPr/>
        </p:nvSpPr>
        <p:spPr>
          <a:xfrm flipH="1">
            <a:off x="2201332" y="26053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6" name="楕円 275"/>
          <p:cNvSpPr/>
          <p:nvPr/>
        </p:nvSpPr>
        <p:spPr>
          <a:xfrm flipH="1">
            <a:off x="2201332" y="26713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7" name="楕円 276"/>
          <p:cNvSpPr/>
          <p:nvPr/>
        </p:nvSpPr>
        <p:spPr>
          <a:xfrm flipH="1">
            <a:off x="2201332" y="27373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8" name="楕円 257"/>
          <p:cNvSpPr/>
          <p:nvPr/>
        </p:nvSpPr>
        <p:spPr>
          <a:xfrm flipH="1">
            <a:off x="2201332" y="28033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9" name="楕円 258"/>
          <p:cNvSpPr/>
          <p:nvPr/>
        </p:nvSpPr>
        <p:spPr>
          <a:xfrm flipH="1">
            <a:off x="2201332" y="28693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0" name="楕円 259"/>
          <p:cNvSpPr/>
          <p:nvPr/>
        </p:nvSpPr>
        <p:spPr>
          <a:xfrm flipH="1">
            <a:off x="2201332" y="29352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1" name="楕円 260"/>
          <p:cNvSpPr/>
          <p:nvPr/>
        </p:nvSpPr>
        <p:spPr>
          <a:xfrm flipH="1">
            <a:off x="2201332" y="30012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2" name="楕円 261"/>
          <p:cNvSpPr/>
          <p:nvPr/>
        </p:nvSpPr>
        <p:spPr>
          <a:xfrm flipH="1">
            <a:off x="2201332" y="30672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3" name="楕円 262"/>
          <p:cNvSpPr/>
          <p:nvPr/>
        </p:nvSpPr>
        <p:spPr>
          <a:xfrm flipH="1">
            <a:off x="2201332" y="31332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4" name="楕円 263"/>
          <p:cNvSpPr/>
          <p:nvPr/>
        </p:nvSpPr>
        <p:spPr>
          <a:xfrm flipH="1">
            <a:off x="2201332" y="31992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5" name="楕円 264"/>
          <p:cNvSpPr/>
          <p:nvPr/>
        </p:nvSpPr>
        <p:spPr>
          <a:xfrm flipH="1">
            <a:off x="2201332" y="32652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6" name="楕円 265"/>
          <p:cNvSpPr/>
          <p:nvPr/>
        </p:nvSpPr>
        <p:spPr>
          <a:xfrm flipH="1">
            <a:off x="2201332" y="33312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7" name="楕円 266"/>
          <p:cNvSpPr/>
          <p:nvPr/>
        </p:nvSpPr>
        <p:spPr>
          <a:xfrm flipH="1">
            <a:off x="2201332" y="33972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8" name="楕円 247"/>
          <p:cNvSpPr/>
          <p:nvPr/>
        </p:nvSpPr>
        <p:spPr>
          <a:xfrm flipH="1">
            <a:off x="2201332" y="34632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9" name="楕円 248"/>
          <p:cNvSpPr/>
          <p:nvPr/>
        </p:nvSpPr>
        <p:spPr>
          <a:xfrm flipH="1">
            <a:off x="2201332" y="35292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0" name="楕円 249"/>
          <p:cNvSpPr/>
          <p:nvPr/>
        </p:nvSpPr>
        <p:spPr>
          <a:xfrm flipH="1">
            <a:off x="2201332" y="35952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1" name="楕円 250"/>
          <p:cNvSpPr/>
          <p:nvPr/>
        </p:nvSpPr>
        <p:spPr>
          <a:xfrm flipH="1">
            <a:off x="2201332" y="36612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2" name="楕円 251"/>
          <p:cNvSpPr/>
          <p:nvPr/>
        </p:nvSpPr>
        <p:spPr>
          <a:xfrm flipH="1">
            <a:off x="2201332" y="37271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3" name="楕円 252"/>
          <p:cNvSpPr/>
          <p:nvPr/>
        </p:nvSpPr>
        <p:spPr>
          <a:xfrm flipH="1">
            <a:off x="2201332" y="37931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4" name="楕円 253"/>
          <p:cNvSpPr/>
          <p:nvPr/>
        </p:nvSpPr>
        <p:spPr>
          <a:xfrm flipH="1">
            <a:off x="2201332" y="38591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5" name="楕円 254"/>
          <p:cNvSpPr/>
          <p:nvPr/>
        </p:nvSpPr>
        <p:spPr>
          <a:xfrm flipH="1">
            <a:off x="2201332" y="39251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6" name="楕円 255"/>
          <p:cNvSpPr/>
          <p:nvPr/>
        </p:nvSpPr>
        <p:spPr>
          <a:xfrm flipH="1">
            <a:off x="2201332" y="39911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7" name="楕円 256"/>
          <p:cNvSpPr/>
          <p:nvPr/>
        </p:nvSpPr>
        <p:spPr>
          <a:xfrm flipH="1">
            <a:off x="2201332" y="40571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350" name="グループ化 349"/>
          <p:cNvGrpSpPr/>
          <p:nvPr/>
        </p:nvGrpSpPr>
        <p:grpSpPr>
          <a:xfrm>
            <a:off x="1785027" y="4525769"/>
            <a:ext cx="858905" cy="624862"/>
            <a:chOff x="1785027" y="4422737"/>
            <a:chExt cx="858905" cy="624862"/>
          </a:xfrm>
        </p:grpSpPr>
        <p:sp>
          <p:nvSpPr>
            <p:cNvPr id="348"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7" name="テキスト ボックス 356"/>
          <p:cNvSpPr txBox="1"/>
          <p:nvPr/>
        </p:nvSpPr>
        <p:spPr>
          <a:xfrm>
            <a:off x="1262131" y="1030652"/>
            <a:ext cx="800219" cy="369332"/>
          </a:xfrm>
          <a:prstGeom prst="rect">
            <a:avLst/>
          </a:prstGeom>
          <a:noFill/>
        </p:spPr>
        <p:txBody>
          <a:bodyPr wrap="none" rtlCol="0">
            <a:spAutoFit/>
          </a:bodyPr>
          <a:lstStyle/>
          <a:p>
            <a:r>
              <a:rPr kumimoji="1" lang="en-US" altLang="ja-JP" dirty="0"/>
              <a:t>784</a:t>
            </a:r>
            <a:r>
              <a:rPr kumimoji="1" lang="ja-JP" altLang="en-US" dirty="0"/>
              <a:t>個</a:t>
            </a:r>
          </a:p>
        </p:txBody>
      </p:sp>
      <p:sp>
        <p:nvSpPr>
          <p:cNvPr id="358" name="テキスト ボックス 357"/>
          <p:cNvSpPr txBox="1"/>
          <p:nvPr/>
        </p:nvSpPr>
        <p:spPr>
          <a:xfrm>
            <a:off x="3798316" y="2111127"/>
            <a:ext cx="671979" cy="369332"/>
          </a:xfrm>
          <a:prstGeom prst="rect">
            <a:avLst/>
          </a:prstGeom>
          <a:noFill/>
        </p:spPr>
        <p:txBody>
          <a:bodyPr wrap="none" rtlCol="0">
            <a:spAutoFit/>
          </a:bodyPr>
          <a:lstStyle/>
          <a:p>
            <a:r>
              <a:rPr kumimoji="1" lang="en-US" altLang="ja-JP" dirty="0"/>
              <a:t>50</a:t>
            </a:r>
            <a:r>
              <a:rPr kumimoji="1" lang="ja-JP" altLang="en-US" dirty="0"/>
              <a:t>個</a:t>
            </a:r>
          </a:p>
        </p:txBody>
      </p:sp>
      <p:sp>
        <p:nvSpPr>
          <p:cNvPr id="362" name="フローチャート: 手作業 360"/>
          <p:cNvSpPr/>
          <p:nvPr/>
        </p:nvSpPr>
        <p:spPr>
          <a:xfrm rot="5400000">
            <a:off x="2607628" y="2305038"/>
            <a:ext cx="6511328" cy="221025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3" name="グループ化 172"/>
          <p:cNvGrpSpPr/>
          <p:nvPr/>
        </p:nvGrpSpPr>
        <p:grpSpPr>
          <a:xfrm>
            <a:off x="6997320" y="191169"/>
            <a:ext cx="84720" cy="3226301"/>
            <a:chOff x="1396350" y="377313"/>
            <a:chExt cx="149115" cy="5678587"/>
          </a:xfrm>
        </p:grpSpPr>
        <p:grpSp>
          <p:nvGrpSpPr>
            <p:cNvPr id="174" name="グループ化 173"/>
            <p:cNvGrpSpPr/>
            <p:nvPr/>
          </p:nvGrpSpPr>
          <p:grpSpPr>
            <a:xfrm>
              <a:off x="1396351" y="377313"/>
              <a:ext cx="149114" cy="1861037"/>
              <a:chOff x="1357714" y="634890"/>
              <a:chExt cx="149114" cy="1861037"/>
            </a:xfrm>
          </p:grpSpPr>
          <p:sp>
            <p:nvSpPr>
              <p:cNvPr id="197" name="楕円 19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8" name="楕円 19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9" name="楕円 19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0" name="楕円 19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1" name="楕円 20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2" name="楕円 20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3" name="楕円 20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4" name="楕円 20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5" name="楕円 20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6" name="楕円 20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5" name="グループ化 174"/>
            <p:cNvGrpSpPr/>
            <p:nvPr/>
          </p:nvGrpSpPr>
          <p:grpSpPr>
            <a:xfrm>
              <a:off x="1396351" y="2292725"/>
              <a:ext cx="149114" cy="1861037"/>
              <a:chOff x="1357714" y="634890"/>
              <a:chExt cx="149114" cy="1861037"/>
            </a:xfrm>
          </p:grpSpPr>
          <p:sp>
            <p:nvSpPr>
              <p:cNvPr id="187" name="楕円 18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8" name="楕円 18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9" name="楕円 18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0" name="楕円 18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1" name="楕円 19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2" name="楕円 19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3" name="楕円 19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4" name="楕円 19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5" name="楕円 19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6" name="楕円 19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6" name="グループ化 175"/>
            <p:cNvGrpSpPr/>
            <p:nvPr/>
          </p:nvGrpSpPr>
          <p:grpSpPr>
            <a:xfrm>
              <a:off x="1396350" y="4194863"/>
              <a:ext cx="149114" cy="1861037"/>
              <a:chOff x="1357714" y="634890"/>
              <a:chExt cx="149114" cy="1861037"/>
            </a:xfrm>
          </p:grpSpPr>
          <p:sp>
            <p:nvSpPr>
              <p:cNvPr id="177" name="楕円 17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8" name="楕円 17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9" name="楕円 17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0" name="楕円 17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1" name="楕円 18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2" name="楕円 18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3" name="楕円 18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4" name="楕円 18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5" name="楕円 18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6" name="楕円 18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grpSp>
        <p:nvGrpSpPr>
          <p:cNvPr id="207" name="グループ化 206"/>
          <p:cNvGrpSpPr/>
          <p:nvPr/>
        </p:nvGrpSpPr>
        <p:grpSpPr>
          <a:xfrm>
            <a:off x="6997318" y="3448363"/>
            <a:ext cx="84720" cy="3226301"/>
            <a:chOff x="1396350" y="377313"/>
            <a:chExt cx="149115" cy="5678587"/>
          </a:xfrm>
        </p:grpSpPr>
        <p:grpSp>
          <p:nvGrpSpPr>
            <p:cNvPr id="208" name="グループ化 207"/>
            <p:cNvGrpSpPr/>
            <p:nvPr/>
          </p:nvGrpSpPr>
          <p:grpSpPr>
            <a:xfrm>
              <a:off x="1396351" y="377313"/>
              <a:ext cx="149114" cy="1861037"/>
              <a:chOff x="1357714" y="634890"/>
              <a:chExt cx="149114" cy="1861037"/>
            </a:xfrm>
          </p:grpSpPr>
          <p:sp>
            <p:nvSpPr>
              <p:cNvPr id="231" name="楕円 23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2" name="楕円 23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3" name="楕円 23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4" name="楕円 23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5" name="楕円 23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6" name="楕円 23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7" name="楕円 23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8" name="楕円 23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9" name="楕円 23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0" name="楕円 23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09" name="グループ化 208"/>
            <p:cNvGrpSpPr/>
            <p:nvPr/>
          </p:nvGrpSpPr>
          <p:grpSpPr>
            <a:xfrm>
              <a:off x="1396351" y="2292725"/>
              <a:ext cx="149114" cy="1861037"/>
              <a:chOff x="1357714" y="634890"/>
              <a:chExt cx="149114" cy="1861037"/>
            </a:xfrm>
          </p:grpSpPr>
          <p:sp>
            <p:nvSpPr>
              <p:cNvPr id="221" name="楕円 22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2" name="楕円 22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3" name="楕円 22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4" name="楕円 22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5" name="楕円 22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6" name="楕円 22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7" name="楕円 22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8" name="楕円 22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9" name="楕円 22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0" name="楕円 22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10" name="グループ化 209"/>
            <p:cNvGrpSpPr/>
            <p:nvPr/>
          </p:nvGrpSpPr>
          <p:grpSpPr>
            <a:xfrm>
              <a:off x="1396350" y="4194863"/>
              <a:ext cx="149114" cy="1861037"/>
              <a:chOff x="1357714" y="634890"/>
              <a:chExt cx="149114" cy="1861037"/>
            </a:xfrm>
          </p:grpSpPr>
          <p:sp>
            <p:nvSpPr>
              <p:cNvPr id="211" name="楕円 21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2" name="楕円 21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3" name="楕円 21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4" name="楕円 21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5" name="楕円 21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6" name="楕円 21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7" name="楕円 21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8" name="楕円 21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9" name="楕円 21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0" name="楕円 21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59" name="テキスト ボックス 358"/>
          <p:cNvSpPr txBox="1"/>
          <p:nvPr/>
        </p:nvSpPr>
        <p:spPr>
          <a:xfrm>
            <a:off x="6129563" y="731521"/>
            <a:ext cx="800219" cy="369332"/>
          </a:xfrm>
          <a:prstGeom prst="rect">
            <a:avLst/>
          </a:prstGeom>
          <a:noFill/>
        </p:spPr>
        <p:txBody>
          <a:bodyPr wrap="none" rtlCol="0">
            <a:spAutoFit/>
          </a:bodyPr>
          <a:lstStyle/>
          <a:p>
            <a:r>
              <a:rPr lang="en-US" altLang="ja-JP" dirty="0"/>
              <a:t>100</a:t>
            </a:r>
            <a:r>
              <a:rPr kumimoji="1" lang="ja-JP" altLang="en-US" dirty="0"/>
              <a:t>個</a:t>
            </a:r>
          </a:p>
        </p:txBody>
      </p:sp>
      <p:sp>
        <p:nvSpPr>
          <p:cNvPr id="363" name="フローチャート: 手作業 360"/>
          <p:cNvSpPr/>
          <p:nvPr/>
        </p:nvSpPr>
        <p:spPr>
          <a:xfrm rot="16200000">
            <a:off x="4983642" y="2289314"/>
            <a:ext cx="6511328" cy="22230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 name="connsiteX0" fmla="*/ 0 w 10000"/>
              <a:gd name="connsiteY0" fmla="*/ 0 h 10058"/>
              <a:gd name="connsiteX1" fmla="*/ 10000 w 10000"/>
              <a:gd name="connsiteY1" fmla="*/ 0 h 10058"/>
              <a:gd name="connsiteX2" fmla="*/ 8257 w 10000"/>
              <a:gd name="connsiteY2" fmla="*/ 10058 h 10058"/>
              <a:gd name="connsiteX3" fmla="*/ 2593 w 10000"/>
              <a:gd name="connsiteY3" fmla="*/ 10000 h 10058"/>
              <a:gd name="connsiteX4" fmla="*/ 0 w 10000"/>
              <a:gd name="connsiteY4" fmla="*/ 0 h 10058"/>
              <a:gd name="connsiteX0" fmla="*/ 0 w 10000"/>
              <a:gd name="connsiteY0" fmla="*/ 0 h 10058"/>
              <a:gd name="connsiteX1" fmla="*/ 10000 w 10000"/>
              <a:gd name="connsiteY1" fmla="*/ 0 h 10058"/>
              <a:gd name="connsiteX2" fmla="*/ 8257 w 10000"/>
              <a:gd name="connsiteY2" fmla="*/ 10058 h 10058"/>
              <a:gd name="connsiteX3" fmla="*/ 2019 w 10000"/>
              <a:gd name="connsiteY3" fmla="*/ 10058 h 10058"/>
              <a:gd name="connsiteX4" fmla="*/ 0 w 10000"/>
              <a:gd name="connsiteY4" fmla="*/ 0 h 1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58">
                <a:moveTo>
                  <a:pt x="0" y="0"/>
                </a:moveTo>
                <a:lnTo>
                  <a:pt x="10000" y="0"/>
                </a:lnTo>
                <a:lnTo>
                  <a:pt x="8257" y="10058"/>
                </a:lnTo>
                <a:lnTo>
                  <a:pt x="2019" y="10058"/>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p:cNvGrpSpPr/>
          <p:nvPr/>
        </p:nvGrpSpPr>
        <p:grpSpPr>
          <a:xfrm>
            <a:off x="9276769" y="1125887"/>
            <a:ext cx="351046" cy="4381298"/>
            <a:chOff x="1357714" y="634890"/>
            <a:chExt cx="149114" cy="1861037"/>
          </a:xfrm>
        </p:grpSpPr>
        <p:sp>
          <p:nvSpPr>
            <p:cNvPr id="335" name="楕円 334"/>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6" name="楕円 335"/>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7" name="楕円 336"/>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9" name="楕円 338"/>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0" name="楕円 339"/>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1" name="楕円 340"/>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2" name="楕円 341"/>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3" name="楕円 342"/>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4" name="楕円 343"/>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360" name="テキスト ボックス 359"/>
          <p:cNvSpPr txBox="1"/>
          <p:nvPr/>
        </p:nvSpPr>
        <p:spPr>
          <a:xfrm>
            <a:off x="8504324" y="1573693"/>
            <a:ext cx="671979" cy="369332"/>
          </a:xfrm>
          <a:prstGeom prst="rect">
            <a:avLst/>
          </a:prstGeom>
          <a:noFill/>
        </p:spPr>
        <p:txBody>
          <a:bodyPr wrap="none" rtlCol="0">
            <a:spAutoFit/>
          </a:bodyPr>
          <a:lstStyle/>
          <a:p>
            <a:r>
              <a:rPr lang="en-US" altLang="ja-JP" dirty="0"/>
              <a:t>10</a:t>
            </a:r>
            <a:r>
              <a:rPr kumimoji="1" lang="ja-JP" altLang="en-US" dirty="0"/>
              <a:t>個</a:t>
            </a:r>
          </a:p>
        </p:txBody>
      </p:sp>
      <p:grpSp>
        <p:nvGrpSpPr>
          <p:cNvPr id="351" name="グループ化 350"/>
          <p:cNvGrpSpPr/>
          <p:nvPr/>
        </p:nvGrpSpPr>
        <p:grpSpPr>
          <a:xfrm>
            <a:off x="4170357" y="3850604"/>
            <a:ext cx="858905" cy="624862"/>
            <a:chOff x="1785027" y="4422737"/>
            <a:chExt cx="858905" cy="624862"/>
          </a:xfrm>
        </p:grpSpPr>
        <p:sp>
          <p:nvSpPr>
            <p:cNvPr id="352" name="フリーフォーム: 図形 351"/>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リーフォーム: 図形 352"/>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p:cNvGrpSpPr/>
          <p:nvPr/>
        </p:nvGrpSpPr>
        <p:grpSpPr>
          <a:xfrm>
            <a:off x="6602410" y="5045786"/>
            <a:ext cx="858905" cy="624862"/>
            <a:chOff x="1785027" y="4422737"/>
            <a:chExt cx="858905" cy="624862"/>
          </a:xfrm>
        </p:grpSpPr>
        <p:sp>
          <p:nvSpPr>
            <p:cNvPr id="355" name="フリーフォーム: 図形 354"/>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フリーフォーム: 図形 355"/>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スライド番号プレースホルダー 9"/>
          <p:cNvSpPr>
            <a:spLocks noGrp="1"/>
          </p:cNvSpPr>
          <p:nvPr>
            <p:ph type="sldNum" sz="quarter" idx="12"/>
          </p:nvPr>
        </p:nvSpPr>
        <p:spPr/>
        <p:txBody>
          <a:bodyPr/>
          <a:lstStyle/>
          <a:p>
            <a:fld id="{8AEBDCA3-918C-4541-BF84-4F93CF1796EA}" type="slidenum">
              <a:rPr kumimoji="1" lang="ja-JP" altLang="en-US" smtClean="0"/>
              <a:t>16</a:t>
            </a:fld>
            <a:endParaRPr kumimoji="1" lang="ja-JP" altLang="en-US"/>
          </a:p>
        </p:txBody>
      </p:sp>
    </p:spTree>
    <p:extLst>
      <p:ext uri="{BB962C8B-B14F-4D97-AF65-F5344CB8AC3E}">
        <p14:creationId xmlns:p14="http://schemas.microsoft.com/office/powerpoint/2010/main" val="2004783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フローチャート: 手作業 360"/>
          <p:cNvSpPr/>
          <p:nvPr/>
        </p:nvSpPr>
        <p:spPr>
          <a:xfrm rot="16200000">
            <a:off x="183499" y="2291221"/>
            <a:ext cx="6511328" cy="22998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p:cNvSpPr/>
          <p:nvPr/>
        </p:nvSpPr>
        <p:spPr>
          <a:xfrm flipH="1">
            <a:off x="2201332" y="41231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楕円 2"/>
          <p:cNvSpPr/>
          <p:nvPr/>
        </p:nvSpPr>
        <p:spPr>
          <a:xfrm flipH="1">
            <a:off x="2201332" y="41891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4" name="楕円 3"/>
          <p:cNvSpPr/>
          <p:nvPr/>
        </p:nvSpPr>
        <p:spPr>
          <a:xfrm flipH="1">
            <a:off x="2201332" y="42551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5" name="楕円 4"/>
          <p:cNvSpPr/>
          <p:nvPr/>
        </p:nvSpPr>
        <p:spPr>
          <a:xfrm flipH="1">
            <a:off x="2201332" y="43211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 name="楕円 5"/>
          <p:cNvSpPr/>
          <p:nvPr/>
        </p:nvSpPr>
        <p:spPr>
          <a:xfrm flipH="1">
            <a:off x="2201332" y="43871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 name="楕円 6"/>
          <p:cNvSpPr/>
          <p:nvPr/>
        </p:nvSpPr>
        <p:spPr>
          <a:xfrm flipH="1">
            <a:off x="2201332" y="44531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 name="楕円 7"/>
          <p:cNvSpPr/>
          <p:nvPr/>
        </p:nvSpPr>
        <p:spPr>
          <a:xfrm flipH="1">
            <a:off x="2201332" y="45191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9" name="楕円 8"/>
          <p:cNvSpPr/>
          <p:nvPr/>
        </p:nvSpPr>
        <p:spPr>
          <a:xfrm flipH="1">
            <a:off x="2201332" y="45850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 name="楕円 10"/>
          <p:cNvSpPr/>
          <p:nvPr/>
        </p:nvSpPr>
        <p:spPr>
          <a:xfrm flipH="1">
            <a:off x="2201332" y="46510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 name="楕円 11"/>
          <p:cNvSpPr/>
          <p:nvPr/>
        </p:nvSpPr>
        <p:spPr>
          <a:xfrm flipH="1">
            <a:off x="2201332" y="47170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5" name="楕円 14"/>
          <p:cNvSpPr/>
          <p:nvPr/>
        </p:nvSpPr>
        <p:spPr>
          <a:xfrm flipH="1">
            <a:off x="2201332" y="47830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6" name="楕円 15"/>
          <p:cNvSpPr/>
          <p:nvPr/>
        </p:nvSpPr>
        <p:spPr>
          <a:xfrm flipH="1">
            <a:off x="2201332" y="48490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 name="楕円 16"/>
          <p:cNvSpPr/>
          <p:nvPr/>
        </p:nvSpPr>
        <p:spPr>
          <a:xfrm flipH="1">
            <a:off x="2201332" y="49150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 name="楕円 17"/>
          <p:cNvSpPr/>
          <p:nvPr/>
        </p:nvSpPr>
        <p:spPr>
          <a:xfrm flipH="1">
            <a:off x="2201332" y="49810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 name="楕円 18"/>
          <p:cNvSpPr/>
          <p:nvPr/>
        </p:nvSpPr>
        <p:spPr>
          <a:xfrm flipH="1">
            <a:off x="2201332" y="50470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 name="楕円 19"/>
          <p:cNvSpPr/>
          <p:nvPr/>
        </p:nvSpPr>
        <p:spPr>
          <a:xfrm flipH="1">
            <a:off x="2201332" y="51130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 name="楕円 20"/>
          <p:cNvSpPr/>
          <p:nvPr/>
        </p:nvSpPr>
        <p:spPr>
          <a:xfrm flipH="1">
            <a:off x="2201332" y="51790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 name="楕円 21"/>
          <p:cNvSpPr/>
          <p:nvPr/>
        </p:nvSpPr>
        <p:spPr>
          <a:xfrm flipH="1">
            <a:off x="2201332" y="52450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 name="楕円 22"/>
          <p:cNvSpPr/>
          <p:nvPr/>
        </p:nvSpPr>
        <p:spPr>
          <a:xfrm flipH="1">
            <a:off x="2201332" y="53110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 name="楕円 23"/>
          <p:cNvSpPr/>
          <p:nvPr/>
        </p:nvSpPr>
        <p:spPr>
          <a:xfrm flipH="1">
            <a:off x="2201332" y="53769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 name="楕円 25"/>
          <p:cNvSpPr/>
          <p:nvPr/>
        </p:nvSpPr>
        <p:spPr>
          <a:xfrm flipH="1">
            <a:off x="2201332" y="54429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 name="楕円 26"/>
          <p:cNvSpPr/>
          <p:nvPr/>
        </p:nvSpPr>
        <p:spPr>
          <a:xfrm flipH="1">
            <a:off x="2201332" y="55089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 name="楕円 27"/>
          <p:cNvSpPr/>
          <p:nvPr/>
        </p:nvSpPr>
        <p:spPr>
          <a:xfrm flipH="1">
            <a:off x="2201332" y="55749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 name="楕円 28"/>
          <p:cNvSpPr/>
          <p:nvPr/>
        </p:nvSpPr>
        <p:spPr>
          <a:xfrm flipH="1">
            <a:off x="2201332" y="56409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 name="楕円 29"/>
          <p:cNvSpPr/>
          <p:nvPr/>
        </p:nvSpPr>
        <p:spPr>
          <a:xfrm flipH="1">
            <a:off x="2201332" y="57069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 name="楕円 30"/>
          <p:cNvSpPr/>
          <p:nvPr/>
        </p:nvSpPr>
        <p:spPr>
          <a:xfrm flipH="1">
            <a:off x="2201332" y="57729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2" name="楕円 31"/>
          <p:cNvSpPr/>
          <p:nvPr/>
        </p:nvSpPr>
        <p:spPr>
          <a:xfrm flipH="1">
            <a:off x="2201332" y="58389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 name="楕円 32"/>
          <p:cNvSpPr/>
          <p:nvPr/>
        </p:nvSpPr>
        <p:spPr>
          <a:xfrm flipH="1">
            <a:off x="2201332" y="59049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 name="楕円 33"/>
          <p:cNvSpPr/>
          <p:nvPr/>
        </p:nvSpPr>
        <p:spPr>
          <a:xfrm flipH="1">
            <a:off x="2201332" y="59709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5" name="楕円 34"/>
          <p:cNvSpPr/>
          <p:nvPr/>
        </p:nvSpPr>
        <p:spPr>
          <a:xfrm flipH="1">
            <a:off x="2201332" y="60369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1" name="楕円 60"/>
          <p:cNvSpPr/>
          <p:nvPr/>
        </p:nvSpPr>
        <p:spPr>
          <a:xfrm flipH="1">
            <a:off x="2201332" y="61029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2" name="楕円 61"/>
          <p:cNvSpPr/>
          <p:nvPr/>
        </p:nvSpPr>
        <p:spPr>
          <a:xfrm flipH="1">
            <a:off x="2201332" y="61689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3" name="楕円 62"/>
          <p:cNvSpPr/>
          <p:nvPr/>
        </p:nvSpPr>
        <p:spPr>
          <a:xfrm flipH="1">
            <a:off x="2201332" y="62348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4" name="楕円 63"/>
          <p:cNvSpPr/>
          <p:nvPr/>
        </p:nvSpPr>
        <p:spPr>
          <a:xfrm flipH="1">
            <a:off x="2201332" y="63008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5" name="楕円 64"/>
          <p:cNvSpPr/>
          <p:nvPr/>
        </p:nvSpPr>
        <p:spPr>
          <a:xfrm flipH="1">
            <a:off x="2201332" y="63668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6" name="楕円 65"/>
          <p:cNvSpPr/>
          <p:nvPr/>
        </p:nvSpPr>
        <p:spPr>
          <a:xfrm flipH="1">
            <a:off x="2201332" y="64328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7" name="楕円 66"/>
          <p:cNvSpPr/>
          <p:nvPr/>
        </p:nvSpPr>
        <p:spPr>
          <a:xfrm flipH="1">
            <a:off x="2201332" y="64988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p:cNvSpPr/>
          <p:nvPr/>
        </p:nvSpPr>
        <p:spPr>
          <a:xfrm flipH="1">
            <a:off x="2201332" y="65648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p:cNvSpPr/>
          <p:nvPr/>
        </p:nvSpPr>
        <p:spPr>
          <a:xfrm flipH="1">
            <a:off x="2201332" y="66308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p:cNvSpPr/>
          <p:nvPr/>
        </p:nvSpPr>
        <p:spPr>
          <a:xfrm flipH="1">
            <a:off x="2201332" y="6696799"/>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105" name="グループ化 104"/>
          <p:cNvGrpSpPr/>
          <p:nvPr/>
        </p:nvGrpSpPr>
        <p:grpSpPr>
          <a:xfrm>
            <a:off x="4601953" y="1814850"/>
            <a:ext cx="84720" cy="3226301"/>
            <a:chOff x="1396350" y="377313"/>
            <a:chExt cx="149115" cy="5678587"/>
          </a:xfrm>
        </p:grpSpPr>
        <p:grpSp>
          <p:nvGrpSpPr>
            <p:cNvPr id="106" name="グループ化 105"/>
            <p:cNvGrpSpPr/>
            <p:nvPr/>
          </p:nvGrpSpPr>
          <p:grpSpPr>
            <a:xfrm>
              <a:off x="1396351" y="377313"/>
              <a:ext cx="149114" cy="1861037"/>
              <a:chOff x="1357714" y="634890"/>
              <a:chExt cx="149114" cy="1861037"/>
            </a:xfrm>
          </p:grpSpPr>
          <p:sp>
            <p:nvSpPr>
              <p:cNvPr id="129" name="楕円 12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0" name="楕円 12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1" name="楕円 13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2" name="楕円 13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3" name="楕円 13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4" name="楕円 13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5" name="楕円 13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6" name="楕円 13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7" name="楕円 13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8" name="楕円 13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7" name="グループ化 106"/>
            <p:cNvGrpSpPr/>
            <p:nvPr/>
          </p:nvGrpSpPr>
          <p:grpSpPr>
            <a:xfrm>
              <a:off x="1396351" y="2292725"/>
              <a:ext cx="149114" cy="1861037"/>
              <a:chOff x="1357714" y="634890"/>
              <a:chExt cx="149114" cy="1861037"/>
            </a:xfrm>
          </p:grpSpPr>
          <p:sp>
            <p:nvSpPr>
              <p:cNvPr id="119" name="楕円 11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0" name="楕円 11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1" name="楕円 12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2" name="楕円 12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3" name="楕円 12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4" name="楕円 12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5" name="楕円 12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6" name="楕円 12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7" name="楕円 12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8" name="楕円 12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8" name="グループ化 107"/>
            <p:cNvGrpSpPr/>
            <p:nvPr/>
          </p:nvGrpSpPr>
          <p:grpSpPr>
            <a:xfrm>
              <a:off x="1396350" y="4194863"/>
              <a:ext cx="149114" cy="1861037"/>
              <a:chOff x="1357714" y="634890"/>
              <a:chExt cx="149114" cy="1861037"/>
            </a:xfrm>
          </p:grpSpPr>
          <p:sp>
            <p:nvSpPr>
              <p:cNvPr id="109" name="楕円 10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0" name="楕円 10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1" name="楕円 11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2" name="楕円 11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3" name="楕円 11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4" name="楕円 11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5" name="楕円 11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6" name="楕円 11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7" name="楕円 11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8" name="楕円 11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01" name="楕円 300"/>
          <p:cNvSpPr/>
          <p:nvPr/>
        </p:nvSpPr>
        <p:spPr>
          <a:xfrm flipH="1">
            <a:off x="2201332" y="1636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2" name="楕円 301"/>
          <p:cNvSpPr/>
          <p:nvPr/>
        </p:nvSpPr>
        <p:spPr>
          <a:xfrm flipH="1">
            <a:off x="2201332" y="2296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3" name="楕円 302"/>
          <p:cNvSpPr/>
          <p:nvPr/>
        </p:nvSpPr>
        <p:spPr>
          <a:xfrm flipH="1">
            <a:off x="2201332" y="2956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4" name="楕円 303"/>
          <p:cNvSpPr/>
          <p:nvPr/>
        </p:nvSpPr>
        <p:spPr>
          <a:xfrm flipH="1">
            <a:off x="2201332" y="3616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5" name="楕円 304"/>
          <p:cNvSpPr/>
          <p:nvPr/>
        </p:nvSpPr>
        <p:spPr>
          <a:xfrm flipH="1">
            <a:off x="2201332" y="4275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6" name="楕円 305"/>
          <p:cNvSpPr/>
          <p:nvPr/>
        </p:nvSpPr>
        <p:spPr>
          <a:xfrm flipH="1">
            <a:off x="2201332" y="4935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7" name="楕円 306"/>
          <p:cNvSpPr/>
          <p:nvPr/>
        </p:nvSpPr>
        <p:spPr>
          <a:xfrm flipH="1">
            <a:off x="2201332" y="5595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8" name="楕円 307"/>
          <p:cNvSpPr/>
          <p:nvPr/>
        </p:nvSpPr>
        <p:spPr>
          <a:xfrm flipH="1">
            <a:off x="2201332" y="6255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9" name="楕円 308"/>
          <p:cNvSpPr/>
          <p:nvPr/>
        </p:nvSpPr>
        <p:spPr>
          <a:xfrm flipH="1">
            <a:off x="2201332" y="6915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0" name="楕円 309"/>
          <p:cNvSpPr/>
          <p:nvPr/>
        </p:nvSpPr>
        <p:spPr>
          <a:xfrm flipH="1">
            <a:off x="2201332" y="7575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1" name="楕円 290"/>
          <p:cNvSpPr/>
          <p:nvPr/>
        </p:nvSpPr>
        <p:spPr>
          <a:xfrm flipH="1">
            <a:off x="2201332" y="8235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2" name="楕円 291"/>
          <p:cNvSpPr/>
          <p:nvPr/>
        </p:nvSpPr>
        <p:spPr>
          <a:xfrm flipH="1">
            <a:off x="2201332" y="8895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3" name="楕円 292"/>
          <p:cNvSpPr/>
          <p:nvPr/>
        </p:nvSpPr>
        <p:spPr>
          <a:xfrm flipH="1">
            <a:off x="2201332" y="9555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4" name="楕円 293"/>
          <p:cNvSpPr/>
          <p:nvPr/>
        </p:nvSpPr>
        <p:spPr>
          <a:xfrm flipH="1">
            <a:off x="2201332" y="10215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5" name="楕円 294"/>
          <p:cNvSpPr/>
          <p:nvPr/>
        </p:nvSpPr>
        <p:spPr>
          <a:xfrm flipH="1">
            <a:off x="2201332" y="10875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6" name="楕円 295"/>
          <p:cNvSpPr/>
          <p:nvPr/>
        </p:nvSpPr>
        <p:spPr>
          <a:xfrm flipH="1">
            <a:off x="2201332" y="11535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7" name="楕円 296"/>
          <p:cNvSpPr/>
          <p:nvPr/>
        </p:nvSpPr>
        <p:spPr>
          <a:xfrm flipH="1">
            <a:off x="2201332" y="12195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8" name="楕円 297"/>
          <p:cNvSpPr/>
          <p:nvPr/>
        </p:nvSpPr>
        <p:spPr>
          <a:xfrm flipH="1">
            <a:off x="2201332" y="12854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9" name="楕円 298"/>
          <p:cNvSpPr/>
          <p:nvPr/>
        </p:nvSpPr>
        <p:spPr>
          <a:xfrm flipH="1">
            <a:off x="2201332" y="13514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0" name="楕円 299"/>
          <p:cNvSpPr/>
          <p:nvPr/>
        </p:nvSpPr>
        <p:spPr>
          <a:xfrm flipH="1">
            <a:off x="2201332" y="14174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1" name="楕円 280"/>
          <p:cNvSpPr/>
          <p:nvPr/>
        </p:nvSpPr>
        <p:spPr>
          <a:xfrm flipH="1">
            <a:off x="2201332" y="14834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2" name="楕円 281"/>
          <p:cNvSpPr/>
          <p:nvPr/>
        </p:nvSpPr>
        <p:spPr>
          <a:xfrm flipH="1">
            <a:off x="2201332" y="15494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3" name="楕円 282"/>
          <p:cNvSpPr/>
          <p:nvPr/>
        </p:nvSpPr>
        <p:spPr>
          <a:xfrm flipH="1">
            <a:off x="2201332" y="16154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4" name="楕円 283"/>
          <p:cNvSpPr/>
          <p:nvPr/>
        </p:nvSpPr>
        <p:spPr>
          <a:xfrm flipH="1">
            <a:off x="2201332" y="16814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5" name="楕円 284"/>
          <p:cNvSpPr/>
          <p:nvPr/>
        </p:nvSpPr>
        <p:spPr>
          <a:xfrm flipH="1">
            <a:off x="2201332" y="17474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6" name="楕円 285"/>
          <p:cNvSpPr/>
          <p:nvPr/>
        </p:nvSpPr>
        <p:spPr>
          <a:xfrm flipH="1">
            <a:off x="2201332" y="18134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7" name="楕円 286"/>
          <p:cNvSpPr/>
          <p:nvPr/>
        </p:nvSpPr>
        <p:spPr>
          <a:xfrm flipH="1">
            <a:off x="2201332" y="18794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8" name="楕円 287"/>
          <p:cNvSpPr/>
          <p:nvPr/>
        </p:nvSpPr>
        <p:spPr>
          <a:xfrm flipH="1">
            <a:off x="2201332" y="19454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9" name="楕円 288"/>
          <p:cNvSpPr/>
          <p:nvPr/>
        </p:nvSpPr>
        <p:spPr>
          <a:xfrm flipH="1">
            <a:off x="2201332" y="20114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0" name="楕円 289"/>
          <p:cNvSpPr/>
          <p:nvPr/>
        </p:nvSpPr>
        <p:spPr>
          <a:xfrm flipH="1">
            <a:off x="2201332" y="20773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8" name="楕円 267"/>
          <p:cNvSpPr/>
          <p:nvPr/>
        </p:nvSpPr>
        <p:spPr>
          <a:xfrm flipH="1">
            <a:off x="2201332" y="21433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9" name="楕円 268"/>
          <p:cNvSpPr/>
          <p:nvPr/>
        </p:nvSpPr>
        <p:spPr>
          <a:xfrm flipH="1">
            <a:off x="2201332" y="22093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0" name="楕円 269"/>
          <p:cNvSpPr/>
          <p:nvPr/>
        </p:nvSpPr>
        <p:spPr>
          <a:xfrm flipH="1">
            <a:off x="2201332" y="22753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1" name="楕円 270"/>
          <p:cNvSpPr/>
          <p:nvPr/>
        </p:nvSpPr>
        <p:spPr>
          <a:xfrm flipH="1">
            <a:off x="2201332" y="23413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2" name="楕円 271"/>
          <p:cNvSpPr/>
          <p:nvPr/>
        </p:nvSpPr>
        <p:spPr>
          <a:xfrm flipH="1">
            <a:off x="2201332" y="24073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3" name="楕円 272"/>
          <p:cNvSpPr/>
          <p:nvPr/>
        </p:nvSpPr>
        <p:spPr>
          <a:xfrm flipH="1">
            <a:off x="2201332" y="24733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4" name="楕円 273"/>
          <p:cNvSpPr/>
          <p:nvPr/>
        </p:nvSpPr>
        <p:spPr>
          <a:xfrm flipH="1">
            <a:off x="2201332" y="25393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5" name="楕円 274"/>
          <p:cNvSpPr/>
          <p:nvPr/>
        </p:nvSpPr>
        <p:spPr>
          <a:xfrm flipH="1">
            <a:off x="2201332" y="26053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6" name="楕円 275"/>
          <p:cNvSpPr/>
          <p:nvPr/>
        </p:nvSpPr>
        <p:spPr>
          <a:xfrm flipH="1">
            <a:off x="2201332" y="26713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7" name="楕円 276"/>
          <p:cNvSpPr/>
          <p:nvPr/>
        </p:nvSpPr>
        <p:spPr>
          <a:xfrm flipH="1">
            <a:off x="2201332" y="27373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8" name="楕円 257"/>
          <p:cNvSpPr/>
          <p:nvPr/>
        </p:nvSpPr>
        <p:spPr>
          <a:xfrm flipH="1">
            <a:off x="2201332" y="28033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9" name="楕円 258"/>
          <p:cNvSpPr/>
          <p:nvPr/>
        </p:nvSpPr>
        <p:spPr>
          <a:xfrm flipH="1">
            <a:off x="2201332" y="28693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0" name="楕円 259"/>
          <p:cNvSpPr/>
          <p:nvPr/>
        </p:nvSpPr>
        <p:spPr>
          <a:xfrm flipH="1">
            <a:off x="2201332" y="29352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1" name="楕円 260"/>
          <p:cNvSpPr/>
          <p:nvPr/>
        </p:nvSpPr>
        <p:spPr>
          <a:xfrm flipH="1">
            <a:off x="2201332" y="30012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2" name="楕円 261"/>
          <p:cNvSpPr/>
          <p:nvPr/>
        </p:nvSpPr>
        <p:spPr>
          <a:xfrm flipH="1">
            <a:off x="2201332" y="30672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3" name="楕円 262"/>
          <p:cNvSpPr/>
          <p:nvPr/>
        </p:nvSpPr>
        <p:spPr>
          <a:xfrm flipH="1">
            <a:off x="2201332" y="31332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4" name="楕円 263"/>
          <p:cNvSpPr/>
          <p:nvPr/>
        </p:nvSpPr>
        <p:spPr>
          <a:xfrm flipH="1">
            <a:off x="2201332" y="31992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5" name="楕円 264"/>
          <p:cNvSpPr/>
          <p:nvPr/>
        </p:nvSpPr>
        <p:spPr>
          <a:xfrm flipH="1">
            <a:off x="2201332" y="32652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6" name="楕円 265"/>
          <p:cNvSpPr/>
          <p:nvPr/>
        </p:nvSpPr>
        <p:spPr>
          <a:xfrm flipH="1">
            <a:off x="2201332" y="33312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7" name="楕円 266"/>
          <p:cNvSpPr/>
          <p:nvPr/>
        </p:nvSpPr>
        <p:spPr>
          <a:xfrm flipH="1">
            <a:off x="2201332" y="33972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8" name="楕円 247"/>
          <p:cNvSpPr/>
          <p:nvPr/>
        </p:nvSpPr>
        <p:spPr>
          <a:xfrm flipH="1">
            <a:off x="2201332" y="34632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9" name="楕円 248"/>
          <p:cNvSpPr/>
          <p:nvPr/>
        </p:nvSpPr>
        <p:spPr>
          <a:xfrm flipH="1">
            <a:off x="2201332" y="35292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0" name="楕円 249"/>
          <p:cNvSpPr/>
          <p:nvPr/>
        </p:nvSpPr>
        <p:spPr>
          <a:xfrm flipH="1">
            <a:off x="2201332" y="35952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1" name="楕円 250"/>
          <p:cNvSpPr/>
          <p:nvPr/>
        </p:nvSpPr>
        <p:spPr>
          <a:xfrm flipH="1">
            <a:off x="2201332" y="36612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2" name="楕円 251"/>
          <p:cNvSpPr/>
          <p:nvPr/>
        </p:nvSpPr>
        <p:spPr>
          <a:xfrm flipH="1">
            <a:off x="2201332" y="37271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3" name="楕円 252"/>
          <p:cNvSpPr/>
          <p:nvPr/>
        </p:nvSpPr>
        <p:spPr>
          <a:xfrm flipH="1">
            <a:off x="2201332" y="37931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4" name="楕円 253"/>
          <p:cNvSpPr/>
          <p:nvPr/>
        </p:nvSpPr>
        <p:spPr>
          <a:xfrm flipH="1">
            <a:off x="2201332" y="38591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5" name="楕円 254"/>
          <p:cNvSpPr/>
          <p:nvPr/>
        </p:nvSpPr>
        <p:spPr>
          <a:xfrm flipH="1">
            <a:off x="2201332" y="39251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6" name="楕円 255"/>
          <p:cNvSpPr/>
          <p:nvPr/>
        </p:nvSpPr>
        <p:spPr>
          <a:xfrm flipH="1">
            <a:off x="2201332" y="39911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7" name="楕円 256"/>
          <p:cNvSpPr/>
          <p:nvPr/>
        </p:nvSpPr>
        <p:spPr>
          <a:xfrm flipH="1">
            <a:off x="2201332" y="40571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350" name="グループ化 349"/>
          <p:cNvGrpSpPr/>
          <p:nvPr/>
        </p:nvGrpSpPr>
        <p:grpSpPr>
          <a:xfrm>
            <a:off x="1785027" y="4525769"/>
            <a:ext cx="858905" cy="624862"/>
            <a:chOff x="1785027" y="4422737"/>
            <a:chExt cx="858905" cy="624862"/>
          </a:xfrm>
        </p:grpSpPr>
        <p:sp>
          <p:nvSpPr>
            <p:cNvPr id="348"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7" name="テキスト ボックス 356"/>
          <p:cNvSpPr txBox="1"/>
          <p:nvPr/>
        </p:nvSpPr>
        <p:spPr>
          <a:xfrm>
            <a:off x="1262131" y="1030652"/>
            <a:ext cx="800219" cy="369332"/>
          </a:xfrm>
          <a:prstGeom prst="rect">
            <a:avLst/>
          </a:prstGeom>
          <a:noFill/>
        </p:spPr>
        <p:txBody>
          <a:bodyPr wrap="none" rtlCol="0">
            <a:spAutoFit/>
          </a:bodyPr>
          <a:lstStyle/>
          <a:p>
            <a:r>
              <a:rPr kumimoji="1" lang="en-US" altLang="ja-JP" dirty="0"/>
              <a:t>784</a:t>
            </a:r>
            <a:r>
              <a:rPr kumimoji="1" lang="ja-JP" altLang="en-US" dirty="0"/>
              <a:t>個</a:t>
            </a:r>
          </a:p>
        </p:txBody>
      </p:sp>
      <p:sp>
        <p:nvSpPr>
          <p:cNvPr id="358" name="テキスト ボックス 357"/>
          <p:cNvSpPr txBox="1"/>
          <p:nvPr/>
        </p:nvSpPr>
        <p:spPr>
          <a:xfrm>
            <a:off x="3798316" y="2111127"/>
            <a:ext cx="671979" cy="369332"/>
          </a:xfrm>
          <a:prstGeom prst="rect">
            <a:avLst/>
          </a:prstGeom>
          <a:noFill/>
        </p:spPr>
        <p:txBody>
          <a:bodyPr wrap="none" rtlCol="0">
            <a:spAutoFit/>
          </a:bodyPr>
          <a:lstStyle/>
          <a:p>
            <a:r>
              <a:rPr kumimoji="1" lang="en-US" altLang="ja-JP" dirty="0"/>
              <a:t>50</a:t>
            </a:r>
            <a:r>
              <a:rPr kumimoji="1" lang="ja-JP" altLang="en-US" dirty="0"/>
              <a:t>個</a:t>
            </a:r>
          </a:p>
        </p:txBody>
      </p:sp>
      <p:sp>
        <p:nvSpPr>
          <p:cNvPr id="362" name="フローチャート: 手作業 360"/>
          <p:cNvSpPr/>
          <p:nvPr/>
        </p:nvSpPr>
        <p:spPr>
          <a:xfrm rot="5400000">
            <a:off x="2607628" y="2305038"/>
            <a:ext cx="6511328" cy="221025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3" name="グループ化 172"/>
          <p:cNvGrpSpPr/>
          <p:nvPr/>
        </p:nvGrpSpPr>
        <p:grpSpPr>
          <a:xfrm>
            <a:off x="6997320" y="191169"/>
            <a:ext cx="84720" cy="3226301"/>
            <a:chOff x="1396350" y="377313"/>
            <a:chExt cx="149115" cy="5678587"/>
          </a:xfrm>
        </p:grpSpPr>
        <p:grpSp>
          <p:nvGrpSpPr>
            <p:cNvPr id="174" name="グループ化 173"/>
            <p:cNvGrpSpPr/>
            <p:nvPr/>
          </p:nvGrpSpPr>
          <p:grpSpPr>
            <a:xfrm>
              <a:off x="1396351" y="377313"/>
              <a:ext cx="149114" cy="1861037"/>
              <a:chOff x="1357714" y="634890"/>
              <a:chExt cx="149114" cy="1861037"/>
            </a:xfrm>
          </p:grpSpPr>
          <p:sp>
            <p:nvSpPr>
              <p:cNvPr id="197" name="楕円 19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8" name="楕円 19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9" name="楕円 19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0" name="楕円 19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1" name="楕円 20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2" name="楕円 20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3" name="楕円 20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4" name="楕円 20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5" name="楕円 20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6" name="楕円 20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5" name="グループ化 174"/>
            <p:cNvGrpSpPr/>
            <p:nvPr/>
          </p:nvGrpSpPr>
          <p:grpSpPr>
            <a:xfrm>
              <a:off x="1396351" y="2292725"/>
              <a:ext cx="149114" cy="1861037"/>
              <a:chOff x="1357714" y="634890"/>
              <a:chExt cx="149114" cy="1861037"/>
            </a:xfrm>
          </p:grpSpPr>
          <p:sp>
            <p:nvSpPr>
              <p:cNvPr id="187" name="楕円 18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8" name="楕円 18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9" name="楕円 18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0" name="楕円 18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1" name="楕円 19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2" name="楕円 19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3" name="楕円 19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4" name="楕円 19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5" name="楕円 19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6" name="楕円 19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6" name="グループ化 175"/>
            <p:cNvGrpSpPr/>
            <p:nvPr/>
          </p:nvGrpSpPr>
          <p:grpSpPr>
            <a:xfrm>
              <a:off x="1396350" y="4194863"/>
              <a:ext cx="149114" cy="1861037"/>
              <a:chOff x="1357714" y="634890"/>
              <a:chExt cx="149114" cy="1861037"/>
            </a:xfrm>
          </p:grpSpPr>
          <p:sp>
            <p:nvSpPr>
              <p:cNvPr id="177" name="楕円 17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8" name="楕円 17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9" name="楕円 17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0" name="楕円 17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1" name="楕円 18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2" name="楕円 18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3" name="楕円 18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4" name="楕円 18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5" name="楕円 18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6" name="楕円 18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grpSp>
        <p:nvGrpSpPr>
          <p:cNvPr id="207" name="グループ化 206"/>
          <p:cNvGrpSpPr/>
          <p:nvPr/>
        </p:nvGrpSpPr>
        <p:grpSpPr>
          <a:xfrm>
            <a:off x="6997318" y="3448363"/>
            <a:ext cx="84720" cy="3226301"/>
            <a:chOff x="1396350" y="377313"/>
            <a:chExt cx="149115" cy="5678587"/>
          </a:xfrm>
        </p:grpSpPr>
        <p:grpSp>
          <p:nvGrpSpPr>
            <p:cNvPr id="208" name="グループ化 207"/>
            <p:cNvGrpSpPr/>
            <p:nvPr/>
          </p:nvGrpSpPr>
          <p:grpSpPr>
            <a:xfrm>
              <a:off x="1396351" y="377313"/>
              <a:ext cx="149114" cy="1861037"/>
              <a:chOff x="1357714" y="634890"/>
              <a:chExt cx="149114" cy="1861037"/>
            </a:xfrm>
          </p:grpSpPr>
          <p:sp>
            <p:nvSpPr>
              <p:cNvPr id="231" name="楕円 23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2" name="楕円 23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3" name="楕円 23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4" name="楕円 23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5" name="楕円 23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6" name="楕円 23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7" name="楕円 23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8" name="楕円 23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9" name="楕円 23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0" name="楕円 23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09" name="グループ化 208"/>
            <p:cNvGrpSpPr/>
            <p:nvPr/>
          </p:nvGrpSpPr>
          <p:grpSpPr>
            <a:xfrm>
              <a:off x="1396351" y="2292725"/>
              <a:ext cx="149114" cy="1861037"/>
              <a:chOff x="1357714" y="634890"/>
              <a:chExt cx="149114" cy="1861037"/>
            </a:xfrm>
          </p:grpSpPr>
          <p:sp>
            <p:nvSpPr>
              <p:cNvPr id="221" name="楕円 22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2" name="楕円 22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3" name="楕円 22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4" name="楕円 22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5" name="楕円 22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6" name="楕円 22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7" name="楕円 22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8" name="楕円 22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9" name="楕円 22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0" name="楕円 22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10" name="グループ化 209"/>
            <p:cNvGrpSpPr/>
            <p:nvPr/>
          </p:nvGrpSpPr>
          <p:grpSpPr>
            <a:xfrm>
              <a:off x="1396350" y="4194863"/>
              <a:ext cx="149114" cy="1861037"/>
              <a:chOff x="1357714" y="634890"/>
              <a:chExt cx="149114" cy="1861037"/>
            </a:xfrm>
          </p:grpSpPr>
          <p:sp>
            <p:nvSpPr>
              <p:cNvPr id="211" name="楕円 21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2" name="楕円 21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3" name="楕円 21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4" name="楕円 21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5" name="楕円 21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6" name="楕円 21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7" name="楕円 21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8" name="楕円 21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9" name="楕円 21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0" name="楕円 21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59" name="テキスト ボックス 358"/>
          <p:cNvSpPr txBox="1"/>
          <p:nvPr/>
        </p:nvSpPr>
        <p:spPr>
          <a:xfrm>
            <a:off x="6129563" y="731521"/>
            <a:ext cx="800219" cy="369332"/>
          </a:xfrm>
          <a:prstGeom prst="rect">
            <a:avLst/>
          </a:prstGeom>
          <a:noFill/>
        </p:spPr>
        <p:txBody>
          <a:bodyPr wrap="none" rtlCol="0">
            <a:spAutoFit/>
          </a:bodyPr>
          <a:lstStyle/>
          <a:p>
            <a:r>
              <a:rPr lang="en-US" altLang="ja-JP" dirty="0"/>
              <a:t>100</a:t>
            </a:r>
            <a:r>
              <a:rPr kumimoji="1" lang="ja-JP" altLang="en-US" dirty="0"/>
              <a:t>個</a:t>
            </a:r>
          </a:p>
        </p:txBody>
      </p:sp>
      <p:sp>
        <p:nvSpPr>
          <p:cNvPr id="363" name="フローチャート: 手作業 360"/>
          <p:cNvSpPr/>
          <p:nvPr/>
        </p:nvSpPr>
        <p:spPr>
          <a:xfrm rot="16200000">
            <a:off x="4983642" y="2289314"/>
            <a:ext cx="6511328" cy="22230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 name="connsiteX0" fmla="*/ 0 w 10000"/>
              <a:gd name="connsiteY0" fmla="*/ 0 h 10058"/>
              <a:gd name="connsiteX1" fmla="*/ 10000 w 10000"/>
              <a:gd name="connsiteY1" fmla="*/ 0 h 10058"/>
              <a:gd name="connsiteX2" fmla="*/ 8257 w 10000"/>
              <a:gd name="connsiteY2" fmla="*/ 10058 h 10058"/>
              <a:gd name="connsiteX3" fmla="*/ 2593 w 10000"/>
              <a:gd name="connsiteY3" fmla="*/ 10000 h 10058"/>
              <a:gd name="connsiteX4" fmla="*/ 0 w 10000"/>
              <a:gd name="connsiteY4" fmla="*/ 0 h 10058"/>
              <a:gd name="connsiteX0" fmla="*/ 0 w 10000"/>
              <a:gd name="connsiteY0" fmla="*/ 0 h 10058"/>
              <a:gd name="connsiteX1" fmla="*/ 10000 w 10000"/>
              <a:gd name="connsiteY1" fmla="*/ 0 h 10058"/>
              <a:gd name="connsiteX2" fmla="*/ 8257 w 10000"/>
              <a:gd name="connsiteY2" fmla="*/ 10058 h 10058"/>
              <a:gd name="connsiteX3" fmla="*/ 2019 w 10000"/>
              <a:gd name="connsiteY3" fmla="*/ 10058 h 10058"/>
              <a:gd name="connsiteX4" fmla="*/ 0 w 10000"/>
              <a:gd name="connsiteY4" fmla="*/ 0 h 1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58">
                <a:moveTo>
                  <a:pt x="0" y="0"/>
                </a:moveTo>
                <a:lnTo>
                  <a:pt x="10000" y="0"/>
                </a:lnTo>
                <a:lnTo>
                  <a:pt x="8257" y="10058"/>
                </a:lnTo>
                <a:lnTo>
                  <a:pt x="2019" y="10058"/>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p:cNvGrpSpPr/>
          <p:nvPr/>
        </p:nvGrpSpPr>
        <p:grpSpPr>
          <a:xfrm>
            <a:off x="9276769" y="1125887"/>
            <a:ext cx="351046" cy="4381298"/>
            <a:chOff x="1357714" y="634890"/>
            <a:chExt cx="149114" cy="1861037"/>
          </a:xfrm>
        </p:grpSpPr>
        <p:sp>
          <p:nvSpPr>
            <p:cNvPr id="335" name="楕円 334"/>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6" name="楕円 335"/>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7" name="楕円 336"/>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9" name="楕円 338"/>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0" name="楕円 339"/>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1" name="楕円 340"/>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2" name="楕円 341"/>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3" name="楕円 342"/>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4" name="楕円 343"/>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360" name="テキスト ボックス 359"/>
          <p:cNvSpPr txBox="1"/>
          <p:nvPr/>
        </p:nvSpPr>
        <p:spPr>
          <a:xfrm>
            <a:off x="8504324" y="1573693"/>
            <a:ext cx="671979" cy="369332"/>
          </a:xfrm>
          <a:prstGeom prst="rect">
            <a:avLst/>
          </a:prstGeom>
          <a:noFill/>
        </p:spPr>
        <p:txBody>
          <a:bodyPr wrap="none" rtlCol="0">
            <a:spAutoFit/>
          </a:bodyPr>
          <a:lstStyle/>
          <a:p>
            <a:r>
              <a:rPr lang="en-US" altLang="ja-JP" dirty="0"/>
              <a:t>10</a:t>
            </a:r>
            <a:r>
              <a:rPr kumimoji="1" lang="ja-JP" altLang="en-US" dirty="0"/>
              <a:t>個</a:t>
            </a:r>
          </a:p>
        </p:txBody>
      </p:sp>
      <p:grpSp>
        <p:nvGrpSpPr>
          <p:cNvPr id="351" name="グループ化 350"/>
          <p:cNvGrpSpPr/>
          <p:nvPr/>
        </p:nvGrpSpPr>
        <p:grpSpPr>
          <a:xfrm>
            <a:off x="4170357" y="3850604"/>
            <a:ext cx="858905" cy="624862"/>
            <a:chOff x="1785027" y="4422737"/>
            <a:chExt cx="858905" cy="624862"/>
          </a:xfrm>
        </p:grpSpPr>
        <p:sp>
          <p:nvSpPr>
            <p:cNvPr id="352" name="フリーフォーム: 図形 351"/>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リーフォーム: 図形 352"/>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p:cNvGrpSpPr/>
          <p:nvPr/>
        </p:nvGrpSpPr>
        <p:grpSpPr>
          <a:xfrm>
            <a:off x="6602410" y="5045786"/>
            <a:ext cx="858905" cy="624862"/>
            <a:chOff x="1785027" y="4422737"/>
            <a:chExt cx="858905" cy="624862"/>
          </a:xfrm>
        </p:grpSpPr>
        <p:sp>
          <p:nvSpPr>
            <p:cNvPr id="355" name="フリーフォーム: 図形 354"/>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フリーフォーム: 図形 355"/>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円/楕円 12"/>
          <p:cNvSpPr/>
          <p:nvPr/>
        </p:nvSpPr>
        <p:spPr>
          <a:xfrm>
            <a:off x="1309077" y="503206"/>
            <a:ext cx="1506545" cy="5839401"/>
          </a:xfrm>
          <a:prstGeom prst="ellipse">
            <a:avLst/>
          </a:prstGeom>
          <a:solidFill>
            <a:srgbClr val="FFFF66">
              <a:alpha val="69804"/>
            </a:srgbClr>
          </a:solidFill>
        </p:spPr>
        <p:txBody>
          <a:bodyPr wrap="square" rtlCol="0" anchor="ctr">
            <a:noAutofit/>
          </a:bodyPr>
          <a:lstStyle/>
          <a:p>
            <a:r>
              <a:rPr lang="ja-JP" altLang="en-US" sz="3200" dirty="0"/>
              <a:t>入力</a:t>
            </a:r>
            <a:endParaRPr lang="ja-JP" altLang="en-US" sz="3200" dirty="0">
              <a:solidFill>
                <a:schemeClr val="tx1"/>
              </a:solidFill>
            </a:endParaRPr>
          </a:p>
        </p:txBody>
      </p:sp>
      <p:sp>
        <p:nvSpPr>
          <p:cNvPr id="241" name="円/楕円 240"/>
          <p:cNvSpPr/>
          <p:nvPr/>
        </p:nvSpPr>
        <p:spPr>
          <a:xfrm>
            <a:off x="3148331" y="1201862"/>
            <a:ext cx="5353462" cy="4333260"/>
          </a:xfrm>
          <a:prstGeom prst="ellipse">
            <a:avLst/>
          </a:prstGeom>
          <a:solidFill>
            <a:srgbClr val="FFFF66">
              <a:alpha val="69804"/>
            </a:srgbClr>
          </a:solidFill>
        </p:spPr>
        <p:txBody>
          <a:bodyPr wrap="square" rtlCol="0" anchor="ctr">
            <a:noAutofit/>
          </a:bodyPr>
          <a:lstStyle/>
          <a:p>
            <a:pPr algn="ctr"/>
            <a:r>
              <a:rPr lang="ja-JP" altLang="en-US" sz="4000" dirty="0">
                <a:solidFill>
                  <a:schemeClr val="tx1"/>
                </a:solidFill>
              </a:rPr>
              <a:t>計算</a:t>
            </a:r>
            <a:endParaRPr lang="en-US" altLang="ja-JP" sz="4000" dirty="0">
              <a:solidFill>
                <a:schemeClr val="tx1"/>
              </a:solidFill>
            </a:endParaRPr>
          </a:p>
          <a:p>
            <a:pPr algn="ctr"/>
            <a:r>
              <a:rPr lang="ja-JP" altLang="en-US" sz="3200" dirty="0"/>
              <a:t>（膨大な量の</a:t>
            </a:r>
            <a:endParaRPr lang="en-US" altLang="ja-JP" sz="3200" dirty="0"/>
          </a:p>
          <a:p>
            <a:pPr algn="ctr"/>
            <a:r>
              <a:rPr lang="ja-JP" altLang="en-US" sz="3200" dirty="0"/>
              <a:t>掛け算と足し算</a:t>
            </a:r>
            <a:endParaRPr lang="en-US" altLang="ja-JP" sz="3200" dirty="0"/>
          </a:p>
          <a:p>
            <a:pPr algn="ctr"/>
            <a:r>
              <a:rPr lang="ja-JP" altLang="en-US" sz="3200" dirty="0"/>
              <a:t>と活性化関数）</a:t>
            </a:r>
            <a:endParaRPr lang="ja-JP" altLang="en-US" sz="4000" dirty="0">
              <a:solidFill>
                <a:schemeClr val="tx1"/>
              </a:solidFill>
            </a:endParaRPr>
          </a:p>
        </p:txBody>
      </p:sp>
      <p:sp>
        <p:nvSpPr>
          <p:cNvPr id="242" name="円/楕円 241"/>
          <p:cNvSpPr/>
          <p:nvPr/>
        </p:nvSpPr>
        <p:spPr>
          <a:xfrm>
            <a:off x="8795672" y="196910"/>
            <a:ext cx="1506545" cy="5839401"/>
          </a:xfrm>
          <a:prstGeom prst="ellipse">
            <a:avLst/>
          </a:prstGeom>
          <a:solidFill>
            <a:srgbClr val="FFFF66">
              <a:alpha val="69804"/>
            </a:srgbClr>
          </a:solidFill>
        </p:spPr>
        <p:txBody>
          <a:bodyPr wrap="square" rtlCol="0" anchor="ctr">
            <a:noAutofit/>
          </a:bodyPr>
          <a:lstStyle/>
          <a:p>
            <a:r>
              <a:rPr lang="ja-JP" altLang="en-US" sz="3200" dirty="0">
                <a:solidFill>
                  <a:schemeClr val="tx1"/>
                </a:solidFill>
              </a:rPr>
              <a:t>出力</a:t>
            </a:r>
          </a:p>
        </p:txBody>
      </p:sp>
      <p:sp>
        <p:nvSpPr>
          <p:cNvPr id="14" name="右矢印 13"/>
          <p:cNvSpPr/>
          <p:nvPr/>
        </p:nvSpPr>
        <p:spPr>
          <a:xfrm>
            <a:off x="2586671" y="2279319"/>
            <a:ext cx="1704981" cy="247049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右矢印 242"/>
          <p:cNvSpPr/>
          <p:nvPr/>
        </p:nvSpPr>
        <p:spPr>
          <a:xfrm>
            <a:off x="7279659" y="2069166"/>
            <a:ext cx="1704981" cy="247049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テキスト ボックス 243"/>
          <p:cNvSpPr txBox="1"/>
          <p:nvPr/>
        </p:nvSpPr>
        <p:spPr>
          <a:xfrm>
            <a:off x="1728358" y="238351"/>
            <a:ext cx="8802410"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kumimoji="1" lang="ja-JP" altLang="en-US" sz="2800" dirty="0"/>
              <a:t>このくらいの数のニューラルネットワークを使うと、</a:t>
            </a:r>
            <a:endParaRPr kumimoji="1" lang="en-US" altLang="ja-JP" sz="2800" dirty="0"/>
          </a:p>
          <a:p>
            <a:r>
              <a:rPr kumimoji="1" lang="ja-JP" altLang="en-US" sz="2800" dirty="0"/>
              <a:t>手書きの文字認識ができちゃいます。</a:t>
            </a:r>
          </a:p>
        </p:txBody>
      </p:sp>
      <p:sp>
        <p:nvSpPr>
          <p:cNvPr id="25" name="スライド番号プレースホルダー 24"/>
          <p:cNvSpPr>
            <a:spLocks noGrp="1"/>
          </p:cNvSpPr>
          <p:nvPr>
            <p:ph type="sldNum" sz="quarter" idx="12"/>
          </p:nvPr>
        </p:nvSpPr>
        <p:spPr/>
        <p:txBody>
          <a:bodyPr/>
          <a:lstStyle/>
          <a:p>
            <a:fld id="{8AEBDCA3-918C-4541-BF84-4F93CF1796EA}" type="slidenum">
              <a:rPr kumimoji="1" lang="ja-JP" altLang="en-US" smtClean="0"/>
              <a:t>17</a:t>
            </a:fld>
            <a:endParaRPr kumimoji="1" lang="ja-JP" altLang="en-US"/>
          </a:p>
        </p:txBody>
      </p:sp>
    </p:spTree>
    <p:extLst>
      <p:ext uri="{BB962C8B-B14F-4D97-AF65-F5344CB8AC3E}">
        <p14:creationId xmlns:p14="http://schemas.microsoft.com/office/powerpoint/2010/main" val="39567662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円/楕円 245"/>
          <p:cNvSpPr/>
          <p:nvPr/>
        </p:nvSpPr>
        <p:spPr>
          <a:xfrm>
            <a:off x="3148331" y="1201862"/>
            <a:ext cx="5353462" cy="4333260"/>
          </a:xfrm>
          <a:prstGeom prst="ellipse">
            <a:avLst/>
          </a:prstGeom>
          <a:solidFill>
            <a:srgbClr val="FFFF66">
              <a:alpha val="69804"/>
            </a:srgbClr>
          </a:solidFill>
        </p:spPr>
        <p:txBody>
          <a:bodyPr wrap="square" rtlCol="0" anchor="ctr">
            <a:noAutofit/>
          </a:bodyPr>
          <a:lstStyle/>
          <a:p>
            <a:pPr algn="ctr"/>
            <a:r>
              <a:rPr lang="ja-JP" altLang="en-US" sz="4000" dirty="0">
                <a:solidFill>
                  <a:schemeClr val="tx1"/>
                </a:solidFill>
              </a:rPr>
              <a:t>計算</a:t>
            </a:r>
            <a:endParaRPr lang="en-US" altLang="ja-JP" sz="4000" dirty="0">
              <a:solidFill>
                <a:schemeClr val="tx1"/>
              </a:solidFill>
            </a:endParaRPr>
          </a:p>
          <a:p>
            <a:pPr algn="ctr"/>
            <a:r>
              <a:rPr lang="ja-JP" altLang="en-US" sz="3200" dirty="0"/>
              <a:t>（膨大な量の</a:t>
            </a:r>
            <a:endParaRPr lang="en-US" altLang="ja-JP" sz="3200" dirty="0"/>
          </a:p>
          <a:p>
            <a:pPr algn="ctr"/>
            <a:r>
              <a:rPr lang="ja-JP" altLang="en-US" sz="3200" dirty="0"/>
              <a:t>掛け算と足し算</a:t>
            </a:r>
            <a:endParaRPr lang="en-US" altLang="ja-JP" sz="3200" dirty="0"/>
          </a:p>
          <a:p>
            <a:pPr algn="ctr"/>
            <a:r>
              <a:rPr lang="ja-JP" altLang="en-US" sz="3200" dirty="0"/>
              <a:t>と活性化関数）</a:t>
            </a:r>
            <a:endParaRPr lang="ja-JP" altLang="en-US" sz="40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00112" y="2696672"/>
            <a:ext cx="14763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テキスト ボックス 244"/>
          <p:cNvSpPr txBox="1"/>
          <p:nvPr/>
        </p:nvSpPr>
        <p:spPr>
          <a:xfrm rot="20700000">
            <a:off x="1528253" y="2022416"/>
            <a:ext cx="3467616" cy="584775"/>
          </a:xfrm>
          <a:prstGeom prst="rect">
            <a:avLst/>
          </a:prstGeom>
          <a:noFill/>
        </p:spPr>
        <p:txBody>
          <a:bodyPr wrap="none" rtlCol="0">
            <a:spAutoFit/>
          </a:bodyPr>
          <a:lstStyle/>
          <a:p>
            <a:r>
              <a:rPr lang="ja-JP" altLang="en-US" sz="3200" dirty="0"/>
              <a:t>手計算じゃムリ！</a:t>
            </a:r>
            <a:endParaRPr kumimoji="1" lang="ja-JP" altLang="en-US"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1793" y="2805774"/>
            <a:ext cx="1250805" cy="3717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7" name="テキスト ボックス 246"/>
          <p:cNvSpPr txBox="1"/>
          <p:nvPr/>
        </p:nvSpPr>
        <p:spPr>
          <a:xfrm>
            <a:off x="7464275" y="900357"/>
            <a:ext cx="4912016" cy="2062103"/>
          </a:xfrm>
          <a:prstGeom prst="rect">
            <a:avLst/>
          </a:prstGeom>
          <a:noFill/>
        </p:spPr>
        <p:txBody>
          <a:bodyPr wrap="square" rtlCol="0">
            <a:spAutoFit/>
          </a:bodyPr>
          <a:lstStyle/>
          <a:p>
            <a:r>
              <a:rPr kumimoji="1" lang="ja-JP" altLang="en-US" sz="3200" dirty="0"/>
              <a:t>単調な計算の繰り返しはコンピューターの得意技。</a:t>
            </a:r>
            <a:endParaRPr kumimoji="1" lang="en-US" altLang="ja-JP" sz="3200" dirty="0"/>
          </a:p>
          <a:p>
            <a:r>
              <a:rPr lang="ja-JP" altLang="en-US" sz="3200" dirty="0"/>
              <a:t>プログラムを作って計算させちゃえばいい！</a:t>
            </a:r>
            <a:endParaRPr kumimoji="1" lang="ja-JP" altLang="en-US" sz="3200" dirty="0"/>
          </a:p>
        </p:txBody>
      </p: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18</a:t>
            </a:fld>
            <a:endParaRPr kumimoji="1" lang="ja-JP" altLang="en-US"/>
          </a:p>
        </p:txBody>
      </p:sp>
    </p:spTree>
    <p:extLst>
      <p:ext uri="{BB962C8B-B14F-4D97-AF65-F5344CB8AC3E}">
        <p14:creationId xmlns:p14="http://schemas.microsoft.com/office/powerpoint/2010/main" val="172329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19</a:t>
            </a:fld>
            <a:endParaRPr kumimoji="1" lang="ja-JP" altLang="en-US"/>
          </a:p>
        </p:txBody>
      </p:sp>
      <p:sp>
        <p:nvSpPr>
          <p:cNvPr id="5" name="正方形/長方形 4">
            <a:extLst>
              <a:ext uri="{FF2B5EF4-FFF2-40B4-BE49-F238E27FC236}">
                <a16:creationId xmlns="" xmlns:a16="http://schemas.microsoft.com/office/drawing/2014/main" id="{EFD04759-2467-4088-8838-49AC161499D2}"/>
              </a:ext>
            </a:extLst>
          </p:cNvPr>
          <p:cNvSpPr/>
          <p:nvPr/>
        </p:nvSpPr>
        <p:spPr>
          <a:xfrm>
            <a:off x="689288" y="3876537"/>
            <a:ext cx="10890697" cy="46363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2666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2</a:t>
            </a:fld>
            <a:endParaRPr kumimoji="1" lang="ja-JP" altLang="en-US"/>
          </a:p>
        </p:txBody>
      </p:sp>
    </p:spTree>
    <p:extLst>
      <p:ext uri="{BB962C8B-B14F-4D97-AF65-F5344CB8AC3E}">
        <p14:creationId xmlns:p14="http://schemas.microsoft.com/office/powerpoint/2010/main" val="278859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ふたつの</a:t>
            </a:r>
            <a:r>
              <a:rPr lang="ja-JP" altLang="en-US" dirty="0"/>
              <a:t>道具を手に入れよう</a:t>
            </a:r>
            <a:endParaRPr kumimoji="1" lang="ja-JP" altLang="en-US" dirty="0"/>
          </a:p>
        </p:txBody>
      </p:sp>
      <p:sp>
        <p:nvSpPr>
          <p:cNvPr id="238" name="コンテンツ プレースホルダー 237"/>
          <p:cNvSpPr>
            <a:spLocks noGrp="1"/>
          </p:cNvSpPr>
          <p:nvPr>
            <p:ph idx="1"/>
          </p:nvPr>
        </p:nvSpPr>
        <p:spPr>
          <a:xfrm>
            <a:off x="838200" y="2395469"/>
            <a:ext cx="10515600" cy="3781493"/>
          </a:xfrm>
        </p:spPr>
        <p:txBody>
          <a:bodyPr>
            <a:normAutofit/>
          </a:bodyPr>
          <a:lstStyle/>
          <a:p>
            <a:r>
              <a:rPr kumimoji="1" lang="ja-JP" altLang="en-US" sz="4400" dirty="0"/>
              <a:t>数学</a:t>
            </a:r>
            <a:r>
              <a:rPr lang="ja-JP" altLang="en-US" sz="4400" dirty="0"/>
              <a:t>の道具 </a:t>
            </a:r>
            <a:r>
              <a:rPr lang="en-US" altLang="ja-JP" sz="4400" dirty="0"/>
              <a:t>– </a:t>
            </a:r>
            <a:r>
              <a:rPr lang="ja-JP" altLang="en-US" sz="4400" dirty="0"/>
              <a:t>行列の計算</a:t>
            </a:r>
            <a:endParaRPr lang="en-US" altLang="ja-JP" sz="4400" dirty="0"/>
          </a:p>
          <a:p>
            <a:endParaRPr lang="en-US" altLang="ja-JP" sz="4400" dirty="0"/>
          </a:p>
          <a:p>
            <a:r>
              <a:rPr lang="ja-JP" altLang="en-US" sz="4400" dirty="0"/>
              <a:t>プログラミング </a:t>
            </a:r>
            <a:r>
              <a:rPr lang="en-US" altLang="ja-JP" sz="4400" dirty="0"/>
              <a:t>– Python</a:t>
            </a:r>
          </a:p>
          <a:p>
            <a:pPr marL="0" indent="0">
              <a:buNone/>
            </a:pPr>
            <a:r>
              <a:rPr lang="en-US" altLang="ja-JP" dirty="0"/>
              <a:t>		</a:t>
            </a:r>
            <a:r>
              <a:rPr lang="ja-JP" altLang="en-US" dirty="0"/>
              <a:t>（なぜ</a:t>
            </a:r>
            <a:r>
              <a:rPr lang="en-US" altLang="ja-JP" dirty="0"/>
              <a:t>Python</a:t>
            </a:r>
            <a:r>
              <a:rPr lang="ja-JP" altLang="en-US" dirty="0" err="1"/>
              <a:t>かは</a:t>
            </a:r>
            <a:r>
              <a:rPr lang="ja-JP" altLang="en-US" dirty="0"/>
              <a:t>後ほど補足）</a:t>
            </a:r>
            <a:endParaRPr lang="en-US" altLang="ja-JP"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20</a:t>
            </a:fld>
            <a:endParaRPr kumimoji="1" lang="ja-JP" altLang="en-US"/>
          </a:p>
        </p:txBody>
      </p:sp>
      <p:pic>
        <p:nvPicPr>
          <p:cNvPr id="5" name="図 4">
            <a:extLst>
              <a:ext uri="{FF2B5EF4-FFF2-40B4-BE49-F238E27FC236}">
                <a16:creationId xmlns="" xmlns:a16="http://schemas.microsoft.com/office/drawing/2014/main" id="{EBACA4B4-D673-4E4D-B280-FACC76670E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46606" y="1870076"/>
            <a:ext cx="3871187" cy="3871187"/>
          </a:xfrm>
          <a:prstGeom prst="rect">
            <a:avLst/>
          </a:prstGeom>
        </p:spPr>
      </p:pic>
    </p:spTree>
    <p:extLst>
      <p:ext uri="{BB962C8B-B14F-4D97-AF65-F5344CB8AC3E}">
        <p14:creationId xmlns:p14="http://schemas.microsoft.com/office/powerpoint/2010/main" val="520304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数学の便利な道具 </a:t>
            </a:r>
            <a:r>
              <a:rPr lang="en-US" altLang="ja-JP" dirty="0"/>
              <a:t>– </a:t>
            </a:r>
            <a:r>
              <a:rPr lang="ja-JP" altLang="en-US" dirty="0"/>
              <a:t>行列と行列の内積</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12260" y="2836720"/>
            <a:ext cx="31908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1642740" y="2223658"/>
            <a:ext cx="1838965" cy="369332"/>
          </a:xfrm>
          <a:prstGeom prst="rect">
            <a:avLst/>
          </a:prstGeom>
          <a:noFill/>
        </p:spPr>
        <p:txBody>
          <a:bodyPr wrap="none" rtlCol="0">
            <a:spAutoFit/>
          </a:bodyPr>
          <a:lstStyle/>
          <a:p>
            <a:r>
              <a:rPr kumimoji="1" lang="en-US" altLang="ja-JP" dirty="0"/>
              <a:t>3 x 2</a:t>
            </a:r>
            <a:r>
              <a:rPr kumimoji="1" lang="ja-JP" altLang="en-US" dirty="0"/>
              <a:t>の行列の例</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76442" y="2836720"/>
            <a:ext cx="5462973" cy="2723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5982677" y="2223658"/>
            <a:ext cx="1800493" cy="369332"/>
          </a:xfrm>
          <a:prstGeom prst="rect">
            <a:avLst/>
          </a:prstGeom>
          <a:noFill/>
        </p:spPr>
        <p:txBody>
          <a:bodyPr wrap="none" rtlCol="0">
            <a:spAutoFit/>
          </a:bodyPr>
          <a:lstStyle/>
          <a:p>
            <a:r>
              <a:rPr kumimoji="1" lang="ja-JP" altLang="en-US" dirty="0"/>
              <a:t>行列の</a:t>
            </a:r>
            <a:r>
              <a:rPr lang="ja-JP" altLang="en-US" dirty="0"/>
              <a:t>内積の</a:t>
            </a:r>
            <a:r>
              <a:rPr kumimoji="1" lang="ja-JP" altLang="en-US" dirty="0"/>
              <a:t>例</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21</a:t>
            </a:fld>
            <a:endParaRPr kumimoji="1" lang="ja-JP" altLang="en-US"/>
          </a:p>
        </p:txBody>
      </p:sp>
      <p:sp>
        <p:nvSpPr>
          <p:cNvPr id="8" name="テキスト ボックス 7"/>
          <p:cNvSpPr txBox="1"/>
          <p:nvPr/>
        </p:nvSpPr>
        <p:spPr>
          <a:xfrm>
            <a:off x="1982176" y="1336964"/>
            <a:ext cx="2954655" cy="369332"/>
          </a:xfrm>
          <a:prstGeom prst="rect">
            <a:avLst/>
          </a:prstGeom>
          <a:noFill/>
        </p:spPr>
        <p:txBody>
          <a:bodyPr wrap="none" rtlCol="0">
            <a:spAutoFit/>
          </a:bodyPr>
          <a:lstStyle/>
          <a:p>
            <a:r>
              <a:rPr kumimoji="1" lang="ja-JP" altLang="en-US" dirty="0"/>
              <a:t>なぜ便利かは後ほどわかる</a:t>
            </a:r>
          </a:p>
        </p:txBody>
      </p:sp>
    </p:spTree>
    <p:extLst>
      <p:ext uri="{BB962C8B-B14F-4D97-AF65-F5344CB8AC3E}">
        <p14:creationId xmlns:p14="http://schemas.microsoft.com/office/powerpoint/2010/main" val="3725888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行列計算に慣れ親しむ</a:t>
            </a:r>
          </a:p>
        </p:txBody>
      </p:sp>
      <p:sp>
        <p:nvSpPr>
          <p:cNvPr id="4" name="正方形/長方形 3"/>
          <p:cNvSpPr/>
          <p:nvPr/>
        </p:nvSpPr>
        <p:spPr>
          <a:xfrm>
            <a:off x="4749789" y="239118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5" name="テキスト ボックス 4"/>
              <p:cNvSpPr txBox="1"/>
              <p:nvPr/>
            </p:nvSpPr>
            <p:spPr>
              <a:xfrm>
                <a:off x="2718516" y="1812961"/>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m>
                            <m:mPr>
                              <m:mcs>
                                <m:mc>
                                  <m:mcPr>
                                    <m:count m:val="2"/>
                                    <m:mcJc m:val="center"/>
                                  </m:mcPr>
                                </m:mc>
                              </m:mcs>
                              <m:ctrlPr>
                                <a:rPr kumimoji="1" lang="en-US" altLang="ja-JP" sz="4000" b="0" i="1" smtClean="0">
                                  <a:latin typeface="Cambria Math"/>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718516" y="1812961"/>
                <a:ext cx="2135200" cy="16278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228457" y="1935334"/>
                <a:ext cx="1301958" cy="1383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f>
                            <m:fPr>
                              <m:type m:val="noBar"/>
                              <m:ctrlPr>
                                <a:rPr kumimoji="1" lang="en-US" altLang="ja-JP" sz="4000" i="1" smtClean="0">
                                  <a:latin typeface="Cambria Math"/>
                                </a:rPr>
                              </m:ctrlPr>
                            </m:fPr>
                            <m:num>
                              <m:r>
                                <a:rPr kumimoji="1" lang="en-US" altLang="ja-JP" sz="4000" b="0" i="1" smtClean="0">
                                  <a:latin typeface="Cambria Math" panose="02040503050406030204" pitchFamily="18" charset="0"/>
                                </a:rPr>
                                <m:t>11</m:t>
                              </m:r>
                            </m:num>
                            <m:den>
                              <m:r>
                                <a:rPr kumimoji="1" lang="en-US" altLang="ja-JP" sz="4000" b="0" i="1" smtClean="0">
                                  <a:latin typeface="Cambria Math" panose="02040503050406030204" pitchFamily="18" charset="0"/>
                                </a:rPr>
                                <m:t>22</m:t>
                              </m:r>
                            </m:den>
                          </m:f>
                        </m:e>
                      </m:d>
                    </m:oMath>
                  </m:oMathPara>
                </a14:m>
                <a:endParaRPr kumimoji="1" lang="ja-JP" altLang="en-US" sz="4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228457" y="1935334"/>
                <a:ext cx="1301958" cy="138307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p:cNvSpPr txBox="1"/>
          <p:nvPr/>
        </p:nvSpPr>
        <p:spPr>
          <a:xfrm>
            <a:off x="6594810" y="2272926"/>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4" name="正方形/長方形 13"/>
          <p:cNvSpPr/>
          <p:nvPr/>
        </p:nvSpPr>
        <p:spPr>
          <a:xfrm>
            <a:off x="4008781" y="469357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15" name="テキスト ボックス 14"/>
              <p:cNvSpPr txBox="1"/>
              <p:nvPr/>
            </p:nvSpPr>
            <p:spPr>
              <a:xfrm>
                <a:off x="4459610" y="4141277"/>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m>
                            <m:mPr>
                              <m:mcs>
                                <m:mc>
                                  <m:mcPr>
                                    <m:count m:val="2"/>
                                    <m:mcJc m:val="center"/>
                                  </m:mcPr>
                                </m:mc>
                              </m:mcs>
                              <m:ctrlPr>
                                <a:rPr kumimoji="1" lang="en-US" altLang="ja-JP" sz="4000" b="0" i="1" smtClean="0">
                                  <a:latin typeface="Cambria Math"/>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459610" y="4141277"/>
                <a:ext cx="2135200" cy="1627818"/>
              </a:xfrm>
              <a:prstGeom prst="rect">
                <a:avLst/>
              </a:prstGeom>
              <a:blipFill>
                <a:blip r:embed="rId5"/>
                <a:stretch>
                  <a:fillRect/>
                </a:stretch>
              </a:blipFill>
            </p:spPr>
            <p:txBody>
              <a:bodyPr/>
              <a:lstStyle/>
              <a:p>
                <a:r>
                  <a:rPr lang="ja-JP" altLang="en-US">
                    <a:noFill/>
                  </a:rPr>
                  <a:t> </a:t>
                </a:r>
              </a:p>
            </p:txBody>
          </p:sp>
        </mc:Fallback>
      </mc:AlternateContent>
      <p:sp>
        <p:nvSpPr>
          <p:cNvPr id="16" name="テキスト ボックス 15"/>
          <p:cNvSpPr txBox="1"/>
          <p:nvPr/>
        </p:nvSpPr>
        <p:spPr>
          <a:xfrm>
            <a:off x="6594810" y="4553024"/>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7" name="正方形/長方形 16"/>
          <p:cNvSpPr/>
          <p:nvPr/>
        </p:nvSpPr>
        <p:spPr>
          <a:xfrm>
            <a:off x="7463572" y="2072657"/>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7335299" y="1886402"/>
                <a:ext cx="1585690" cy="153138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f>
                            <m:fPr>
                              <m:type m:val="noBar"/>
                              <m:ctrlPr>
                                <a:rPr kumimoji="1" lang="en-US" altLang="ja-JP" sz="4000" i="1" smtClean="0">
                                  <a:latin typeface="Cambria Math"/>
                                </a:rPr>
                              </m:ctrlPr>
                            </m:fPr>
                            <m:num>
                              <m:r>
                                <a:rPr kumimoji="1" lang="en-US" altLang="ja-JP" sz="4000" b="0" i="1" smtClean="0">
                                  <a:latin typeface="Cambria Math" panose="02040503050406030204" pitchFamily="18" charset="0"/>
                                </a:rPr>
                                <m:t>77</m:t>
                              </m:r>
                            </m:num>
                            <m:den>
                              <m:eqArr>
                                <m:eqArrPr>
                                  <m:ctrlPr>
                                    <a:rPr kumimoji="1" lang="en-US" altLang="ja-JP" sz="4000" b="0" i="1" smtClean="0">
                                      <a:latin typeface="Cambria Math"/>
                                    </a:rPr>
                                  </m:ctrlPr>
                                </m:eqArrPr>
                                <m:e>
                                  <m:r>
                                    <a:rPr kumimoji="1" lang="en-US" altLang="ja-JP" sz="4000" b="0" i="1" smtClean="0">
                                      <a:latin typeface="Cambria Math" panose="02040503050406030204" pitchFamily="18" charset="0"/>
                                    </a:rPr>
                                    <m:t>209</m:t>
                                  </m:r>
                                </m:e>
                                <m:e>
                                  <m:r>
                                    <a:rPr kumimoji="1" lang="en-US" altLang="ja-JP" sz="4000" b="0" i="1" smtClean="0">
                                      <a:latin typeface="Cambria Math" panose="02040503050406030204" pitchFamily="18" charset="0"/>
                                    </a:rPr>
                                    <m:t>341</m:t>
                                  </m:r>
                                </m:e>
                              </m:eqArr>
                            </m:den>
                          </m:f>
                        </m:e>
                      </m:d>
                    </m:oMath>
                  </m:oMathPara>
                </a14:m>
                <a:endParaRPr kumimoji="1" lang="ja-JP" altLang="en-US" sz="4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335299" y="1886402"/>
                <a:ext cx="1585690" cy="1531381"/>
              </a:xfrm>
              <a:prstGeom prst="rect">
                <a:avLst/>
              </a:prstGeom>
              <a:blipFill>
                <a:blip r:embed="rId6"/>
                <a:stretch>
                  <a:fillRect/>
                </a:stretch>
              </a:blipFill>
            </p:spPr>
            <p:txBody>
              <a:bodyPr/>
              <a:lstStyle/>
              <a:p>
                <a:r>
                  <a:rPr lang="ja-JP" altLang="en-US">
                    <a:noFill/>
                  </a:rPr>
                  <a:t> </a:t>
                </a:r>
              </a:p>
            </p:txBody>
          </p:sp>
        </mc:Fallback>
      </mc:AlternateContent>
      <p:sp>
        <p:nvSpPr>
          <p:cNvPr id="18" name="正方形/長方形 17"/>
          <p:cNvSpPr/>
          <p:nvPr/>
        </p:nvSpPr>
        <p:spPr>
          <a:xfrm>
            <a:off x="7335299" y="4284093"/>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2415428" y="4607035"/>
                <a:ext cx="181876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r>
                            <a:rPr kumimoji="1" lang="en-US" altLang="ja-JP" sz="4000" b="0" i="1" smtClean="0">
                              <a:latin typeface="Cambria Math" panose="02040503050406030204" pitchFamily="18" charset="0"/>
                            </a:rPr>
                            <m:t>11 22</m:t>
                          </m:r>
                        </m:e>
                      </m:d>
                    </m:oMath>
                  </m:oMathPara>
                </a14:m>
                <a:endParaRPr kumimoji="1" lang="ja-JP" altLang="en-US" sz="4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2415428" y="4607035"/>
                <a:ext cx="1818768" cy="61555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275529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80">
                                          <p:stCondLst>
                                            <p:cond delay="0"/>
                                          </p:stCondLst>
                                        </p:cTn>
                                        <p:tgtEl>
                                          <p:spTgt spid="12"/>
                                        </p:tgtEl>
                                      </p:cBhvr>
                                    </p:animEffect>
                                    <p:anim calcmode="lin" valueType="num">
                                      <p:cBhvr>
                                        <p:cTn id="2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0" dur="26">
                                          <p:stCondLst>
                                            <p:cond delay="650"/>
                                          </p:stCondLst>
                                        </p:cTn>
                                        <p:tgtEl>
                                          <p:spTgt spid="12"/>
                                        </p:tgtEl>
                                      </p:cBhvr>
                                      <p:to x="100000" y="60000"/>
                                    </p:animScale>
                                    <p:animScale>
                                      <p:cBhvr>
                                        <p:cTn id="31" dur="166" decel="50000">
                                          <p:stCondLst>
                                            <p:cond delay="676"/>
                                          </p:stCondLst>
                                        </p:cTn>
                                        <p:tgtEl>
                                          <p:spTgt spid="12"/>
                                        </p:tgtEl>
                                      </p:cBhvr>
                                      <p:to x="100000" y="100000"/>
                                    </p:animScale>
                                    <p:animScale>
                                      <p:cBhvr>
                                        <p:cTn id="32" dur="26">
                                          <p:stCondLst>
                                            <p:cond delay="1312"/>
                                          </p:stCondLst>
                                        </p:cTn>
                                        <p:tgtEl>
                                          <p:spTgt spid="12"/>
                                        </p:tgtEl>
                                      </p:cBhvr>
                                      <p:to x="100000" y="80000"/>
                                    </p:animScale>
                                    <p:animScale>
                                      <p:cBhvr>
                                        <p:cTn id="33" dur="166" decel="50000">
                                          <p:stCondLst>
                                            <p:cond delay="1338"/>
                                          </p:stCondLst>
                                        </p:cTn>
                                        <p:tgtEl>
                                          <p:spTgt spid="12"/>
                                        </p:tgtEl>
                                      </p:cBhvr>
                                      <p:to x="100000" y="100000"/>
                                    </p:animScale>
                                    <p:animScale>
                                      <p:cBhvr>
                                        <p:cTn id="34" dur="26">
                                          <p:stCondLst>
                                            <p:cond delay="1642"/>
                                          </p:stCondLst>
                                        </p:cTn>
                                        <p:tgtEl>
                                          <p:spTgt spid="12"/>
                                        </p:tgtEl>
                                      </p:cBhvr>
                                      <p:to x="100000" y="90000"/>
                                    </p:animScale>
                                    <p:animScale>
                                      <p:cBhvr>
                                        <p:cTn id="35" dur="166" decel="50000">
                                          <p:stCondLst>
                                            <p:cond delay="1668"/>
                                          </p:stCondLst>
                                        </p:cTn>
                                        <p:tgtEl>
                                          <p:spTgt spid="12"/>
                                        </p:tgtEl>
                                      </p:cBhvr>
                                      <p:to x="100000" y="100000"/>
                                    </p:animScale>
                                    <p:animScale>
                                      <p:cBhvr>
                                        <p:cTn id="36" dur="26">
                                          <p:stCondLst>
                                            <p:cond delay="1808"/>
                                          </p:stCondLst>
                                        </p:cTn>
                                        <p:tgtEl>
                                          <p:spTgt spid="12"/>
                                        </p:tgtEl>
                                      </p:cBhvr>
                                      <p:to x="100000" y="95000"/>
                                    </p:animScale>
                                    <p:animScale>
                                      <p:cBhvr>
                                        <p:cTn id="37" dur="166" decel="50000">
                                          <p:stCondLst>
                                            <p:cond delay="1834"/>
                                          </p:stCondLst>
                                        </p:cTn>
                                        <p:tgtEl>
                                          <p:spTgt spid="12"/>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4" grpId="0"/>
      <p:bldP spid="15" grpId="0"/>
      <p:bldP spid="16" grpId="0"/>
      <p:bldP spid="17" grpId="0" animBg="1"/>
      <p:bldP spid="12" grpId="0" animBg="1"/>
      <p:bldP spid="18"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休憩"/>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16767" y="0"/>
            <a:ext cx="91515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23</a:t>
            </a:fld>
            <a:endParaRPr kumimoji="1" lang="ja-JP" altLang="en-US"/>
          </a:p>
        </p:txBody>
      </p:sp>
    </p:spTree>
    <p:extLst>
      <p:ext uri="{BB962C8B-B14F-4D97-AF65-F5344CB8AC3E}">
        <p14:creationId xmlns:p14="http://schemas.microsoft.com/office/powerpoint/2010/main" val="191822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蛇足</a:t>
            </a:r>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a:t>いろいろな呼び方</a:t>
            </a:r>
            <a:endParaRPr kumimoji="1" lang="en-US" altLang="ja-JP" dirty="0"/>
          </a:p>
          <a:p>
            <a:r>
              <a:rPr kumimoji="1" lang="ja-JP" altLang="en-US" dirty="0"/>
              <a:t>行列　＝　マトリックス　＝　二次元配列　＝　二次元行列</a:t>
            </a:r>
            <a:endParaRPr kumimoji="1" lang="en-US" altLang="ja-JP" dirty="0"/>
          </a:p>
          <a:p>
            <a:pPr marL="0" indent="0">
              <a:buNone/>
            </a:pPr>
            <a:r>
              <a:rPr lang="ja-JP" altLang="en-US" sz="1600" dirty="0"/>
              <a:t>　数学っぽい　　　　　　　　英語　　　　　　　　プログラムのときよく使う　　　　次元を明示的に</a:t>
            </a:r>
            <a:endParaRPr lang="en-US" altLang="ja-JP" sz="1600" dirty="0"/>
          </a:p>
          <a:p>
            <a:pPr marL="0" indent="0">
              <a:buNone/>
            </a:pPr>
            <a:endParaRPr kumimoji="1" lang="en-US" altLang="ja-JP" sz="1600" dirty="0"/>
          </a:p>
          <a:p>
            <a:r>
              <a:rPr kumimoji="1" lang="ja-JP" altLang="en-US" dirty="0"/>
              <a:t>ベクトル　＝　配列　＝　リスト</a:t>
            </a:r>
            <a:endParaRPr lang="en-US" altLang="ja-JP" sz="2400" dirty="0"/>
          </a:p>
          <a:p>
            <a:pPr marL="0" indent="0">
              <a:buNone/>
            </a:pPr>
            <a:r>
              <a:rPr lang="ja-JP" altLang="en-US" sz="1600" dirty="0"/>
              <a:t>　数学っぽい　　　　　　プログラム</a:t>
            </a:r>
            <a:r>
              <a:rPr lang="en-US" altLang="ja-JP" sz="1600" dirty="0"/>
              <a:t>‥</a:t>
            </a:r>
            <a:r>
              <a:rPr lang="ja-JP" altLang="en-US" sz="1600" dirty="0"/>
              <a:t>　　　　特に</a:t>
            </a:r>
            <a:r>
              <a:rPr lang="en-US" altLang="ja-JP" sz="1600" dirty="0"/>
              <a:t>Python</a:t>
            </a:r>
          </a:p>
          <a:p>
            <a:pPr marL="0" indent="0">
              <a:buNone/>
            </a:pPr>
            <a:endParaRPr lang="en-US" altLang="ja-JP" dirty="0"/>
          </a:p>
          <a:p>
            <a:pPr marL="0" indent="0">
              <a:buNone/>
            </a:pPr>
            <a:r>
              <a:rPr kumimoji="1" lang="ja-JP" altLang="en-US" dirty="0"/>
              <a:t>表記方法</a:t>
            </a:r>
            <a:endParaRPr lang="en-US" altLang="ja-JP" dirty="0"/>
          </a:p>
          <a:p>
            <a:r>
              <a:rPr kumimoji="1" lang="ja-JP" altLang="en-US" dirty="0"/>
              <a:t>行列は大文字 </a:t>
            </a:r>
            <a:r>
              <a:rPr lang="en-US" altLang="ja-JP" dirty="0"/>
              <a:t>A</a:t>
            </a:r>
            <a:r>
              <a:rPr kumimoji="1" lang="en-US" altLang="ja-JP" dirty="0"/>
              <a:t>, B, C..</a:t>
            </a:r>
          </a:p>
          <a:p>
            <a:r>
              <a:rPr lang="ja-JP" altLang="en-US" dirty="0"/>
              <a:t>ベクトルは小文字 </a:t>
            </a:r>
            <a:r>
              <a:rPr lang="en-US" altLang="ja-JP" dirty="0"/>
              <a:t>a, b, c..</a:t>
            </a:r>
            <a:endParaRPr kumimoji="1" lang="en-US" altLang="ja-JP" dirty="0"/>
          </a:p>
          <a:p>
            <a:endParaRPr kumimoji="1" lang="en-US" altLang="ja-JP"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24</a:t>
            </a:fld>
            <a:endParaRPr kumimoji="1" lang="ja-JP" altLang="en-US"/>
          </a:p>
        </p:txBody>
      </p:sp>
    </p:spTree>
    <p:extLst>
      <p:ext uri="{BB962C8B-B14F-4D97-AF65-F5344CB8AC3E}">
        <p14:creationId xmlns:p14="http://schemas.microsoft.com/office/powerpoint/2010/main" val="3240554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いよいよ</a:t>
            </a:r>
            <a:r>
              <a:rPr kumimoji="1" lang="en-US" altLang="ja-JP" dirty="0" smtClean="0"/>
              <a:t>Python</a:t>
            </a:r>
            <a:r>
              <a:rPr kumimoji="1" lang="ja-JP" altLang="en-US" dirty="0" smtClean="0"/>
              <a:t>プログラミングです</a:t>
            </a:r>
            <a:endParaRPr kumimoji="1" lang="ja-JP" altLang="en-US"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25</a:t>
            </a:fld>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59007" y="1733118"/>
            <a:ext cx="4629150" cy="41814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
        <p:nvSpPr>
          <p:cNvPr id="7" name="テキスト ボックス 6"/>
          <p:cNvSpPr txBox="1"/>
          <p:nvPr/>
        </p:nvSpPr>
        <p:spPr>
          <a:xfrm>
            <a:off x="6183566" y="1971906"/>
            <a:ext cx="5278331" cy="830997"/>
          </a:xfrm>
          <a:prstGeom prst="rect">
            <a:avLst/>
          </a:prstGeom>
          <a:noFill/>
        </p:spPr>
        <p:txBody>
          <a:bodyPr wrap="square" rtlCol="0">
            <a:spAutoFit/>
          </a:bodyPr>
          <a:lstStyle/>
          <a:p>
            <a:r>
              <a:rPr lang="en-US" altLang="ja-JP" sz="2400" dirty="0" err="1" smtClean="0"/>
              <a:t>Jupyter</a:t>
            </a:r>
            <a:r>
              <a:rPr lang="ja-JP" altLang="en-US" sz="2400" dirty="0" smtClean="0"/>
              <a:t>というブラウザベースの開発環境を使います。</a:t>
            </a:r>
            <a:endParaRPr lang="en-US" altLang="ja-JP" sz="2400" dirty="0" smtClean="0"/>
          </a:p>
        </p:txBody>
      </p:sp>
      <p:sp>
        <p:nvSpPr>
          <p:cNvPr id="8" name="四角形吹き出し 7"/>
          <p:cNvSpPr/>
          <p:nvPr/>
        </p:nvSpPr>
        <p:spPr>
          <a:xfrm>
            <a:off x="6183567" y="3044536"/>
            <a:ext cx="5278330" cy="2597728"/>
          </a:xfrm>
          <a:prstGeom prst="wedgeRectCallout">
            <a:avLst>
              <a:gd name="adj1" fmla="val -85388"/>
              <a:gd name="adj2" fmla="val -99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968350" y="3386573"/>
            <a:ext cx="818852" cy="109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51222" y="3616612"/>
            <a:ext cx="1418218" cy="6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8363647" y="3499128"/>
            <a:ext cx="593432"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11" name="テキスト ボックス 10"/>
          <p:cNvSpPr txBox="1"/>
          <p:nvPr/>
        </p:nvSpPr>
        <p:spPr>
          <a:xfrm>
            <a:off x="6380970" y="4612085"/>
            <a:ext cx="5278331" cy="830997"/>
          </a:xfrm>
          <a:prstGeom prst="rect">
            <a:avLst/>
          </a:prstGeom>
          <a:noFill/>
        </p:spPr>
        <p:txBody>
          <a:bodyPr wrap="square" rtlCol="0">
            <a:spAutoFit/>
          </a:bodyPr>
          <a:lstStyle/>
          <a:p>
            <a:r>
              <a:rPr lang="ja-JP" altLang="en-US" sz="2400" dirty="0" smtClean="0"/>
              <a:t>で</a:t>
            </a:r>
            <a:r>
              <a:rPr lang="ja-JP" altLang="en-US" sz="2400" dirty="0"/>
              <a:t>、</a:t>
            </a:r>
            <a:r>
              <a:rPr lang="ja-JP" altLang="en-US" sz="2400" dirty="0" smtClean="0"/>
              <a:t>セル内のコマンド</a:t>
            </a:r>
            <a:r>
              <a:rPr lang="en-US" altLang="ja-JP" sz="2400" dirty="0" smtClean="0"/>
              <a:t>(</a:t>
            </a:r>
            <a:r>
              <a:rPr lang="ja-JP" altLang="en-US" sz="2400" dirty="0" smtClean="0"/>
              <a:t>プログラム</a:t>
            </a:r>
            <a:r>
              <a:rPr lang="en-US" altLang="ja-JP" sz="2400" dirty="0" smtClean="0"/>
              <a:t>)</a:t>
            </a:r>
            <a:r>
              <a:rPr lang="ja-JP" altLang="en-US" sz="2400" dirty="0" smtClean="0"/>
              <a:t>を実行します。</a:t>
            </a:r>
            <a:endParaRPr lang="en-US" altLang="ja-JP" sz="2400" dirty="0" smtClean="0"/>
          </a:p>
        </p:txBody>
      </p:sp>
    </p:spTree>
    <p:extLst>
      <p:ext uri="{BB962C8B-B14F-4D97-AF65-F5344CB8AC3E}">
        <p14:creationId xmlns:p14="http://schemas.microsoft.com/office/powerpoint/2010/main" val="206161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Python</a:t>
            </a:r>
            <a:r>
              <a:rPr kumimoji="1" lang="ja-JP" altLang="en-US" dirty="0"/>
              <a:t>上で行列計算を行う</a:t>
            </a:r>
          </a:p>
        </p:txBody>
      </p:sp>
      <p:sp>
        <p:nvSpPr>
          <p:cNvPr id="9" name="コンテンツ プレースホルダー 8"/>
          <p:cNvSpPr>
            <a:spLocks noGrp="1"/>
          </p:cNvSpPr>
          <p:nvPr>
            <p:ph idx="1"/>
          </p:nvPr>
        </p:nvSpPr>
        <p:spPr/>
        <p:txBody>
          <a:bodyPr>
            <a:normAutofit fontScale="85000" lnSpcReduction="20000"/>
          </a:bodyPr>
          <a:lstStyle/>
          <a:p>
            <a:pPr marL="0" indent="0">
              <a:buNone/>
            </a:pPr>
            <a:r>
              <a:rPr lang="en-US" altLang="ja-JP" dirty="0">
                <a:latin typeface="Courier New" panose="02070309020205020404" pitchFamily="49" charset="0"/>
                <a:cs typeface="Courier New" panose="02070309020205020404" pitchFamily="49" charset="0"/>
              </a:rPr>
              <a:t>import </a:t>
            </a:r>
            <a:r>
              <a:rPr lang="en-US" altLang="ja-JP" dirty="0" err="1">
                <a:latin typeface="Courier New" panose="02070309020205020404" pitchFamily="49" charset="0"/>
                <a:cs typeface="Courier New" panose="02070309020205020404" pitchFamily="49" charset="0"/>
              </a:rPr>
              <a:t>numpy</a:t>
            </a:r>
            <a:r>
              <a:rPr lang="en-US" altLang="ja-JP" dirty="0">
                <a:latin typeface="Courier New" panose="02070309020205020404" pitchFamily="49" charset="0"/>
                <a:cs typeface="Courier New" panose="02070309020205020404" pitchFamily="49" charset="0"/>
              </a:rPr>
              <a:t> as np</a:t>
            </a:r>
          </a:p>
          <a:p>
            <a:pPr marL="0" indent="0">
              <a:buNone/>
            </a:pPr>
            <a:r>
              <a:rPr lang="en-US" altLang="ja-JP" dirty="0">
                <a:latin typeface="Courier New" panose="02070309020205020404" pitchFamily="49" charset="0"/>
                <a:cs typeface="Courier New" panose="02070309020205020404" pitchFamily="49" charset="0"/>
              </a:rPr>
              <a:t>a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([1, 2, 3])</a:t>
            </a:r>
          </a:p>
          <a:p>
            <a:pPr marL="0" indent="0">
              <a:buNone/>
            </a:pPr>
            <a:r>
              <a:rPr lang="en-US" altLang="ja-JP" dirty="0">
                <a:latin typeface="Courier New" panose="02070309020205020404" pitchFamily="49" charset="0"/>
                <a:cs typeface="Courier New" panose="02070309020205020404" pitchFamily="49" charset="0"/>
              </a:rPr>
              <a:t>print(a)</a:t>
            </a:r>
          </a:p>
          <a:p>
            <a:pPr marL="0" indent="0">
              <a:buNone/>
            </a:pPr>
            <a:r>
              <a:rPr lang="en-US" altLang="ja-JP" dirty="0">
                <a:latin typeface="Courier New" panose="02070309020205020404" pitchFamily="49" charset="0"/>
                <a:cs typeface="Courier New" panose="02070309020205020404" pitchFamily="49" charset="0"/>
              </a:rPr>
              <a:t>b = a + 3</a:t>
            </a:r>
          </a:p>
          <a:p>
            <a:pPr marL="0" indent="0">
              <a:buNone/>
            </a:pPr>
            <a:r>
              <a:rPr lang="en-US" altLang="ja-JP" dirty="0">
                <a:latin typeface="Courier New" panose="02070309020205020404" pitchFamily="49" charset="0"/>
                <a:cs typeface="Courier New" panose="02070309020205020404" pitchFamily="49" charset="0"/>
              </a:rPr>
              <a:t>print(b)</a:t>
            </a:r>
          </a:p>
          <a:p>
            <a:pPr marL="0" indent="0">
              <a:buNone/>
            </a:pPr>
            <a:r>
              <a:rPr lang="en-US" altLang="ja-JP" dirty="0">
                <a:latin typeface="Courier New" panose="02070309020205020404" pitchFamily="49" charset="0"/>
                <a:cs typeface="Courier New" panose="02070309020205020404" pitchFamily="49" charset="0"/>
              </a:rPr>
              <a:t>c = b * 10</a:t>
            </a:r>
          </a:p>
          <a:p>
            <a:pPr marL="0" indent="0">
              <a:buNone/>
            </a:pPr>
            <a:r>
              <a:rPr lang="en-US" altLang="ja-JP" dirty="0">
                <a:latin typeface="Courier New" panose="02070309020205020404" pitchFamily="49" charset="0"/>
                <a:cs typeface="Courier New" panose="02070309020205020404" pitchFamily="49" charset="0"/>
              </a:rPr>
              <a:t>print(c)</a:t>
            </a:r>
          </a:p>
          <a:p>
            <a:pPr marL="0" indent="0">
              <a:buNone/>
            </a:pPr>
            <a:r>
              <a:rPr lang="en-US" altLang="ja-JP" dirty="0">
                <a:latin typeface="Courier New" panose="02070309020205020404" pitchFamily="49" charset="0"/>
                <a:cs typeface="Courier New" panose="02070309020205020404" pitchFamily="49" charset="0"/>
              </a:rPr>
              <a:t>D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[[1,2,4], [3,5,7]] )</a:t>
            </a:r>
          </a:p>
          <a:p>
            <a:pPr marL="0" indent="0">
              <a:buNone/>
            </a:pPr>
            <a:r>
              <a:rPr lang="en-US" altLang="ja-JP" dirty="0">
                <a:latin typeface="Courier New" panose="02070309020205020404" pitchFamily="49" charset="0"/>
                <a:cs typeface="Courier New" panose="02070309020205020404" pitchFamily="49" charset="0"/>
              </a:rPr>
              <a:t>print(D)</a:t>
            </a:r>
          </a:p>
          <a:p>
            <a:pPr marL="0" indent="0">
              <a:buNone/>
            </a:pPr>
            <a:r>
              <a:rPr lang="en-US" altLang="ja-JP" dirty="0">
                <a:latin typeface="Courier New" panose="02070309020205020404" pitchFamily="49" charset="0"/>
                <a:cs typeface="Courier New" panose="02070309020205020404" pitchFamily="49" charset="0"/>
              </a:rPr>
              <a:t>E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[[3,4], [5,6], [5,4]] )</a:t>
            </a:r>
          </a:p>
          <a:p>
            <a:pPr marL="0" indent="0">
              <a:buNone/>
            </a:pPr>
            <a:r>
              <a:rPr lang="en-US" altLang="ja-JP" dirty="0">
                <a:latin typeface="Courier New" panose="02070309020205020404" pitchFamily="49" charset="0"/>
                <a:cs typeface="Courier New" panose="02070309020205020404" pitchFamily="49" charset="0"/>
              </a:rPr>
              <a:t>print(E)</a:t>
            </a:r>
            <a:endParaRPr lang="ja-JP" altLang="en-US" dirty="0">
              <a:latin typeface="Courier New" panose="02070309020205020404" pitchFamily="49" charset="0"/>
              <a:cs typeface="Courier New" panose="02070309020205020404" pitchFamily="49" charset="0"/>
            </a:endParaRP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26</a:t>
            </a:fld>
            <a:endParaRPr kumimoji="1" lang="ja-JP" altLang="en-US"/>
          </a:p>
        </p:txBody>
      </p:sp>
    </p:spTree>
    <p:extLst>
      <p:ext uri="{BB962C8B-B14F-4D97-AF65-F5344CB8AC3E}">
        <p14:creationId xmlns:p14="http://schemas.microsoft.com/office/powerpoint/2010/main" val="295680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先ほどの例を</a:t>
            </a:r>
            <a:r>
              <a:rPr kumimoji="1" lang="en-US" altLang="ja-JP" dirty="0" err="1"/>
              <a:t>NumPy</a:t>
            </a:r>
            <a:r>
              <a:rPr kumimoji="1" lang="ja-JP" altLang="en-US" dirty="0"/>
              <a:t>を使って計算してみましょう</a:t>
            </a:r>
          </a:p>
        </p:txBody>
      </p:sp>
      <p:sp>
        <p:nvSpPr>
          <p:cNvPr id="4" name="正方形/長方形 3"/>
          <p:cNvSpPr/>
          <p:nvPr/>
        </p:nvSpPr>
        <p:spPr>
          <a:xfrm>
            <a:off x="4749789" y="239118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5" name="テキスト ボックス 4"/>
              <p:cNvSpPr txBox="1"/>
              <p:nvPr/>
            </p:nvSpPr>
            <p:spPr>
              <a:xfrm>
                <a:off x="2718516" y="1812961"/>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m>
                            <m:mPr>
                              <m:mcs>
                                <m:mc>
                                  <m:mcPr>
                                    <m:count m:val="2"/>
                                    <m:mcJc m:val="center"/>
                                  </m:mcPr>
                                </m:mc>
                              </m:mcs>
                              <m:ctrlPr>
                                <a:rPr kumimoji="1" lang="en-US" altLang="ja-JP" sz="4000" b="0" i="1" smtClean="0">
                                  <a:latin typeface="Cambria Math"/>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718516" y="1812961"/>
                <a:ext cx="2135200" cy="16278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228457" y="1935334"/>
                <a:ext cx="1301958" cy="1383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f>
                            <m:fPr>
                              <m:type m:val="noBar"/>
                              <m:ctrlPr>
                                <a:rPr kumimoji="1" lang="en-US" altLang="ja-JP" sz="4000" i="1" smtClean="0">
                                  <a:latin typeface="Cambria Math"/>
                                </a:rPr>
                              </m:ctrlPr>
                            </m:fPr>
                            <m:num>
                              <m:r>
                                <a:rPr kumimoji="1" lang="en-US" altLang="ja-JP" sz="4000" b="0" i="1" smtClean="0">
                                  <a:latin typeface="Cambria Math" panose="02040503050406030204" pitchFamily="18" charset="0"/>
                                </a:rPr>
                                <m:t>11</m:t>
                              </m:r>
                            </m:num>
                            <m:den>
                              <m:r>
                                <a:rPr kumimoji="1" lang="en-US" altLang="ja-JP" sz="4000" b="0" i="1" smtClean="0">
                                  <a:latin typeface="Cambria Math" panose="02040503050406030204" pitchFamily="18" charset="0"/>
                                </a:rPr>
                                <m:t>22</m:t>
                              </m:r>
                            </m:den>
                          </m:f>
                        </m:e>
                      </m:d>
                    </m:oMath>
                  </m:oMathPara>
                </a14:m>
                <a:endParaRPr kumimoji="1" lang="ja-JP" altLang="en-US" sz="4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228457" y="1935334"/>
                <a:ext cx="1301958" cy="138307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p:cNvSpPr txBox="1"/>
          <p:nvPr/>
        </p:nvSpPr>
        <p:spPr>
          <a:xfrm>
            <a:off x="6594810" y="2272926"/>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7" name="正方形/長方形 16"/>
          <p:cNvSpPr/>
          <p:nvPr/>
        </p:nvSpPr>
        <p:spPr>
          <a:xfrm>
            <a:off x="7463572" y="2072657"/>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7335299" y="1886402"/>
                <a:ext cx="1585690" cy="153138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f>
                            <m:fPr>
                              <m:type m:val="noBar"/>
                              <m:ctrlPr>
                                <a:rPr kumimoji="1" lang="en-US" altLang="ja-JP" sz="4000" i="1" smtClean="0">
                                  <a:latin typeface="Cambria Math"/>
                                </a:rPr>
                              </m:ctrlPr>
                            </m:fPr>
                            <m:num>
                              <m:r>
                                <a:rPr kumimoji="1" lang="en-US" altLang="ja-JP" sz="4000" b="0" i="1" smtClean="0">
                                  <a:latin typeface="Cambria Math" panose="02040503050406030204" pitchFamily="18" charset="0"/>
                                </a:rPr>
                                <m:t>77</m:t>
                              </m:r>
                            </m:num>
                            <m:den>
                              <m:eqArr>
                                <m:eqArrPr>
                                  <m:ctrlPr>
                                    <a:rPr kumimoji="1" lang="en-US" altLang="ja-JP" sz="4000" b="0" i="1" smtClean="0">
                                      <a:latin typeface="Cambria Math"/>
                                    </a:rPr>
                                  </m:ctrlPr>
                                </m:eqArrPr>
                                <m:e>
                                  <m:r>
                                    <a:rPr kumimoji="1" lang="en-US" altLang="ja-JP" sz="4000" b="0" i="1" smtClean="0">
                                      <a:latin typeface="Cambria Math" panose="02040503050406030204" pitchFamily="18" charset="0"/>
                                    </a:rPr>
                                    <m:t>209</m:t>
                                  </m:r>
                                </m:e>
                                <m:e>
                                  <m:r>
                                    <a:rPr kumimoji="1" lang="en-US" altLang="ja-JP" sz="4000" b="0" i="1" smtClean="0">
                                      <a:latin typeface="Cambria Math" panose="02040503050406030204" pitchFamily="18" charset="0"/>
                                    </a:rPr>
                                    <m:t>341</m:t>
                                  </m:r>
                                </m:e>
                              </m:eqArr>
                            </m:den>
                          </m:f>
                        </m:e>
                      </m:d>
                    </m:oMath>
                  </m:oMathPara>
                </a14:m>
                <a:endParaRPr kumimoji="1" lang="ja-JP" altLang="en-US" sz="4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335299" y="1886402"/>
                <a:ext cx="1585690" cy="1531381"/>
              </a:xfrm>
              <a:prstGeom prst="rect">
                <a:avLst/>
              </a:prstGeom>
              <a:blipFill>
                <a:blip r:embed="rId6"/>
                <a:stretch>
                  <a:fillRect/>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27</a:t>
            </a:fld>
            <a:endParaRPr kumimoji="1" lang="ja-JP" altLang="en-US"/>
          </a:p>
        </p:txBody>
      </p:sp>
    </p:spTree>
    <p:extLst>
      <p:ext uri="{BB962C8B-B14F-4D97-AF65-F5344CB8AC3E}">
        <p14:creationId xmlns:p14="http://schemas.microsoft.com/office/powerpoint/2010/main" val="2129672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先ほどの例を</a:t>
            </a:r>
            <a:r>
              <a:rPr kumimoji="1" lang="en-US" altLang="ja-JP" dirty="0" err="1"/>
              <a:t>NumPy</a:t>
            </a:r>
            <a:r>
              <a:rPr kumimoji="1" lang="ja-JP" altLang="en-US" dirty="0"/>
              <a:t>を使って計算してみましょう</a:t>
            </a:r>
          </a:p>
        </p:txBody>
      </p:sp>
      <p:sp>
        <p:nvSpPr>
          <p:cNvPr id="4" name="正方形/長方形 3"/>
          <p:cNvSpPr/>
          <p:nvPr/>
        </p:nvSpPr>
        <p:spPr>
          <a:xfrm>
            <a:off x="4749789" y="239118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5" name="テキスト ボックス 4"/>
              <p:cNvSpPr txBox="1"/>
              <p:nvPr/>
            </p:nvSpPr>
            <p:spPr>
              <a:xfrm>
                <a:off x="2718516" y="1812961"/>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m>
                            <m:mPr>
                              <m:mcs>
                                <m:mc>
                                  <m:mcPr>
                                    <m:count m:val="2"/>
                                    <m:mcJc m:val="center"/>
                                  </m:mcPr>
                                </m:mc>
                              </m:mcs>
                              <m:ctrlPr>
                                <a:rPr kumimoji="1" lang="en-US" altLang="ja-JP" sz="4000" b="0" i="1" smtClean="0">
                                  <a:latin typeface="Cambria Math"/>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718516" y="1812961"/>
                <a:ext cx="2135200" cy="16278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228457" y="1935334"/>
                <a:ext cx="1301958" cy="1383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f>
                            <m:fPr>
                              <m:type m:val="noBar"/>
                              <m:ctrlPr>
                                <a:rPr kumimoji="1" lang="en-US" altLang="ja-JP" sz="4000" i="1" smtClean="0">
                                  <a:latin typeface="Cambria Math"/>
                                </a:rPr>
                              </m:ctrlPr>
                            </m:fPr>
                            <m:num>
                              <m:r>
                                <a:rPr kumimoji="1" lang="en-US" altLang="ja-JP" sz="4000" b="0" i="1" smtClean="0">
                                  <a:latin typeface="Cambria Math" panose="02040503050406030204" pitchFamily="18" charset="0"/>
                                </a:rPr>
                                <m:t>11</m:t>
                              </m:r>
                            </m:num>
                            <m:den>
                              <m:r>
                                <a:rPr kumimoji="1" lang="en-US" altLang="ja-JP" sz="4000" b="0" i="1" smtClean="0">
                                  <a:latin typeface="Cambria Math" panose="02040503050406030204" pitchFamily="18" charset="0"/>
                                </a:rPr>
                                <m:t>22</m:t>
                              </m:r>
                            </m:den>
                          </m:f>
                        </m:e>
                      </m:d>
                    </m:oMath>
                  </m:oMathPara>
                </a14:m>
                <a:endParaRPr kumimoji="1" lang="ja-JP" altLang="en-US" sz="4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228457" y="1935334"/>
                <a:ext cx="1301958" cy="138307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p:cNvSpPr txBox="1"/>
          <p:nvPr/>
        </p:nvSpPr>
        <p:spPr>
          <a:xfrm>
            <a:off x="6594810" y="2272926"/>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7" name="正方形/長方形 16"/>
          <p:cNvSpPr/>
          <p:nvPr/>
        </p:nvSpPr>
        <p:spPr>
          <a:xfrm>
            <a:off x="7463572" y="2072657"/>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7335299" y="1886402"/>
                <a:ext cx="1585690" cy="153138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f>
                            <m:fPr>
                              <m:type m:val="noBar"/>
                              <m:ctrlPr>
                                <a:rPr kumimoji="1" lang="en-US" altLang="ja-JP" sz="4000" i="1" smtClean="0">
                                  <a:latin typeface="Cambria Math"/>
                                </a:rPr>
                              </m:ctrlPr>
                            </m:fPr>
                            <m:num>
                              <m:r>
                                <a:rPr kumimoji="1" lang="en-US" altLang="ja-JP" sz="4000" b="0" i="1" smtClean="0">
                                  <a:latin typeface="Cambria Math" panose="02040503050406030204" pitchFamily="18" charset="0"/>
                                </a:rPr>
                                <m:t>77</m:t>
                              </m:r>
                            </m:num>
                            <m:den>
                              <m:eqArr>
                                <m:eqArrPr>
                                  <m:ctrlPr>
                                    <a:rPr kumimoji="1" lang="en-US" altLang="ja-JP" sz="4000" b="0" i="1" smtClean="0">
                                      <a:latin typeface="Cambria Math"/>
                                    </a:rPr>
                                  </m:ctrlPr>
                                </m:eqArrPr>
                                <m:e>
                                  <m:r>
                                    <a:rPr kumimoji="1" lang="en-US" altLang="ja-JP" sz="4000" b="0" i="1" smtClean="0">
                                      <a:latin typeface="Cambria Math" panose="02040503050406030204" pitchFamily="18" charset="0"/>
                                    </a:rPr>
                                    <m:t>209</m:t>
                                  </m:r>
                                </m:e>
                                <m:e>
                                  <m:r>
                                    <a:rPr kumimoji="1" lang="en-US" altLang="ja-JP" sz="4000" b="0" i="1" smtClean="0">
                                      <a:latin typeface="Cambria Math" panose="02040503050406030204" pitchFamily="18" charset="0"/>
                                    </a:rPr>
                                    <m:t>341</m:t>
                                  </m:r>
                                </m:e>
                              </m:eqArr>
                            </m:den>
                          </m:f>
                        </m:e>
                      </m:d>
                    </m:oMath>
                  </m:oMathPara>
                </a14:m>
                <a:endParaRPr kumimoji="1" lang="ja-JP" altLang="en-US" sz="4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335299" y="1886402"/>
                <a:ext cx="1585690" cy="1531381"/>
              </a:xfrm>
              <a:prstGeom prst="rect">
                <a:avLst/>
              </a:prstGeom>
              <a:blipFill>
                <a:blip r:embed="rId6"/>
                <a:stretch>
                  <a:fillRect/>
                </a:stretch>
              </a:blipFill>
            </p:spPr>
            <p:txBody>
              <a:bodyPr/>
              <a:lstStyle/>
              <a:p>
                <a:r>
                  <a:rPr lang="ja-JP" altLang="en-US">
                    <a:noFill/>
                  </a:rPr>
                  <a:t> </a:t>
                </a:r>
              </a:p>
            </p:txBody>
          </p:sp>
        </mc:Fallback>
      </mc:AlternateContent>
      <p:sp>
        <p:nvSpPr>
          <p:cNvPr id="19" name="コンテンツ プレースホルダー 8"/>
          <p:cNvSpPr txBox="1">
            <a:spLocks/>
          </p:cNvSpPr>
          <p:nvPr/>
        </p:nvSpPr>
        <p:spPr>
          <a:xfrm>
            <a:off x="838200" y="4501887"/>
            <a:ext cx="10515600" cy="203568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import </a:t>
            </a:r>
            <a:r>
              <a:rPr lang="en-US" altLang="ja-JP" dirty="0" err="1">
                <a:latin typeface="Courier New" panose="02070309020205020404" pitchFamily="49" charset="0"/>
                <a:cs typeface="Courier New" panose="02070309020205020404" pitchFamily="49" charset="0"/>
              </a:rPr>
              <a:t>numpy</a:t>
            </a:r>
            <a:r>
              <a:rPr lang="en-US" altLang="ja-JP" dirty="0">
                <a:latin typeface="Courier New" panose="02070309020205020404" pitchFamily="49" charset="0"/>
                <a:cs typeface="Courier New" panose="02070309020205020404" pitchFamily="49" charset="0"/>
              </a:rPr>
              <a:t> as np</a:t>
            </a:r>
          </a:p>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X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[[1,3], [5,7], [9,11]] )</a:t>
            </a:r>
          </a:p>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y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[11,22]</a:t>
            </a:r>
            <a:r>
              <a:rPr lang="ja-JP" altLang="en-US" dirty="0">
                <a:latin typeface="Courier New" panose="02070309020205020404" pitchFamily="49" charset="0"/>
                <a:cs typeface="Courier New" panose="02070309020205020404" pitchFamily="49" charset="0"/>
              </a:rPr>
              <a:t> </a:t>
            </a:r>
            <a:r>
              <a:rPr lang="en-US" altLang="ja-JP"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z = np.dot(X, y)</a:t>
            </a:r>
          </a:p>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print(z)</a:t>
            </a:r>
            <a:endParaRPr lang="ja-JP" altLang="en-US" dirty="0">
              <a:latin typeface="Courier New" panose="02070309020205020404" pitchFamily="49" charset="0"/>
              <a:cs typeface="Courier New" panose="02070309020205020404" pitchFamily="49" charset="0"/>
            </a:endParaRPr>
          </a:p>
        </p:txBody>
      </p:sp>
      <p:sp>
        <p:nvSpPr>
          <p:cNvPr id="3" name="テキスト ボックス 2"/>
          <p:cNvSpPr txBox="1"/>
          <p:nvPr/>
        </p:nvSpPr>
        <p:spPr>
          <a:xfrm>
            <a:off x="3571153" y="3598512"/>
            <a:ext cx="429926" cy="523220"/>
          </a:xfrm>
          <a:prstGeom prst="rect">
            <a:avLst/>
          </a:prstGeom>
          <a:noFill/>
        </p:spPr>
        <p:txBody>
          <a:bodyPr wrap="none" rtlCol="0">
            <a:spAutoFit/>
          </a:bodyPr>
          <a:lstStyle/>
          <a:p>
            <a:r>
              <a:rPr kumimoji="1" lang="en-US" altLang="ja-JP" sz="2800" dirty="0"/>
              <a:t>X</a:t>
            </a:r>
            <a:endParaRPr kumimoji="1" lang="ja-JP" altLang="en-US" sz="2800" dirty="0"/>
          </a:p>
        </p:txBody>
      </p:sp>
      <p:sp>
        <p:nvSpPr>
          <p:cNvPr id="21" name="テキスト ボックス 20"/>
          <p:cNvSpPr txBox="1"/>
          <p:nvPr/>
        </p:nvSpPr>
        <p:spPr>
          <a:xfrm>
            <a:off x="5698938" y="3597766"/>
            <a:ext cx="360996" cy="523220"/>
          </a:xfrm>
          <a:prstGeom prst="rect">
            <a:avLst/>
          </a:prstGeom>
          <a:noFill/>
        </p:spPr>
        <p:txBody>
          <a:bodyPr wrap="none" rtlCol="0">
            <a:spAutoFit/>
          </a:bodyPr>
          <a:lstStyle/>
          <a:p>
            <a:r>
              <a:rPr kumimoji="1" lang="en-US" altLang="ja-JP" sz="2800" dirty="0"/>
              <a:t>y</a:t>
            </a:r>
            <a:endParaRPr kumimoji="1" lang="ja-JP" altLang="en-US" sz="2800" dirty="0"/>
          </a:p>
        </p:txBody>
      </p:sp>
      <p:sp>
        <p:nvSpPr>
          <p:cNvPr id="22" name="テキスト ボックス 21"/>
          <p:cNvSpPr txBox="1"/>
          <p:nvPr/>
        </p:nvSpPr>
        <p:spPr>
          <a:xfrm>
            <a:off x="7947646" y="3597766"/>
            <a:ext cx="360996" cy="523220"/>
          </a:xfrm>
          <a:prstGeom prst="rect">
            <a:avLst/>
          </a:prstGeom>
          <a:noFill/>
        </p:spPr>
        <p:txBody>
          <a:bodyPr wrap="none" rtlCol="0">
            <a:spAutoFit/>
          </a:bodyPr>
          <a:lstStyle/>
          <a:p>
            <a:r>
              <a:rPr kumimoji="1" lang="en-US" altLang="ja-JP" sz="2800" dirty="0"/>
              <a:t>z</a:t>
            </a:r>
            <a:endParaRPr kumimoji="1" lang="ja-JP" altLang="en-US" sz="2800" dirty="0"/>
          </a:p>
        </p:txBody>
      </p:sp>
      <p:sp>
        <p:nvSpPr>
          <p:cNvPr id="23" name="テキスト ボックス 22"/>
          <p:cNvSpPr txBox="1"/>
          <p:nvPr/>
        </p:nvSpPr>
        <p:spPr>
          <a:xfrm>
            <a:off x="5198693" y="5703912"/>
            <a:ext cx="4334841"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ja-JP" sz="2000" dirty="0">
                <a:solidFill>
                  <a:schemeClr val="bg1"/>
                </a:solidFill>
                <a:sym typeface="Wingdings" panose="05000000000000000000" pitchFamily="2" charset="2"/>
              </a:rPr>
              <a:t> np.dot</a:t>
            </a:r>
            <a:r>
              <a:rPr lang="ja-JP" altLang="en-US" sz="2000" dirty="0">
                <a:solidFill>
                  <a:schemeClr val="bg1"/>
                </a:solidFill>
                <a:sym typeface="Wingdings" panose="05000000000000000000" pitchFamily="2" charset="2"/>
              </a:rPr>
              <a:t>は内積を計算するコマンド</a:t>
            </a:r>
            <a:endParaRPr kumimoji="1" lang="ja-JP" altLang="en-US" sz="2000" dirty="0">
              <a:solidFill>
                <a:schemeClr val="bg1"/>
              </a:solidFill>
            </a:endParaRPr>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28</a:t>
            </a:fld>
            <a:endParaRPr kumimoji="1" lang="ja-JP" altLang="en-US"/>
          </a:p>
        </p:txBody>
      </p:sp>
    </p:spTree>
    <p:extLst>
      <p:ext uri="{BB962C8B-B14F-4D97-AF65-F5344CB8AC3E}">
        <p14:creationId xmlns:p14="http://schemas.microsoft.com/office/powerpoint/2010/main" val="234371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そのほかの</a:t>
            </a:r>
            <a:r>
              <a:rPr lang="en-US" altLang="ja-JP" dirty="0" err="1"/>
              <a:t>NumPy</a:t>
            </a:r>
            <a:r>
              <a:rPr lang="ja-JP" altLang="en-US" dirty="0"/>
              <a:t>のコマンドをいくつか試してみましょう</a:t>
            </a:r>
            <a:endParaRPr kumimoji="1" lang="ja-JP" altLang="en-US" dirty="0"/>
          </a:p>
        </p:txBody>
      </p:sp>
      <p:sp>
        <p:nvSpPr>
          <p:cNvPr id="9" name="コンテンツ プレースホルダー 8"/>
          <p:cNvSpPr>
            <a:spLocks noGrp="1"/>
          </p:cNvSpPr>
          <p:nvPr>
            <p:ph idx="1"/>
          </p:nvPr>
        </p:nvSpPr>
        <p:spPr/>
        <p:txBody>
          <a:bodyPr>
            <a:normAutofit/>
          </a:bodyPr>
          <a:lstStyle/>
          <a:p>
            <a:pPr marL="0" indent="0">
              <a:buNone/>
            </a:pPr>
            <a:r>
              <a:rPr lang="en-US" altLang="ja-JP" dirty="0">
                <a:latin typeface="Courier New" panose="02070309020205020404" pitchFamily="49" charset="0"/>
                <a:cs typeface="Courier New" panose="02070309020205020404" pitchFamily="49" charset="0"/>
              </a:rPr>
              <a:t>import </a:t>
            </a:r>
            <a:r>
              <a:rPr lang="en-US" altLang="ja-JP" dirty="0" err="1">
                <a:latin typeface="Courier New" panose="02070309020205020404" pitchFamily="49" charset="0"/>
                <a:cs typeface="Courier New" panose="02070309020205020404" pitchFamily="49" charset="0"/>
              </a:rPr>
              <a:t>numpy</a:t>
            </a:r>
            <a:r>
              <a:rPr lang="en-US" altLang="ja-JP" dirty="0">
                <a:latin typeface="Courier New" panose="02070309020205020404" pitchFamily="49" charset="0"/>
                <a:cs typeface="Courier New" panose="02070309020205020404" pitchFamily="49" charset="0"/>
              </a:rPr>
              <a:t> as np</a:t>
            </a:r>
          </a:p>
          <a:p>
            <a:pPr marL="0" indent="0">
              <a:buNone/>
            </a:pPr>
            <a:r>
              <a:rPr lang="en-US" altLang="ja-JP" dirty="0">
                <a:latin typeface="Courier New" panose="02070309020205020404" pitchFamily="49" charset="0"/>
                <a:cs typeface="Courier New" panose="02070309020205020404" pitchFamily="49" charset="0"/>
              </a:rPr>
              <a:t>X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[[1,3], [5,3], [9,11]] )</a:t>
            </a:r>
          </a:p>
          <a:p>
            <a:pPr marL="0" indent="0">
              <a:buNone/>
            </a:pPr>
            <a:r>
              <a:rPr lang="en-US" altLang="ja-JP" dirty="0">
                <a:latin typeface="Courier New" panose="02070309020205020404" pitchFamily="49" charset="0"/>
                <a:cs typeface="Courier New" panose="02070309020205020404" pitchFamily="49" charset="0"/>
              </a:rPr>
              <a:t>y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[11,22] )</a:t>
            </a:r>
          </a:p>
          <a:p>
            <a:pPr marL="0" indent="0">
              <a:buNone/>
            </a:pPr>
            <a:r>
              <a:rPr lang="en-US" altLang="ja-JP" dirty="0">
                <a:latin typeface="Courier New" panose="02070309020205020404" pitchFamily="49" charset="0"/>
                <a:cs typeface="Courier New" panose="02070309020205020404" pitchFamily="49" charset="0"/>
              </a:rPr>
              <a:t>z = np.dot(X, y)</a:t>
            </a:r>
          </a:p>
          <a:p>
            <a:pPr marL="0" indent="0">
              <a:buNone/>
            </a:pPr>
            <a:r>
              <a:rPr lang="en-US" altLang="ja-JP" dirty="0">
                <a:latin typeface="Courier New" panose="02070309020205020404" pitchFamily="49" charset="0"/>
                <a:cs typeface="Courier New" panose="02070309020205020404" pitchFamily="49" charset="0"/>
              </a:rPr>
              <a:t>print(z)</a:t>
            </a:r>
          </a:p>
          <a:p>
            <a:pPr marL="0" indent="0">
              <a:buNone/>
            </a:pPr>
            <a:r>
              <a:rPr lang="en-US" altLang="ja-JP" dirty="0">
                <a:solidFill>
                  <a:srgbClr val="0070C0"/>
                </a:solidFill>
                <a:latin typeface="Courier New" panose="02070309020205020404" pitchFamily="49" charset="0"/>
                <a:cs typeface="Courier New" panose="02070309020205020404" pitchFamily="49" charset="0"/>
              </a:rPr>
              <a:t>print(X[0])</a:t>
            </a:r>
          </a:p>
          <a:p>
            <a:pPr marL="0" indent="0">
              <a:buNone/>
            </a:pPr>
            <a:r>
              <a:rPr lang="en-US" altLang="ja-JP" dirty="0">
                <a:solidFill>
                  <a:srgbClr val="0070C0"/>
                </a:solidFill>
                <a:latin typeface="Courier New" panose="02070309020205020404" pitchFamily="49" charset="0"/>
                <a:cs typeface="Courier New" panose="02070309020205020404" pitchFamily="49" charset="0"/>
              </a:rPr>
              <a:t>print(X[0][1])</a:t>
            </a:r>
          </a:p>
          <a:p>
            <a:pPr marL="0" indent="0">
              <a:buNone/>
            </a:pPr>
            <a:r>
              <a:rPr lang="en-US" altLang="ja-JP" dirty="0">
                <a:solidFill>
                  <a:srgbClr val="0070C0"/>
                </a:solidFill>
                <a:latin typeface="Courier New" panose="02070309020205020404" pitchFamily="49" charset="0"/>
                <a:cs typeface="Courier New" panose="02070309020205020404" pitchFamily="49" charset="0"/>
              </a:rPr>
              <a:t>print(</a:t>
            </a:r>
            <a:r>
              <a:rPr lang="en-US" altLang="ja-JP" dirty="0" err="1">
                <a:solidFill>
                  <a:srgbClr val="0070C0"/>
                </a:solidFill>
                <a:latin typeface="Courier New" panose="02070309020205020404" pitchFamily="49" charset="0"/>
                <a:cs typeface="Courier New" panose="02070309020205020404" pitchFamily="49" charset="0"/>
              </a:rPr>
              <a:t>X.shape</a:t>
            </a:r>
            <a:r>
              <a:rPr lang="en-US" altLang="ja-JP" dirty="0">
                <a:solidFill>
                  <a:srgbClr val="0070C0"/>
                </a:solidFill>
                <a:latin typeface="Courier New" panose="02070309020205020404" pitchFamily="49" charset="0"/>
                <a:cs typeface="Courier New" panose="02070309020205020404" pitchFamily="49" charset="0"/>
              </a:rPr>
              <a:t>)</a:t>
            </a:r>
          </a:p>
        </p:txBody>
      </p:sp>
      <p:sp>
        <p:nvSpPr>
          <p:cNvPr id="5" name="テキスト ボックス 4"/>
          <p:cNvSpPr txBox="1"/>
          <p:nvPr/>
        </p:nvSpPr>
        <p:spPr>
          <a:xfrm>
            <a:off x="5099609" y="4398789"/>
            <a:ext cx="5309467"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ja-JP" sz="2000" dirty="0">
                <a:solidFill>
                  <a:schemeClr val="bg1"/>
                </a:solidFill>
              </a:rPr>
              <a:t>X[3]</a:t>
            </a:r>
            <a:r>
              <a:rPr lang="ja-JP" altLang="en-US" sz="2000" dirty="0">
                <a:solidFill>
                  <a:schemeClr val="bg1"/>
                </a:solidFill>
              </a:rPr>
              <a:t>と見ようとしたらどうなるでしょうか？</a:t>
            </a:r>
            <a:endParaRPr kumimoji="1" lang="ja-JP" altLang="en-US" sz="2000" dirty="0">
              <a:solidFill>
                <a:schemeClr val="bg1"/>
              </a:solidFill>
            </a:endParaRPr>
          </a:p>
        </p:txBody>
      </p:sp>
      <p:sp>
        <p:nvSpPr>
          <p:cNvPr id="6" name="テキスト ボックス 5"/>
          <p:cNvSpPr txBox="1"/>
          <p:nvPr/>
        </p:nvSpPr>
        <p:spPr>
          <a:xfrm>
            <a:off x="5099608" y="5416603"/>
            <a:ext cx="5982728"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ja-JP" sz="2000" dirty="0">
                <a:solidFill>
                  <a:schemeClr val="bg1"/>
                </a:solidFill>
              </a:rPr>
              <a:t>X</a:t>
            </a:r>
            <a:r>
              <a:rPr lang="ja-JP" altLang="en-US" sz="2000" dirty="0">
                <a:solidFill>
                  <a:schemeClr val="bg1"/>
                </a:solidFill>
              </a:rPr>
              <a:t>のところを</a:t>
            </a:r>
            <a:r>
              <a:rPr lang="en-US" altLang="ja-JP" sz="2000" dirty="0">
                <a:solidFill>
                  <a:schemeClr val="bg1"/>
                </a:solidFill>
              </a:rPr>
              <a:t>y</a:t>
            </a:r>
            <a:r>
              <a:rPr kumimoji="1" lang="ja-JP" altLang="en-US" sz="2000" dirty="0">
                <a:solidFill>
                  <a:schemeClr val="bg1"/>
                </a:solidFill>
              </a:rPr>
              <a:t>や</a:t>
            </a:r>
            <a:r>
              <a:rPr kumimoji="1" lang="en-US" altLang="ja-JP" sz="2000" dirty="0">
                <a:solidFill>
                  <a:schemeClr val="bg1"/>
                </a:solidFill>
              </a:rPr>
              <a:t>z</a:t>
            </a:r>
            <a:r>
              <a:rPr lang="ja-JP" altLang="en-US" sz="2000" dirty="0">
                <a:solidFill>
                  <a:schemeClr val="bg1"/>
                </a:solidFill>
              </a:rPr>
              <a:t>に変えたらどうなるでしょうか？</a:t>
            </a:r>
            <a:endParaRPr kumimoji="1" lang="ja-JP" altLang="en-US" sz="2000" dirty="0">
              <a:solidFill>
                <a:schemeClr val="bg1"/>
              </a:solidFill>
            </a:endParaRPr>
          </a:p>
        </p:txBody>
      </p:sp>
      <p:sp>
        <p:nvSpPr>
          <p:cNvPr id="8" name="テキスト ボックス 7"/>
          <p:cNvSpPr txBox="1"/>
          <p:nvPr/>
        </p:nvSpPr>
        <p:spPr>
          <a:xfrm>
            <a:off x="5099608" y="4907696"/>
            <a:ext cx="2573140"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000" dirty="0">
                <a:solidFill>
                  <a:schemeClr val="bg1"/>
                </a:solidFill>
              </a:rPr>
              <a:t>同じく、</a:t>
            </a:r>
            <a:r>
              <a:rPr lang="en-US" altLang="ja-JP" sz="2000" dirty="0">
                <a:solidFill>
                  <a:schemeClr val="bg1"/>
                </a:solidFill>
              </a:rPr>
              <a:t>X[0][3]</a:t>
            </a:r>
            <a:r>
              <a:rPr lang="ja-JP" altLang="en-US" sz="2000" dirty="0">
                <a:solidFill>
                  <a:schemeClr val="bg1"/>
                </a:solidFill>
              </a:rPr>
              <a:t>は？</a:t>
            </a:r>
            <a:endParaRPr kumimoji="1" lang="ja-JP" altLang="en-US" sz="2000" dirty="0">
              <a:solidFill>
                <a:schemeClr val="bg1"/>
              </a:solidFill>
            </a:endParaRP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29</a:t>
            </a:fld>
            <a:endParaRPr kumimoji="1" lang="ja-JP" altLang="en-US"/>
          </a:p>
        </p:txBody>
      </p:sp>
      <p:sp>
        <p:nvSpPr>
          <p:cNvPr id="4" name="テキスト ボックス 3"/>
          <p:cNvSpPr txBox="1"/>
          <p:nvPr/>
        </p:nvSpPr>
        <p:spPr>
          <a:xfrm>
            <a:off x="5890805" y="1108684"/>
            <a:ext cx="2646878" cy="461665"/>
          </a:xfrm>
          <a:prstGeom prst="rect">
            <a:avLst/>
          </a:prstGeom>
          <a:noFill/>
        </p:spPr>
        <p:txBody>
          <a:bodyPr wrap="none" rtlCol="0">
            <a:spAutoFit/>
          </a:bodyPr>
          <a:lstStyle/>
          <a:p>
            <a:r>
              <a:rPr kumimoji="1" lang="ja-JP" altLang="en-US" sz="2400" dirty="0">
                <a:solidFill>
                  <a:srgbClr val="0070C0"/>
                </a:solidFill>
              </a:rPr>
              <a:t>青文字箇所を追加</a:t>
            </a:r>
          </a:p>
        </p:txBody>
      </p:sp>
    </p:spTree>
    <p:extLst>
      <p:ext uri="{BB962C8B-B14F-4D97-AF65-F5344CB8AC3E}">
        <p14:creationId xmlns:p14="http://schemas.microsoft.com/office/powerpoint/2010/main" val="2306204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3</a:t>
            </a:fld>
            <a:endParaRPr kumimoji="1" lang="ja-JP" altLang="en-US"/>
          </a:p>
        </p:txBody>
      </p:sp>
      <p:sp>
        <p:nvSpPr>
          <p:cNvPr id="5" name="正方形/長方形 4">
            <a:extLst>
              <a:ext uri="{FF2B5EF4-FFF2-40B4-BE49-F238E27FC236}">
                <a16:creationId xmlns="" xmlns:a16="http://schemas.microsoft.com/office/drawing/2014/main" id="{EFD04759-2467-4088-8838-49AC161499D2}"/>
              </a:ext>
            </a:extLst>
          </p:cNvPr>
          <p:cNvSpPr/>
          <p:nvPr/>
        </p:nvSpPr>
        <p:spPr>
          <a:xfrm>
            <a:off x="689288" y="1613414"/>
            <a:ext cx="10890697" cy="90377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4282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30</a:t>
            </a:fld>
            <a:endParaRPr kumimoji="1" lang="ja-JP" altLang="en-US"/>
          </a:p>
        </p:txBody>
      </p:sp>
      <p:sp>
        <p:nvSpPr>
          <p:cNvPr id="5" name="テキスト ボックス 4"/>
          <p:cNvSpPr txBox="1"/>
          <p:nvPr/>
        </p:nvSpPr>
        <p:spPr>
          <a:xfrm>
            <a:off x="704732" y="2318198"/>
            <a:ext cx="9495336" cy="2062103"/>
          </a:xfrm>
          <a:prstGeom prst="rect">
            <a:avLst/>
          </a:prstGeom>
          <a:noFill/>
        </p:spPr>
        <p:txBody>
          <a:bodyPr wrap="square" rtlCol="0">
            <a:spAutoFit/>
          </a:bodyPr>
          <a:lstStyle/>
          <a:p>
            <a:r>
              <a:rPr kumimoji="1" lang="ja-JP" altLang="en-US" sz="3200" dirty="0"/>
              <a:t>なぜ、行列（内積）なんていう道具を使うのか？</a:t>
            </a:r>
            <a:endParaRPr kumimoji="1" lang="en-US" altLang="ja-JP" sz="3200" dirty="0"/>
          </a:p>
          <a:p>
            <a:endParaRPr lang="en-US" altLang="ja-JP" sz="3200" dirty="0"/>
          </a:p>
          <a:p>
            <a:r>
              <a:rPr kumimoji="1" lang="ja-JP" altLang="en-US" sz="3200" dirty="0"/>
              <a:t>それは、行列を使うとニューラルネットワークをシンプルに記述できるから。</a:t>
            </a:r>
          </a:p>
        </p:txBody>
      </p:sp>
    </p:spTree>
    <p:extLst>
      <p:ext uri="{BB962C8B-B14F-4D97-AF65-F5344CB8AC3E}">
        <p14:creationId xmlns:p14="http://schemas.microsoft.com/office/powerpoint/2010/main" val="2614315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ja-JP" altLang="en-US" dirty="0"/>
              <a:t>ニューラルネットワークを行列計算で表現してみる</a:t>
            </a:r>
            <a:endParaRPr kumimoji="1" lang="ja-JP" altLang="en-US" dirty="0"/>
          </a:p>
        </p:txBody>
      </p:sp>
      <p:grpSp>
        <p:nvGrpSpPr>
          <p:cNvPr id="55" name="グループ化 54"/>
          <p:cNvGrpSpPr/>
          <p:nvPr/>
        </p:nvGrpSpPr>
        <p:grpSpPr>
          <a:xfrm>
            <a:off x="632811" y="2103762"/>
            <a:ext cx="6218534" cy="3252651"/>
            <a:chOff x="1100138" y="401397"/>
            <a:chExt cx="11398443" cy="5962041"/>
          </a:xfrm>
        </p:grpSpPr>
        <p:sp>
          <p:nvSpPr>
            <p:cNvPr id="56"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a:t>
              </a:r>
              <a:endParaRPr lang="ja-JP" altLang="en-US" sz="1400" dirty="0"/>
            </a:p>
          </p:txBody>
        </p:sp>
        <p:sp>
          <p:nvSpPr>
            <p:cNvPr id="57"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0.5</a:t>
              </a:r>
              <a:endParaRPr kumimoji="1" lang="ja-JP" altLang="en-US" sz="1400" dirty="0"/>
            </a:p>
          </p:txBody>
        </p:sp>
        <p:sp>
          <p:nvSpPr>
            <p:cNvPr id="58"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59"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0"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1"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2"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3"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4"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+0.3</a:t>
              </a:r>
              <a:endParaRPr lang="ja-JP" altLang="en-US" sz="1400" dirty="0"/>
            </a:p>
          </p:txBody>
        </p:sp>
        <p:cxnSp>
          <p:nvCxnSpPr>
            <p:cNvPr id="65" name="直線矢印コネクタ 64"/>
            <p:cNvCxnSpPr>
              <a:stCxn id="56" idx="6"/>
              <a:endCxn id="62"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cxnSpLocks/>
              <a:stCxn id="56" idx="6"/>
              <a:endCxn id="63"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cxnSpLocks/>
              <a:stCxn id="57" idx="6"/>
              <a:endCxn id="63"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57" idx="6"/>
              <a:endCxn id="64"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cxnSpLocks/>
              <a:stCxn id="56" idx="6"/>
              <a:endCxn id="64"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cxnSpLocks/>
              <a:stCxn id="57" idx="6"/>
              <a:endCxn id="62"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cxnSpLocks/>
              <a:stCxn id="62" idx="6"/>
              <a:endCxn id="58"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cxnSpLocks/>
              <a:stCxn id="63" idx="6"/>
              <a:endCxn id="58"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cxnSpLocks/>
              <a:stCxn id="64" idx="6"/>
              <a:endCxn id="58"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cxnSpLocks/>
              <a:stCxn id="62" idx="6"/>
              <a:endCxn id="59"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cxnSpLocks/>
              <a:stCxn id="63" idx="6"/>
              <a:endCxn id="59"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cxnSpLocks/>
              <a:stCxn id="64" idx="6"/>
              <a:endCxn id="59"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cxnSpLocks/>
              <a:stCxn id="58" idx="6"/>
              <a:endCxn id="60"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cxnSpLocks/>
              <a:stCxn id="58" idx="6"/>
              <a:endCxn id="61"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cxnSpLocks/>
              <a:stCxn id="59" idx="6"/>
              <a:endCxn id="61"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cxnSpLocks/>
              <a:stCxn id="59" idx="6"/>
              <a:endCxn id="60"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3052699" y="1357198"/>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2" name="テキスト ボックス 81"/>
            <p:cNvSpPr txBox="1"/>
            <p:nvPr/>
          </p:nvSpPr>
          <p:spPr>
            <a:xfrm>
              <a:off x="3151310" y="206092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83" name="テキスト ボックス 82"/>
            <p:cNvSpPr txBox="1"/>
            <p:nvPr/>
          </p:nvSpPr>
          <p:spPr>
            <a:xfrm>
              <a:off x="2698597" y="2764651"/>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84" name="テキスト ボックス 83"/>
            <p:cNvSpPr txBox="1"/>
            <p:nvPr/>
          </p:nvSpPr>
          <p:spPr>
            <a:xfrm>
              <a:off x="2774794" y="3647678"/>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85" name="テキスト ボックス 84"/>
            <p:cNvSpPr txBox="1"/>
            <p:nvPr/>
          </p:nvSpPr>
          <p:spPr>
            <a:xfrm>
              <a:off x="3075109" y="4136253"/>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6" name="テキスト ボックス 85"/>
            <p:cNvSpPr txBox="1"/>
            <p:nvPr/>
          </p:nvSpPr>
          <p:spPr>
            <a:xfrm>
              <a:off x="3093041" y="488032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87" name="テキスト ボックス 86"/>
            <p:cNvSpPr txBox="1"/>
            <p:nvPr/>
          </p:nvSpPr>
          <p:spPr>
            <a:xfrm>
              <a:off x="6035942" y="1329095"/>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8" name="テキスト ボックス 87"/>
            <p:cNvSpPr txBox="1"/>
            <p:nvPr/>
          </p:nvSpPr>
          <p:spPr>
            <a:xfrm>
              <a:off x="5825326" y="2005380"/>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9" name="テキスト ボックス 88"/>
            <p:cNvSpPr txBox="1"/>
            <p:nvPr/>
          </p:nvSpPr>
          <p:spPr>
            <a:xfrm>
              <a:off x="5899908" y="2783936"/>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0" name="テキスト ボックス 89"/>
            <p:cNvSpPr txBox="1"/>
            <p:nvPr/>
          </p:nvSpPr>
          <p:spPr>
            <a:xfrm>
              <a:off x="6027173" y="3444424"/>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91" name="テキスト ボックス 90"/>
            <p:cNvSpPr txBox="1"/>
            <p:nvPr/>
          </p:nvSpPr>
          <p:spPr>
            <a:xfrm>
              <a:off x="5746102" y="460714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2" name="テキスト ボックス 91"/>
            <p:cNvSpPr txBox="1"/>
            <p:nvPr/>
          </p:nvSpPr>
          <p:spPr>
            <a:xfrm>
              <a:off x="6035942" y="524965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93" name="テキスト ボックス 92"/>
            <p:cNvSpPr txBox="1"/>
            <p:nvPr/>
          </p:nvSpPr>
          <p:spPr>
            <a:xfrm>
              <a:off x="8822071" y="1690086"/>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94" name="テキスト ボックス 93"/>
            <p:cNvSpPr txBox="1"/>
            <p:nvPr/>
          </p:nvSpPr>
          <p:spPr>
            <a:xfrm>
              <a:off x="8526825" y="2528666"/>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5" name="テキスト ボックス 94"/>
            <p:cNvSpPr txBox="1"/>
            <p:nvPr/>
          </p:nvSpPr>
          <p:spPr>
            <a:xfrm>
              <a:off x="8587156" y="3812510"/>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6" name="テキスト ボックス 95"/>
            <p:cNvSpPr txBox="1"/>
            <p:nvPr/>
          </p:nvSpPr>
          <p:spPr>
            <a:xfrm>
              <a:off x="8845505" y="4806368"/>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97"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0"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矢印コネクタ 101"/>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1517099" y="406421"/>
              <a:ext cx="1123008" cy="564149"/>
            </a:xfrm>
            <a:prstGeom prst="rect">
              <a:avLst/>
            </a:prstGeom>
            <a:noFill/>
          </p:spPr>
          <p:txBody>
            <a:bodyPr wrap="none" rtlCol="0">
              <a:spAutoFit/>
            </a:bodyPr>
            <a:lstStyle/>
            <a:p>
              <a:r>
                <a:rPr kumimoji="1" lang="en-US" altLang="ja-JP" sz="1400" u="sng" dirty="0"/>
                <a:t>Input</a:t>
              </a:r>
              <a:endParaRPr kumimoji="1" lang="ja-JP" altLang="en-US" sz="1400" u="sng" dirty="0"/>
            </a:p>
          </p:txBody>
        </p:sp>
        <p:sp>
          <p:nvSpPr>
            <p:cNvPr id="105" name="テキスト ボックス 104"/>
            <p:cNvSpPr txBox="1"/>
            <p:nvPr/>
          </p:nvSpPr>
          <p:spPr>
            <a:xfrm>
              <a:off x="11117006" y="401397"/>
              <a:ext cx="1381575" cy="564149"/>
            </a:xfrm>
            <a:prstGeom prst="rect">
              <a:avLst/>
            </a:prstGeom>
            <a:noFill/>
          </p:spPr>
          <p:txBody>
            <a:bodyPr wrap="none" rtlCol="0">
              <a:spAutoFit/>
            </a:bodyPr>
            <a:lstStyle/>
            <a:p>
              <a:r>
                <a:rPr kumimoji="1" lang="en-US" altLang="ja-JP" sz="1400" u="sng" dirty="0">
                  <a:solidFill>
                    <a:srgbClr val="0070C0"/>
                  </a:solidFill>
                </a:rPr>
                <a:t>Output</a:t>
              </a:r>
              <a:endParaRPr kumimoji="1" lang="ja-JP" altLang="en-US" sz="1400" u="sng" dirty="0">
                <a:solidFill>
                  <a:srgbClr val="0070C0"/>
                </a:solidFill>
              </a:endParaRPr>
            </a:p>
          </p:txBody>
        </p:sp>
      </p:grpSp>
      <p:sp>
        <p:nvSpPr>
          <p:cNvPr id="4096" name="テキスト ボックス 4095"/>
          <p:cNvSpPr txBox="1"/>
          <p:nvPr/>
        </p:nvSpPr>
        <p:spPr>
          <a:xfrm>
            <a:off x="1115159" y="1666623"/>
            <a:ext cx="3005951" cy="400110"/>
          </a:xfrm>
          <a:prstGeom prst="rect">
            <a:avLst/>
          </a:prstGeom>
          <a:noFill/>
        </p:spPr>
        <p:txBody>
          <a:bodyPr wrap="none" rtlCol="0">
            <a:spAutoFit/>
          </a:bodyPr>
          <a:lstStyle/>
          <a:p>
            <a:r>
              <a:rPr kumimoji="1" lang="ja-JP" altLang="en-US" sz="2000" dirty="0"/>
              <a:t>先ほどの模型の前半部分</a:t>
            </a:r>
          </a:p>
        </p:txBody>
      </p:sp>
      <p:sp>
        <p:nvSpPr>
          <p:cNvPr id="4101" name="右大かっこ 4100"/>
          <p:cNvSpPr/>
          <p:nvPr/>
        </p:nvSpPr>
        <p:spPr>
          <a:xfrm rot="5400000">
            <a:off x="923190" y="5406442"/>
            <a:ext cx="230038" cy="540633"/>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6" name="右大かっこ 115"/>
          <p:cNvSpPr/>
          <p:nvPr/>
        </p:nvSpPr>
        <p:spPr>
          <a:xfrm rot="5400000">
            <a:off x="1770887" y="5306205"/>
            <a:ext cx="219552" cy="75159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右大かっこ 116"/>
          <p:cNvSpPr/>
          <p:nvPr/>
        </p:nvSpPr>
        <p:spPr>
          <a:xfrm rot="5400000">
            <a:off x="2900434" y="5477331"/>
            <a:ext cx="219554" cy="409348"/>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02" name="円/楕円 4101"/>
          <p:cNvSpPr/>
          <p:nvPr/>
        </p:nvSpPr>
        <p:spPr>
          <a:xfrm>
            <a:off x="2338597" y="2263570"/>
            <a:ext cx="684496" cy="29155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4" name="テキスト ボックス 4103"/>
          <p:cNvSpPr txBox="1"/>
          <p:nvPr/>
        </p:nvSpPr>
        <p:spPr>
          <a:xfrm>
            <a:off x="738353" y="5809582"/>
            <a:ext cx="646331" cy="646331"/>
          </a:xfrm>
          <a:prstGeom prst="rect">
            <a:avLst/>
          </a:prstGeom>
          <a:noFill/>
        </p:spPr>
        <p:txBody>
          <a:bodyPr wrap="none" rtlCol="0">
            <a:spAutoFit/>
          </a:bodyPr>
          <a:lstStyle/>
          <a:p>
            <a:pPr algn="ctr"/>
            <a:r>
              <a:rPr kumimoji="1" lang="ja-JP" altLang="en-US" dirty="0"/>
              <a:t>入力</a:t>
            </a:r>
            <a:endParaRPr kumimoji="1" lang="en-US" altLang="ja-JP" dirty="0"/>
          </a:p>
          <a:p>
            <a:pPr algn="ctr"/>
            <a:r>
              <a:rPr kumimoji="1" lang="en-US" altLang="ja-JP" b="1" dirty="0"/>
              <a:t>x</a:t>
            </a:r>
            <a:endParaRPr kumimoji="1" lang="ja-JP" altLang="en-US" b="1" dirty="0"/>
          </a:p>
        </p:txBody>
      </p:sp>
      <p:sp>
        <p:nvSpPr>
          <p:cNvPr id="121" name="テキスト ボックス 120"/>
          <p:cNvSpPr txBox="1"/>
          <p:nvPr/>
        </p:nvSpPr>
        <p:spPr>
          <a:xfrm>
            <a:off x="1534498" y="5823131"/>
            <a:ext cx="646332" cy="646331"/>
          </a:xfrm>
          <a:prstGeom prst="rect">
            <a:avLst/>
          </a:prstGeom>
          <a:noFill/>
        </p:spPr>
        <p:txBody>
          <a:bodyPr wrap="none" rtlCol="0">
            <a:spAutoFit/>
          </a:bodyPr>
          <a:lstStyle/>
          <a:p>
            <a:pPr algn="ctr"/>
            <a:r>
              <a:rPr kumimoji="1" lang="ja-JP" altLang="en-US" dirty="0"/>
              <a:t>重み</a:t>
            </a:r>
            <a:endParaRPr kumimoji="1" lang="en-US" altLang="ja-JP" dirty="0"/>
          </a:p>
          <a:p>
            <a:pPr algn="ctr"/>
            <a:r>
              <a:rPr lang="en-US" altLang="ja-JP" b="1" dirty="0"/>
              <a:t>W</a:t>
            </a:r>
            <a:endParaRPr kumimoji="1" lang="ja-JP" altLang="en-US" b="1" dirty="0"/>
          </a:p>
        </p:txBody>
      </p:sp>
      <p:sp>
        <p:nvSpPr>
          <p:cNvPr id="122" name="テキスト ボックス 121"/>
          <p:cNvSpPr txBox="1"/>
          <p:nvPr/>
        </p:nvSpPr>
        <p:spPr>
          <a:xfrm>
            <a:off x="2077395" y="6007796"/>
            <a:ext cx="761747" cy="646331"/>
          </a:xfrm>
          <a:prstGeom prst="rect">
            <a:avLst/>
          </a:prstGeom>
          <a:noFill/>
        </p:spPr>
        <p:txBody>
          <a:bodyPr wrap="none" rtlCol="0">
            <a:spAutoFit/>
          </a:bodyPr>
          <a:lstStyle/>
          <a:p>
            <a:pPr algn="ctr"/>
            <a:r>
              <a:rPr kumimoji="1" lang="ja-JP" altLang="en-US" dirty="0"/>
              <a:t>ﾊﾞｲｱｽ</a:t>
            </a:r>
            <a:endParaRPr kumimoji="1" lang="en-US" altLang="ja-JP" dirty="0"/>
          </a:p>
          <a:p>
            <a:pPr algn="ctr"/>
            <a:r>
              <a:rPr kumimoji="1" lang="en-US" altLang="ja-JP" b="1" dirty="0"/>
              <a:t>b</a:t>
            </a:r>
            <a:endParaRPr kumimoji="1" lang="ja-JP" altLang="en-US" b="1" dirty="0"/>
          </a:p>
        </p:txBody>
      </p:sp>
      <p:sp>
        <p:nvSpPr>
          <p:cNvPr id="123" name="テキスト ボックス 122"/>
          <p:cNvSpPr txBox="1"/>
          <p:nvPr/>
        </p:nvSpPr>
        <p:spPr>
          <a:xfrm>
            <a:off x="2706227" y="5791778"/>
            <a:ext cx="646331" cy="646331"/>
          </a:xfrm>
          <a:prstGeom prst="rect">
            <a:avLst/>
          </a:prstGeom>
          <a:noFill/>
        </p:spPr>
        <p:txBody>
          <a:bodyPr wrap="none" rtlCol="0">
            <a:spAutoFit/>
          </a:bodyPr>
          <a:lstStyle/>
          <a:p>
            <a:pPr algn="ctr"/>
            <a:r>
              <a:rPr lang="ja-JP" altLang="en-US" dirty="0"/>
              <a:t>出力</a:t>
            </a:r>
            <a:endParaRPr kumimoji="1" lang="en-US" altLang="ja-JP" dirty="0"/>
          </a:p>
          <a:p>
            <a:pPr algn="ctr"/>
            <a:r>
              <a:rPr kumimoji="1" lang="en-US" altLang="ja-JP" b="1" dirty="0"/>
              <a:t>z</a:t>
            </a:r>
            <a:endParaRPr kumimoji="1" lang="ja-JP" altLang="en-US" b="1" dirty="0"/>
          </a:p>
        </p:txBody>
      </p:sp>
      <p:cxnSp>
        <p:nvCxnSpPr>
          <p:cNvPr id="4106" name="直線コネクタ 4105"/>
          <p:cNvCxnSpPr>
            <a:stCxn id="122" idx="0"/>
            <a:endCxn id="4102" idx="4"/>
          </p:cNvCxnSpPr>
          <p:nvPr/>
        </p:nvCxnSpPr>
        <p:spPr>
          <a:xfrm flipV="1">
            <a:off x="2458269" y="5179138"/>
            <a:ext cx="222576" cy="82865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3577694" y="5961630"/>
            <a:ext cx="1338828" cy="369332"/>
          </a:xfrm>
          <a:prstGeom prst="rect">
            <a:avLst/>
          </a:prstGeom>
          <a:noFill/>
        </p:spPr>
        <p:txBody>
          <a:bodyPr wrap="none" rtlCol="0">
            <a:spAutoFit/>
          </a:bodyPr>
          <a:lstStyle/>
          <a:p>
            <a:r>
              <a:rPr lang="ja-JP" altLang="en-US" dirty="0"/>
              <a:t>とすると、</a:t>
            </a:r>
            <a:endParaRPr kumimoji="1" lang="ja-JP" altLang="en-US" dirty="0"/>
          </a:p>
        </p:txBody>
      </p:sp>
      <p:sp>
        <p:nvSpPr>
          <p:cNvPr id="4109" name="正方形/長方形 4108"/>
          <p:cNvSpPr/>
          <p:nvPr/>
        </p:nvSpPr>
        <p:spPr>
          <a:xfrm>
            <a:off x="3384311" y="1984664"/>
            <a:ext cx="3801888" cy="3371749"/>
          </a:xfrm>
          <a:prstGeom prst="rect">
            <a:avLst/>
          </a:prstGeom>
          <a:gradFill flip="none" rotWithShape="1">
            <a:gsLst>
              <a:gs pos="0">
                <a:schemeClr val="bg1">
                  <a:alpha val="0"/>
                </a:schemeClr>
              </a:gs>
              <a:gs pos="2300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08" name="直線コネクタ 4107"/>
          <p:cNvCxnSpPr/>
          <p:nvPr/>
        </p:nvCxnSpPr>
        <p:spPr>
          <a:xfrm>
            <a:off x="4964008" y="1744211"/>
            <a:ext cx="0" cy="4586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2" name="テキスト ボックス 4111"/>
          <p:cNvSpPr txBox="1"/>
          <p:nvPr/>
        </p:nvSpPr>
        <p:spPr>
          <a:xfrm>
            <a:off x="5221269" y="1829059"/>
            <a:ext cx="6365845" cy="584775"/>
          </a:xfrm>
          <a:prstGeom prst="rect">
            <a:avLst/>
          </a:prstGeom>
          <a:noFill/>
        </p:spPr>
        <p:txBody>
          <a:bodyPr wrap="none" rtlCol="0">
            <a:spAutoFit/>
          </a:bodyPr>
          <a:lstStyle/>
          <a:p>
            <a:r>
              <a:rPr kumimoji="1" lang="en-US" altLang="ja-JP" sz="3200" b="1" dirty="0"/>
              <a:t>z = sig(       W    </a:t>
            </a:r>
            <a:r>
              <a:rPr kumimoji="1" lang="ja-JP" altLang="en-US" sz="3200" b="1" dirty="0"/>
              <a:t>・  </a:t>
            </a:r>
            <a:r>
              <a:rPr kumimoji="1" lang="en-US" altLang="ja-JP" sz="3200" b="1" dirty="0"/>
              <a:t>x    +     b  )</a:t>
            </a:r>
            <a:endParaRPr kumimoji="1" lang="ja-JP" altLang="en-US" sz="3200" b="1" dirty="0"/>
          </a:p>
        </p:txBody>
      </p:sp>
      <p:sp>
        <p:nvSpPr>
          <p:cNvPr id="4123" name="正方形/長方形 4122"/>
          <p:cNvSpPr/>
          <p:nvPr/>
        </p:nvSpPr>
        <p:spPr>
          <a:xfrm>
            <a:off x="9868803" y="3041446"/>
            <a:ext cx="356188" cy="369332"/>
          </a:xfrm>
          <a:prstGeom prst="rect">
            <a:avLst/>
          </a:prstGeom>
        </p:spPr>
        <p:txBody>
          <a:bodyPr wrap="none">
            <a:spAutoFit/>
          </a:bodyPr>
          <a:lstStyle/>
          <a:p>
            <a:r>
              <a:rPr lang="en-US" altLang="ja-JP" b="1" dirty="0"/>
              <a:t>+</a:t>
            </a:r>
            <a:endParaRPr lang="ja-JP" altLang="en-US" dirty="0"/>
          </a:p>
        </p:txBody>
      </p:sp>
      <p:sp>
        <p:nvSpPr>
          <p:cNvPr id="4124" name="正方形/長方形 4123"/>
          <p:cNvSpPr/>
          <p:nvPr/>
        </p:nvSpPr>
        <p:spPr>
          <a:xfrm>
            <a:off x="8468444" y="1173916"/>
            <a:ext cx="3414717" cy="461665"/>
          </a:xfrm>
          <a:prstGeom prst="rect">
            <a:avLst/>
          </a:prstGeom>
        </p:spPr>
        <p:txBody>
          <a:bodyPr wrap="none">
            <a:spAutoFit/>
          </a:bodyPr>
          <a:lstStyle/>
          <a:p>
            <a:r>
              <a:rPr lang="en-US" altLang="ja-JP" sz="2400" dirty="0"/>
              <a:t>sig() …</a:t>
            </a:r>
            <a:r>
              <a:rPr lang="ja-JP" altLang="en-US" sz="2400" dirty="0"/>
              <a:t>シグモイド関数</a:t>
            </a:r>
          </a:p>
        </p:txBody>
      </p:sp>
      <p:sp>
        <p:nvSpPr>
          <p:cNvPr id="167" name="テキスト ボックス 166"/>
          <p:cNvSpPr txBox="1"/>
          <p:nvPr/>
        </p:nvSpPr>
        <p:spPr>
          <a:xfrm>
            <a:off x="5549690" y="2933725"/>
            <a:ext cx="6244017" cy="584775"/>
          </a:xfrm>
          <a:prstGeom prst="rect">
            <a:avLst/>
          </a:prstGeom>
          <a:noFill/>
        </p:spPr>
        <p:txBody>
          <a:bodyPr wrap="none" rtlCol="0">
            <a:spAutoFit/>
          </a:bodyPr>
          <a:lstStyle/>
          <a:p>
            <a:r>
              <a:rPr kumimoji="1" lang="en-US" altLang="ja-JP" sz="3200" b="1" dirty="0"/>
              <a:t>= sig(</a:t>
            </a:r>
            <a:r>
              <a:rPr lang="ja-JP" altLang="en-US" sz="3200" b="1" dirty="0"/>
              <a:t> </a:t>
            </a:r>
            <a:r>
              <a:rPr kumimoji="1" lang="en-US" altLang="ja-JP" sz="3200" b="1" dirty="0"/>
              <a:t>                                       )</a:t>
            </a:r>
            <a:endParaRPr kumimoji="1" lang="ja-JP" altLang="en-US" sz="3200" b="1" dirty="0"/>
          </a:p>
        </p:txBody>
      </p:sp>
      <p:sp>
        <p:nvSpPr>
          <p:cNvPr id="179" name="テキスト ボックス 178"/>
          <p:cNvSpPr txBox="1"/>
          <p:nvPr/>
        </p:nvSpPr>
        <p:spPr>
          <a:xfrm>
            <a:off x="5546225" y="4255367"/>
            <a:ext cx="6244017" cy="584775"/>
          </a:xfrm>
          <a:prstGeom prst="rect">
            <a:avLst/>
          </a:prstGeom>
          <a:noFill/>
        </p:spPr>
        <p:txBody>
          <a:bodyPr wrap="none" rtlCol="0">
            <a:spAutoFit/>
          </a:bodyPr>
          <a:lstStyle/>
          <a:p>
            <a:r>
              <a:rPr kumimoji="1" lang="en-US" altLang="ja-JP" sz="3200" b="1" dirty="0"/>
              <a:t>= sig(                                        )</a:t>
            </a:r>
            <a:endParaRPr kumimoji="1" lang="ja-JP" altLang="en-US" sz="3200" b="1" dirty="0"/>
          </a:p>
        </p:txBody>
      </p:sp>
      <p:sp>
        <p:nvSpPr>
          <p:cNvPr id="187" name="テキスト ボックス 186"/>
          <p:cNvSpPr txBox="1"/>
          <p:nvPr/>
        </p:nvSpPr>
        <p:spPr>
          <a:xfrm>
            <a:off x="5553151" y="5609010"/>
            <a:ext cx="3155031" cy="584775"/>
          </a:xfrm>
          <a:prstGeom prst="rect">
            <a:avLst/>
          </a:prstGeom>
          <a:noFill/>
        </p:spPr>
        <p:txBody>
          <a:bodyPr wrap="none" rtlCol="0">
            <a:spAutoFit/>
          </a:bodyPr>
          <a:lstStyle/>
          <a:p>
            <a:r>
              <a:rPr kumimoji="1" lang="en-US" altLang="ja-JP" sz="3200" b="1" dirty="0"/>
              <a:t>= sig(          ) =</a:t>
            </a:r>
            <a:endParaRPr kumimoji="1" lang="ja-JP" altLang="en-US" sz="3200" b="1" dirty="0"/>
          </a:p>
        </p:txBody>
      </p:sp>
      <p:sp>
        <p:nvSpPr>
          <p:cNvPr id="4" name="テキスト ボックス 3"/>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5" name="テキスト ボックス 4"/>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106" name="正方形/長方形 105"/>
          <p:cNvSpPr/>
          <p:nvPr/>
        </p:nvSpPr>
        <p:spPr>
          <a:xfrm>
            <a:off x="8599436" y="3041446"/>
            <a:ext cx="415498" cy="369332"/>
          </a:xfrm>
          <a:prstGeom prst="rect">
            <a:avLst/>
          </a:prstGeom>
        </p:spPr>
        <p:txBody>
          <a:bodyPr wrap="none">
            <a:spAutoFit/>
          </a:bodyPr>
          <a:lstStyle/>
          <a:p>
            <a:r>
              <a:rPr lang="ja-JP" altLang="en-US" b="1" dirty="0"/>
              <a:t>・</a:t>
            </a:r>
            <a:endParaRPr lang="ja-JP" altLang="en-US" dirty="0"/>
          </a:p>
        </p:txBody>
      </p:sp>
      <p:sp>
        <p:nvSpPr>
          <p:cNvPr id="109" name="正方形/長方形 108"/>
          <p:cNvSpPr/>
          <p:nvPr/>
        </p:nvSpPr>
        <p:spPr>
          <a:xfrm>
            <a:off x="9866658" y="4363088"/>
            <a:ext cx="356188" cy="369332"/>
          </a:xfrm>
          <a:prstGeom prst="rect">
            <a:avLst/>
          </a:prstGeom>
        </p:spPr>
        <p:txBody>
          <a:bodyPr wrap="none">
            <a:spAutoFit/>
          </a:bodyPr>
          <a:lstStyle/>
          <a:p>
            <a:r>
              <a:rPr lang="en-US" altLang="ja-JP" b="1" dirty="0"/>
              <a:t>+</a:t>
            </a:r>
            <a:endParaRPr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6915889" y="2656405"/>
                <a:ext cx="184191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m>
                            <m:mPr>
                              <m:mcs>
                                <m:mc>
                                  <m:mcPr>
                                    <m:count m:val="2"/>
                                    <m:mcJc m:val="center"/>
                                  </m:mcPr>
                                </m:mc>
                              </m:mcs>
                              <m:ctrlPr>
                                <a:rPr kumimoji="1" lang="en-US" altLang="ja-JP" sz="2800" b="0" i="1" smtClean="0">
                                  <a:latin typeface="Cambria Math"/>
                                </a:rPr>
                              </m:ctrlPr>
                            </m:mPr>
                            <m:mr>
                              <m:e>
                                <m:r>
                                  <m:rPr>
                                    <m:brk m:alnAt="7"/>
                                  </m:rPr>
                                  <a:rPr kumimoji="1" lang="en-US" altLang="ja-JP" sz="2800" b="0" i="1" smtClean="0">
                                    <a:latin typeface="Cambria Math" panose="02040503050406030204" pitchFamily="18" charset="0"/>
                                  </a:rPr>
                                  <m:t>0</m:t>
                                </m:r>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0.2</m:t>
                                </m:r>
                              </m:e>
                            </m:mr>
                            <m:mr>
                              <m:e>
                                <m:r>
                                  <a:rPr kumimoji="1" lang="en-US" altLang="ja-JP" sz="2800" b="0" i="1" smtClean="0">
                                    <a:latin typeface="Cambria Math" panose="02040503050406030204" pitchFamily="18" charset="0"/>
                                  </a:rPr>
                                  <m:t>0.3</m:t>
                                </m:r>
                              </m:e>
                              <m:e>
                                <m:r>
                                  <a:rPr kumimoji="1" lang="en-US" altLang="ja-JP" sz="2800" b="0" i="1" smtClean="0">
                                    <a:latin typeface="Cambria Math" panose="02040503050406030204" pitchFamily="18" charset="0"/>
                                  </a:rPr>
                                  <m:t>0.4</m:t>
                                </m:r>
                              </m:e>
                            </m:mr>
                            <m:m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0.6</m:t>
                                </m:r>
                              </m:e>
                            </m:mr>
                          </m:m>
                        </m:e>
                      </m:d>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6915889" y="2656405"/>
                <a:ext cx="1841914"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830093" y="2742037"/>
                <a:ext cx="98591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1.0</m:t>
                              </m:r>
                            </m:num>
                            <m:den>
                              <m:r>
                                <a:rPr kumimoji="1" lang="en-US" altLang="ja-JP" sz="2800" b="0" i="1" smtClean="0">
                                  <a:latin typeface="Cambria Math" panose="02040503050406030204" pitchFamily="18" charset="0"/>
                                </a:rPr>
                                <m:t>0.5</m:t>
                              </m:r>
                            </m:den>
                          </m:f>
                        </m:e>
                      </m:d>
                    </m:oMath>
                  </m:oMathPara>
                </a14:m>
                <a:endParaRPr kumimoji="1" lang="ja-JP" altLang="en-US" sz="28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830093" y="2742037"/>
                <a:ext cx="98591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10338266" y="2686541"/>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10338266" y="2686541"/>
                <a:ext cx="985911" cy="107914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349793" y="4008183"/>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349793" y="4008183"/>
                <a:ext cx="985911" cy="107914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174846" y="3990935"/>
                <a:ext cx="1011559" cy="1113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0.2</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0.8</m:t>
                                  </m:r>
                                </m:e>
                              </m:eqArr>
                            </m:den>
                          </m:f>
                        </m:e>
                      </m:d>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174846" y="3990935"/>
                <a:ext cx="1011559" cy="111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906824" y="5363237"/>
                <a:ext cx="985911" cy="107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0.3</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0.7</m:t>
                                  </m:r>
                                </m:e>
                                <m:e>
                                  <m:r>
                                    <a:rPr kumimoji="1" lang="en-US" altLang="ja-JP" sz="2800" b="0" i="1" smtClean="0">
                                      <a:latin typeface="Cambria Math" panose="02040503050406030204" pitchFamily="18" charset="0"/>
                                    </a:rPr>
                                    <m:t>1.1</m:t>
                                  </m:r>
                                </m:e>
                              </m:eqArr>
                            </m:den>
                          </m:f>
                        </m:e>
                      </m:d>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906824" y="5363237"/>
                <a:ext cx="985911" cy="10763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8696597" y="5207810"/>
                <a:ext cx="146091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0.574</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0.668</m:t>
                                  </m:r>
                                </m:e>
                                <m:e>
                                  <m:r>
                                    <a:rPr kumimoji="1" lang="en-US" altLang="ja-JP" sz="2800" b="0" i="1" smtClean="0">
                                      <a:latin typeface="Cambria Math" panose="02040503050406030204" pitchFamily="18" charset="0"/>
                                    </a:rPr>
                                    <m:t>0.750</m:t>
                                  </m:r>
                                </m:e>
                              </m:eqArr>
                            </m:den>
                          </m:f>
                        </m:e>
                      </m:d>
                    </m:oMath>
                  </m:oMathPara>
                </a14:m>
                <a:endParaRPr kumimoji="1" lang="ja-JP" altLang="en-US" sz="28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8696597" y="5207810"/>
                <a:ext cx="1460913" cy="1387175"/>
              </a:xfrm>
              <a:prstGeom prst="rect">
                <a:avLst/>
              </a:prstGeom>
              <a:blipFill>
                <a:blip r:embed="rId8"/>
                <a:stretch>
                  <a:fillRect/>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31</a:t>
            </a:fld>
            <a:endParaRPr kumimoji="1" lang="ja-JP" altLang="en-US"/>
          </a:p>
        </p:txBody>
      </p:sp>
    </p:spTree>
    <p:extLst>
      <p:ext uri="{BB962C8B-B14F-4D97-AF65-F5344CB8AC3E}">
        <p14:creationId xmlns:p14="http://schemas.microsoft.com/office/powerpoint/2010/main" val="1878040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ja-JP" altLang="en-US" dirty="0"/>
              <a:t>ニューラルネットワークを行列計算で表現してみる</a:t>
            </a:r>
            <a:endParaRPr kumimoji="1" lang="ja-JP" altLang="en-US" dirty="0"/>
          </a:p>
        </p:txBody>
      </p:sp>
      <p:grpSp>
        <p:nvGrpSpPr>
          <p:cNvPr id="55" name="グループ化 54"/>
          <p:cNvGrpSpPr/>
          <p:nvPr/>
        </p:nvGrpSpPr>
        <p:grpSpPr>
          <a:xfrm>
            <a:off x="632811" y="2103762"/>
            <a:ext cx="6218534" cy="3252651"/>
            <a:chOff x="1100138" y="401397"/>
            <a:chExt cx="11398443" cy="5962041"/>
          </a:xfrm>
        </p:grpSpPr>
        <p:sp>
          <p:nvSpPr>
            <p:cNvPr id="56"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a:t>
              </a:r>
              <a:endParaRPr lang="ja-JP" altLang="en-US" sz="1400" dirty="0"/>
            </a:p>
          </p:txBody>
        </p:sp>
        <p:sp>
          <p:nvSpPr>
            <p:cNvPr id="57"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0.5</a:t>
              </a:r>
              <a:endParaRPr kumimoji="1" lang="ja-JP" altLang="en-US" sz="1400" dirty="0"/>
            </a:p>
          </p:txBody>
        </p:sp>
        <p:sp>
          <p:nvSpPr>
            <p:cNvPr id="58"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59"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0"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1"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2"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3"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4"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+0.3</a:t>
              </a:r>
              <a:endParaRPr lang="ja-JP" altLang="en-US" sz="1400" dirty="0"/>
            </a:p>
          </p:txBody>
        </p:sp>
        <p:cxnSp>
          <p:nvCxnSpPr>
            <p:cNvPr id="65" name="直線矢印コネクタ 64"/>
            <p:cNvCxnSpPr>
              <a:stCxn id="56" idx="6"/>
              <a:endCxn id="62"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cxnSpLocks/>
              <a:stCxn id="56" idx="6"/>
              <a:endCxn id="63"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cxnSpLocks/>
              <a:stCxn id="57" idx="6"/>
              <a:endCxn id="63"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57" idx="6"/>
              <a:endCxn id="64"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cxnSpLocks/>
              <a:stCxn id="56" idx="6"/>
              <a:endCxn id="64"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cxnSpLocks/>
              <a:stCxn id="57" idx="6"/>
              <a:endCxn id="62"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cxnSpLocks/>
              <a:stCxn id="62" idx="6"/>
              <a:endCxn id="58"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cxnSpLocks/>
              <a:stCxn id="63" idx="6"/>
              <a:endCxn id="58"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cxnSpLocks/>
              <a:stCxn id="64" idx="6"/>
              <a:endCxn id="58"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cxnSpLocks/>
              <a:stCxn id="62" idx="6"/>
              <a:endCxn id="59"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cxnSpLocks/>
              <a:stCxn id="63" idx="6"/>
              <a:endCxn id="59"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cxnSpLocks/>
              <a:stCxn id="64" idx="6"/>
              <a:endCxn id="59"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cxnSpLocks/>
              <a:stCxn id="58" idx="6"/>
              <a:endCxn id="60"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cxnSpLocks/>
              <a:stCxn id="58" idx="6"/>
              <a:endCxn id="61"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cxnSpLocks/>
              <a:stCxn id="59" idx="6"/>
              <a:endCxn id="61"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cxnSpLocks/>
              <a:stCxn id="59" idx="6"/>
              <a:endCxn id="60"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3052699" y="1357198"/>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2" name="テキスト ボックス 81"/>
            <p:cNvSpPr txBox="1"/>
            <p:nvPr/>
          </p:nvSpPr>
          <p:spPr>
            <a:xfrm>
              <a:off x="3151310" y="206092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83" name="テキスト ボックス 82"/>
            <p:cNvSpPr txBox="1"/>
            <p:nvPr/>
          </p:nvSpPr>
          <p:spPr>
            <a:xfrm>
              <a:off x="2698597" y="2764651"/>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84" name="テキスト ボックス 83"/>
            <p:cNvSpPr txBox="1"/>
            <p:nvPr/>
          </p:nvSpPr>
          <p:spPr>
            <a:xfrm>
              <a:off x="2774794" y="3647678"/>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85" name="テキスト ボックス 84"/>
            <p:cNvSpPr txBox="1"/>
            <p:nvPr/>
          </p:nvSpPr>
          <p:spPr>
            <a:xfrm>
              <a:off x="3075109" y="4136253"/>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6" name="テキスト ボックス 85"/>
            <p:cNvSpPr txBox="1"/>
            <p:nvPr/>
          </p:nvSpPr>
          <p:spPr>
            <a:xfrm>
              <a:off x="3093041" y="488032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87" name="テキスト ボックス 86"/>
            <p:cNvSpPr txBox="1"/>
            <p:nvPr/>
          </p:nvSpPr>
          <p:spPr>
            <a:xfrm>
              <a:off x="6035942" y="1329095"/>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8" name="テキスト ボックス 87"/>
            <p:cNvSpPr txBox="1"/>
            <p:nvPr/>
          </p:nvSpPr>
          <p:spPr>
            <a:xfrm>
              <a:off x="5825326" y="2005380"/>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9" name="テキスト ボックス 88"/>
            <p:cNvSpPr txBox="1"/>
            <p:nvPr/>
          </p:nvSpPr>
          <p:spPr>
            <a:xfrm>
              <a:off x="5899908" y="2783936"/>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0" name="テキスト ボックス 89"/>
            <p:cNvSpPr txBox="1"/>
            <p:nvPr/>
          </p:nvSpPr>
          <p:spPr>
            <a:xfrm>
              <a:off x="6027173" y="3444424"/>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91" name="テキスト ボックス 90"/>
            <p:cNvSpPr txBox="1"/>
            <p:nvPr/>
          </p:nvSpPr>
          <p:spPr>
            <a:xfrm>
              <a:off x="5746102" y="460714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2" name="テキスト ボックス 91"/>
            <p:cNvSpPr txBox="1"/>
            <p:nvPr/>
          </p:nvSpPr>
          <p:spPr>
            <a:xfrm>
              <a:off x="6035942" y="524965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93" name="テキスト ボックス 92"/>
            <p:cNvSpPr txBox="1"/>
            <p:nvPr/>
          </p:nvSpPr>
          <p:spPr>
            <a:xfrm>
              <a:off x="8822071" y="1690086"/>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94" name="テキスト ボックス 93"/>
            <p:cNvSpPr txBox="1"/>
            <p:nvPr/>
          </p:nvSpPr>
          <p:spPr>
            <a:xfrm>
              <a:off x="8526825" y="2528666"/>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5" name="テキスト ボックス 94"/>
            <p:cNvSpPr txBox="1"/>
            <p:nvPr/>
          </p:nvSpPr>
          <p:spPr>
            <a:xfrm>
              <a:off x="8587156" y="3812510"/>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6" name="テキスト ボックス 95"/>
            <p:cNvSpPr txBox="1"/>
            <p:nvPr/>
          </p:nvSpPr>
          <p:spPr>
            <a:xfrm>
              <a:off x="8845505" y="4806368"/>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97"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0"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矢印コネクタ 101"/>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1517099" y="406421"/>
              <a:ext cx="1123008" cy="564149"/>
            </a:xfrm>
            <a:prstGeom prst="rect">
              <a:avLst/>
            </a:prstGeom>
            <a:noFill/>
          </p:spPr>
          <p:txBody>
            <a:bodyPr wrap="none" rtlCol="0">
              <a:spAutoFit/>
            </a:bodyPr>
            <a:lstStyle/>
            <a:p>
              <a:r>
                <a:rPr kumimoji="1" lang="en-US" altLang="ja-JP" sz="1400" u="sng" dirty="0"/>
                <a:t>Input</a:t>
              </a:r>
              <a:endParaRPr kumimoji="1" lang="ja-JP" altLang="en-US" sz="1400" u="sng" dirty="0"/>
            </a:p>
          </p:txBody>
        </p:sp>
        <p:sp>
          <p:nvSpPr>
            <p:cNvPr id="105" name="テキスト ボックス 104"/>
            <p:cNvSpPr txBox="1"/>
            <p:nvPr/>
          </p:nvSpPr>
          <p:spPr>
            <a:xfrm>
              <a:off x="11117006" y="401397"/>
              <a:ext cx="1381575" cy="564149"/>
            </a:xfrm>
            <a:prstGeom prst="rect">
              <a:avLst/>
            </a:prstGeom>
            <a:noFill/>
          </p:spPr>
          <p:txBody>
            <a:bodyPr wrap="none" rtlCol="0">
              <a:spAutoFit/>
            </a:bodyPr>
            <a:lstStyle/>
            <a:p>
              <a:r>
                <a:rPr kumimoji="1" lang="en-US" altLang="ja-JP" sz="1400" u="sng" dirty="0">
                  <a:solidFill>
                    <a:srgbClr val="0070C0"/>
                  </a:solidFill>
                </a:rPr>
                <a:t>Output</a:t>
              </a:r>
              <a:endParaRPr kumimoji="1" lang="ja-JP" altLang="en-US" sz="1400" u="sng" dirty="0">
                <a:solidFill>
                  <a:srgbClr val="0070C0"/>
                </a:solidFill>
              </a:endParaRPr>
            </a:p>
          </p:txBody>
        </p:sp>
      </p:grpSp>
      <p:sp>
        <p:nvSpPr>
          <p:cNvPr id="4096" name="テキスト ボックス 4095"/>
          <p:cNvSpPr txBox="1"/>
          <p:nvPr/>
        </p:nvSpPr>
        <p:spPr>
          <a:xfrm>
            <a:off x="701824" y="1524540"/>
            <a:ext cx="2723823" cy="369332"/>
          </a:xfrm>
          <a:prstGeom prst="rect">
            <a:avLst/>
          </a:prstGeom>
          <a:noFill/>
        </p:spPr>
        <p:txBody>
          <a:bodyPr wrap="none" rtlCol="0">
            <a:spAutoFit/>
          </a:bodyPr>
          <a:lstStyle/>
          <a:p>
            <a:r>
              <a:rPr kumimoji="1" lang="ja-JP" altLang="en-US" dirty="0"/>
              <a:t>先ほどの模型の前半部分</a:t>
            </a:r>
          </a:p>
        </p:txBody>
      </p:sp>
      <p:sp>
        <p:nvSpPr>
          <p:cNvPr id="4101" name="右大かっこ 4100"/>
          <p:cNvSpPr/>
          <p:nvPr/>
        </p:nvSpPr>
        <p:spPr>
          <a:xfrm rot="5400000">
            <a:off x="923190" y="5406442"/>
            <a:ext cx="230038" cy="540633"/>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6" name="右大かっこ 115"/>
          <p:cNvSpPr/>
          <p:nvPr/>
        </p:nvSpPr>
        <p:spPr>
          <a:xfrm rot="5400000">
            <a:off x="1770887" y="5306205"/>
            <a:ext cx="219552" cy="75159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右大かっこ 116"/>
          <p:cNvSpPr/>
          <p:nvPr/>
        </p:nvSpPr>
        <p:spPr>
          <a:xfrm rot="5400000">
            <a:off x="2900434" y="5477331"/>
            <a:ext cx="219554" cy="409348"/>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02" name="円/楕円 4101"/>
          <p:cNvSpPr/>
          <p:nvPr/>
        </p:nvSpPr>
        <p:spPr>
          <a:xfrm>
            <a:off x="2338597" y="2263570"/>
            <a:ext cx="684496" cy="29155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4" name="テキスト ボックス 4103"/>
          <p:cNvSpPr txBox="1"/>
          <p:nvPr/>
        </p:nvSpPr>
        <p:spPr>
          <a:xfrm>
            <a:off x="738353" y="5809582"/>
            <a:ext cx="646331" cy="646331"/>
          </a:xfrm>
          <a:prstGeom prst="rect">
            <a:avLst/>
          </a:prstGeom>
          <a:noFill/>
        </p:spPr>
        <p:txBody>
          <a:bodyPr wrap="none" rtlCol="0">
            <a:spAutoFit/>
          </a:bodyPr>
          <a:lstStyle/>
          <a:p>
            <a:pPr algn="ctr"/>
            <a:r>
              <a:rPr kumimoji="1" lang="ja-JP" altLang="en-US" dirty="0"/>
              <a:t>入力</a:t>
            </a:r>
            <a:endParaRPr kumimoji="1" lang="en-US" altLang="ja-JP" dirty="0"/>
          </a:p>
          <a:p>
            <a:pPr algn="ctr"/>
            <a:r>
              <a:rPr kumimoji="1" lang="en-US" altLang="ja-JP" b="1" dirty="0"/>
              <a:t>x</a:t>
            </a:r>
            <a:endParaRPr kumimoji="1" lang="ja-JP" altLang="en-US" b="1" dirty="0"/>
          </a:p>
        </p:txBody>
      </p:sp>
      <p:sp>
        <p:nvSpPr>
          <p:cNvPr id="121" name="テキスト ボックス 120"/>
          <p:cNvSpPr txBox="1"/>
          <p:nvPr/>
        </p:nvSpPr>
        <p:spPr>
          <a:xfrm>
            <a:off x="1534498" y="5823131"/>
            <a:ext cx="646332" cy="646331"/>
          </a:xfrm>
          <a:prstGeom prst="rect">
            <a:avLst/>
          </a:prstGeom>
          <a:noFill/>
        </p:spPr>
        <p:txBody>
          <a:bodyPr wrap="none" rtlCol="0">
            <a:spAutoFit/>
          </a:bodyPr>
          <a:lstStyle/>
          <a:p>
            <a:pPr algn="ctr"/>
            <a:r>
              <a:rPr kumimoji="1" lang="ja-JP" altLang="en-US" dirty="0"/>
              <a:t>重み</a:t>
            </a:r>
            <a:endParaRPr kumimoji="1" lang="en-US" altLang="ja-JP" dirty="0"/>
          </a:p>
          <a:p>
            <a:pPr algn="ctr"/>
            <a:r>
              <a:rPr lang="en-US" altLang="ja-JP" b="1" dirty="0"/>
              <a:t>W</a:t>
            </a:r>
            <a:endParaRPr kumimoji="1" lang="ja-JP" altLang="en-US" b="1" dirty="0"/>
          </a:p>
        </p:txBody>
      </p:sp>
      <p:sp>
        <p:nvSpPr>
          <p:cNvPr id="122" name="テキスト ボックス 121"/>
          <p:cNvSpPr txBox="1"/>
          <p:nvPr/>
        </p:nvSpPr>
        <p:spPr>
          <a:xfrm>
            <a:off x="2077393" y="6007796"/>
            <a:ext cx="761747" cy="646331"/>
          </a:xfrm>
          <a:prstGeom prst="rect">
            <a:avLst/>
          </a:prstGeom>
          <a:noFill/>
        </p:spPr>
        <p:txBody>
          <a:bodyPr wrap="none" rtlCol="0">
            <a:spAutoFit/>
          </a:bodyPr>
          <a:lstStyle/>
          <a:p>
            <a:pPr algn="ctr"/>
            <a:r>
              <a:rPr kumimoji="1" lang="ja-JP" altLang="en-US" dirty="0"/>
              <a:t>ﾊﾞｲｱｽ</a:t>
            </a:r>
            <a:endParaRPr kumimoji="1" lang="en-US" altLang="ja-JP" dirty="0"/>
          </a:p>
          <a:p>
            <a:pPr algn="ctr"/>
            <a:r>
              <a:rPr kumimoji="1" lang="en-US" altLang="ja-JP" b="1" dirty="0"/>
              <a:t>b</a:t>
            </a:r>
            <a:endParaRPr kumimoji="1" lang="ja-JP" altLang="en-US" b="1" dirty="0"/>
          </a:p>
        </p:txBody>
      </p:sp>
      <p:sp>
        <p:nvSpPr>
          <p:cNvPr id="123" name="テキスト ボックス 122"/>
          <p:cNvSpPr txBox="1"/>
          <p:nvPr/>
        </p:nvSpPr>
        <p:spPr>
          <a:xfrm>
            <a:off x="2706227" y="5791778"/>
            <a:ext cx="646331" cy="646331"/>
          </a:xfrm>
          <a:prstGeom prst="rect">
            <a:avLst/>
          </a:prstGeom>
          <a:noFill/>
        </p:spPr>
        <p:txBody>
          <a:bodyPr wrap="none" rtlCol="0">
            <a:spAutoFit/>
          </a:bodyPr>
          <a:lstStyle/>
          <a:p>
            <a:pPr algn="ctr"/>
            <a:r>
              <a:rPr lang="ja-JP" altLang="en-US" dirty="0"/>
              <a:t>出力</a:t>
            </a:r>
            <a:endParaRPr kumimoji="1" lang="en-US" altLang="ja-JP" dirty="0"/>
          </a:p>
          <a:p>
            <a:pPr algn="ctr"/>
            <a:r>
              <a:rPr kumimoji="1" lang="en-US" altLang="ja-JP" b="1" dirty="0"/>
              <a:t>z</a:t>
            </a:r>
            <a:endParaRPr kumimoji="1" lang="ja-JP" altLang="en-US" b="1" dirty="0"/>
          </a:p>
        </p:txBody>
      </p:sp>
      <p:cxnSp>
        <p:nvCxnSpPr>
          <p:cNvPr id="4106" name="直線コネクタ 4105"/>
          <p:cNvCxnSpPr>
            <a:stCxn id="122" idx="0"/>
            <a:endCxn id="4102" idx="4"/>
          </p:cNvCxnSpPr>
          <p:nvPr/>
        </p:nvCxnSpPr>
        <p:spPr>
          <a:xfrm flipV="1">
            <a:off x="2458267" y="5179138"/>
            <a:ext cx="222578" cy="82865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3577694" y="5961630"/>
            <a:ext cx="1338828" cy="369332"/>
          </a:xfrm>
          <a:prstGeom prst="rect">
            <a:avLst/>
          </a:prstGeom>
          <a:noFill/>
        </p:spPr>
        <p:txBody>
          <a:bodyPr wrap="none" rtlCol="0">
            <a:spAutoFit/>
          </a:bodyPr>
          <a:lstStyle/>
          <a:p>
            <a:r>
              <a:rPr lang="ja-JP" altLang="en-US" dirty="0"/>
              <a:t>とすると、</a:t>
            </a:r>
            <a:endParaRPr kumimoji="1" lang="ja-JP" altLang="en-US" dirty="0"/>
          </a:p>
        </p:txBody>
      </p:sp>
      <p:sp>
        <p:nvSpPr>
          <p:cNvPr id="4109" name="正方形/長方形 4108"/>
          <p:cNvSpPr/>
          <p:nvPr/>
        </p:nvSpPr>
        <p:spPr>
          <a:xfrm>
            <a:off x="3384311" y="1984664"/>
            <a:ext cx="3801888" cy="3371749"/>
          </a:xfrm>
          <a:prstGeom prst="rect">
            <a:avLst/>
          </a:prstGeom>
          <a:gradFill flip="none" rotWithShape="1">
            <a:gsLst>
              <a:gs pos="0">
                <a:schemeClr val="bg1">
                  <a:alpha val="0"/>
                </a:schemeClr>
              </a:gs>
              <a:gs pos="2300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08" name="直線コネクタ 4107"/>
          <p:cNvCxnSpPr/>
          <p:nvPr/>
        </p:nvCxnSpPr>
        <p:spPr>
          <a:xfrm>
            <a:off x="4964008" y="1744211"/>
            <a:ext cx="0" cy="4586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2" name="テキスト ボックス 4111"/>
          <p:cNvSpPr txBox="1"/>
          <p:nvPr/>
        </p:nvSpPr>
        <p:spPr>
          <a:xfrm>
            <a:off x="5221269" y="1829059"/>
            <a:ext cx="6365845" cy="584775"/>
          </a:xfrm>
          <a:prstGeom prst="rect">
            <a:avLst/>
          </a:prstGeom>
          <a:noFill/>
        </p:spPr>
        <p:txBody>
          <a:bodyPr wrap="none" rtlCol="0">
            <a:spAutoFit/>
          </a:bodyPr>
          <a:lstStyle/>
          <a:p>
            <a:r>
              <a:rPr kumimoji="1" lang="en-US" altLang="ja-JP" sz="3200" b="1" dirty="0"/>
              <a:t>z = sig(       W    </a:t>
            </a:r>
            <a:r>
              <a:rPr kumimoji="1" lang="ja-JP" altLang="en-US" sz="3200" b="1" dirty="0"/>
              <a:t>・  </a:t>
            </a:r>
            <a:r>
              <a:rPr kumimoji="1" lang="en-US" altLang="ja-JP" sz="3200" b="1" dirty="0"/>
              <a:t>x    +     b  )</a:t>
            </a:r>
            <a:endParaRPr kumimoji="1" lang="ja-JP" altLang="en-US" sz="3200" b="1" dirty="0"/>
          </a:p>
        </p:txBody>
      </p:sp>
      <p:sp>
        <p:nvSpPr>
          <p:cNvPr id="4123" name="正方形/長方形 4122"/>
          <p:cNvSpPr/>
          <p:nvPr/>
        </p:nvSpPr>
        <p:spPr>
          <a:xfrm>
            <a:off x="9868803" y="3041446"/>
            <a:ext cx="356188" cy="369332"/>
          </a:xfrm>
          <a:prstGeom prst="rect">
            <a:avLst/>
          </a:prstGeom>
        </p:spPr>
        <p:txBody>
          <a:bodyPr wrap="none">
            <a:spAutoFit/>
          </a:bodyPr>
          <a:lstStyle/>
          <a:p>
            <a:r>
              <a:rPr lang="en-US" altLang="ja-JP" b="1" dirty="0"/>
              <a:t>+</a:t>
            </a:r>
            <a:endParaRPr lang="ja-JP" altLang="en-US" dirty="0"/>
          </a:p>
        </p:txBody>
      </p:sp>
      <p:sp>
        <p:nvSpPr>
          <p:cNvPr id="4124" name="正方形/長方形 4123"/>
          <p:cNvSpPr/>
          <p:nvPr/>
        </p:nvSpPr>
        <p:spPr>
          <a:xfrm>
            <a:off x="8468444" y="1173916"/>
            <a:ext cx="3414717" cy="461665"/>
          </a:xfrm>
          <a:prstGeom prst="rect">
            <a:avLst/>
          </a:prstGeom>
        </p:spPr>
        <p:txBody>
          <a:bodyPr wrap="none">
            <a:spAutoFit/>
          </a:bodyPr>
          <a:lstStyle/>
          <a:p>
            <a:r>
              <a:rPr lang="en-US" altLang="ja-JP" sz="2400" dirty="0"/>
              <a:t>sig() …</a:t>
            </a:r>
            <a:r>
              <a:rPr lang="ja-JP" altLang="en-US" sz="2400" dirty="0"/>
              <a:t>シグモイド関数</a:t>
            </a:r>
          </a:p>
        </p:txBody>
      </p:sp>
      <p:sp>
        <p:nvSpPr>
          <p:cNvPr id="167" name="テキスト ボックス 166"/>
          <p:cNvSpPr txBox="1"/>
          <p:nvPr/>
        </p:nvSpPr>
        <p:spPr>
          <a:xfrm>
            <a:off x="5549690" y="2933725"/>
            <a:ext cx="6244017" cy="584775"/>
          </a:xfrm>
          <a:prstGeom prst="rect">
            <a:avLst/>
          </a:prstGeom>
          <a:noFill/>
        </p:spPr>
        <p:txBody>
          <a:bodyPr wrap="none" rtlCol="0">
            <a:spAutoFit/>
          </a:bodyPr>
          <a:lstStyle/>
          <a:p>
            <a:r>
              <a:rPr kumimoji="1" lang="en-US" altLang="ja-JP" sz="3200" b="1" dirty="0"/>
              <a:t>= sig(</a:t>
            </a:r>
            <a:r>
              <a:rPr lang="ja-JP" altLang="en-US" sz="3200" b="1" dirty="0"/>
              <a:t> </a:t>
            </a:r>
            <a:r>
              <a:rPr kumimoji="1" lang="en-US" altLang="ja-JP" sz="3200" b="1" dirty="0"/>
              <a:t>                                       )</a:t>
            </a:r>
            <a:endParaRPr kumimoji="1" lang="ja-JP" altLang="en-US" sz="3200" b="1" dirty="0"/>
          </a:p>
        </p:txBody>
      </p:sp>
      <p:sp>
        <p:nvSpPr>
          <p:cNvPr id="179" name="テキスト ボックス 178"/>
          <p:cNvSpPr txBox="1"/>
          <p:nvPr/>
        </p:nvSpPr>
        <p:spPr>
          <a:xfrm>
            <a:off x="5546225" y="4255367"/>
            <a:ext cx="6244017" cy="584775"/>
          </a:xfrm>
          <a:prstGeom prst="rect">
            <a:avLst/>
          </a:prstGeom>
          <a:noFill/>
        </p:spPr>
        <p:txBody>
          <a:bodyPr wrap="none" rtlCol="0">
            <a:spAutoFit/>
          </a:bodyPr>
          <a:lstStyle/>
          <a:p>
            <a:r>
              <a:rPr kumimoji="1" lang="en-US" altLang="ja-JP" sz="3200" b="1" dirty="0"/>
              <a:t>= sig(                                        )</a:t>
            </a:r>
            <a:endParaRPr kumimoji="1" lang="ja-JP" altLang="en-US" sz="3200" b="1" dirty="0"/>
          </a:p>
        </p:txBody>
      </p:sp>
      <p:sp>
        <p:nvSpPr>
          <p:cNvPr id="187" name="テキスト ボックス 186"/>
          <p:cNvSpPr txBox="1"/>
          <p:nvPr/>
        </p:nvSpPr>
        <p:spPr>
          <a:xfrm>
            <a:off x="5553151" y="5609010"/>
            <a:ext cx="3155031" cy="584775"/>
          </a:xfrm>
          <a:prstGeom prst="rect">
            <a:avLst/>
          </a:prstGeom>
          <a:noFill/>
        </p:spPr>
        <p:txBody>
          <a:bodyPr wrap="none" rtlCol="0">
            <a:spAutoFit/>
          </a:bodyPr>
          <a:lstStyle/>
          <a:p>
            <a:r>
              <a:rPr kumimoji="1" lang="en-US" altLang="ja-JP" sz="3200" b="1" dirty="0"/>
              <a:t>= sig(          ) =</a:t>
            </a:r>
            <a:endParaRPr kumimoji="1" lang="ja-JP" altLang="en-US" sz="3200" b="1" dirty="0"/>
          </a:p>
        </p:txBody>
      </p:sp>
      <p:sp>
        <p:nvSpPr>
          <p:cNvPr id="4" name="テキスト ボックス 3"/>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5" name="テキスト ボックス 4"/>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106" name="正方形/長方形 105"/>
          <p:cNvSpPr/>
          <p:nvPr/>
        </p:nvSpPr>
        <p:spPr>
          <a:xfrm>
            <a:off x="8599436" y="3041446"/>
            <a:ext cx="415498" cy="369332"/>
          </a:xfrm>
          <a:prstGeom prst="rect">
            <a:avLst/>
          </a:prstGeom>
        </p:spPr>
        <p:txBody>
          <a:bodyPr wrap="none">
            <a:spAutoFit/>
          </a:bodyPr>
          <a:lstStyle/>
          <a:p>
            <a:r>
              <a:rPr lang="ja-JP" altLang="en-US" b="1" dirty="0"/>
              <a:t>・</a:t>
            </a:r>
            <a:endParaRPr lang="ja-JP" altLang="en-US" dirty="0"/>
          </a:p>
        </p:txBody>
      </p:sp>
      <p:sp>
        <p:nvSpPr>
          <p:cNvPr id="109" name="正方形/長方形 108"/>
          <p:cNvSpPr/>
          <p:nvPr/>
        </p:nvSpPr>
        <p:spPr>
          <a:xfrm>
            <a:off x="9866658" y="4363088"/>
            <a:ext cx="356188" cy="369332"/>
          </a:xfrm>
          <a:prstGeom prst="rect">
            <a:avLst/>
          </a:prstGeom>
        </p:spPr>
        <p:txBody>
          <a:bodyPr wrap="none">
            <a:spAutoFit/>
          </a:bodyPr>
          <a:lstStyle/>
          <a:p>
            <a:r>
              <a:rPr lang="en-US" altLang="ja-JP" b="1" dirty="0"/>
              <a:t>+</a:t>
            </a:r>
            <a:endParaRPr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6915889" y="2656405"/>
                <a:ext cx="184191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m>
                            <m:mPr>
                              <m:mcs>
                                <m:mc>
                                  <m:mcPr>
                                    <m:count m:val="2"/>
                                    <m:mcJc m:val="center"/>
                                  </m:mcPr>
                                </m:mc>
                              </m:mcs>
                              <m:ctrlPr>
                                <a:rPr kumimoji="1" lang="en-US" altLang="ja-JP" sz="2800" b="0" i="1" smtClean="0">
                                  <a:latin typeface="Cambria Math"/>
                                </a:rPr>
                              </m:ctrlPr>
                            </m:mPr>
                            <m:mr>
                              <m:e>
                                <m:r>
                                  <m:rPr>
                                    <m:brk m:alnAt="7"/>
                                  </m:rPr>
                                  <a:rPr kumimoji="1" lang="en-US" altLang="ja-JP" sz="2800" b="0" i="1" smtClean="0">
                                    <a:latin typeface="Cambria Math" panose="02040503050406030204" pitchFamily="18" charset="0"/>
                                  </a:rPr>
                                  <m:t>0</m:t>
                                </m:r>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0.2</m:t>
                                </m:r>
                              </m:e>
                            </m:mr>
                            <m:mr>
                              <m:e>
                                <m:r>
                                  <a:rPr kumimoji="1" lang="en-US" altLang="ja-JP" sz="2800" b="0" i="1" smtClean="0">
                                    <a:latin typeface="Cambria Math" panose="02040503050406030204" pitchFamily="18" charset="0"/>
                                  </a:rPr>
                                  <m:t>0.3</m:t>
                                </m:r>
                              </m:e>
                              <m:e>
                                <m:r>
                                  <a:rPr kumimoji="1" lang="en-US" altLang="ja-JP" sz="2800" b="0" i="1" smtClean="0">
                                    <a:latin typeface="Cambria Math" panose="02040503050406030204" pitchFamily="18" charset="0"/>
                                  </a:rPr>
                                  <m:t>0.4</m:t>
                                </m:r>
                              </m:e>
                            </m:mr>
                            <m:m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0.6</m:t>
                                </m:r>
                              </m:e>
                            </m:mr>
                          </m:m>
                        </m:e>
                      </m:d>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6915889" y="2656405"/>
                <a:ext cx="1841914"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830093" y="2742037"/>
                <a:ext cx="98591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1.0</m:t>
                              </m:r>
                            </m:num>
                            <m:den>
                              <m:r>
                                <a:rPr kumimoji="1" lang="en-US" altLang="ja-JP" sz="2800" b="0" i="1" smtClean="0">
                                  <a:latin typeface="Cambria Math" panose="02040503050406030204" pitchFamily="18" charset="0"/>
                                </a:rPr>
                                <m:t>0.5</m:t>
                              </m:r>
                            </m:den>
                          </m:f>
                        </m:e>
                      </m:d>
                    </m:oMath>
                  </m:oMathPara>
                </a14:m>
                <a:endParaRPr kumimoji="1" lang="ja-JP" altLang="en-US" sz="28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830093" y="2742037"/>
                <a:ext cx="98591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10338266" y="2686541"/>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10338266" y="2686541"/>
                <a:ext cx="985911" cy="107914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349793" y="4008183"/>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349793" y="4008183"/>
                <a:ext cx="985911" cy="107914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174846" y="3990935"/>
                <a:ext cx="1011559" cy="1113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0.2</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0.8</m:t>
                                  </m:r>
                                </m:e>
                              </m:eqArr>
                            </m:den>
                          </m:f>
                        </m:e>
                      </m:d>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174846" y="3990935"/>
                <a:ext cx="1011559" cy="111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906824" y="5363237"/>
                <a:ext cx="985911" cy="107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0.3</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0.7</m:t>
                                  </m:r>
                                </m:e>
                                <m:e>
                                  <m:r>
                                    <a:rPr kumimoji="1" lang="en-US" altLang="ja-JP" sz="2800" b="0" i="1" smtClean="0">
                                      <a:latin typeface="Cambria Math" panose="02040503050406030204" pitchFamily="18" charset="0"/>
                                    </a:rPr>
                                    <m:t>1.1</m:t>
                                  </m:r>
                                </m:e>
                              </m:eqArr>
                            </m:den>
                          </m:f>
                        </m:e>
                      </m:d>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906824" y="5363237"/>
                <a:ext cx="985911" cy="10763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8696597" y="5207810"/>
                <a:ext cx="146091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0.574</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0.668</m:t>
                                  </m:r>
                                </m:e>
                                <m:e>
                                  <m:r>
                                    <a:rPr kumimoji="1" lang="en-US" altLang="ja-JP" sz="2800" b="0" i="1" smtClean="0">
                                      <a:latin typeface="Cambria Math" panose="02040503050406030204" pitchFamily="18" charset="0"/>
                                    </a:rPr>
                                    <m:t>0.750</m:t>
                                  </m:r>
                                </m:e>
                              </m:eqArr>
                            </m:den>
                          </m:f>
                        </m:e>
                      </m:d>
                    </m:oMath>
                  </m:oMathPara>
                </a14:m>
                <a:endParaRPr kumimoji="1" lang="ja-JP" altLang="en-US" sz="28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8696597" y="5207810"/>
                <a:ext cx="1460913" cy="1387175"/>
              </a:xfrm>
              <a:prstGeom prst="rect">
                <a:avLst/>
              </a:prstGeom>
              <a:blipFill>
                <a:blip r:embed="rId8"/>
                <a:stretch>
                  <a:fillRect/>
                </a:stretch>
              </a:blipFill>
            </p:spPr>
            <p:txBody>
              <a:bodyPr/>
              <a:lstStyle/>
              <a:p>
                <a:r>
                  <a:rPr lang="ja-JP" altLang="en-US">
                    <a:noFill/>
                  </a:rPr>
                  <a:t> </a:t>
                </a:r>
              </a:p>
            </p:txBody>
          </p:sp>
        </mc:Fallback>
      </mc:AlternateContent>
      <p:sp>
        <p:nvSpPr>
          <p:cNvPr id="107" name="正方形/長方形 106"/>
          <p:cNvSpPr/>
          <p:nvPr/>
        </p:nvSpPr>
        <p:spPr>
          <a:xfrm>
            <a:off x="133199" y="161941"/>
            <a:ext cx="11928813" cy="657022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テキスト ボックス 107"/>
          <p:cNvSpPr txBox="1"/>
          <p:nvPr/>
        </p:nvSpPr>
        <p:spPr>
          <a:xfrm>
            <a:off x="384340" y="3020450"/>
            <a:ext cx="11423320"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kumimoji="1" lang="ja-JP" altLang="en-US" sz="5400" dirty="0"/>
              <a:t>こいつを</a:t>
            </a:r>
            <a:r>
              <a:rPr kumimoji="1" lang="en-US" altLang="ja-JP" sz="5400" dirty="0"/>
              <a:t>Python</a:t>
            </a:r>
            <a:r>
              <a:rPr kumimoji="1" lang="ja-JP" altLang="en-US" sz="5400" dirty="0"/>
              <a:t>で実装してみよう！</a:t>
            </a:r>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32</a:t>
            </a:fld>
            <a:endParaRPr kumimoji="1" lang="ja-JP" altLang="en-US"/>
          </a:p>
        </p:txBody>
      </p:sp>
    </p:spTree>
    <p:extLst>
      <p:ext uri="{BB962C8B-B14F-4D97-AF65-F5344CB8AC3E}">
        <p14:creationId xmlns:p14="http://schemas.microsoft.com/office/powerpoint/2010/main" val="582242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ja-JP" altLang="en-US" dirty="0"/>
              <a:t>ニューラルネットワークを行列計算で表現してみる</a:t>
            </a:r>
            <a:endParaRPr kumimoji="1" lang="ja-JP" altLang="en-US" dirty="0"/>
          </a:p>
        </p:txBody>
      </p:sp>
      <p:grpSp>
        <p:nvGrpSpPr>
          <p:cNvPr id="55" name="グループ化 54"/>
          <p:cNvGrpSpPr/>
          <p:nvPr/>
        </p:nvGrpSpPr>
        <p:grpSpPr>
          <a:xfrm>
            <a:off x="632811" y="2103762"/>
            <a:ext cx="6218534" cy="3252651"/>
            <a:chOff x="1100138" y="401397"/>
            <a:chExt cx="11398443" cy="5962041"/>
          </a:xfrm>
        </p:grpSpPr>
        <p:sp>
          <p:nvSpPr>
            <p:cNvPr id="56"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a:t>
              </a:r>
              <a:endParaRPr lang="ja-JP" altLang="en-US" sz="1400" dirty="0"/>
            </a:p>
          </p:txBody>
        </p:sp>
        <p:sp>
          <p:nvSpPr>
            <p:cNvPr id="57"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0.5</a:t>
              </a:r>
              <a:endParaRPr kumimoji="1" lang="ja-JP" altLang="en-US" sz="1400" dirty="0"/>
            </a:p>
          </p:txBody>
        </p:sp>
        <p:sp>
          <p:nvSpPr>
            <p:cNvPr id="58"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59"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0"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1"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2"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3"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4"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+0.3</a:t>
              </a:r>
              <a:endParaRPr lang="ja-JP" altLang="en-US" sz="1400" dirty="0"/>
            </a:p>
          </p:txBody>
        </p:sp>
        <p:cxnSp>
          <p:nvCxnSpPr>
            <p:cNvPr id="65" name="直線矢印コネクタ 64"/>
            <p:cNvCxnSpPr>
              <a:stCxn id="56" idx="6"/>
              <a:endCxn id="62"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cxnSpLocks/>
              <a:stCxn id="56" idx="6"/>
              <a:endCxn id="63"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cxnSpLocks/>
              <a:stCxn id="57" idx="6"/>
              <a:endCxn id="63"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57" idx="6"/>
              <a:endCxn id="64"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cxnSpLocks/>
              <a:stCxn id="56" idx="6"/>
              <a:endCxn id="64"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cxnSpLocks/>
              <a:stCxn id="57" idx="6"/>
              <a:endCxn id="62"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cxnSpLocks/>
              <a:stCxn id="62" idx="6"/>
              <a:endCxn id="58"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cxnSpLocks/>
              <a:stCxn id="63" idx="6"/>
              <a:endCxn id="58"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cxnSpLocks/>
              <a:stCxn id="64" idx="6"/>
              <a:endCxn id="58"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cxnSpLocks/>
              <a:stCxn id="62" idx="6"/>
              <a:endCxn id="59"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cxnSpLocks/>
              <a:stCxn id="63" idx="6"/>
              <a:endCxn id="59"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cxnSpLocks/>
              <a:stCxn id="64" idx="6"/>
              <a:endCxn id="59"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cxnSpLocks/>
              <a:stCxn id="58" idx="6"/>
              <a:endCxn id="60"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cxnSpLocks/>
              <a:stCxn id="58" idx="6"/>
              <a:endCxn id="61"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cxnSpLocks/>
              <a:stCxn id="59" idx="6"/>
              <a:endCxn id="61"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cxnSpLocks/>
              <a:stCxn id="59" idx="6"/>
              <a:endCxn id="60"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3052699" y="1357198"/>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2" name="テキスト ボックス 81"/>
            <p:cNvSpPr txBox="1"/>
            <p:nvPr/>
          </p:nvSpPr>
          <p:spPr>
            <a:xfrm>
              <a:off x="3151310" y="206092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83" name="テキスト ボックス 82"/>
            <p:cNvSpPr txBox="1"/>
            <p:nvPr/>
          </p:nvSpPr>
          <p:spPr>
            <a:xfrm>
              <a:off x="2698597" y="2764651"/>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84" name="テキスト ボックス 83"/>
            <p:cNvSpPr txBox="1"/>
            <p:nvPr/>
          </p:nvSpPr>
          <p:spPr>
            <a:xfrm>
              <a:off x="2774794" y="3647678"/>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85" name="テキスト ボックス 84"/>
            <p:cNvSpPr txBox="1"/>
            <p:nvPr/>
          </p:nvSpPr>
          <p:spPr>
            <a:xfrm>
              <a:off x="3075109" y="4136253"/>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6" name="テキスト ボックス 85"/>
            <p:cNvSpPr txBox="1"/>
            <p:nvPr/>
          </p:nvSpPr>
          <p:spPr>
            <a:xfrm>
              <a:off x="3093041" y="488032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87" name="テキスト ボックス 86"/>
            <p:cNvSpPr txBox="1"/>
            <p:nvPr/>
          </p:nvSpPr>
          <p:spPr>
            <a:xfrm>
              <a:off x="6035942" y="1329095"/>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8" name="テキスト ボックス 87"/>
            <p:cNvSpPr txBox="1"/>
            <p:nvPr/>
          </p:nvSpPr>
          <p:spPr>
            <a:xfrm>
              <a:off x="5825326" y="2005380"/>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9" name="テキスト ボックス 88"/>
            <p:cNvSpPr txBox="1"/>
            <p:nvPr/>
          </p:nvSpPr>
          <p:spPr>
            <a:xfrm>
              <a:off x="5899908" y="2783936"/>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0" name="テキスト ボックス 89"/>
            <p:cNvSpPr txBox="1"/>
            <p:nvPr/>
          </p:nvSpPr>
          <p:spPr>
            <a:xfrm>
              <a:off x="6027173" y="3444424"/>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91" name="テキスト ボックス 90"/>
            <p:cNvSpPr txBox="1"/>
            <p:nvPr/>
          </p:nvSpPr>
          <p:spPr>
            <a:xfrm>
              <a:off x="5746102" y="460714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2" name="テキスト ボックス 91"/>
            <p:cNvSpPr txBox="1"/>
            <p:nvPr/>
          </p:nvSpPr>
          <p:spPr>
            <a:xfrm>
              <a:off x="6035942" y="524965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93" name="テキスト ボックス 92"/>
            <p:cNvSpPr txBox="1"/>
            <p:nvPr/>
          </p:nvSpPr>
          <p:spPr>
            <a:xfrm>
              <a:off x="8822071" y="1690086"/>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94" name="テキスト ボックス 93"/>
            <p:cNvSpPr txBox="1"/>
            <p:nvPr/>
          </p:nvSpPr>
          <p:spPr>
            <a:xfrm>
              <a:off x="8526825" y="2528666"/>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5" name="テキスト ボックス 94"/>
            <p:cNvSpPr txBox="1"/>
            <p:nvPr/>
          </p:nvSpPr>
          <p:spPr>
            <a:xfrm>
              <a:off x="8587156" y="3812510"/>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6" name="テキスト ボックス 95"/>
            <p:cNvSpPr txBox="1"/>
            <p:nvPr/>
          </p:nvSpPr>
          <p:spPr>
            <a:xfrm>
              <a:off x="8845505" y="4806368"/>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97"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0"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矢印コネクタ 101"/>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1517099" y="406421"/>
              <a:ext cx="1123008" cy="564149"/>
            </a:xfrm>
            <a:prstGeom prst="rect">
              <a:avLst/>
            </a:prstGeom>
            <a:noFill/>
          </p:spPr>
          <p:txBody>
            <a:bodyPr wrap="none" rtlCol="0">
              <a:spAutoFit/>
            </a:bodyPr>
            <a:lstStyle/>
            <a:p>
              <a:r>
                <a:rPr kumimoji="1" lang="en-US" altLang="ja-JP" sz="1400" u="sng" dirty="0"/>
                <a:t>Input</a:t>
              </a:r>
              <a:endParaRPr kumimoji="1" lang="ja-JP" altLang="en-US" sz="1400" u="sng" dirty="0"/>
            </a:p>
          </p:txBody>
        </p:sp>
        <p:sp>
          <p:nvSpPr>
            <p:cNvPr id="105" name="テキスト ボックス 104"/>
            <p:cNvSpPr txBox="1"/>
            <p:nvPr/>
          </p:nvSpPr>
          <p:spPr>
            <a:xfrm>
              <a:off x="11117006" y="401397"/>
              <a:ext cx="1381575" cy="564149"/>
            </a:xfrm>
            <a:prstGeom prst="rect">
              <a:avLst/>
            </a:prstGeom>
            <a:noFill/>
          </p:spPr>
          <p:txBody>
            <a:bodyPr wrap="none" rtlCol="0">
              <a:spAutoFit/>
            </a:bodyPr>
            <a:lstStyle/>
            <a:p>
              <a:r>
                <a:rPr kumimoji="1" lang="en-US" altLang="ja-JP" sz="1400" u="sng" dirty="0">
                  <a:solidFill>
                    <a:srgbClr val="0070C0"/>
                  </a:solidFill>
                </a:rPr>
                <a:t>Output</a:t>
              </a:r>
              <a:endParaRPr kumimoji="1" lang="ja-JP" altLang="en-US" sz="1400" u="sng" dirty="0">
                <a:solidFill>
                  <a:srgbClr val="0070C0"/>
                </a:solidFill>
              </a:endParaRPr>
            </a:p>
          </p:txBody>
        </p:sp>
      </p:grpSp>
      <p:sp>
        <p:nvSpPr>
          <p:cNvPr id="4096" name="テキスト ボックス 4095"/>
          <p:cNvSpPr txBox="1"/>
          <p:nvPr/>
        </p:nvSpPr>
        <p:spPr>
          <a:xfrm>
            <a:off x="701824" y="1524540"/>
            <a:ext cx="2723823" cy="369332"/>
          </a:xfrm>
          <a:prstGeom prst="rect">
            <a:avLst/>
          </a:prstGeom>
          <a:noFill/>
        </p:spPr>
        <p:txBody>
          <a:bodyPr wrap="none" rtlCol="0">
            <a:spAutoFit/>
          </a:bodyPr>
          <a:lstStyle/>
          <a:p>
            <a:r>
              <a:rPr kumimoji="1" lang="ja-JP" altLang="en-US" dirty="0"/>
              <a:t>先ほどの模型の前半部分</a:t>
            </a:r>
          </a:p>
        </p:txBody>
      </p:sp>
      <p:sp>
        <p:nvSpPr>
          <p:cNvPr id="4101" name="右大かっこ 4100"/>
          <p:cNvSpPr/>
          <p:nvPr/>
        </p:nvSpPr>
        <p:spPr>
          <a:xfrm rot="5400000">
            <a:off x="923190" y="5406442"/>
            <a:ext cx="230038" cy="540633"/>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6" name="右大かっこ 115"/>
          <p:cNvSpPr/>
          <p:nvPr/>
        </p:nvSpPr>
        <p:spPr>
          <a:xfrm rot="5400000">
            <a:off x="1770887" y="5306205"/>
            <a:ext cx="219552" cy="75159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右大かっこ 116"/>
          <p:cNvSpPr/>
          <p:nvPr/>
        </p:nvSpPr>
        <p:spPr>
          <a:xfrm rot="5400000">
            <a:off x="2900434" y="5477331"/>
            <a:ext cx="219554" cy="409348"/>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02" name="円/楕円 4101"/>
          <p:cNvSpPr/>
          <p:nvPr/>
        </p:nvSpPr>
        <p:spPr>
          <a:xfrm>
            <a:off x="2338597" y="2263570"/>
            <a:ext cx="684496" cy="29155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4" name="テキスト ボックス 4103"/>
          <p:cNvSpPr txBox="1"/>
          <p:nvPr/>
        </p:nvSpPr>
        <p:spPr>
          <a:xfrm>
            <a:off x="738353" y="5809582"/>
            <a:ext cx="646331" cy="646331"/>
          </a:xfrm>
          <a:prstGeom prst="rect">
            <a:avLst/>
          </a:prstGeom>
          <a:noFill/>
        </p:spPr>
        <p:txBody>
          <a:bodyPr wrap="none" rtlCol="0">
            <a:spAutoFit/>
          </a:bodyPr>
          <a:lstStyle/>
          <a:p>
            <a:pPr algn="ctr"/>
            <a:r>
              <a:rPr kumimoji="1" lang="ja-JP" altLang="en-US" dirty="0"/>
              <a:t>入力</a:t>
            </a:r>
            <a:endParaRPr kumimoji="1" lang="en-US" altLang="ja-JP" dirty="0"/>
          </a:p>
          <a:p>
            <a:pPr algn="ctr"/>
            <a:r>
              <a:rPr kumimoji="1" lang="en-US" altLang="ja-JP" b="1" dirty="0"/>
              <a:t>x</a:t>
            </a:r>
            <a:endParaRPr kumimoji="1" lang="ja-JP" altLang="en-US" b="1" dirty="0"/>
          </a:p>
        </p:txBody>
      </p:sp>
      <p:sp>
        <p:nvSpPr>
          <p:cNvPr id="121" name="テキスト ボックス 120"/>
          <p:cNvSpPr txBox="1"/>
          <p:nvPr/>
        </p:nvSpPr>
        <p:spPr>
          <a:xfrm>
            <a:off x="1534498" y="5823131"/>
            <a:ext cx="646332" cy="646331"/>
          </a:xfrm>
          <a:prstGeom prst="rect">
            <a:avLst/>
          </a:prstGeom>
          <a:noFill/>
        </p:spPr>
        <p:txBody>
          <a:bodyPr wrap="none" rtlCol="0">
            <a:spAutoFit/>
          </a:bodyPr>
          <a:lstStyle/>
          <a:p>
            <a:pPr algn="ctr"/>
            <a:r>
              <a:rPr kumimoji="1" lang="ja-JP" altLang="en-US" dirty="0"/>
              <a:t>重み</a:t>
            </a:r>
            <a:endParaRPr kumimoji="1" lang="en-US" altLang="ja-JP" dirty="0"/>
          </a:p>
          <a:p>
            <a:pPr algn="ctr"/>
            <a:r>
              <a:rPr lang="en-US" altLang="ja-JP" b="1" dirty="0"/>
              <a:t>W</a:t>
            </a:r>
            <a:endParaRPr kumimoji="1" lang="ja-JP" altLang="en-US" b="1" dirty="0"/>
          </a:p>
        </p:txBody>
      </p:sp>
      <p:sp>
        <p:nvSpPr>
          <p:cNvPr id="122" name="テキスト ボックス 121"/>
          <p:cNvSpPr txBox="1"/>
          <p:nvPr/>
        </p:nvSpPr>
        <p:spPr>
          <a:xfrm>
            <a:off x="2077393" y="6007796"/>
            <a:ext cx="761747" cy="646331"/>
          </a:xfrm>
          <a:prstGeom prst="rect">
            <a:avLst/>
          </a:prstGeom>
          <a:noFill/>
        </p:spPr>
        <p:txBody>
          <a:bodyPr wrap="none" rtlCol="0">
            <a:spAutoFit/>
          </a:bodyPr>
          <a:lstStyle/>
          <a:p>
            <a:pPr algn="ctr"/>
            <a:r>
              <a:rPr kumimoji="1" lang="ja-JP" altLang="en-US" dirty="0"/>
              <a:t>ﾊﾞｲｱｽ</a:t>
            </a:r>
            <a:endParaRPr kumimoji="1" lang="en-US" altLang="ja-JP" dirty="0"/>
          </a:p>
          <a:p>
            <a:pPr algn="ctr"/>
            <a:r>
              <a:rPr kumimoji="1" lang="en-US" altLang="ja-JP" b="1" dirty="0"/>
              <a:t>b</a:t>
            </a:r>
            <a:endParaRPr kumimoji="1" lang="ja-JP" altLang="en-US" b="1" dirty="0"/>
          </a:p>
        </p:txBody>
      </p:sp>
      <p:sp>
        <p:nvSpPr>
          <p:cNvPr id="123" name="テキスト ボックス 122"/>
          <p:cNvSpPr txBox="1"/>
          <p:nvPr/>
        </p:nvSpPr>
        <p:spPr>
          <a:xfrm>
            <a:off x="2706227" y="5791778"/>
            <a:ext cx="646331" cy="646331"/>
          </a:xfrm>
          <a:prstGeom prst="rect">
            <a:avLst/>
          </a:prstGeom>
          <a:noFill/>
        </p:spPr>
        <p:txBody>
          <a:bodyPr wrap="none" rtlCol="0">
            <a:spAutoFit/>
          </a:bodyPr>
          <a:lstStyle/>
          <a:p>
            <a:pPr algn="ctr"/>
            <a:r>
              <a:rPr lang="ja-JP" altLang="en-US" dirty="0"/>
              <a:t>出力</a:t>
            </a:r>
            <a:endParaRPr kumimoji="1" lang="en-US" altLang="ja-JP" dirty="0"/>
          </a:p>
          <a:p>
            <a:pPr algn="ctr"/>
            <a:r>
              <a:rPr kumimoji="1" lang="en-US" altLang="ja-JP" b="1" dirty="0"/>
              <a:t>z</a:t>
            </a:r>
            <a:endParaRPr kumimoji="1" lang="ja-JP" altLang="en-US" b="1" dirty="0"/>
          </a:p>
        </p:txBody>
      </p:sp>
      <p:cxnSp>
        <p:nvCxnSpPr>
          <p:cNvPr id="4106" name="直線コネクタ 4105"/>
          <p:cNvCxnSpPr>
            <a:stCxn id="122" idx="0"/>
            <a:endCxn id="4102" idx="4"/>
          </p:cNvCxnSpPr>
          <p:nvPr/>
        </p:nvCxnSpPr>
        <p:spPr>
          <a:xfrm flipV="1">
            <a:off x="2458267" y="5179138"/>
            <a:ext cx="222578" cy="82865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3577694" y="5961630"/>
            <a:ext cx="1338828" cy="369332"/>
          </a:xfrm>
          <a:prstGeom prst="rect">
            <a:avLst/>
          </a:prstGeom>
          <a:noFill/>
        </p:spPr>
        <p:txBody>
          <a:bodyPr wrap="none" rtlCol="0">
            <a:spAutoFit/>
          </a:bodyPr>
          <a:lstStyle/>
          <a:p>
            <a:r>
              <a:rPr lang="ja-JP" altLang="en-US" dirty="0"/>
              <a:t>とすると、</a:t>
            </a:r>
            <a:endParaRPr kumimoji="1" lang="ja-JP" altLang="en-US" dirty="0"/>
          </a:p>
        </p:txBody>
      </p:sp>
      <p:sp>
        <p:nvSpPr>
          <p:cNvPr id="4109" name="正方形/長方形 4108"/>
          <p:cNvSpPr/>
          <p:nvPr/>
        </p:nvSpPr>
        <p:spPr>
          <a:xfrm>
            <a:off x="3384311" y="1984664"/>
            <a:ext cx="3801888" cy="3371749"/>
          </a:xfrm>
          <a:prstGeom prst="rect">
            <a:avLst/>
          </a:prstGeom>
          <a:gradFill flip="none" rotWithShape="1">
            <a:gsLst>
              <a:gs pos="0">
                <a:schemeClr val="bg1">
                  <a:alpha val="0"/>
                </a:schemeClr>
              </a:gs>
              <a:gs pos="2300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08" name="直線コネクタ 4107"/>
          <p:cNvCxnSpPr/>
          <p:nvPr/>
        </p:nvCxnSpPr>
        <p:spPr>
          <a:xfrm>
            <a:off x="4964008" y="1744211"/>
            <a:ext cx="0" cy="4586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2" name="テキスト ボックス 4111"/>
          <p:cNvSpPr txBox="1"/>
          <p:nvPr/>
        </p:nvSpPr>
        <p:spPr>
          <a:xfrm>
            <a:off x="5221269" y="1829059"/>
            <a:ext cx="6365845" cy="584775"/>
          </a:xfrm>
          <a:prstGeom prst="rect">
            <a:avLst/>
          </a:prstGeom>
          <a:noFill/>
        </p:spPr>
        <p:txBody>
          <a:bodyPr wrap="none" rtlCol="0">
            <a:spAutoFit/>
          </a:bodyPr>
          <a:lstStyle/>
          <a:p>
            <a:r>
              <a:rPr kumimoji="1" lang="en-US" altLang="ja-JP" sz="3200" b="1" dirty="0"/>
              <a:t>z = sig(       W    </a:t>
            </a:r>
            <a:r>
              <a:rPr kumimoji="1" lang="ja-JP" altLang="en-US" sz="3200" b="1" dirty="0"/>
              <a:t>・  </a:t>
            </a:r>
            <a:r>
              <a:rPr kumimoji="1" lang="en-US" altLang="ja-JP" sz="3200" b="1" dirty="0"/>
              <a:t>x    +     b  )</a:t>
            </a:r>
            <a:endParaRPr kumimoji="1" lang="ja-JP" altLang="en-US" sz="3200" b="1" dirty="0"/>
          </a:p>
        </p:txBody>
      </p:sp>
      <p:sp>
        <p:nvSpPr>
          <p:cNvPr id="4123" name="正方形/長方形 4122"/>
          <p:cNvSpPr/>
          <p:nvPr/>
        </p:nvSpPr>
        <p:spPr>
          <a:xfrm>
            <a:off x="9868803" y="3041446"/>
            <a:ext cx="356188" cy="369332"/>
          </a:xfrm>
          <a:prstGeom prst="rect">
            <a:avLst/>
          </a:prstGeom>
        </p:spPr>
        <p:txBody>
          <a:bodyPr wrap="none">
            <a:spAutoFit/>
          </a:bodyPr>
          <a:lstStyle/>
          <a:p>
            <a:r>
              <a:rPr lang="en-US" altLang="ja-JP" b="1" dirty="0"/>
              <a:t>+</a:t>
            </a:r>
            <a:endParaRPr lang="ja-JP" altLang="en-US" dirty="0"/>
          </a:p>
        </p:txBody>
      </p:sp>
      <p:sp>
        <p:nvSpPr>
          <p:cNvPr id="4124" name="正方形/長方形 4123"/>
          <p:cNvSpPr/>
          <p:nvPr/>
        </p:nvSpPr>
        <p:spPr>
          <a:xfrm>
            <a:off x="8468444" y="1173916"/>
            <a:ext cx="3414717" cy="461665"/>
          </a:xfrm>
          <a:prstGeom prst="rect">
            <a:avLst/>
          </a:prstGeom>
        </p:spPr>
        <p:txBody>
          <a:bodyPr wrap="none">
            <a:spAutoFit/>
          </a:bodyPr>
          <a:lstStyle/>
          <a:p>
            <a:r>
              <a:rPr lang="en-US" altLang="ja-JP" sz="2400" dirty="0"/>
              <a:t>sig() …</a:t>
            </a:r>
            <a:r>
              <a:rPr lang="ja-JP" altLang="en-US" sz="2400" dirty="0"/>
              <a:t>シグモイド関数</a:t>
            </a:r>
          </a:p>
        </p:txBody>
      </p:sp>
      <p:sp>
        <p:nvSpPr>
          <p:cNvPr id="167" name="テキスト ボックス 166"/>
          <p:cNvSpPr txBox="1"/>
          <p:nvPr/>
        </p:nvSpPr>
        <p:spPr>
          <a:xfrm>
            <a:off x="5549690" y="2933725"/>
            <a:ext cx="6244017" cy="584775"/>
          </a:xfrm>
          <a:prstGeom prst="rect">
            <a:avLst/>
          </a:prstGeom>
          <a:noFill/>
        </p:spPr>
        <p:txBody>
          <a:bodyPr wrap="none" rtlCol="0">
            <a:spAutoFit/>
          </a:bodyPr>
          <a:lstStyle/>
          <a:p>
            <a:r>
              <a:rPr kumimoji="1" lang="en-US" altLang="ja-JP" sz="3200" b="1" dirty="0"/>
              <a:t>= sig(</a:t>
            </a:r>
            <a:r>
              <a:rPr lang="ja-JP" altLang="en-US" sz="3200" b="1" dirty="0"/>
              <a:t> </a:t>
            </a:r>
            <a:r>
              <a:rPr kumimoji="1" lang="en-US" altLang="ja-JP" sz="3200" b="1" dirty="0"/>
              <a:t>                                       )</a:t>
            </a:r>
            <a:endParaRPr kumimoji="1" lang="ja-JP" altLang="en-US" sz="3200" b="1" dirty="0"/>
          </a:p>
        </p:txBody>
      </p:sp>
      <p:sp>
        <p:nvSpPr>
          <p:cNvPr id="179" name="テキスト ボックス 178"/>
          <p:cNvSpPr txBox="1"/>
          <p:nvPr/>
        </p:nvSpPr>
        <p:spPr>
          <a:xfrm>
            <a:off x="5546225" y="4255367"/>
            <a:ext cx="6244017" cy="584775"/>
          </a:xfrm>
          <a:prstGeom prst="rect">
            <a:avLst/>
          </a:prstGeom>
          <a:noFill/>
        </p:spPr>
        <p:txBody>
          <a:bodyPr wrap="none" rtlCol="0">
            <a:spAutoFit/>
          </a:bodyPr>
          <a:lstStyle/>
          <a:p>
            <a:r>
              <a:rPr kumimoji="1" lang="en-US" altLang="ja-JP" sz="3200" b="1" dirty="0"/>
              <a:t>= sig(                                        )</a:t>
            </a:r>
            <a:endParaRPr kumimoji="1" lang="ja-JP" altLang="en-US" sz="3200" b="1" dirty="0"/>
          </a:p>
        </p:txBody>
      </p:sp>
      <p:sp>
        <p:nvSpPr>
          <p:cNvPr id="187" name="テキスト ボックス 186"/>
          <p:cNvSpPr txBox="1"/>
          <p:nvPr/>
        </p:nvSpPr>
        <p:spPr>
          <a:xfrm>
            <a:off x="5553151" y="5609010"/>
            <a:ext cx="3155031" cy="584775"/>
          </a:xfrm>
          <a:prstGeom prst="rect">
            <a:avLst/>
          </a:prstGeom>
          <a:noFill/>
        </p:spPr>
        <p:txBody>
          <a:bodyPr wrap="none" rtlCol="0">
            <a:spAutoFit/>
          </a:bodyPr>
          <a:lstStyle/>
          <a:p>
            <a:r>
              <a:rPr kumimoji="1" lang="en-US" altLang="ja-JP" sz="3200" b="1" dirty="0"/>
              <a:t>= sig(          ) =</a:t>
            </a:r>
            <a:endParaRPr kumimoji="1" lang="ja-JP" altLang="en-US" sz="3200" b="1" dirty="0"/>
          </a:p>
        </p:txBody>
      </p:sp>
      <p:sp>
        <p:nvSpPr>
          <p:cNvPr id="4" name="テキスト ボックス 3"/>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5" name="テキスト ボックス 4"/>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106" name="正方形/長方形 105"/>
          <p:cNvSpPr/>
          <p:nvPr/>
        </p:nvSpPr>
        <p:spPr>
          <a:xfrm>
            <a:off x="8599436" y="3041446"/>
            <a:ext cx="415498" cy="369332"/>
          </a:xfrm>
          <a:prstGeom prst="rect">
            <a:avLst/>
          </a:prstGeom>
        </p:spPr>
        <p:txBody>
          <a:bodyPr wrap="none">
            <a:spAutoFit/>
          </a:bodyPr>
          <a:lstStyle/>
          <a:p>
            <a:r>
              <a:rPr lang="ja-JP" altLang="en-US" b="1" dirty="0"/>
              <a:t>・</a:t>
            </a:r>
            <a:endParaRPr lang="ja-JP" altLang="en-US" dirty="0"/>
          </a:p>
        </p:txBody>
      </p:sp>
      <p:sp>
        <p:nvSpPr>
          <p:cNvPr id="109" name="正方形/長方形 108"/>
          <p:cNvSpPr/>
          <p:nvPr/>
        </p:nvSpPr>
        <p:spPr>
          <a:xfrm>
            <a:off x="9866658" y="4363088"/>
            <a:ext cx="356188" cy="369332"/>
          </a:xfrm>
          <a:prstGeom prst="rect">
            <a:avLst/>
          </a:prstGeom>
        </p:spPr>
        <p:txBody>
          <a:bodyPr wrap="none">
            <a:spAutoFit/>
          </a:bodyPr>
          <a:lstStyle/>
          <a:p>
            <a:r>
              <a:rPr lang="en-US" altLang="ja-JP" b="1" dirty="0"/>
              <a:t>+</a:t>
            </a:r>
            <a:endParaRPr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6915889" y="2656405"/>
                <a:ext cx="184191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m>
                            <m:mPr>
                              <m:mcs>
                                <m:mc>
                                  <m:mcPr>
                                    <m:count m:val="2"/>
                                    <m:mcJc m:val="center"/>
                                  </m:mcPr>
                                </m:mc>
                              </m:mcs>
                              <m:ctrlPr>
                                <a:rPr kumimoji="1" lang="en-US" altLang="ja-JP" sz="2800" b="0" i="1" smtClean="0">
                                  <a:latin typeface="Cambria Math"/>
                                </a:rPr>
                              </m:ctrlPr>
                            </m:mPr>
                            <m:mr>
                              <m:e>
                                <m:r>
                                  <m:rPr>
                                    <m:brk m:alnAt="7"/>
                                  </m:rPr>
                                  <a:rPr kumimoji="1" lang="en-US" altLang="ja-JP" sz="2800" b="0" i="1" smtClean="0">
                                    <a:latin typeface="Cambria Math" panose="02040503050406030204" pitchFamily="18" charset="0"/>
                                  </a:rPr>
                                  <m:t>0</m:t>
                                </m:r>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0.2</m:t>
                                </m:r>
                              </m:e>
                            </m:mr>
                            <m:mr>
                              <m:e>
                                <m:r>
                                  <a:rPr kumimoji="1" lang="en-US" altLang="ja-JP" sz="2800" b="0" i="1" smtClean="0">
                                    <a:latin typeface="Cambria Math" panose="02040503050406030204" pitchFamily="18" charset="0"/>
                                  </a:rPr>
                                  <m:t>0.3</m:t>
                                </m:r>
                              </m:e>
                              <m:e>
                                <m:r>
                                  <a:rPr kumimoji="1" lang="en-US" altLang="ja-JP" sz="2800" b="0" i="1" smtClean="0">
                                    <a:latin typeface="Cambria Math" panose="02040503050406030204" pitchFamily="18" charset="0"/>
                                  </a:rPr>
                                  <m:t>0.4</m:t>
                                </m:r>
                              </m:e>
                            </m:mr>
                            <m:m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0.6</m:t>
                                </m:r>
                              </m:e>
                            </m:mr>
                          </m:m>
                        </m:e>
                      </m:d>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6915889" y="2656405"/>
                <a:ext cx="1841914"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830093" y="2742037"/>
                <a:ext cx="98591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1.0</m:t>
                              </m:r>
                            </m:num>
                            <m:den>
                              <m:r>
                                <a:rPr kumimoji="1" lang="en-US" altLang="ja-JP" sz="2800" b="0" i="1" smtClean="0">
                                  <a:latin typeface="Cambria Math" panose="02040503050406030204" pitchFamily="18" charset="0"/>
                                </a:rPr>
                                <m:t>0.5</m:t>
                              </m:r>
                            </m:den>
                          </m:f>
                        </m:e>
                      </m:d>
                    </m:oMath>
                  </m:oMathPara>
                </a14:m>
                <a:endParaRPr kumimoji="1" lang="ja-JP" altLang="en-US" sz="28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830093" y="2742037"/>
                <a:ext cx="98591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10338266" y="2686541"/>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10338266" y="2686541"/>
                <a:ext cx="985911" cy="107914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349793" y="4008183"/>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349793" y="4008183"/>
                <a:ext cx="985911" cy="107914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174846" y="3990935"/>
                <a:ext cx="1011559" cy="1113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0.2</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0.8</m:t>
                                  </m:r>
                                </m:e>
                              </m:eqArr>
                            </m:den>
                          </m:f>
                        </m:e>
                      </m:d>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174846" y="3990935"/>
                <a:ext cx="1011559" cy="111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906824" y="5363237"/>
                <a:ext cx="985911" cy="107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0.3</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0.7</m:t>
                                  </m:r>
                                </m:e>
                                <m:e>
                                  <m:r>
                                    <a:rPr kumimoji="1" lang="en-US" altLang="ja-JP" sz="2800" b="0" i="1" smtClean="0">
                                      <a:latin typeface="Cambria Math" panose="02040503050406030204" pitchFamily="18" charset="0"/>
                                    </a:rPr>
                                    <m:t>1.1</m:t>
                                  </m:r>
                                </m:e>
                              </m:eqArr>
                            </m:den>
                          </m:f>
                        </m:e>
                      </m:d>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906824" y="5363237"/>
                <a:ext cx="985911" cy="10763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8696597" y="5207810"/>
                <a:ext cx="146091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0.574</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0.668</m:t>
                                  </m:r>
                                </m:e>
                                <m:e>
                                  <m:r>
                                    <a:rPr kumimoji="1" lang="en-US" altLang="ja-JP" sz="2800" b="0" i="1" smtClean="0">
                                      <a:latin typeface="Cambria Math" panose="02040503050406030204" pitchFamily="18" charset="0"/>
                                    </a:rPr>
                                    <m:t>0.750</m:t>
                                  </m:r>
                                </m:e>
                              </m:eqArr>
                            </m:den>
                          </m:f>
                        </m:e>
                      </m:d>
                    </m:oMath>
                  </m:oMathPara>
                </a14:m>
                <a:endParaRPr kumimoji="1" lang="ja-JP" altLang="en-US" sz="28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8696597" y="5207810"/>
                <a:ext cx="1460913" cy="1387175"/>
              </a:xfrm>
              <a:prstGeom prst="rect">
                <a:avLst/>
              </a:prstGeom>
              <a:blipFill>
                <a:blip r:embed="rId8"/>
                <a:stretch>
                  <a:fillRect/>
                </a:stretch>
              </a:blipFill>
            </p:spPr>
            <p:txBody>
              <a:bodyPr/>
              <a:lstStyle/>
              <a:p>
                <a:r>
                  <a:rPr lang="ja-JP" altLang="en-US">
                    <a:noFill/>
                  </a:rPr>
                  <a:t> </a:t>
                </a:r>
              </a:p>
            </p:txBody>
          </p:sp>
        </mc:Fallback>
      </mc:AlternateContent>
      <p:sp>
        <p:nvSpPr>
          <p:cNvPr id="107" name="正方形/長方形 106"/>
          <p:cNvSpPr/>
          <p:nvPr/>
        </p:nvSpPr>
        <p:spPr>
          <a:xfrm>
            <a:off x="133199" y="161941"/>
            <a:ext cx="11928813" cy="657022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テキスト ボックス 111"/>
          <p:cNvSpPr txBox="1"/>
          <p:nvPr/>
        </p:nvSpPr>
        <p:spPr>
          <a:xfrm>
            <a:off x="87840" y="3354250"/>
            <a:ext cx="7109639" cy="3447098"/>
          </a:xfrm>
          <a:prstGeom prst="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2000" dirty="0">
                <a:latin typeface="Courier New" panose="02070309020205020404" pitchFamily="49" charset="0"/>
                <a:cs typeface="Courier New" panose="02070309020205020404" pitchFamily="49" charset="0"/>
              </a:rPr>
              <a:t>import </a:t>
            </a:r>
            <a:r>
              <a:rPr lang="en-US" altLang="ja-JP" sz="2000" dirty="0" err="1">
                <a:latin typeface="Courier New" panose="02070309020205020404" pitchFamily="49" charset="0"/>
                <a:cs typeface="Courier New" panose="02070309020205020404" pitchFamily="49" charset="0"/>
              </a:rPr>
              <a:t>numpy</a:t>
            </a:r>
            <a:r>
              <a:rPr lang="en-US" altLang="ja-JP" sz="2000" dirty="0">
                <a:latin typeface="Courier New" panose="02070309020205020404" pitchFamily="49" charset="0"/>
                <a:cs typeface="Courier New" panose="02070309020205020404" pitchFamily="49" charset="0"/>
              </a:rPr>
              <a:t> as np</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def sig(x):</a:t>
            </a:r>
          </a:p>
          <a:p>
            <a:r>
              <a:rPr lang="en-US" altLang="ja-JP" sz="2000" dirty="0">
                <a:latin typeface="Courier New" panose="02070309020205020404" pitchFamily="49" charset="0"/>
                <a:cs typeface="Courier New" panose="02070309020205020404" pitchFamily="49" charset="0"/>
              </a:rPr>
              <a:t>    return 1 / (1 + </a:t>
            </a:r>
            <a:r>
              <a:rPr lang="en-US" altLang="ja-JP" sz="2000" dirty="0" err="1">
                <a:latin typeface="Courier New" panose="02070309020205020404" pitchFamily="49" charset="0"/>
                <a:cs typeface="Courier New" panose="02070309020205020404" pitchFamily="49" charset="0"/>
              </a:rPr>
              <a:t>np.exp</a:t>
            </a:r>
            <a:r>
              <a:rPr lang="en-US" altLang="ja-JP" sz="2000" dirty="0">
                <a:latin typeface="Courier New" panose="02070309020205020404" pitchFamily="49" charset="0"/>
                <a:cs typeface="Courier New" panose="02070309020205020404" pitchFamily="49" charset="0"/>
              </a:rPr>
              <a:t>(-x))</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W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([[0.1,0.2],[0.3,0.4],[0.5,0.6]])</a:t>
            </a:r>
          </a:p>
          <a:p>
            <a:r>
              <a:rPr lang="en-US" altLang="ja-JP" sz="2000" dirty="0">
                <a:latin typeface="Courier New" panose="02070309020205020404" pitchFamily="49" charset="0"/>
                <a:cs typeface="Courier New" panose="02070309020205020404" pitchFamily="49" charset="0"/>
              </a:rPr>
              <a:t>x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([1.0,0.5])</a:t>
            </a:r>
          </a:p>
          <a:p>
            <a:r>
              <a:rPr lang="en-US" altLang="ja-JP" sz="2000" dirty="0">
                <a:latin typeface="Courier New" panose="02070309020205020404" pitchFamily="49" charset="0"/>
                <a:cs typeface="Courier New" panose="02070309020205020404" pitchFamily="49" charset="0"/>
              </a:rPr>
              <a:t>b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([0.1,0.2,0.3])</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z = sig( np.dot(</a:t>
            </a:r>
            <a:r>
              <a:rPr lang="en-US" altLang="ja-JP" sz="2000" dirty="0" err="1">
                <a:latin typeface="Courier New" panose="02070309020205020404" pitchFamily="49" charset="0"/>
                <a:cs typeface="Courier New" panose="02070309020205020404" pitchFamily="49" charset="0"/>
              </a:rPr>
              <a:t>W,x</a:t>
            </a:r>
            <a:r>
              <a:rPr lang="en-US" altLang="ja-JP" sz="2000" dirty="0">
                <a:latin typeface="Courier New" panose="02070309020205020404" pitchFamily="49" charset="0"/>
                <a:cs typeface="Courier New" panose="02070309020205020404" pitchFamily="49" charset="0"/>
              </a:rPr>
              <a:t>) + b )</a:t>
            </a:r>
          </a:p>
          <a:p>
            <a:r>
              <a:rPr lang="en-US" altLang="ja-JP" sz="2000" dirty="0">
                <a:latin typeface="Courier New" panose="02070309020205020404" pitchFamily="49" charset="0"/>
                <a:cs typeface="Courier New" panose="02070309020205020404" pitchFamily="49" charset="0"/>
              </a:rPr>
              <a:t>print(z)</a:t>
            </a:r>
            <a:endParaRPr kumimoji="1" lang="ja-JP" altLang="en-US" sz="2000" dirty="0">
              <a:latin typeface="Courier New" panose="02070309020205020404" pitchFamily="49" charset="0"/>
              <a:cs typeface="Courier New" panose="02070309020205020404" pitchFamily="49" charset="0"/>
            </a:endParaRPr>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33</a:t>
            </a:fld>
            <a:endParaRPr kumimoji="1" lang="ja-JP" altLang="en-US"/>
          </a:p>
        </p:txBody>
      </p:sp>
    </p:spTree>
    <p:extLst>
      <p:ext uri="{BB962C8B-B14F-4D97-AF65-F5344CB8AC3E}">
        <p14:creationId xmlns:p14="http://schemas.microsoft.com/office/powerpoint/2010/main" val="1063383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271009" y="514784"/>
            <a:ext cx="11616191" cy="3628281"/>
            <a:chOff x="869963" y="514784"/>
            <a:chExt cx="10399053" cy="3628281"/>
          </a:xfrm>
        </p:grpSpPr>
        <p:sp>
          <p:nvSpPr>
            <p:cNvPr id="4" name="楕円 3"/>
            <p:cNvSpPr/>
            <p:nvPr/>
          </p:nvSpPr>
          <p:spPr>
            <a:xfrm>
              <a:off x="869963"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869963"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493819"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493819"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145037"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145037"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3681891" y="514784"/>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3669224" y="183910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3639806" y="3163431"/>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cxnSpLocks/>
              <a:stCxn id="4" idx="6"/>
              <a:endCxn id="10" idx="2"/>
            </p:cNvCxnSpPr>
            <p:nvPr/>
          </p:nvCxnSpPr>
          <p:spPr>
            <a:xfrm flipV="1">
              <a:off x="2368950" y="1004601"/>
              <a:ext cx="1312941" cy="41877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368950" y="1423380"/>
              <a:ext cx="1519796" cy="55919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368950" y="2675277"/>
              <a:ext cx="1519796" cy="50483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368950" y="3180115"/>
              <a:ext cx="1270856" cy="47313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368950" y="1423380"/>
              <a:ext cx="1490377" cy="1883515"/>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368950" y="1350954"/>
              <a:ext cx="1532463" cy="18291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180878" y="1004601"/>
              <a:ext cx="1312941" cy="41877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168211" y="1769733"/>
              <a:ext cx="1545130" cy="55919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138792" y="1913197"/>
              <a:ext cx="2104521" cy="174005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180878" y="1004601"/>
              <a:ext cx="2062435" cy="168569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168211" y="2328925"/>
              <a:ext cx="1545130" cy="50483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138792" y="3180115"/>
              <a:ext cx="1355027" cy="47313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7992806" y="1423380"/>
              <a:ext cx="1152231"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7992806" y="1423380"/>
              <a:ext cx="1371752" cy="141038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7992806" y="3180115"/>
              <a:ext cx="1152231"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7992806" y="1769733"/>
              <a:ext cx="1371752" cy="141038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2732279" y="1022549"/>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77" name="テキスト ボックス 76"/>
            <p:cNvSpPr txBox="1"/>
            <p:nvPr/>
          </p:nvSpPr>
          <p:spPr>
            <a:xfrm>
              <a:off x="2826333" y="1461200"/>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78" name="テキスト ボックス 77"/>
            <p:cNvSpPr txBox="1"/>
            <p:nvPr/>
          </p:nvSpPr>
          <p:spPr>
            <a:xfrm>
              <a:off x="2394541" y="1899851"/>
              <a:ext cx="448020" cy="369332"/>
            </a:xfrm>
            <a:prstGeom prst="rect">
              <a:avLst/>
            </a:prstGeom>
            <a:noFill/>
          </p:spPr>
          <p:txBody>
            <a:bodyPr wrap="none" rtlCol="0">
              <a:spAutoFit/>
            </a:bodyPr>
            <a:lstStyle/>
            <a:p>
              <a:r>
                <a:rPr kumimoji="1" lang="en-US" altLang="ja-JP" dirty="0">
                  <a:solidFill>
                    <a:srgbClr val="0070C0"/>
                  </a:solidFill>
                </a:rPr>
                <a:t>0.5</a:t>
              </a:r>
              <a:endParaRPr kumimoji="1" lang="ja-JP" altLang="en-US" dirty="0">
                <a:solidFill>
                  <a:srgbClr val="0070C0"/>
                </a:solidFill>
              </a:endParaRPr>
            </a:p>
          </p:txBody>
        </p:sp>
        <p:sp>
          <p:nvSpPr>
            <p:cNvPr id="79" name="テキスト ボックス 78"/>
            <p:cNvSpPr txBox="1"/>
            <p:nvPr/>
          </p:nvSpPr>
          <p:spPr>
            <a:xfrm>
              <a:off x="2467219" y="2450263"/>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80" name="テキスト ボックス 79"/>
            <p:cNvSpPr txBox="1"/>
            <p:nvPr/>
          </p:nvSpPr>
          <p:spPr>
            <a:xfrm>
              <a:off x="2753655" y="2754804"/>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81" name="テキスト ボックス 80"/>
            <p:cNvSpPr txBox="1"/>
            <p:nvPr/>
          </p:nvSpPr>
          <p:spPr>
            <a:xfrm>
              <a:off x="2770756" y="3218600"/>
              <a:ext cx="448020" cy="369332"/>
            </a:xfrm>
            <a:prstGeom prst="rect">
              <a:avLst/>
            </a:prstGeom>
            <a:noFill/>
          </p:spPr>
          <p:txBody>
            <a:bodyPr wrap="none" rtlCol="0">
              <a:spAutoFit/>
            </a:bodyPr>
            <a:lstStyle/>
            <a:p>
              <a:r>
                <a:rPr kumimoji="1" lang="en-US" altLang="ja-JP" dirty="0">
                  <a:solidFill>
                    <a:srgbClr val="0070C0"/>
                  </a:solidFill>
                </a:rPr>
                <a:t>0.6</a:t>
              </a:r>
              <a:endParaRPr kumimoji="1" lang="ja-JP" altLang="en-US" dirty="0">
                <a:solidFill>
                  <a:srgbClr val="0070C0"/>
                </a:solidFill>
              </a:endParaRPr>
            </a:p>
          </p:txBody>
        </p:sp>
        <p:sp>
          <p:nvSpPr>
            <p:cNvPr id="83" name="テキスト ボックス 82"/>
            <p:cNvSpPr txBox="1"/>
            <p:nvPr/>
          </p:nvSpPr>
          <p:spPr>
            <a:xfrm>
              <a:off x="5577642" y="1005032"/>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84" name="テキスト ボックス 83"/>
            <p:cNvSpPr txBox="1"/>
            <p:nvPr/>
          </p:nvSpPr>
          <p:spPr>
            <a:xfrm>
              <a:off x="5376759" y="1426578"/>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85" name="テキスト ボックス 84"/>
            <p:cNvSpPr txBox="1"/>
            <p:nvPr/>
          </p:nvSpPr>
          <p:spPr>
            <a:xfrm>
              <a:off x="5447894" y="1911872"/>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86" name="テキスト ボックス 85"/>
            <p:cNvSpPr txBox="1"/>
            <p:nvPr/>
          </p:nvSpPr>
          <p:spPr>
            <a:xfrm>
              <a:off x="5569280" y="2323569"/>
              <a:ext cx="448020" cy="369332"/>
            </a:xfrm>
            <a:prstGeom prst="rect">
              <a:avLst/>
            </a:prstGeom>
            <a:noFill/>
          </p:spPr>
          <p:txBody>
            <a:bodyPr wrap="none" rtlCol="0">
              <a:spAutoFit/>
            </a:bodyPr>
            <a:lstStyle/>
            <a:p>
              <a:r>
                <a:rPr kumimoji="1" lang="en-US" altLang="ja-JP" dirty="0">
                  <a:solidFill>
                    <a:srgbClr val="0070C0"/>
                  </a:solidFill>
                </a:rPr>
                <a:t>0.5</a:t>
              </a:r>
              <a:endParaRPr kumimoji="1" lang="ja-JP" altLang="en-US" dirty="0">
                <a:solidFill>
                  <a:srgbClr val="0070C0"/>
                </a:solidFill>
              </a:endParaRPr>
            </a:p>
          </p:txBody>
        </p:sp>
        <p:sp>
          <p:nvSpPr>
            <p:cNvPr id="87" name="テキスト ボックス 86"/>
            <p:cNvSpPr txBox="1"/>
            <p:nvPr/>
          </p:nvSpPr>
          <p:spPr>
            <a:xfrm>
              <a:off x="5301197" y="3048324"/>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88" name="テキスト ボックス 87"/>
            <p:cNvSpPr txBox="1"/>
            <p:nvPr/>
          </p:nvSpPr>
          <p:spPr>
            <a:xfrm>
              <a:off x="5577642" y="3448814"/>
              <a:ext cx="448020" cy="369332"/>
            </a:xfrm>
            <a:prstGeom prst="rect">
              <a:avLst/>
            </a:prstGeom>
            <a:noFill/>
          </p:spPr>
          <p:txBody>
            <a:bodyPr wrap="none" rtlCol="0">
              <a:spAutoFit/>
            </a:bodyPr>
            <a:lstStyle/>
            <a:p>
              <a:r>
                <a:rPr kumimoji="1" lang="en-US" altLang="ja-JP" dirty="0">
                  <a:solidFill>
                    <a:srgbClr val="0070C0"/>
                  </a:solidFill>
                </a:rPr>
                <a:t>0.6</a:t>
              </a:r>
              <a:endParaRPr kumimoji="1" lang="ja-JP" altLang="en-US" dirty="0">
                <a:solidFill>
                  <a:srgbClr val="0070C0"/>
                </a:solidFill>
              </a:endParaRPr>
            </a:p>
          </p:txBody>
        </p:sp>
        <p:sp>
          <p:nvSpPr>
            <p:cNvPr id="90" name="テキスト ボックス 89"/>
            <p:cNvSpPr txBox="1"/>
            <p:nvPr/>
          </p:nvSpPr>
          <p:spPr>
            <a:xfrm>
              <a:off x="8235001" y="1230046"/>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91" name="テキスト ボックス 90"/>
            <p:cNvSpPr txBox="1"/>
            <p:nvPr/>
          </p:nvSpPr>
          <p:spPr>
            <a:xfrm>
              <a:off x="7953398" y="1752756"/>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92" name="テキスト ボックス 91"/>
            <p:cNvSpPr txBox="1"/>
            <p:nvPr/>
          </p:nvSpPr>
          <p:spPr>
            <a:xfrm>
              <a:off x="8010942" y="2553008"/>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93" name="テキスト ボックス 92"/>
            <p:cNvSpPr txBox="1"/>
            <p:nvPr/>
          </p:nvSpPr>
          <p:spPr>
            <a:xfrm>
              <a:off x="8257352" y="3172503"/>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94" name="フリーフォーム: 図形 93"/>
            <p:cNvSpPr/>
            <p:nvPr/>
          </p:nvSpPr>
          <p:spPr>
            <a:xfrm>
              <a:off x="4638461" y="844421"/>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フリーフォーム: 図形 94"/>
            <p:cNvSpPr/>
            <p:nvPr/>
          </p:nvSpPr>
          <p:spPr>
            <a:xfrm>
              <a:off x="4682362" y="2151385"/>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フリーフォーム: 図形 95"/>
            <p:cNvSpPr/>
            <p:nvPr/>
          </p:nvSpPr>
          <p:spPr>
            <a:xfrm>
              <a:off x="4607714" y="3490116"/>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図形 96"/>
            <p:cNvSpPr/>
            <p:nvPr/>
          </p:nvSpPr>
          <p:spPr>
            <a:xfrm>
              <a:off x="7483048" y="1260845"/>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図形 97"/>
            <p:cNvSpPr/>
            <p:nvPr/>
          </p:nvSpPr>
          <p:spPr>
            <a:xfrm>
              <a:off x="7471528" y="3048324"/>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cxnSpLocks/>
            </p:cNvCxnSpPr>
            <p:nvPr/>
          </p:nvCxnSpPr>
          <p:spPr>
            <a:xfrm>
              <a:off x="10644024" y="1421292"/>
              <a:ext cx="624992"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cxnSpLocks/>
            </p:cNvCxnSpPr>
            <p:nvPr/>
          </p:nvCxnSpPr>
          <p:spPr>
            <a:xfrm>
              <a:off x="10644024" y="3180115"/>
              <a:ext cx="624992"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grpSp>
      <p:sp>
        <p:nvSpPr>
          <p:cNvPr id="16" name="正方形/長方形 15"/>
          <p:cNvSpPr/>
          <p:nvPr/>
        </p:nvSpPr>
        <p:spPr>
          <a:xfrm>
            <a:off x="975866" y="4210306"/>
            <a:ext cx="320922" cy="400110"/>
          </a:xfrm>
          <a:prstGeom prst="rect">
            <a:avLst/>
          </a:prstGeom>
        </p:spPr>
        <p:txBody>
          <a:bodyPr wrap="none">
            <a:spAutoFit/>
          </a:bodyPr>
          <a:lstStyle/>
          <a:p>
            <a:r>
              <a:rPr lang="en-US" altLang="ja-JP" sz="2000" b="1" dirty="0"/>
              <a:t>x</a:t>
            </a:r>
            <a:endParaRPr lang="ja-JP" altLang="en-US" sz="2000" b="1" dirty="0"/>
          </a:p>
        </p:txBody>
      </p:sp>
      <p:sp>
        <p:nvSpPr>
          <p:cNvPr id="57" name="正方形/長方形 56"/>
          <p:cNvSpPr/>
          <p:nvPr/>
        </p:nvSpPr>
        <p:spPr>
          <a:xfrm>
            <a:off x="2275537" y="4210306"/>
            <a:ext cx="566181" cy="400110"/>
          </a:xfrm>
          <a:prstGeom prst="rect">
            <a:avLst/>
          </a:prstGeom>
        </p:spPr>
        <p:txBody>
          <a:bodyPr wrap="none">
            <a:spAutoFit/>
          </a:bodyPr>
          <a:lstStyle/>
          <a:p>
            <a:r>
              <a:rPr lang="en-US" altLang="ja-JP" sz="2000" b="1" dirty="0">
                <a:solidFill>
                  <a:srgbClr val="0070C0"/>
                </a:solidFill>
              </a:rPr>
              <a:t>W1</a:t>
            </a:r>
            <a:endParaRPr lang="ja-JP" altLang="en-US" sz="2000" b="1" dirty="0">
              <a:solidFill>
                <a:srgbClr val="0070C0"/>
              </a:solidFill>
            </a:endParaRPr>
          </a:p>
        </p:txBody>
      </p:sp>
      <p:sp>
        <p:nvSpPr>
          <p:cNvPr id="58" name="正方形/長方形 57"/>
          <p:cNvSpPr/>
          <p:nvPr/>
        </p:nvSpPr>
        <p:spPr>
          <a:xfrm>
            <a:off x="5478059" y="4210306"/>
            <a:ext cx="566181" cy="400110"/>
          </a:xfrm>
          <a:prstGeom prst="rect">
            <a:avLst/>
          </a:prstGeom>
        </p:spPr>
        <p:txBody>
          <a:bodyPr wrap="none">
            <a:spAutoFit/>
          </a:bodyPr>
          <a:lstStyle/>
          <a:p>
            <a:r>
              <a:rPr lang="en-US" altLang="ja-JP" sz="2000" b="1" dirty="0">
                <a:solidFill>
                  <a:srgbClr val="0070C0"/>
                </a:solidFill>
              </a:rPr>
              <a:t>W2</a:t>
            </a:r>
            <a:endParaRPr lang="ja-JP" altLang="en-US" sz="2000" b="1" dirty="0">
              <a:solidFill>
                <a:srgbClr val="0070C0"/>
              </a:solidFill>
            </a:endParaRPr>
          </a:p>
        </p:txBody>
      </p:sp>
      <p:sp>
        <p:nvSpPr>
          <p:cNvPr id="61" name="テキスト ボックス 60"/>
          <p:cNvSpPr txBox="1"/>
          <p:nvPr/>
        </p:nvSpPr>
        <p:spPr>
          <a:xfrm>
            <a:off x="132822" y="32703"/>
            <a:ext cx="3416320" cy="369332"/>
          </a:xfrm>
          <a:prstGeom prst="rect">
            <a:avLst/>
          </a:prstGeom>
          <a:noFill/>
        </p:spPr>
        <p:txBody>
          <a:bodyPr wrap="none" rtlCol="0">
            <a:spAutoFit/>
          </a:bodyPr>
          <a:lstStyle/>
          <a:p>
            <a:r>
              <a:rPr kumimoji="1" lang="ja-JP" altLang="en-US" u="sng" dirty="0"/>
              <a:t>先ほどのニューラルネットの例</a:t>
            </a:r>
          </a:p>
        </p:txBody>
      </p:sp>
      <p:sp>
        <p:nvSpPr>
          <p:cNvPr id="64" name="正方形/長方形 63"/>
          <p:cNvSpPr/>
          <p:nvPr/>
        </p:nvSpPr>
        <p:spPr>
          <a:xfrm>
            <a:off x="3825235" y="4210306"/>
            <a:ext cx="489236" cy="400110"/>
          </a:xfrm>
          <a:prstGeom prst="rect">
            <a:avLst/>
          </a:prstGeom>
        </p:spPr>
        <p:txBody>
          <a:bodyPr wrap="none">
            <a:spAutoFit/>
          </a:bodyPr>
          <a:lstStyle/>
          <a:p>
            <a:r>
              <a:rPr lang="en-US" altLang="ja-JP" sz="2000" b="1" dirty="0"/>
              <a:t>b1</a:t>
            </a:r>
            <a:endParaRPr lang="ja-JP" altLang="en-US" sz="2000" b="1" dirty="0"/>
          </a:p>
        </p:txBody>
      </p:sp>
      <p:sp>
        <p:nvSpPr>
          <p:cNvPr id="66" name="正方形/長方形 65"/>
          <p:cNvSpPr/>
          <p:nvPr/>
        </p:nvSpPr>
        <p:spPr>
          <a:xfrm>
            <a:off x="7090152" y="4210306"/>
            <a:ext cx="489236" cy="400110"/>
          </a:xfrm>
          <a:prstGeom prst="rect">
            <a:avLst/>
          </a:prstGeom>
        </p:spPr>
        <p:txBody>
          <a:bodyPr wrap="none">
            <a:spAutoFit/>
          </a:bodyPr>
          <a:lstStyle/>
          <a:p>
            <a:r>
              <a:rPr lang="en-US" altLang="ja-JP" sz="2000" b="1" dirty="0"/>
              <a:t>b2</a:t>
            </a:r>
            <a:endParaRPr lang="ja-JP" altLang="en-US" sz="2000" b="1" dirty="0"/>
          </a:p>
        </p:txBody>
      </p:sp>
      <p:sp>
        <p:nvSpPr>
          <p:cNvPr id="67" name="正方形/長方形 66"/>
          <p:cNvSpPr/>
          <p:nvPr/>
        </p:nvSpPr>
        <p:spPr>
          <a:xfrm>
            <a:off x="8711563" y="4210306"/>
            <a:ext cx="566181" cy="400110"/>
          </a:xfrm>
          <a:prstGeom prst="rect">
            <a:avLst/>
          </a:prstGeom>
        </p:spPr>
        <p:txBody>
          <a:bodyPr wrap="square">
            <a:spAutoFit/>
          </a:bodyPr>
          <a:lstStyle/>
          <a:p>
            <a:r>
              <a:rPr lang="en-US" altLang="ja-JP" sz="2000" b="1" dirty="0">
                <a:solidFill>
                  <a:srgbClr val="0070C0"/>
                </a:solidFill>
              </a:rPr>
              <a:t>W3</a:t>
            </a:r>
            <a:endParaRPr lang="ja-JP" altLang="en-US" sz="2000" b="1" dirty="0">
              <a:solidFill>
                <a:srgbClr val="0070C0"/>
              </a:solidFill>
            </a:endParaRPr>
          </a:p>
        </p:txBody>
      </p:sp>
      <p:sp>
        <p:nvSpPr>
          <p:cNvPr id="74" name="正方形/長方形 73"/>
          <p:cNvSpPr/>
          <p:nvPr/>
        </p:nvSpPr>
        <p:spPr>
          <a:xfrm>
            <a:off x="10202374" y="4208158"/>
            <a:ext cx="489236" cy="400110"/>
          </a:xfrm>
          <a:prstGeom prst="rect">
            <a:avLst/>
          </a:prstGeom>
        </p:spPr>
        <p:txBody>
          <a:bodyPr wrap="none">
            <a:spAutoFit/>
          </a:bodyPr>
          <a:lstStyle/>
          <a:p>
            <a:r>
              <a:rPr lang="en-US" altLang="ja-JP" sz="2000" b="1" dirty="0"/>
              <a:t>b3</a:t>
            </a:r>
            <a:endParaRPr lang="ja-JP" altLang="en-US" sz="2000" b="1" dirty="0"/>
          </a:p>
        </p:txBody>
      </p:sp>
      <p:sp>
        <p:nvSpPr>
          <p:cNvPr id="75" name="正方形/長方形 74"/>
          <p:cNvSpPr/>
          <p:nvPr/>
        </p:nvSpPr>
        <p:spPr>
          <a:xfrm>
            <a:off x="3613885" y="5698668"/>
            <a:ext cx="2480166"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z1=sig(W1</a:t>
            </a:r>
            <a:r>
              <a:rPr lang="ja-JP" altLang="en-US" sz="2000" b="1" dirty="0"/>
              <a:t>・</a:t>
            </a:r>
            <a:r>
              <a:rPr lang="en-US" altLang="ja-JP" sz="2000" b="1" dirty="0"/>
              <a:t>x+b1)</a:t>
            </a:r>
            <a:endParaRPr lang="ja-JP" altLang="en-US" sz="2000" b="1" dirty="0"/>
          </a:p>
        </p:txBody>
      </p:sp>
      <p:sp>
        <p:nvSpPr>
          <p:cNvPr id="89" name="正方形/長方形 88"/>
          <p:cNvSpPr/>
          <p:nvPr/>
        </p:nvSpPr>
        <p:spPr>
          <a:xfrm>
            <a:off x="6843868" y="5983298"/>
            <a:ext cx="2614818"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z2=sig(W2</a:t>
            </a:r>
            <a:r>
              <a:rPr lang="ja-JP" altLang="en-US" sz="2000" b="1" dirty="0"/>
              <a:t>・</a:t>
            </a:r>
            <a:r>
              <a:rPr lang="en-US" altLang="ja-JP" sz="2000" b="1" dirty="0"/>
              <a:t>z1+b2)</a:t>
            </a:r>
            <a:endParaRPr lang="ja-JP" altLang="en-US" sz="2000" b="1" dirty="0"/>
          </a:p>
        </p:txBody>
      </p:sp>
      <p:cxnSp>
        <p:nvCxnSpPr>
          <p:cNvPr id="21" name="直線コネクタ 20"/>
          <p:cNvCxnSpPr>
            <a:cxnSpLocks/>
          </p:cNvCxnSpPr>
          <p:nvPr/>
        </p:nvCxnSpPr>
        <p:spPr>
          <a:xfrm>
            <a:off x="4927464" y="5334260"/>
            <a:ext cx="0" cy="36785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cxnSpLocks/>
          </p:cNvCxnSpPr>
          <p:nvPr/>
        </p:nvCxnSpPr>
        <p:spPr>
          <a:xfrm>
            <a:off x="8155094" y="5296359"/>
            <a:ext cx="0" cy="67406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10061446" y="6406154"/>
            <a:ext cx="2050561"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z3=W3</a:t>
            </a:r>
            <a:r>
              <a:rPr lang="ja-JP" altLang="en-US" sz="2000" b="1" dirty="0"/>
              <a:t>・</a:t>
            </a:r>
            <a:r>
              <a:rPr lang="en-US" altLang="ja-JP" sz="2000" b="1" dirty="0"/>
              <a:t>z2+b3</a:t>
            </a:r>
            <a:endParaRPr lang="ja-JP" altLang="en-US" sz="2000" b="1" dirty="0"/>
          </a:p>
        </p:txBody>
      </p:sp>
      <p:cxnSp>
        <p:nvCxnSpPr>
          <p:cNvPr id="101" name="直線コネクタ 100"/>
          <p:cNvCxnSpPr>
            <a:cxnSpLocks/>
          </p:cNvCxnSpPr>
          <p:nvPr/>
        </p:nvCxnSpPr>
        <p:spPr>
          <a:xfrm>
            <a:off x="11398122" y="5292409"/>
            <a:ext cx="7601" cy="1114497"/>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正方形/長方形 101"/>
          <p:cNvSpPr/>
          <p:nvPr/>
        </p:nvSpPr>
        <p:spPr>
          <a:xfrm>
            <a:off x="4714580" y="4208158"/>
            <a:ext cx="455574" cy="400110"/>
          </a:xfrm>
          <a:prstGeom prst="rect">
            <a:avLst/>
          </a:prstGeom>
        </p:spPr>
        <p:txBody>
          <a:bodyPr wrap="none">
            <a:spAutoFit/>
          </a:bodyPr>
          <a:lstStyle/>
          <a:p>
            <a:r>
              <a:rPr lang="en-US" altLang="ja-JP" sz="2000" b="1" dirty="0"/>
              <a:t>z1</a:t>
            </a:r>
            <a:endParaRPr lang="ja-JP" altLang="en-US" sz="2000" b="1" dirty="0"/>
          </a:p>
        </p:txBody>
      </p:sp>
      <p:sp>
        <p:nvSpPr>
          <p:cNvPr id="103" name="正方形/長方形 102"/>
          <p:cNvSpPr/>
          <p:nvPr/>
        </p:nvSpPr>
        <p:spPr>
          <a:xfrm>
            <a:off x="7891287" y="4206010"/>
            <a:ext cx="455574" cy="400110"/>
          </a:xfrm>
          <a:prstGeom prst="rect">
            <a:avLst/>
          </a:prstGeom>
        </p:spPr>
        <p:txBody>
          <a:bodyPr wrap="none">
            <a:spAutoFit/>
          </a:bodyPr>
          <a:lstStyle/>
          <a:p>
            <a:r>
              <a:rPr lang="en-US" altLang="ja-JP" sz="2000" b="1" dirty="0"/>
              <a:t>z2</a:t>
            </a:r>
            <a:endParaRPr lang="ja-JP" altLang="en-US" sz="2000" b="1" dirty="0"/>
          </a:p>
        </p:txBody>
      </p:sp>
      <p:sp>
        <p:nvSpPr>
          <p:cNvPr id="104" name="正方形/長方形 103"/>
          <p:cNvSpPr/>
          <p:nvPr/>
        </p:nvSpPr>
        <p:spPr>
          <a:xfrm>
            <a:off x="11170335" y="4203862"/>
            <a:ext cx="455574" cy="400110"/>
          </a:xfrm>
          <a:prstGeom prst="rect">
            <a:avLst/>
          </a:prstGeom>
        </p:spPr>
        <p:txBody>
          <a:bodyPr wrap="none">
            <a:spAutoFit/>
          </a:bodyPr>
          <a:lstStyle/>
          <a:p>
            <a:r>
              <a:rPr lang="en-US" altLang="ja-JP" sz="2000" b="1" dirty="0"/>
              <a:t>z3</a:t>
            </a:r>
            <a:endParaRPr lang="ja-JP" altLang="en-US" sz="2000" b="1" dirty="0"/>
          </a:p>
        </p:txBody>
      </p:sp>
      <p:sp>
        <p:nvSpPr>
          <p:cNvPr id="105" name="正方形/長方形 104"/>
          <p:cNvSpPr/>
          <p:nvPr/>
        </p:nvSpPr>
        <p:spPr>
          <a:xfrm>
            <a:off x="271009" y="6382755"/>
            <a:ext cx="2337499" cy="338554"/>
          </a:xfrm>
          <a:prstGeom prst="rect">
            <a:avLst/>
          </a:prstGeom>
        </p:spPr>
        <p:txBody>
          <a:bodyPr wrap="none">
            <a:spAutoFit/>
          </a:bodyPr>
          <a:lstStyle/>
          <a:p>
            <a:r>
              <a:rPr lang="en-US" altLang="ja-JP" sz="1600" dirty="0"/>
              <a:t>sig() …</a:t>
            </a:r>
            <a:r>
              <a:rPr lang="ja-JP" altLang="en-US" sz="1600" dirty="0"/>
              <a:t>シグモイド関数</a:t>
            </a:r>
          </a:p>
        </p:txBody>
      </p:sp>
      <mc:AlternateContent xmlns:mc="http://schemas.openxmlformats.org/markup-compatibility/2006" xmlns:a14="http://schemas.microsoft.com/office/drawing/2010/main">
        <mc:Choice Requires="a14">
          <p:sp>
            <p:nvSpPr>
              <p:cNvPr id="71" name="テキスト ボックス 70"/>
              <p:cNvSpPr txBox="1"/>
              <p:nvPr/>
            </p:nvSpPr>
            <p:spPr>
              <a:xfrm>
                <a:off x="5160223" y="4601624"/>
                <a:ext cx="1852880" cy="5132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ja-JP" altLang="en-US" sz="2000" i="1" smtClean="0">
                              <a:solidFill>
                                <a:srgbClr val="0070C0"/>
                              </a:solidFill>
                              <a:latin typeface="Cambria Math"/>
                            </a:rPr>
                          </m:ctrlPr>
                        </m:dPr>
                        <m:e>
                          <m:m>
                            <m:mPr>
                              <m:plcHide m:val="on"/>
                              <m:mcs>
                                <m:mc>
                                  <m:mcPr>
                                    <m:count m:val="3"/>
                                    <m:mcJc m:val="center"/>
                                  </m:mcPr>
                                </m:mc>
                              </m:mcs>
                              <m:ctrlPr>
                                <a:rPr kumimoji="1" lang="ja-JP" altLang="en-US" sz="2000" i="1" smtClean="0">
                                  <a:solidFill>
                                    <a:srgbClr val="0070C0"/>
                                  </a:solidFill>
                                  <a:latin typeface="Cambria Math"/>
                                </a:rPr>
                              </m:ctrlPr>
                            </m:mPr>
                            <m:mr>
                              <m:e>
                                <m:r>
                                  <a:rPr kumimoji="1" lang="en-US" altLang="ja-JP" sz="2000" b="0" i="1" smtClean="0">
                                    <a:solidFill>
                                      <a:srgbClr val="0070C0"/>
                                    </a:solidFill>
                                    <a:latin typeface="Cambria Math" panose="02040503050406030204" pitchFamily="18" charset="0"/>
                                  </a:rPr>
                                  <m:t>0.1</m:t>
                                </m:r>
                              </m:e>
                              <m:e>
                                <m:r>
                                  <a:rPr kumimoji="1" lang="en-US" altLang="ja-JP" sz="2000" b="0" i="1" smtClean="0">
                                    <a:solidFill>
                                      <a:srgbClr val="0070C0"/>
                                    </a:solidFill>
                                    <a:latin typeface="Cambria Math" panose="02040503050406030204" pitchFamily="18" charset="0"/>
                                  </a:rPr>
                                  <m:t>0.2</m:t>
                                </m:r>
                              </m:e>
                              <m:e>
                                <m:r>
                                  <a:rPr kumimoji="1" lang="en-US" altLang="ja-JP" sz="2000" b="0" i="1" smtClean="0">
                                    <a:solidFill>
                                      <a:srgbClr val="0070C0"/>
                                    </a:solidFill>
                                    <a:latin typeface="Cambria Math" panose="02040503050406030204" pitchFamily="18" charset="0"/>
                                  </a:rPr>
                                  <m:t>0.3</m:t>
                                </m:r>
                              </m:e>
                            </m:mr>
                            <m:mr>
                              <m:e>
                                <m:r>
                                  <a:rPr kumimoji="1" lang="en-US" altLang="ja-JP" sz="2000" b="0" i="1" smtClean="0">
                                    <a:solidFill>
                                      <a:srgbClr val="0070C0"/>
                                    </a:solidFill>
                                    <a:latin typeface="Cambria Math" panose="02040503050406030204" pitchFamily="18" charset="0"/>
                                  </a:rPr>
                                  <m:t>0.4</m:t>
                                </m:r>
                              </m:e>
                              <m:e>
                                <m:r>
                                  <a:rPr kumimoji="1" lang="en-US" altLang="ja-JP" sz="2000" b="0" i="1" smtClean="0">
                                    <a:solidFill>
                                      <a:srgbClr val="0070C0"/>
                                    </a:solidFill>
                                    <a:latin typeface="Cambria Math" panose="02040503050406030204" pitchFamily="18" charset="0"/>
                                  </a:rPr>
                                  <m:t>0.5</m:t>
                                </m:r>
                              </m:e>
                              <m:e>
                                <m:r>
                                  <a:rPr kumimoji="1" lang="en-US" altLang="ja-JP" sz="2000" b="0" i="1" smtClean="0">
                                    <a:solidFill>
                                      <a:srgbClr val="0070C0"/>
                                    </a:solidFill>
                                    <a:latin typeface="Cambria Math" panose="02040503050406030204" pitchFamily="18" charset="0"/>
                                  </a:rPr>
                                  <m:t>0.6</m:t>
                                </m:r>
                              </m:e>
                            </m:mr>
                          </m:m>
                        </m:e>
                      </m:d>
                    </m:oMath>
                  </m:oMathPara>
                </a14:m>
                <a:endParaRPr kumimoji="1" lang="ja-JP" altLang="en-US" sz="2000" dirty="0">
                  <a:solidFill>
                    <a:srgbClr val="0070C0"/>
                  </a:solidFill>
                </a:endParaRPr>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5160223" y="4601624"/>
                <a:ext cx="1852880" cy="5132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1900925" y="4601624"/>
                <a:ext cx="1319336" cy="813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solidFill>
                                <a:srgbClr val="0070C0"/>
                              </a:solidFill>
                              <a:latin typeface="Cambria Math"/>
                            </a:rPr>
                          </m:ctrlPr>
                        </m:dPr>
                        <m:e>
                          <m:m>
                            <m:mPr>
                              <m:mcs>
                                <m:mc>
                                  <m:mcPr>
                                    <m:count m:val="2"/>
                                    <m:mcJc m:val="center"/>
                                  </m:mcPr>
                                </m:mc>
                              </m:mcs>
                              <m:ctrlPr>
                                <a:rPr kumimoji="1" lang="en-US" altLang="ja-JP" sz="2000" b="0" i="1" smtClean="0">
                                  <a:solidFill>
                                    <a:srgbClr val="0070C0"/>
                                  </a:solidFill>
                                  <a:latin typeface="Cambria Math"/>
                                </a:rPr>
                              </m:ctrlPr>
                            </m:mPr>
                            <m:mr>
                              <m:e>
                                <m:r>
                                  <m:rPr>
                                    <m:brk m:alnAt="7"/>
                                  </m:rPr>
                                  <a:rPr kumimoji="1" lang="en-US" altLang="ja-JP" sz="2000" b="0" i="1" smtClean="0">
                                    <a:solidFill>
                                      <a:srgbClr val="0070C0"/>
                                    </a:solidFill>
                                    <a:latin typeface="Cambria Math" panose="02040503050406030204" pitchFamily="18" charset="0"/>
                                  </a:rPr>
                                  <m:t>0</m:t>
                                </m:r>
                                <m:r>
                                  <a:rPr kumimoji="1" lang="en-US" altLang="ja-JP" sz="2000" b="0" i="1" smtClean="0">
                                    <a:solidFill>
                                      <a:srgbClr val="0070C0"/>
                                    </a:solidFill>
                                    <a:latin typeface="Cambria Math" panose="02040503050406030204" pitchFamily="18" charset="0"/>
                                  </a:rPr>
                                  <m:t>.1</m:t>
                                </m:r>
                              </m:e>
                              <m:e>
                                <m:r>
                                  <a:rPr kumimoji="1" lang="en-US" altLang="ja-JP" sz="2000" b="0" i="1" smtClean="0">
                                    <a:solidFill>
                                      <a:srgbClr val="0070C0"/>
                                    </a:solidFill>
                                    <a:latin typeface="Cambria Math" panose="02040503050406030204" pitchFamily="18" charset="0"/>
                                  </a:rPr>
                                  <m:t>0.2</m:t>
                                </m:r>
                              </m:e>
                            </m:mr>
                            <m:mr>
                              <m:e>
                                <m:r>
                                  <a:rPr kumimoji="1" lang="en-US" altLang="ja-JP" sz="2000" b="0" i="1" smtClean="0">
                                    <a:solidFill>
                                      <a:srgbClr val="0070C0"/>
                                    </a:solidFill>
                                    <a:latin typeface="Cambria Math" panose="02040503050406030204" pitchFamily="18" charset="0"/>
                                  </a:rPr>
                                  <m:t>0.3</m:t>
                                </m:r>
                              </m:e>
                              <m:e>
                                <m:r>
                                  <a:rPr kumimoji="1" lang="en-US" altLang="ja-JP" sz="2000" b="0" i="1" smtClean="0">
                                    <a:solidFill>
                                      <a:srgbClr val="0070C0"/>
                                    </a:solidFill>
                                    <a:latin typeface="Cambria Math" panose="02040503050406030204" pitchFamily="18" charset="0"/>
                                  </a:rPr>
                                  <m:t>0.4</m:t>
                                </m:r>
                              </m:e>
                            </m:mr>
                            <m:mr>
                              <m:e>
                                <m:r>
                                  <a:rPr kumimoji="1" lang="en-US" altLang="ja-JP" sz="2000" b="0" i="1" smtClean="0">
                                    <a:solidFill>
                                      <a:srgbClr val="0070C0"/>
                                    </a:solidFill>
                                    <a:latin typeface="Cambria Math" panose="02040503050406030204" pitchFamily="18" charset="0"/>
                                  </a:rPr>
                                  <m:t>0.5</m:t>
                                </m:r>
                              </m:e>
                              <m:e>
                                <m:r>
                                  <a:rPr kumimoji="1" lang="en-US" altLang="ja-JP" sz="2000" b="0" i="1" smtClean="0">
                                    <a:solidFill>
                                      <a:srgbClr val="0070C0"/>
                                    </a:solidFill>
                                    <a:latin typeface="Cambria Math" panose="02040503050406030204" pitchFamily="18" charset="0"/>
                                  </a:rPr>
                                  <m:t>0.6</m:t>
                                </m:r>
                              </m:e>
                            </m:mr>
                          </m:m>
                        </m:e>
                      </m:d>
                    </m:oMath>
                  </m:oMathPara>
                </a14:m>
                <a:endParaRPr kumimoji="1" lang="ja-JP" altLang="en-US" sz="2000" dirty="0">
                  <a:solidFill>
                    <a:srgbClr val="0070C0"/>
                  </a:solidFill>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1900925" y="4601624"/>
                <a:ext cx="1319336" cy="8138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8385752" y="4601624"/>
                <a:ext cx="1258165" cy="5132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solidFill>
                                <a:srgbClr val="0070C0"/>
                              </a:solidFill>
                              <a:latin typeface="Cambria Math"/>
                            </a:rPr>
                          </m:ctrlPr>
                        </m:dPr>
                        <m:e>
                          <m:m>
                            <m:mPr>
                              <m:mcs>
                                <m:mc>
                                  <m:mcPr>
                                    <m:count m:val="2"/>
                                    <m:mcJc m:val="center"/>
                                  </m:mcPr>
                                </m:mc>
                              </m:mcs>
                              <m:ctrlPr>
                                <a:rPr kumimoji="1" lang="en-US" altLang="ja-JP" sz="2000" i="1" smtClean="0">
                                  <a:solidFill>
                                    <a:srgbClr val="0070C0"/>
                                  </a:solidFill>
                                  <a:latin typeface="Cambria Math"/>
                                </a:rPr>
                              </m:ctrlPr>
                            </m:mPr>
                            <m:mr>
                              <m:e>
                                <m:r>
                                  <m:rPr>
                                    <m:brk m:alnAt="7"/>
                                  </m:rPr>
                                  <a:rPr kumimoji="1" lang="en-US" altLang="ja-JP" sz="2000" b="0" i="1" smtClean="0">
                                    <a:solidFill>
                                      <a:srgbClr val="0070C0"/>
                                    </a:solidFill>
                                    <a:latin typeface="Cambria Math" panose="02040503050406030204" pitchFamily="18" charset="0"/>
                                  </a:rPr>
                                  <m:t>0</m:t>
                                </m:r>
                                <m:r>
                                  <a:rPr kumimoji="1" lang="en-US" altLang="ja-JP" sz="2000" b="0" i="1" smtClean="0">
                                    <a:solidFill>
                                      <a:srgbClr val="0070C0"/>
                                    </a:solidFill>
                                    <a:latin typeface="Cambria Math" panose="02040503050406030204" pitchFamily="18" charset="0"/>
                                  </a:rPr>
                                  <m:t>.1</m:t>
                                </m:r>
                              </m:e>
                              <m:e>
                                <m:r>
                                  <a:rPr kumimoji="1" lang="en-US" altLang="ja-JP" sz="2000" b="0" i="1" smtClean="0">
                                    <a:solidFill>
                                      <a:srgbClr val="0070C0"/>
                                    </a:solidFill>
                                    <a:latin typeface="Cambria Math" panose="02040503050406030204" pitchFamily="18" charset="0"/>
                                  </a:rPr>
                                  <m:t>0.2</m:t>
                                </m:r>
                              </m:e>
                            </m:mr>
                            <m:mr>
                              <m:e>
                                <m:r>
                                  <a:rPr kumimoji="1" lang="en-US" altLang="ja-JP" sz="2000" b="0" i="1" smtClean="0">
                                    <a:solidFill>
                                      <a:srgbClr val="0070C0"/>
                                    </a:solidFill>
                                    <a:latin typeface="Cambria Math" panose="02040503050406030204" pitchFamily="18" charset="0"/>
                                  </a:rPr>
                                  <m:t>0.3</m:t>
                                </m:r>
                              </m:e>
                              <m:e>
                                <m:r>
                                  <a:rPr kumimoji="1" lang="en-US" altLang="ja-JP" sz="2000" b="0" i="1" smtClean="0">
                                    <a:solidFill>
                                      <a:srgbClr val="0070C0"/>
                                    </a:solidFill>
                                    <a:latin typeface="Cambria Math" panose="02040503050406030204" pitchFamily="18" charset="0"/>
                                  </a:rPr>
                                  <m:t>0.4</m:t>
                                </m:r>
                              </m:e>
                            </m:mr>
                          </m:m>
                        </m:e>
                      </m:d>
                    </m:oMath>
                  </m:oMathPara>
                </a14:m>
                <a:endParaRPr kumimoji="1" lang="ja-JP" altLang="en-US" sz="2000" dirty="0">
                  <a:solidFill>
                    <a:srgbClr val="0070C0"/>
                  </a:solidFill>
                </a:endParaRPr>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8385752" y="4601624"/>
                <a:ext cx="1258165" cy="51321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785772"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1.0</m:t>
                              </m:r>
                            </m:num>
                            <m:den>
                              <m:r>
                                <a:rPr kumimoji="1" lang="en-US" altLang="ja-JP" sz="2000" b="0" i="1" smtClean="0">
                                  <a:latin typeface="Cambria Math" panose="02040503050406030204" pitchFamily="18" charset="0"/>
                                </a:rPr>
                                <m:t>0.5</m:t>
                              </m:r>
                            </m:den>
                          </m:f>
                        </m:e>
                      </m:d>
                    </m:oMath>
                  </m:oMathPara>
                </a14:m>
                <a:endParaRPr kumimoji="1" lang="ja-JP" altLang="en-US" sz="20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785772" y="4601624"/>
                <a:ext cx="706283" cy="69153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p:cNvSpPr txBox="1"/>
              <p:nvPr/>
            </p:nvSpPr>
            <p:spPr>
              <a:xfrm>
                <a:off x="3720107" y="4601624"/>
                <a:ext cx="706283" cy="770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0.1</m:t>
                              </m:r>
                            </m:num>
                            <m:den>
                              <m:eqArr>
                                <m:eqArrPr>
                                  <m:ctrlPr>
                                    <a:rPr kumimoji="1" lang="en-US" altLang="ja-JP" sz="2000" b="0" i="1" smtClean="0">
                                      <a:latin typeface="Cambria Math"/>
                                    </a:rPr>
                                  </m:ctrlPr>
                                </m:eqArrPr>
                                <m:e>
                                  <m:r>
                                    <a:rPr kumimoji="1" lang="en-US" altLang="ja-JP" sz="2000" b="0" i="1" smtClean="0">
                                      <a:latin typeface="Cambria Math" panose="02040503050406030204" pitchFamily="18" charset="0"/>
                                    </a:rPr>
                                    <m:t>0.2</m:t>
                                  </m:r>
                                </m:e>
                                <m:e>
                                  <m:r>
                                    <a:rPr kumimoji="1" lang="en-US" altLang="ja-JP" sz="2000" b="0" i="1" smtClean="0">
                                      <a:latin typeface="Cambria Math" panose="02040503050406030204" pitchFamily="18" charset="0"/>
                                    </a:rPr>
                                    <m:t>0.3</m:t>
                                  </m:r>
                                </m:e>
                              </m:eqArr>
                            </m:den>
                          </m:f>
                        </m:e>
                      </m:d>
                    </m:oMath>
                  </m:oMathPara>
                </a14:m>
                <a:endParaRPr kumimoji="1" lang="ja-JP" altLang="en-US" sz="20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3720107" y="4601624"/>
                <a:ext cx="706283" cy="77085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4696874" y="4601624"/>
                <a:ext cx="477054" cy="7667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m:t>
                              </m:r>
                            </m:num>
                            <m:den>
                              <m:eqArr>
                                <m:eqArrPr>
                                  <m:ctrlPr>
                                    <a:rPr kumimoji="1" lang="en-US" altLang="ja-JP" sz="2000" b="0" i="1" smtClean="0">
                                      <a:latin typeface="Cambria Math"/>
                                    </a:rPr>
                                  </m:ctrlPr>
                                </m:eqArrPr>
                                <m:e>
                                  <m:r>
                                    <a:rPr kumimoji="1" lang="en-US" altLang="ja-JP" sz="2000" b="0" i="1" smtClean="0">
                                      <a:latin typeface="Cambria Math" panose="02040503050406030204" pitchFamily="18" charset="0"/>
                                    </a:rPr>
                                    <m:t>?</m:t>
                                  </m:r>
                                </m:e>
                                <m:e>
                                  <m:r>
                                    <a:rPr kumimoji="1" lang="en-US" altLang="ja-JP" sz="2000" b="0" i="1" smtClean="0">
                                      <a:latin typeface="Cambria Math" panose="02040503050406030204" pitchFamily="18" charset="0"/>
                                    </a:rPr>
                                    <m:t>?</m:t>
                                  </m:r>
                                </m:e>
                              </m:eqArr>
                            </m:den>
                          </m:f>
                        </m:e>
                      </m:d>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4696874" y="4601624"/>
                <a:ext cx="477054" cy="76674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889824" y="4601624"/>
                <a:ext cx="477054"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m:t>
                              </m:r>
                            </m:num>
                            <m:den>
                              <m:r>
                                <a:rPr kumimoji="1" lang="en-US" altLang="ja-JP" sz="2000" b="0" i="1" smtClean="0">
                                  <a:latin typeface="Cambria Math" panose="02040503050406030204" pitchFamily="18" charset="0"/>
                                </a:rPr>
                                <m:t>?</m:t>
                              </m:r>
                            </m:den>
                          </m:f>
                        </m:e>
                      </m:d>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889824" y="4601624"/>
                <a:ext cx="477054" cy="69153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11179757" y="4601624"/>
                <a:ext cx="477054"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m:t>
                              </m:r>
                            </m:num>
                            <m:den>
                              <m:r>
                                <a:rPr kumimoji="1" lang="en-US" altLang="ja-JP" sz="2000" b="0" i="1" smtClean="0">
                                  <a:latin typeface="Cambria Math" panose="02040503050406030204" pitchFamily="18" charset="0"/>
                                </a:rPr>
                                <m:t>?</m:t>
                              </m:r>
                            </m:den>
                          </m:f>
                        </m:e>
                      </m:d>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11179757" y="4601624"/>
                <a:ext cx="477054" cy="69153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6990600"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0.1</m:t>
                              </m:r>
                            </m:num>
                            <m:den>
                              <m:r>
                                <a:rPr kumimoji="1" lang="en-US" altLang="ja-JP" sz="2000" b="0" i="1" smtClean="0">
                                  <a:latin typeface="Cambria Math" panose="02040503050406030204" pitchFamily="18" charset="0"/>
                                </a:rPr>
                                <m:t>0.2</m:t>
                              </m:r>
                            </m:den>
                          </m:f>
                        </m:e>
                      </m:d>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6990600" y="4601624"/>
                <a:ext cx="706283" cy="69153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091943"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0.1</m:t>
                              </m:r>
                            </m:num>
                            <m:den>
                              <m:r>
                                <a:rPr kumimoji="1" lang="en-US" altLang="ja-JP" sz="2000" b="0" i="1" smtClean="0">
                                  <a:latin typeface="Cambria Math" panose="02040503050406030204" pitchFamily="18" charset="0"/>
                                </a:rPr>
                                <m:t>0.2</m:t>
                              </m:r>
                            </m:den>
                          </m:f>
                        </m:e>
                      </m:d>
                    </m:oMath>
                  </m:oMathPara>
                </a14:m>
                <a:endParaRPr kumimoji="1"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091943" y="4601624"/>
                <a:ext cx="706283" cy="691536"/>
              </a:xfrm>
              <a:prstGeom prst="rect">
                <a:avLst/>
              </a:prstGeom>
              <a:blipFill>
                <a:blip r:embed="rId11"/>
                <a:stretch>
                  <a:fillRect/>
                </a:stretch>
              </a:blipFill>
            </p:spPr>
            <p:txBody>
              <a:bodyPr/>
              <a:lstStyle/>
              <a:p>
                <a:r>
                  <a:rPr lang="ja-JP" altLang="en-US">
                    <a:noFill/>
                  </a:rPr>
                  <a:t> </a:t>
                </a:r>
              </a:p>
            </p:txBody>
          </p:sp>
        </mc:Fallback>
      </mc:AlternateContent>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34</a:t>
            </a:fld>
            <a:endParaRPr kumimoji="1" lang="ja-JP" altLang="en-US"/>
          </a:p>
        </p:txBody>
      </p:sp>
    </p:spTree>
    <p:extLst>
      <p:ext uri="{BB962C8B-B14F-4D97-AF65-F5344CB8AC3E}">
        <p14:creationId xmlns:p14="http://schemas.microsoft.com/office/powerpoint/2010/main" val="3733462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79551" y="476518"/>
            <a:ext cx="7571303" cy="5940088"/>
          </a:xfrm>
          <a:prstGeom prst="rect">
            <a:avLst/>
          </a:prstGeom>
          <a:noFill/>
        </p:spPr>
        <p:txBody>
          <a:bodyPr wrap="none" rtlCol="0">
            <a:spAutoFit/>
          </a:bodyPr>
          <a:lstStyle/>
          <a:p>
            <a:r>
              <a:rPr lang="en-US" altLang="ja-JP" sz="2000" dirty="0">
                <a:latin typeface="Courier New" panose="02070309020205020404" pitchFamily="49" charset="0"/>
                <a:cs typeface="Courier New" panose="02070309020205020404" pitchFamily="49" charset="0"/>
              </a:rPr>
              <a:t>import </a:t>
            </a:r>
            <a:r>
              <a:rPr lang="en-US" altLang="ja-JP" sz="2000" dirty="0" err="1">
                <a:latin typeface="Courier New" panose="02070309020205020404" pitchFamily="49" charset="0"/>
                <a:cs typeface="Courier New" panose="02070309020205020404" pitchFamily="49" charset="0"/>
              </a:rPr>
              <a:t>numpy</a:t>
            </a:r>
            <a:r>
              <a:rPr lang="en-US" altLang="ja-JP" sz="2000" dirty="0">
                <a:latin typeface="Courier New" panose="02070309020205020404" pitchFamily="49" charset="0"/>
                <a:cs typeface="Courier New" panose="02070309020205020404" pitchFamily="49" charset="0"/>
              </a:rPr>
              <a:t> as np</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def sig(x):</a:t>
            </a:r>
          </a:p>
          <a:p>
            <a:r>
              <a:rPr lang="en-US" altLang="ja-JP" sz="2000" dirty="0">
                <a:latin typeface="Courier New" panose="02070309020205020404" pitchFamily="49" charset="0"/>
                <a:cs typeface="Courier New" panose="02070309020205020404" pitchFamily="49" charset="0"/>
              </a:rPr>
              <a:t>    return 1 / (1 + </a:t>
            </a:r>
            <a:r>
              <a:rPr lang="en-US" altLang="ja-JP" sz="2000" dirty="0" err="1">
                <a:latin typeface="Courier New" panose="02070309020205020404" pitchFamily="49" charset="0"/>
                <a:cs typeface="Courier New" panose="02070309020205020404" pitchFamily="49" charset="0"/>
              </a:rPr>
              <a:t>np.exp</a:t>
            </a:r>
            <a:r>
              <a:rPr lang="en-US" altLang="ja-JP" sz="2000" dirty="0">
                <a:latin typeface="Courier New" panose="02070309020205020404" pitchFamily="49" charset="0"/>
                <a:cs typeface="Courier New" panose="02070309020205020404" pitchFamily="49" charset="0"/>
              </a:rPr>
              <a:t>(-x))</a:t>
            </a:r>
          </a:p>
          <a:p>
            <a:r>
              <a:rPr lang="en-US" altLang="ja-JP" sz="2000" dirty="0">
                <a:latin typeface="Courier New" panose="02070309020205020404" pitchFamily="49" charset="0"/>
                <a:cs typeface="Courier New" panose="02070309020205020404" pitchFamily="49" charset="0"/>
              </a:rPr>
              <a:t>    </a:t>
            </a:r>
          </a:p>
          <a:p>
            <a:r>
              <a:rPr lang="en-US" altLang="ja-JP" sz="2000" dirty="0">
                <a:latin typeface="Courier New" panose="02070309020205020404" pitchFamily="49" charset="0"/>
                <a:cs typeface="Courier New" panose="02070309020205020404" pitchFamily="49" charset="0"/>
              </a:rPr>
              <a:t>W1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 [0.3,0.4], [0.5,0.6]])</a:t>
            </a:r>
          </a:p>
          <a:p>
            <a:r>
              <a:rPr lang="en-US" altLang="ja-JP" sz="2000" dirty="0">
                <a:latin typeface="Courier New" panose="02070309020205020404" pitchFamily="49" charset="0"/>
                <a:cs typeface="Courier New" panose="02070309020205020404" pitchFamily="49" charset="0"/>
              </a:rPr>
              <a:t>x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([1.0, 0.5])</a:t>
            </a:r>
          </a:p>
          <a:p>
            <a:r>
              <a:rPr lang="en-US" altLang="ja-JP" sz="2000" dirty="0">
                <a:latin typeface="Courier New" panose="02070309020205020404" pitchFamily="49" charset="0"/>
                <a:cs typeface="Courier New" panose="02070309020205020404" pitchFamily="49" charset="0"/>
              </a:rPr>
              <a:t>b1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 0.2, 0.3])</a:t>
            </a:r>
          </a:p>
          <a:p>
            <a:r>
              <a:rPr lang="en-US" altLang="ja-JP" sz="2000" dirty="0">
                <a:latin typeface="Courier New" panose="02070309020205020404" pitchFamily="49" charset="0"/>
                <a:cs typeface="Courier New" panose="02070309020205020404" pitchFamily="49" charset="0"/>
              </a:rPr>
              <a:t>z1 = sig( np.dot(W1, x) + b1 )</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W2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([[0.1,0.2,0.3], [0.4,0.5,0.6]])</a:t>
            </a:r>
          </a:p>
          <a:p>
            <a:r>
              <a:rPr lang="en-US" altLang="ja-JP" sz="2000" dirty="0">
                <a:latin typeface="Courier New" panose="02070309020205020404" pitchFamily="49" charset="0"/>
                <a:cs typeface="Courier New" panose="02070309020205020404" pitchFamily="49" charset="0"/>
              </a:rPr>
              <a:t>b2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 0.2])</a:t>
            </a:r>
          </a:p>
          <a:p>
            <a:r>
              <a:rPr lang="en-US" altLang="ja-JP" sz="2000" dirty="0">
                <a:latin typeface="Courier New" panose="02070309020205020404" pitchFamily="49" charset="0"/>
                <a:cs typeface="Courier New" panose="02070309020205020404" pitchFamily="49" charset="0"/>
              </a:rPr>
              <a:t>z2 = sig( np.dot(W2, z1) + b2 )</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W3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 [0.3,0.4]])</a:t>
            </a:r>
          </a:p>
          <a:p>
            <a:r>
              <a:rPr lang="en-US" altLang="ja-JP" sz="2000" dirty="0">
                <a:latin typeface="Courier New" panose="02070309020205020404" pitchFamily="49" charset="0"/>
                <a:cs typeface="Courier New" panose="02070309020205020404" pitchFamily="49" charset="0"/>
              </a:rPr>
              <a:t>b3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 0.2])</a:t>
            </a:r>
          </a:p>
          <a:p>
            <a:r>
              <a:rPr lang="en-US" altLang="ja-JP" sz="2000" dirty="0">
                <a:latin typeface="Courier New" panose="02070309020205020404" pitchFamily="49" charset="0"/>
                <a:cs typeface="Courier New" panose="02070309020205020404" pitchFamily="49" charset="0"/>
              </a:rPr>
              <a:t>z3 = np.dot(W3, z2) + b3</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print(z3)</a:t>
            </a:r>
          </a:p>
        </p:txBody>
      </p:sp>
      <p:sp>
        <p:nvSpPr>
          <p:cNvPr id="3" name="リボン: 上に曲がる 2"/>
          <p:cNvSpPr/>
          <p:nvPr/>
        </p:nvSpPr>
        <p:spPr>
          <a:xfrm>
            <a:off x="3979573" y="5537915"/>
            <a:ext cx="8062174" cy="1120461"/>
          </a:xfrm>
          <a:prstGeom prst="ribbon2">
            <a:avLst>
              <a:gd name="adj1" fmla="val 16667"/>
              <a:gd name="adj2" fmla="val 7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a:t>コンピューターにニューラルネットワークの演算をさせる方法を手に入れた！</a:t>
            </a:r>
            <a:endParaRPr kumimoji="1" lang="ja-JP" altLang="en-US" sz="2400" b="1"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35</a:t>
            </a:fld>
            <a:endParaRPr kumimoji="1" lang="ja-JP" altLang="en-US"/>
          </a:p>
        </p:txBody>
      </p:sp>
    </p:spTree>
    <p:extLst>
      <p:ext uri="{BB962C8B-B14F-4D97-AF65-F5344CB8AC3E}">
        <p14:creationId xmlns:p14="http://schemas.microsoft.com/office/powerpoint/2010/main" val="1019478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32410" y="1678269"/>
            <a:ext cx="5353473" cy="4202146"/>
          </a:xfrm>
          <a:prstGeom prst="rect">
            <a:avLst/>
          </a:prstGeom>
        </p:spPr>
      </p:pic>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36</a:t>
            </a:fld>
            <a:endParaRPr kumimoji="1" lang="ja-JP" altLang="en-US"/>
          </a:p>
        </p:txBody>
      </p:sp>
      <p:sp>
        <p:nvSpPr>
          <p:cNvPr id="3" name="テキスト ボックス 2"/>
          <p:cNvSpPr txBox="1"/>
          <p:nvPr/>
        </p:nvSpPr>
        <p:spPr>
          <a:xfrm>
            <a:off x="5235317" y="689986"/>
            <a:ext cx="6750566" cy="584775"/>
          </a:xfrm>
          <a:prstGeom prst="rect">
            <a:avLst/>
          </a:prstGeom>
          <a:noFill/>
        </p:spPr>
        <p:txBody>
          <a:bodyPr wrap="none" rtlCol="0">
            <a:spAutoFit/>
          </a:bodyPr>
          <a:lstStyle/>
          <a:p>
            <a:r>
              <a:rPr lang="ja-JP" altLang="en-US" sz="3200" dirty="0"/>
              <a:t>だったら</a:t>
            </a:r>
            <a:r>
              <a:rPr lang="ja-JP" altLang="en-US" sz="3200" u="sng" dirty="0"/>
              <a:t>こいつ</a:t>
            </a:r>
            <a:r>
              <a:rPr lang="ja-JP" altLang="en-US" sz="3200" dirty="0"/>
              <a:t>も</a:t>
            </a:r>
            <a:r>
              <a:rPr lang="ja-JP" altLang="en-US" sz="3200" dirty="0" err="1"/>
              <a:t>いけるんじゃね</a:t>
            </a:r>
            <a:r>
              <a:rPr lang="ja-JP" altLang="en-US" sz="3200" dirty="0"/>
              <a:t>？</a:t>
            </a:r>
            <a:endParaRPr kumimoji="1" lang="ja-JP" altLang="en-US" sz="3200" dirty="0"/>
          </a:p>
        </p:txBody>
      </p:sp>
      <p:pic>
        <p:nvPicPr>
          <p:cNvPr id="4" name="図 3">
            <a:extLst>
              <a:ext uri="{FF2B5EF4-FFF2-40B4-BE49-F238E27FC236}">
                <a16:creationId xmlns="" xmlns:a16="http://schemas.microsoft.com/office/drawing/2014/main" id="{0F8E2870-559D-4680-80AA-3A951EB2F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4742" y="2336091"/>
            <a:ext cx="5777823" cy="3110908"/>
          </a:xfrm>
          <a:prstGeom prst="rect">
            <a:avLst/>
          </a:prstGeom>
        </p:spPr>
      </p:pic>
      <p:sp>
        <p:nvSpPr>
          <p:cNvPr id="5" name="矢印: 右 4">
            <a:extLst>
              <a:ext uri="{FF2B5EF4-FFF2-40B4-BE49-F238E27FC236}">
                <a16:creationId xmlns="" xmlns:a16="http://schemas.microsoft.com/office/drawing/2014/main" id="{4200E33D-186A-471E-A305-601CB3A50283}"/>
              </a:ext>
            </a:extLst>
          </p:cNvPr>
          <p:cNvSpPr/>
          <p:nvPr/>
        </p:nvSpPr>
        <p:spPr>
          <a:xfrm rot="4068837">
            <a:off x="7624292" y="1421482"/>
            <a:ext cx="862885" cy="57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8505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37</a:t>
            </a:fld>
            <a:endParaRPr kumimoji="1" lang="ja-JP" altLang="en-US"/>
          </a:p>
        </p:txBody>
      </p:sp>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7805" y="498195"/>
            <a:ext cx="5775254" cy="4533218"/>
          </a:xfrm>
          <a:prstGeom prst="rect">
            <a:avLst/>
          </a:prstGeom>
        </p:spPr>
      </p:pic>
      <p:sp>
        <p:nvSpPr>
          <p:cNvPr id="4" name="テキスト ボックス 3"/>
          <p:cNvSpPr txBox="1"/>
          <p:nvPr/>
        </p:nvSpPr>
        <p:spPr>
          <a:xfrm>
            <a:off x="6119964" y="1426142"/>
            <a:ext cx="406322" cy="412783"/>
          </a:xfrm>
          <a:prstGeom prst="rect">
            <a:avLst/>
          </a:prstGeom>
          <a:noFill/>
        </p:spPr>
        <p:txBody>
          <a:bodyPr wrap="square" rtlCol="0">
            <a:spAutoFit/>
          </a:bodyPr>
          <a:lstStyle/>
          <a:p>
            <a:r>
              <a:rPr kumimoji="1" lang="en-US" altLang="ja-JP" sz="1600" dirty="0"/>
              <a:t>1</a:t>
            </a:r>
            <a:endParaRPr kumimoji="1" lang="ja-JP" altLang="en-US" sz="1600" dirty="0"/>
          </a:p>
        </p:txBody>
      </p:sp>
      <p:sp>
        <p:nvSpPr>
          <p:cNvPr id="5" name="テキスト ボックス 4"/>
          <p:cNvSpPr txBox="1"/>
          <p:nvPr/>
        </p:nvSpPr>
        <p:spPr>
          <a:xfrm>
            <a:off x="6119964" y="1115351"/>
            <a:ext cx="406322" cy="412783"/>
          </a:xfrm>
          <a:prstGeom prst="rect">
            <a:avLst/>
          </a:prstGeom>
          <a:noFill/>
        </p:spPr>
        <p:txBody>
          <a:bodyPr wrap="square" rtlCol="0">
            <a:spAutoFit/>
          </a:bodyPr>
          <a:lstStyle/>
          <a:p>
            <a:r>
              <a:rPr kumimoji="1" lang="en-US" altLang="ja-JP" sz="1600" dirty="0"/>
              <a:t>0</a:t>
            </a:r>
            <a:endParaRPr kumimoji="1" lang="ja-JP" altLang="en-US" sz="1600" dirty="0"/>
          </a:p>
        </p:txBody>
      </p:sp>
      <p:sp>
        <p:nvSpPr>
          <p:cNvPr id="6" name="テキスト ボックス 5"/>
          <p:cNvSpPr txBox="1"/>
          <p:nvPr/>
        </p:nvSpPr>
        <p:spPr>
          <a:xfrm>
            <a:off x="6119964" y="1736934"/>
            <a:ext cx="406322" cy="412783"/>
          </a:xfrm>
          <a:prstGeom prst="rect">
            <a:avLst/>
          </a:prstGeom>
          <a:noFill/>
        </p:spPr>
        <p:txBody>
          <a:bodyPr wrap="square" rtlCol="0">
            <a:spAutoFit/>
          </a:bodyPr>
          <a:lstStyle/>
          <a:p>
            <a:r>
              <a:rPr kumimoji="1" lang="en-US" altLang="ja-JP" sz="1600" dirty="0"/>
              <a:t>2</a:t>
            </a:r>
            <a:endParaRPr kumimoji="1" lang="ja-JP" altLang="en-US" sz="1600" dirty="0"/>
          </a:p>
        </p:txBody>
      </p:sp>
      <p:sp>
        <p:nvSpPr>
          <p:cNvPr id="7" name="テキスト ボックス 6"/>
          <p:cNvSpPr txBox="1"/>
          <p:nvPr/>
        </p:nvSpPr>
        <p:spPr>
          <a:xfrm>
            <a:off x="6119964" y="2047725"/>
            <a:ext cx="406322" cy="412783"/>
          </a:xfrm>
          <a:prstGeom prst="rect">
            <a:avLst/>
          </a:prstGeom>
          <a:noFill/>
        </p:spPr>
        <p:txBody>
          <a:bodyPr wrap="square" rtlCol="0">
            <a:spAutoFit/>
          </a:bodyPr>
          <a:lstStyle/>
          <a:p>
            <a:r>
              <a:rPr kumimoji="1" lang="en-US" altLang="ja-JP" sz="1600" dirty="0"/>
              <a:t>3</a:t>
            </a:r>
            <a:endParaRPr kumimoji="1" lang="ja-JP" altLang="en-US" sz="1600" dirty="0"/>
          </a:p>
        </p:txBody>
      </p:sp>
      <p:sp>
        <p:nvSpPr>
          <p:cNvPr id="8" name="テキスト ボックス 7"/>
          <p:cNvSpPr txBox="1"/>
          <p:nvPr/>
        </p:nvSpPr>
        <p:spPr>
          <a:xfrm>
            <a:off x="6119964" y="2669308"/>
            <a:ext cx="406322" cy="412783"/>
          </a:xfrm>
          <a:prstGeom prst="rect">
            <a:avLst/>
          </a:prstGeom>
          <a:noFill/>
        </p:spPr>
        <p:txBody>
          <a:bodyPr wrap="square" rtlCol="0">
            <a:spAutoFit/>
          </a:bodyPr>
          <a:lstStyle/>
          <a:p>
            <a:r>
              <a:rPr kumimoji="1" lang="en-US" altLang="ja-JP" sz="1600" dirty="0"/>
              <a:t>5</a:t>
            </a:r>
            <a:endParaRPr kumimoji="1" lang="ja-JP" altLang="en-US" sz="1600" dirty="0"/>
          </a:p>
        </p:txBody>
      </p:sp>
      <p:sp>
        <p:nvSpPr>
          <p:cNvPr id="9" name="テキスト ボックス 8"/>
          <p:cNvSpPr txBox="1"/>
          <p:nvPr/>
        </p:nvSpPr>
        <p:spPr>
          <a:xfrm>
            <a:off x="6119964" y="2358517"/>
            <a:ext cx="406322" cy="412783"/>
          </a:xfrm>
          <a:prstGeom prst="rect">
            <a:avLst/>
          </a:prstGeom>
          <a:noFill/>
        </p:spPr>
        <p:txBody>
          <a:bodyPr wrap="square" rtlCol="0">
            <a:spAutoFit/>
          </a:bodyPr>
          <a:lstStyle/>
          <a:p>
            <a:r>
              <a:rPr lang="en-US" altLang="ja-JP" sz="1600" dirty="0"/>
              <a:t>4</a:t>
            </a:r>
            <a:endParaRPr kumimoji="1" lang="ja-JP" altLang="en-US" sz="1600" dirty="0"/>
          </a:p>
        </p:txBody>
      </p:sp>
      <p:sp>
        <p:nvSpPr>
          <p:cNvPr id="10" name="テキスト ボックス 9"/>
          <p:cNvSpPr txBox="1"/>
          <p:nvPr/>
        </p:nvSpPr>
        <p:spPr>
          <a:xfrm>
            <a:off x="6119964" y="2980099"/>
            <a:ext cx="406322" cy="412783"/>
          </a:xfrm>
          <a:prstGeom prst="rect">
            <a:avLst/>
          </a:prstGeom>
          <a:noFill/>
        </p:spPr>
        <p:txBody>
          <a:bodyPr wrap="square" rtlCol="0">
            <a:spAutoFit/>
          </a:bodyPr>
          <a:lstStyle/>
          <a:p>
            <a:r>
              <a:rPr kumimoji="1" lang="en-US" altLang="ja-JP" sz="1600" dirty="0"/>
              <a:t>6</a:t>
            </a:r>
            <a:endParaRPr kumimoji="1" lang="ja-JP" altLang="en-US" sz="1600" dirty="0"/>
          </a:p>
        </p:txBody>
      </p:sp>
      <p:sp>
        <p:nvSpPr>
          <p:cNvPr id="11" name="テキスト ボックス 10"/>
          <p:cNvSpPr txBox="1"/>
          <p:nvPr/>
        </p:nvSpPr>
        <p:spPr>
          <a:xfrm>
            <a:off x="6119964" y="3290891"/>
            <a:ext cx="406322" cy="412783"/>
          </a:xfrm>
          <a:prstGeom prst="rect">
            <a:avLst/>
          </a:prstGeom>
          <a:noFill/>
        </p:spPr>
        <p:txBody>
          <a:bodyPr wrap="square" rtlCol="0">
            <a:spAutoFit/>
          </a:bodyPr>
          <a:lstStyle/>
          <a:p>
            <a:r>
              <a:rPr kumimoji="1" lang="en-US" altLang="ja-JP" sz="1600" dirty="0"/>
              <a:t>7</a:t>
            </a:r>
            <a:endParaRPr kumimoji="1" lang="ja-JP" altLang="en-US" sz="1600" dirty="0"/>
          </a:p>
        </p:txBody>
      </p:sp>
      <p:sp>
        <p:nvSpPr>
          <p:cNvPr id="12" name="テキスト ボックス 11"/>
          <p:cNvSpPr txBox="1"/>
          <p:nvPr/>
        </p:nvSpPr>
        <p:spPr>
          <a:xfrm>
            <a:off x="6119964" y="3912478"/>
            <a:ext cx="406322" cy="412783"/>
          </a:xfrm>
          <a:prstGeom prst="rect">
            <a:avLst/>
          </a:prstGeom>
          <a:noFill/>
        </p:spPr>
        <p:txBody>
          <a:bodyPr wrap="square" rtlCol="0">
            <a:spAutoFit/>
          </a:bodyPr>
          <a:lstStyle/>
          <a:p>
            <a:r>
              <a:rPr kumimoji="1" lang="en-US" altLang="ja-JP" sz="1600" dirty="0"/>
              <a:t>9</a:t>
            </a:r>
            <a:endParaRPr kumimoji="1" lang="ja-JP" altLang="en-US" sz="1600" dirty="0"/>
          </a:p>
        </p:txBody>
      </p:sp>
      <p:sp>
        <p:nvSpPr>
          <p:cNvPr id="13" name="テキスト ボックス 12"/>
          <p:cNvSpPr txBox="1"/>
          <p:nvPr/>
        </p:nvSpPr>
        <p:spPr>
          <a:xfrm>
            <a:off x="6119964" y="3601682"/>
            <a:ext cx="406322" cy="412783"/>
          </a:xfrm>
          <a:prstGeom prst="rect">
            <a:avLst/>
          </a:prstGeom>
          <a:noFill/>
        </p:spPr>
        <p:txBody>
          <a:bodyPr wrap="square" rtlCol="0">
            <a:spAutoFit/>
          </a:bodyPr>
          <a:lstStyle/>
          <a:p>
            <a:r>
              <a:rPr lang="en-US" altLang="ja-JP" sz="1600" dirty="0"/>
              <a:t>8</a:t>
            </a:r>
            <a:endParaRPr kumimoji="1" lang="ja-JP" altLang="en-US" sz="1600" dirty="0"/>
          </a:p>
        </p:txBody>
      </p:sp>
      <p:sp>
        <p:nvSpPr>
          <p:cNvPr id="14" name="テキスト ボックス 13"/>
          <p:cNvSpPr txBox="1"/>
          <p:nvPr/>
        </p:nvSpPr>
        <p:spPr>
          <a:xfrm>
            <a:off x="1547373" y="2519204"/>
            <a:ext cx="784132" cy="562887"/>
          </a:xfrm>
          <a:prstGeom prst="rect">
            <a:avLst/>
          </a:prstGeom>
          <a:noFill/>
        </p:spPr>
        <p:txBody>
          <a:bodyPr wrap="square" rtlCol="0">
            <a:spAutoFit/>
          </a:bodyPr>
          <a:lstStyle/>
          <a:p>
            <a:r>
              <a:rPr kumimoji="1" lang="en-US" altLang="ja-JP" sz="2400" b="1" dirty="0"/>
              <a:t>W1</a:t>
            </a:r>
            <a:endParaRPr kumimoji="1" lang="ja-JP" altLang="en-US" sz="2400" b="1" dirty="0"/>
          </a:p>
        </p:txBody>
      </p:sp>
      <p:sp>
        <p:nvSpPr>
          <p:cNvPr id="15" name="テキスト ボックス 14"/>
          <p:cNvSpPr txBox="1"/>
          <p:nvPr/>
        </p:nvSpPr>
        <p:spPr>
          <a:xfrm>
            <a:off x="3178860" y="2483360"/>
            <a:ext cx="784132" cy="562887"/>
          </a:xfrm>
          <a:prstGeom prst="rect">
            <a:avLst/>
          </a:prstGeom>
          <a:noFill/>
        </p:spPr>
        <p:txBody>
          <a:bodyPr wrap="square" rtlCol="0">
            <a:spAutoFit/>
          </a:bodyPr>
          <a:lstStyle/>
          <a:p>
            <a:r>
              <a:rPr kumimoji="1" lang="en-US" altLang="ja-JP" sz="2400" b="1" dirty="0"/>
              <a:t>W2</a:t>
            </a:r>
            <a:endParaRPr kumimoji="1" lang="ja-JP" altLang="en-US" sz="2400" b="1" dirty="0"/>
          </a:p>
        </p:txBody>
      </p:sp>
      <p:sp>
        <p:nvSpPr>
          <p:cNvPr id="16" name="テキスト ボックス 15"/>
          <p:cNvSpPr txBox="1"/>
          <p:nvPr/>
        </p:nvSpPr>
        <p:spPr>
          <a:xfrm>
            <a:off x="4810346" y="2483380"/>
            <a:ext cx="784132" cy="562887"/>
          </a:xfrm>
          <a:prstGeom prst="rect">
            <a:avLst/>
          </a:prstGeom>
          <a:noFill/>
        </p:spPr>
        <p:txBody>
          <a:bodyPr wrap="square" rtlCol="0">
            <a:spAutoFit/>
          </a:bodyPr>
          <a:lstStyle/>
          <a:p>
            <a:r>
              <a:rPr kumimoji="1" lang="en-US" altLang="ja-JP" sz="2400" b="1" dirty="0"/>
              <a:t>W3</a:t>
            </a:r>
            <a:endParaRPr kumimoji="1" lang="ja-JP" altLang="en-US" sz="2400" b="1" dirty="0"/>
          </a:p>
        </p:txBody>
      </p:sp>
      <p:sp>
        <p:nvSpPr>
          <p:cNvPr id="17" name="テキスト ボックス 16"/>
          <p:cNvSpPr txBox="1"/>
          <p:nvPr/>
        </p:nvSpPr>
        <p:spPr>
          <a:xfrm>
            <a:off x="819364" y="5046445"/>
            <a:ext cx="424510" cy="562887"/>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18" name="テキスト ボックス 17"/>
          <p:cNvSpPr txBox="1"/>
          <p:nvPr/>
        </p:nvSpPr>
        <p:spPr>
          <a:xfrm>
            <a:off x="2394316" y="1140204"/>
            <a:ext cx="670774" cy="562887"/>
          </a:xfrm>
          <a:prstGeom prst="rect">
            <a:avLst/>
          </a:prstGeom>
          <a:noFill/>
        </p:spPr>
        <p:txBody>
          <a:bodyPr wrap="square" rtlCol="0">
            <a:spAutoFit/>
          </a:bodyPr>
          <a:lstStyle/>
          <a:p>
            <a:r>
              <a:rPr kumimoji="1" lang="en-US" altLang="ja-JP" sz="2400" b="1" dirty="0"/>
              <a:t>b1</a:t>
            </a:r>
            <a:endParaRPr kumimoji="1" lang="ja-JP" altLang="en-US" sz="2400" b="1" dirty="0"/>
          </a:p>
        </p:txBody>
      </p:sp>
      <p:sp>
        <p:nvSpPr>
          <p:cNvPr id="19" name="テキスト ボックス 18"/>
          <p:cNvSpPr txBox="1"/>
          <p:nvPr/>
        </p:nvSpPr>
        <p:spPr>
          <a:xfrm>
            <a:off x="4034778" y="108867"/>
            <a:ext cx="670774" cy="562887"/>
          </a:xfrm>
          <a:prstGeom prst="rect">
            <a:avLst/>
          </a:prstGeom>
          <a:noFill/>
        </p:spPr>
        <p:txBody>
          <a:bodyPr wrap="square" rtlCol="0">
            <a:spAutoFit/>
          </a:bodyPr>
          <a:lstStyle/>
          <a:p>
            <a:r>
              <a:rPr kumimoji="1" lang="en-US" altLang="ja-JP" sz="2400" b="1" dirty="0"/>
              <a:t>b2</a:t>
            </a:r>
            <a:endParaRPr kumimoji="1" lang="ja-JP" altLang="en-US" sz="2400" b="1" dirty="0"/>
          </a:p>
        </p:txBody>
      </p:sp>
      <p:sp>
        <p:nvSpPr>
          <p:cNvPr id="20" name="テキスト ボックス 19"/>
          <p:cNvSpPr txBox="1"/>
          <p:nvPr/>
        </p:nvSpPr>
        <p:spPr>
          <a:xfrm>
            <a:off x="5688899" y="696164"/>
            <a:ext cx="670774" cy="562887"/>
          </a:xfrm>
          <a:prstGeom prst="rect">
            <a:avLst/>
          </a:prstGeom>
          <a:noFill/>
        </p:spPr>
        <p:txBody>
          <a:bodyPr wrap="square" rtlCol="0">
            <a:spAutoFit/>
          </a:bodyPr>
          <a:lstStyle/>
          <a:p>
            <a:r>
              <a:rPr kumimoji="1" lang="en-US" altLang="ja-JP" sz="2400" b="1" dirty="0"/>
              <a:t>b3</a:t>
            </a:r>
            <a:endParaRPr kumimoji="1" lang="ja-JP" altLang="en-US" sz="2400" b="1" dirty="0"/>
          </a:p>
        </p:txBody>
      </p:sp>
      <p:sp>
        <p:nvSpPr>
          <p:cNvPr id="21" name="正方形/長方形 20"/>
          <p:cNvSpPr/>
          <p:nvPr/>
        </p:nvSpPr>
        <p:spPr>
          <a:xfrm>
            <a:off x="1586950" y="5329807"/>
            <a:ext cx="2536564"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z1=sig(W1</a:t>
            </a:r>
            <a:r>
              <a:rPr lang="ja-JP" altLang="en-US" sz="2000" b="1" dirty="0"/>
              <a:t>・</a:t>
            </a:r>
            <a:r>
              <a:rPr lang="en-US" altLang="ja-JP" sz="2000" b="1" dirty="0"/>
              <a:t>x+b1)</a:t>
            </a:r>
            <a:endParaRPr lang="ja-JP" altLang="en-US" sz="2000" b="1" dirty="0"/>
          </a:p>
        </p:txBody>
      </p:sp>
      <p:sp>
        <p:nvSpPr>
          <p:cNvPr id="22" name="正方形/長方形 21"/>
          <p:cNvSpPr/>
          <p:nvPr/>
        </p:nvSpPr>
        <p:spPr>
          <a:xfrm>
            <a:off x="3219960" y="5815310"/>
            <a:ext cx="2674278"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z2=sig(W2</a:t>
            </a:r>
            <a:r>
              <a:rPr lang="ja-JP" altLang="en-US" sz="2000" b="1" dirty="0"/>
              <a:t>・</a:t>
            </a:r>
            <a:r>
              <a:rPr lang="en-US" altLang="ja-JP" sz="2000" b="1" dirty="0"/>
              <a:t>z1+b2)</a:t>
            </a:r>
            <a:endParaRPr lang="ja-JP" altLang="en-US" sz="2000" b="1" dirty="0"/>
          </a:p>
        </p:txBody>
      </p:sp>
      <p:sp>
        <p:nvSpPr>
          <p:cNvPr id="23" name="正方形/長方形 22"/>
          <p:cNvSpPr/>
          <p:nvPr/>
        </p:nvSpPr>
        <p:spPr>
          <a:xfrm>
            <a:off x="5957787" y="6316280"/>
            <a:ext cx="2097190"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z3=W3</a:t>
            </a:r>
            <a:r>
              <a:rPr lang="ja-JP" altLang="en-US" sz="2000" b="1" dirty="0"/>
              <a:t>・</a:t>
            </a:r>
            <a:r>
              <a:rPr lang="en-US" altLang="ja-JP" sz="2000" b="1" dirty="0"/>
              <a:t>z2+b3</a:t>
            </a:r>
            <a:endParaRPr lang="ja-JP" altLang="en-US" sz="2000" b="1" dirty="0"/>
          </a:p>
        </p:txBody>
      </p:sp>
      <p:sp>
        <p:nvSpPr>
          <p:cNvPr id="24" name="テキスト ボックス 23"/>
          <p:cNvSpPr txBox="1"/>
          <p:nvPr/>
        </p:nvSpPr>
        <p:spPr>
          <a:xfrm>
            <a:off x="2643862" y="3912478"/>
            <a:ext cx="670774" cy="562887"/>
          </a:xfrm>
          <a:prstGeom prst="rect">
            <a:avLst/>
          </a:prstGeom>
          <a:noFill/>
        </p:spPr>
        <p:txBody>
          <a:bodyPr wrap="square" rtlCol="0">
            <a:spAutoFit/>
          </a:bodyPr>
          <a:lstStyle/>
          <a:p>
            <a:r>
              <a:rPr kumimoji="1" lang="en-US" altLang="ja-JP" sz="2400" b="1" dirty="0"/>
              <a:t>z1</a:t>
            </a:r>
            <a:endParaRPr kumimoji="1" lang="ja-JP" altLang="en-US" sz="2400" b="1" dirty="0"/>
          </a:p>
        </p:txBody>
      </p:sp>
      <p:sp>
        <p:nvSpPr>
          <p:cNvPr id="25" name="テキスト ボックス 24"/>
          <p:cNvSpPr txBox="1"/>
          <p:nvPr/>
        </p:nvSpPr>
        <p:spPr>
          <a:xfrm>
            <a:off x="4343410" y="4811139"/>
            <a:ext cx="670774" cy="562887"/>
          </a:xfrm>
          <a:prstGeom prst="rect">
            <a:avLst/>
          </a:prstGeom>
          <a:noFill/>
        </p:spPr>
        <p:txBody>
          <a:bodyPr wrap="square" rtlCol="0">
            <a:spAutoFit/>
          </a:bodyPr>
          <a:lstStyle/>
          <a:p>
            <a:r>
              <a:rPr kumimoji="1" lang="en-US" altLang="ja-JP" sz="2400" b="1" dirty="0"/>
              <a:t>z2</a:t>
            </a:r>
            <a:endParaRPr kumimoji="1" lang="ja-JP" altLang="en-US" sz="2400" b="1" dirty="0"/>
          </a:p>
        </p:txBody>
      </p:sp>
      <p:sp>
        <p:nvSpPr>
          <p:cNvPr id="26" name="テキスト ボックス 25"/>
          <p:cNvSpPr txBox="1"/>
          <p:nvPr/>
        </p:nvSpPr>
        <p:spPr>
          <a:xfrm>
            <a:off x="5815982" y="4230217"/>
            <a:ext cx="670774" cy="562887"/>
          </a:xfrm>
          <a:prstGeom prst="rect">
            <a:avLst/>
          </a:prstGeom>
          <a:noFill/>
        </p:spPr>
        <p:txBody>
          <a:bodyPr wrap="square" rtlCol="0">
            <a:spAutoFit/>
          </a:bodyPr>
          <a:lstStyle/>
          <a:p>
            <a:r>
              <a:rPr kumimoji="1" lang="en-US" altLang="ja-JP" sz="2400" b="1" dirty="0"/>
              <a:t>z3</a:t>
            </a:r>
            <a:endParaRPr kumimoji="1" lang="ja-JP" altLang="en-US" sz="2400" b="1" dirty="0"/>
          </a:p>
        </p:txBody>
      </p:sp>
      <p:sp>
        <p:nvSpPr>
          <p:cNvPr id="27" name="テキスト ボックス 26"/>
          <p:cNvSpPr txBox="1"/>
          <p:nvPr/>
        </p:nvSpPr>
        <p:spPr>
          <a:xfrm>
            <a:off x="1343822" y="2909327"/>
            <a:ext cx="1143754" cy="450309"/>
          </a:xfrm>
          <a:prstGeom prst="rect">
            <a:avLst/>
          </a:prstGeom>
          <a:noFill/>
        </p:spPr>
        <p:txBody>
          <a:bodyPr wrap="none" rtlCol="0">
            <a:spAutoFit/>
          </a:bodyPr>
          <a:lstStyle/>
          <a:p>
            <a:r>
              <a:rPr kumimoji="1" lang="en-US" altLang="ja-JP" dirty="0"/>
              <a:t>50x784</a:t>
            </a:r>
            <a:endParaRPr kumimoji="1" lang="ja-JP" altLang="en-US" dirty="0"/>
          </a:p>
        </p:txBody>
      </p:sp>
      <p:sp>
        <p:nvSpPr>
          <p:cNvPr id="28" name="テキスト ボックス 27"/>
          <p:cNvSpPr txBox="1"/>
          <p:nvPr/>
        </p:nvSpPr>
        <p:spPr>
          <a:xfrm>
            <a:off x="3010114" y="2871212"/>
            <a:ext cx="1143754" cy="450309"/>
          </a:xfrm>
          <a:prstGeom prst="rect">
            <a:avLst/>
          </a:prstGeom>
          <a:noFill/>
        </p:spPr>
        <p:txBody>
          <a:bodyPr wrap="none" rtlCol="0">
            <a:spAutoFit/>
          </a:bodyPr>
          <a:lstStyle/>
          <a:p>
            <a:r>
              <a:rPr kumimoji="1" lang="en-US" altLang="ja-JP" dirty="0"/>
              <a:t>100x50</a:t>
            </a:r>
            <a:endParaRPr kumimoji="1" lang="ja-JP" altLang="en-US" dirty="0"/>
          </a:p>
        </p:txBody>
      </p:sp>
      <p:sp>
        <p:nvSpPr>
          <p:cNvPr id="29" name="テキスト ボックス 28"/>
          <p:cNvSpPr txBox="1"/>
          <p:nvPr/>
        </p:nvSpPr>
        <p:spPr>
          <a:xfrm>
            <a:off x="4611831" y="2876298"/>
            <a:ext cx="1143754" cy="450309"/>
          </a:xfrm>
          <a:prstGeom prst="rect">
            <a:avLst/>
          </a:prstGeom>
          <a:noFill/>
        </p:spPr>
        <p:txBody>
          <a:bodyPr wrap="none" rtlCol="0">
            <a:spAutoFit/>
          </a:bodyPr>
          <a:lstStyle/>
          <a:p>
            <a:r>
              <a:rPr kumimoji="1" lang="en-US" altLang="ja-JP" dirty="0"/>
              <a:t>10x100</a:t>
            </a:r>
            <a:endParaRPr kumimoji="1" lang="ja-JP" altLang="en-US" dirty="0"/>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90376" y="900609"/>
            <a:ext cx="1573777" cy="1297924"/>
          </a:xfrm>
          <a:prstGeom prst="rect">
            <a:avLst/>
          </a:prstGeom>
        </p:spPr>
      </p:pic>
      <p:cxnSp>
        <p:nvCxnSpPr>
          <p:cNvPr id="31" name="直線コネクタ 30"/>
          <p:cNvCxnSpPr>
            <a:cxnSpLocks/>
          </p:cNvCxnSpPr>
          <p:nvPr/>
        </p:nvCxnSpPr>
        <p:spPr>
          <a:xfrm>
            <a:off x="2872526" y="4316832"/>
            <a:ext cx="0" cy="1011056"/>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cxnSpLocks/>
          </p:cNvCxnSpPr>
          <p:nvPr/>
        </p:nvCxnSpPr>
        <p:spPr>
          <a:xfrm>
            <a:off x="4611831" y="5190186"/>
            <a:ext cx="0" cy="672503"/>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cxnSpLocks/>
          </p:cNvCxnSpPr>
          <p:nvPr/>
        </p:nvCxnSpPr>
        <p:spPr>
          <a:xfrm>
            <a:off x="6126210" y="4655385"/>
            <a:ext cx="0" cy="1660895"/>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9524453" y="230326"/>
            <a:ext cx="2492990" cy="646331"/>
          </a:xfrm>
          <a:prstGeom prst="rect">
            <a:avLst/>
          </a:prstGeom>
          <a:noFill/>
        </p:spPr>
        <p:txBody>
          <a:bodyPr wrap="none" rtlCol="0">
            <a:spAutoFit/>
          </a:bodyPr>
          <a:lstStyle/>
          <a:p>
            <a:r>
              <a:rPr kumimoji="1" lang="ja-JP" altLang="en-US" dirty="0"/>
              <a:t>ここの理解、</a:t>
            </a:r>
            <a:endParaRPr kumimoji="1" lang="en-US" altLang="ja-JP" dirty="0"/>
          </a:p>
          <a:p>
            <a:r>
              <a:rPr lang="ja-JP" altLang="en-US" dirty="0"/>
              <a:t>今日の踏ん張りどころ</a:t>
            </a:r>
            <a:endParaRPr kumimoji="1" lang="ja-JP" altLang="en-US" dirty="0"/>
          </a:p>
        </p:txBody>
      </p:sp>
      <p:sp>
        <p:nvSpPr>
          <p:cNvPr id="36" name="テキスト ボックス 35">
            <a:extLst>
              <a:ext uri="{FF2B5EF4-FFF2-40B4-BE49-F238E27FC236}">
                <a16:creationId xmlns="" xmlns:a16="http://schemas.microsoft.com/office/drawing/2014/main" id="{06B0B5DE-DD12-4CD1-89D6-64141028FC4B}"/>
              </a:ext>
            </a:extLst>
          </p:cNvPr>
          <p:cNvSpPr txBox="1"/>
          <p:nvPr/>
        </p:nvSpPr>
        <p:spPr>
          <a:xfrm>
            <a:off x="7027368" y="3646265"/>
            <a:ext cx="4838747" cy="2246769"/>
          </a:xfrm>
          <a:prstGeom prst="rect">
            <a:avLst/>
          </a:prstGeom>
          <a:noFill/>
        </p:spPr>
        <p:txBody>
          <a:bodyPr wrap="square" rtlCol="0">
            <a:spAutoFit/>
          </a:bodyPr>
          <a:lstStyle/>
          <a:p>
            <a:r>
              <a:rPr lang="ja-JP" altLang="en-US" sz="2800" dirty="0"/>
              <a:t>層やノードの数が増えても、行列を使うとシンプルに表現できる</a:t>
            </a:r>
            <a:r>
              <a:rPr lang="en-US" altLang="ja-JP" sz="2800" dirty="0"/>
              <a:t>!</a:t>
            </a:r>
          </a:p>
          <a:p>
            <a:r>
              <a:rPr lang="ja-JP" altLang="en-US" sz="2800" dirty="0"/>
              <a:t>そして</a:t>
            </a:r>
            <a:r>
              <a:rPr lang="en-US" altLang="ja-JP" sz="2800" dirty="0"/>
              <a:t>Python</a:t>
            </a:r>
            <a:r>
              <a:rPr lang="ja-JP" altLang="en-US" sz="2800" dirty="0"/>
              <a:t>プログラムで記述できる。</a:t>
            </a:r>
          </a:p>
        </p:txBody>
      </p:sp>
    </p:spTree>
    <p:extLst>
      <p:ext uri="{BB962C8B-B14F-4D97-AF65-F5344CB8AC3E}">
        <p14:creationId xmlns:p14="http://schemas.microsoft.com/office/powerpoint/2010/main" val="665598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38</a:t>
            </a:fld>
            <a:endParaRPr kumimoji="1" lang="ja-JP" altLang="en-US"/>
          </a:p>
        </p:txBody>
      </p:sp>
      <p:sp>
        <p:nvSpPr>
          <p:cNvPr id="5" name="正方形/長方形 4">
            <a:extLst>
              <a:ext uri="{FF2B5EF4-FFF2-40B4-BE49-F238E27FC236}">
                <a16:creationId xmlns="" xmlns:a16="http://schemas.microsoft.com/office/drawing/2014/main" id="{EFD04759-2467-4088-8838-49AC161499D2}"/>
              </a:ext>
            </a:extLst>
          </p:cNvPr>
          <p:cNvSpPr/>
          <p:nvPr/>
        </p:nvSpPr>
        <p:spPr>
          <a:xfrm>
            <a:off x="689288" y="4636390"/>
            <a:ext cx="11133518" cy="9015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97114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normAutofit/>
          </a:bodyPr>
          <a:lstStyle/>
          <a:p>
            <a:r>
              <a:rPr kumimoji="1" lang="ja-JP" altLang="en-US" dirty="0"/>
              <a:t>手書き文字</a:t>
            </a:r>
            <a:r>
              <a:rPr kumimoji="1" lang="en-US" altLang="ja-JP" dirty="0"/>
              <a:t>(</a:t>
            </a:r>
            <a:r>
              <a:rPr kumimoji="1" lang="ja-JP" altLang="en-US" dirty="0"/>
              <a:t>数字</a:t>
            </a:r>
            <a:r>
              <a:rPr kumimoji="1" lang="en-US" altLang="ja-JP" dirty="0"/>
              <a:t>)</a:t>
            </a:r>
            <a:r>
              <a:rPr kumimoji="1" lang="ja-JP" altLang="en-US" dirty="0"/>
              <a:t>認識をさせてみる</a:t>
            </a:r>
          </a:p>
        </p:txBody>
      </p:sp>
      <p:sp>
        <p:nvSpPr>
          <p:cNvPr id="10" name="楕円 9"/>
          <p:cNvSpPr/>
          <p:nvPr/>
        </p:nvSpPr>
        <p:spPr>
          <a:xfrm>
            <a:off x="2086378" y="2279561"/>
            <a:ext cx="3116687" cy="31166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手書き文字認識</a:t>
            </a:r>
          </a:p>
        </p:txBody>
      </p:sp>
      <p:sp>
        <p:nvSpPr>
          <p:cNvPr id="11" name="楕円 10"/>
          <p:cNvSpPr/>
          <p:nvPr/>
        </p:nvSpPr>
        <p:spPr>
          <a:xfrm>
            <a:off x="6875173" y="2279561"/>
            <a:ext cx="3116687" cy="31166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ディープラーニング</a:t>
            </a:r>
          </a:p>
        </p:txBody>
      </p:sp>
      <p:sp>
        <p:nvSpPr>
          <p:cNvPr id="13" name="矢印: 左右 12"/>
          <p:cNvSpPr/>
          <p:nvPr/>
        </p:nvSpPr>
        <p:spPr>
          <a:xfrm>
            <a:off x="5311463" y="3322749"/>
            <a:ext cx="1455312" cy="81136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5563668" y="1975856"/>
            <a:ext cx="950901" cy="1862048"/>
          </a:xfrm>
          <a:prstGeom prst="rect">
            <a:avLst/>
          </a:prstGeom>
          <a:noFill/>
        </p:spPr>
        <p:txBody>
          <a:bodyPr wrap="none" rtlCol="0">
            <a:spAutoFit/>
          </a:bodyPr>
          <a:lstStyle/>
          <a:p>
            <a:r>
              <a:rPr kumimoji="1" lang="en-US" altLang="ja-JP" sz="11500" dirty="0"/>
              <a:t>?</a:t>
            </a:r>
            <a:endParaRPr kumimoji="1" lang="ja-JP" altLang="en-US" sz="11500" dirty="0"/>
          </a:p>
        </p:txBody>
      </p:sp>
      <p:sp>
        <p:nvSpPr>
          <p:cNvPr id="15" name="テキスト ボックス 14"/>
          <p:cNvSpPr txBox="1"/>
          <p:nvPr/>
        </p:nvSpPr>
        <p:spPr>
          <a:xfrm>
            <a:off x="4508300" y="4233593"/>
            <a:ext cx="3005951" cy="400110"/>
          </a:xfrm>
          <a:prstGeom prst="rect">
            <a:avLst/>
          </a:prstGeom>
          <a:noFill/>
        </p:spPr>
        <p:txBody>
          <a:bodyPr wrap="none" rtlCol="0">
            <a:spAutoFit/>
          </a:bodyPr>
          <a:lstStyle/>
          <a:p>
            <a:r>
              <a:rPr lang="ja-JP" altLang="en-US" sz="2000" dirty="0"/>
              <a:t>一体どう結びつくのか？</a:t>
            </a:r>
            <a:endParaRPr kumimoji="1" lang="ja-JP" altLang="en-US" sz="2000" dirty="0"/>
          </a:p>
        </p:txBody>
      </p:sp>
      <p:sp>
        <p:nvSpPr>
          <p:cNvPr id="8" name="テキスト ボックス 7">
            <a:extLst>
              <a:ext uri="{FF2B5EF4-FFF2-40B4-BE49-F238E27FC236}">
                <a16:creationId xmlns="" xmlns:a16="http://schemas.microsoft.com/office/drawing/2014/main" id="{25BC232E-53AB-41DE-9BCD-D92D66567AF7}"/>
              </a:ext>
            </a:extLst>
          </p:cNvPr>
          <p:cNvSpPr txBox="1"/>
          <p:nvPr/>
        </p:nvSpPr>
        <p:spPr>
          <a:xfrm>
            <a:off x="5563668" y="6187625"/>
            <a:ext cx="6340197" cy="400110"/>
          </a:xfrm>
          <a:prstGeom prst="rect">
            <a:avLst/>
          </a:prstGeom>
          <a:noFill/>
        </p:spPr>
        <p:txBody>
          <a:bodyPr wrap="none" rtlCol="0">
            <a:spAutoFit/>
          </a:bodyPr>
          <a:lstStyle/>
          <a:p>
            <a:r>
              <a:rPr kumimoji="1" lang="ja-JP" altLang="en-US" sz="2000" dirty="0"/>
              <a:t>人間が文字認識する、をホワイトボード</a:t>
            </a:r>
            <a:r>
              <a:rPr lang="ja-JP" altLang="en-US" sz="2000" dirty="0"/>
              <a:t>でやってみる</a:t>
            </a:r>
            <a:endParaRPr kumimoji="1" lang="ja-JP" altLang="en-US" sz="2000" dirty="0"/>
          </a:p>
        </p:txBody>
      </p:sp>
    </p:spTree>
    <p:extLst>
      <p:ext uri="{BB962C8B-B14F-4D97-AF65-F5344CB8AC3E}">
        <p14:creationId xmlns:p14="http://schemas.microsoft.com/office/powerpoint/2010/main" val="2177353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7883F67-01E3-4F9B-B977-B6ADEA594F3F}"/>
              </a:ext>
            </a:extLst>
          </p:cNvPr>
          <p:cNvSpPr>
            <a:spLocks noGrp="1"/>
          </p:cNvSpPr>
          <p:nvPr>
            <p:ph type="title"/>
          </p:nvPr>
        </p:nvSpPr>
        <p:spPr/>
        <p:txBody>
          <a:bodyPr/>
          <a:lstStyle/>
          <a:p>
            <a:r>
              <a:rPr kumimoji="1" lang="ja-JP" altLang="en-US" dirty="0"/>
              <a:t>今日の立ち位置 </a:t>
            </a:r>
            <a:r>
              <a:rPr kumimoji="1" lang="en-US" altLang="ja-JP" dirty="0"/>
              <a:t>~ </a:t>
            </a:r>
            <a:r>
              <a:rPr kumimoji="1" lang="ja-JP" altLang="en-US" dirty="0"/>
              <a:t>人工知能を学ぶ中で</a:t>
            </a:r>
          </a:p>
        </p:txBody>
      </p:sp>
      <p:sp>
        <p:nvSpPr>
          <p:cNvPr id="4" name="スライド番号プレースホルダー 3">
            <a:extLst>
              <a:ext uri="{FF2B5EF4-FFF2-40B4-BE49-F238E27FC236}">
                <a16:creationId xmlns="" xmlns:a16="http://schemas.microsoft.com/office/drawing/2014/main" id="{33ED8DB8-A600-43EF-B94C-BD26E0F6F9AD}"/>
              </a:ext>
            </a:extLst>
          </p:cNvPr>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4</a:t>
            </a:fld>
            <a:endParaRPr kumimoji="1" lang="ja-JP" altLang="en-US"/>
          </a:p>
        </p:txBody>
      </p:sp>
      <p:sp>
        <p:nvSpPr>
          <p:cNvPr id="10" name="直角三角形 9">
            <a:extLst>
              <a:ext uri="{FF2B5EF4-FFF2-40B4-BE49-F238E27FC236}">
                <a16:creationId xmlns="" xmlns:a16="http://schemas.microsoft.com/office/drawing/2014/main" id="{305390EB-543A-4A01-A9D4-75CC49181E29}"/>
              </a:ext>
            </a:extLst>
          </p:cNvPr>
          <p:cNvSpPr/>
          <p:nvPr/>
        </p:nvSpPr>
        <p:spPr>
          <a:xfrm>
            <a:off x="567740" y="1906072"/>
            <a:ext cx="1326524" cy="4450277"/>
          </a:xfrm>
          <a:prstGeom prst="rtTriangle">
            <a:avLst/>
          </a:prstGeom>
          <a:gradFill flip="none" rotWithShape="1">
            <a:gsLst>
              <a:gs pos="0">
                <a:schemeClr val="bg1"/>
              </a:gs>
              <a:gs pos="100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a:extLst>
              <a:ext uri="{FF2B5EF4-FFF2-40B4-BE49-F238E27FC236}">
                <a16:creationId xmlns="" xmlns:a16="http://schemas.microsoft.com/office/drawing/2014/main" id="{498C1E02-D024-464D-B89F-5F71ADD6447D}"/>
              </a:ext>
            </a:extLst>
          </p:cNvPr>
          <p:cNvSpPr/>
          <p:nvPr/>
        </p:nvSpPr>
        <p:spPr>
          <a:xfrm rot="10800000">
            <a:off x="951961" y="1906071"/>
            <a:ext cx="1326524" cy="4450277"/>
          </a:xfrm>
          <a:prstGeom prst="rtTriangle">
            <a:avLst/>
          </a:prstGeom>
          <a:gradFill flip="none" rotWithShape="1">
            <a:gsLst>
              <a:gs pos="0">
                <a:schemeClr val="bg1"/>
              </a:gs>
              <a:gs pos="10000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 xmlns:a16="http://schemas.microsoft.com/office/drawing/2014/main" id="{08432152-5EDF-4F85-AC61-157C5D7894D8}"/>
              </a:ext>
            </a:extLst>
          </p:cNvPr>
          <p:cNvSpPr txBox="1"/>
          <p:nvPr/>
        </p:nvSpPr>
        <p:spPr>
          <a:xfrm>
            <a:off x="202092" y="2137893"/>
            <a:ext cx="3416320" cy="523220"/>
          </a:xfrm>
          <a:prstGeom prst="rect">
            <a:avLst/>
          </a:prstGeom>
          <a:noFill/>
        </p:spPr>
        <p:txBody>
          <a:bodyPr wrap="none" rtlCol="0">
            <a:spAutoFit/>
          </a:bodyPr>
          <a:lstStyle/>
          <a:p>
            <a:r>
              <a:rPr kumimoji="1" lang="ja-JP" altLang="en-US" sz="2800" dirty="0"/>
              <a:t>社会・ビジネス視点</a:t>
            </a:r>
          </a:p>
        </p:txBody>
      </p:sp>
      <p:sp>
        <p:nvSpPr>
          <p:cNvPr id="14" name="テキスト ボックス 13">
            <a:extLst>
              <a:ext uri="{FF2B5EF4-FFF2-40B4-BE49-F238E27FC236}">
                <a16:creationId xmlns="" xmlns:a16="http://schemas.microsoft.com/office/drawing/2014/main" id="{A4AF82C5-7E1B-4524-9B47-CA2E75000EDB}"/>
              </a:ext>
            </a:extLst>
          </p:cNvPr>
          <p:cNvSpPr txBox="1"/>
          <p:nvPr/>
        </p:nvSpPr>
        <p:spPr>
          <a:xfrm>
            <a:off x="201561" y="4945913"/>
            <a:ext cx="3057247" cy="954107"/>
          </a:xfrm>
          <a:prstGeom prst="rect">
            <a:avLst/>
          </a:prstGeom>
          <a:noFill/>
        </p:spPr>
        <p:txBody>
          <a:bodyPr wrap="none" rtlCol="0">
            <a:spAutoFit/>
          </a:bodyPr>
          <a:lstStyle/>
          <a:p>
            <a:r>
              <a:rPr lang="ja-JP" altLang="en-US" sz="2800" dirty="0"/>
              <a:t>サイエンス・</a:t>
            </a:r>
            <a:endParaRPr lang="en-US" altLang="ja-JP" sz="2800" dirty="0"/>
          </a:p>
          <a:p>
            <a:r>
              <a:rPr lang="ja-JP" altLang="en-US" sz="2800" dirty="0"/>
              <a:t>テクノロジー視点</a:t>
            </a:r>
            <a:endParaRPr kumimoji="1" lang="ja-JP" altLang="en-US" sz="2800" dirty="0"/>
          </a:p>
        </p:txBody>
      </p:sp>
      <p:pic>
        <p:nvPicPr>
          <p:cNvPr id="17" name="図 16">
            <a:extLst>
              <a:ext uri="{FF2B5EF4-FFF2-40B4-BE49-F238E27FC236}">
                <a16:creationId xmlns="" xmlns:a16="http://schemas.microsoft.com/office/drawing/2014/main" id="{46EC6A20-F527-4E21-BF73-424BFCED800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095035" y="5127989"/>
            <a:ext cx="3183790" cy="153855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6" name="図 15">
            <a:extLst>
              <a:ext uri="{FF2B5EF4-FFF2-40B4-BE49-F238E27FC236}">
                <a16:creationId xmlns="" xmlns:a16="http://schemas.microsoft.com/office/drawing/2014/main" id="{8FAAB182-EB13-499C-BBC7-3BA3E47226A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23592" y="4550796"/>
            <a:ext cx="2993752" cy="17951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5" name="図 14">
            <a:extLst>
              <a:ext uri="{FF2B5EF4-FFF2-40B4-BE49-F238E27FC236}">
                <a16:creationId xmlns="" xmlns:a16="http://schemas.microsoft.com/office/drawing/2014/main" id="{162B2B50-EC2E-43A0-B39F-817899920FC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654332" y="1803044"/>
            <a:ext cx="2181552" cy="162764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2" name="図 21">
            <a:extLst>
              <a:ext uri="{FF2B5EF4-FFF2-40B4-BE49-F238E27FC236}">
                <a16:creationId xmlns="" xmlns:a16="http://schemas.microsoft.com/office/drawing/2014/main" id="{E7ED47C9-F82F-4736-A784-3705BCA64CA8}"/>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653062" y="4070984"/>
            <a:ext cx="2423237" cy="198441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24" name="直線コネクタ 23">
            <a:extLst>
              <a:ext uri="{FF2B5EF4-FFF2-40B4-BE49-F238E27FC236}">
                <a16:creationId xmlns="" xmlns:a16="http://schemas.microsoft.com/office/drawing/2014/main" id="{E4E3E7EC-947B-4DB4-A47E-454FF2D3DC99}"/>
              </a:ext>
            </a:extLst>
          </p:cNvPr>
          <p:cNvCxnSpPr>
            <a:cxnSpLocks/>
          </p:cNvCxnSpPr>
          <p:nvPr/>
        </p:nvCxnSpPr>
        <p:spPr>
          <a:xfrm flipH="1" flipV="1">
            <a:off x="2453208" y="3950931"/>
            <a:ext cx="4364136" cy="2486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 xmlns:a16="http://schemas.microsoft.com/office/drawing/2014/main" id="{58070E0B-58FA-430C-85A1-5784C1813F34}"/>
              </a:ext>
            </a:extLst>
          </p:cNvPr>
          <p:cNvSpPr txBox="1"/>
          <p:nvPr/>
        </p:nvSpPr>
        <p:spPr>
          <a:xfrm>
            <a:off x="4600013" y="3604102"/>
            <a:ext cx="2339102" cy="461665"/>
          </a:xfrm>
          <a:prstGeom prst="rect">
            <a:avLst/>
          </a:prstGeom>
          <a:noFill/>
        </p:spPr>
        <p:txBody>
          <a:bodyPr wrap="none" rtlCol="0">
            <a:spAutoFit/>
          </a:bodyPr>
          <a:lstStyle/>
          <a:p>
            <a:r>
              <a:rPr lang="ja-JP" altLang="en-US" sz="2400" dirty="0">
                <a:solidFill>
                  <a:srgbClr val="FF0000"/>
                </a:solidFill>
              </a:rPr>
              <a:t>コトバノチガイ</a:t>
            </a:r>
            <a:endParaRPr kumimoji="1" lang="ja-JP" altLang="en-US" sz="2400" dirty="0">
              <a:solidFill>
                <a:srgbClr val="FF0000"/>
              </a:solidFill>
            </a:endParaRPr>
          </a:p>
        </p:txBody>
      </p:sp>
      <p:sp>
        <p:nvSpPr>
          <p:cNvPr id="5" name="テキスト ボックス 4">
            <a:extLst>
              <a:ext uri="{FF2B5EF4-FFF2-40B4-BE49-F238E27FC236}">
                <a16:creationId xmlns="" xmlns:a16="http://schemas.microsoft.com/office/drawing/2014/main" id="{B237F5A1-86E0-4323-9D61-C39D48E979E0}"/>
              </a:ext>
            </a:extLst>
          </p:cNvPr>
          <p:cNvSpPr txBox="1"/>
          <p:nvPr/>
        </p:nvSpPr>
        <p:spPr>
          <a:xfrm>
            <a:off x="656051" y="2557456"/>
            <a:ext cx="3027522" cy="923330"/>
          </a:xfrm>
          <a:prstGeom prst="rect">
            <a:avLst/>
          </a:prstGeom>
          <a:noFill/>
        </p:spPr>
        <p:txBody>
          <a:bodyPr wrap="square" rtlCol="0">
            <a:spAutoFit/>
          </a:bodyPr>
          <a:lstStyle/>
          <a:p>
            <a:r>
              <a:rPr lang="ja-JP" altLang="en-US" dirty="0"/>
              <a:t>ディープラーニングで何ができるのか、世の中がどう変わるのか</a:t>
            </a:r>
            <a:endParaRPr lang="en-US" altLang="ja-JP" dirty="0"/>
          </a:p>
        </p:txBody>
      </p:sp>
      <p:sp>
        <p:nvSpPr>
          <p:cNvPr id="6" name="テキスト ボックス 5">
            <a:extLst>
              <a:ext uri="{FF2B5EF4-FFF2-40B4-BE49-F238E27FC236}">
                <a16:creationId xmlns="" xmlns:a16="http://schemas.microsoft.com/office/drawing/2014/main" id="{F6E7FDCA-0F63-446E-9590-69518BECA77E}"/>
              </a:ext>
            </a:extLst>
          </p:cNvPr>
          <p:cNvSpPr txBox="1"/>
          <p:nvPr/>
        </p:nvSpPr>
        <p:spPr>
          <a:xfrm>
            <a:off x="585828" y="5792258"/>
            <a:ext cx="2691683" cy="923330"/>
          </a:xfrm>
          <a:prstGeom prst="rect">
            <a:avLst/>
          </a:prstGeom>
          <a:noFill/>
        </p:spPr>
        <p:txBody>
          <a:bodyPr wrap="square" rtlCol="0">
            <a:spAutoFit/>
          </a:bodyPr>
          <a:lstStyle/>
          <a:p>
            <a:r>
              <a:rPr lang="ja-JP" altLang="en-US" dirty="0"/>
              <a:t>ディープラーニングってそもそも中身は何をやっているのか</a:t>
            </a:r>
          </a:p>
        </p:txBody>
      </p:sp>
      <p:sp>
        <p:nvSpPr>
          <p:cNvPr id="7" name="矢印: 右 6">
            <a:extLst>
              <a:ext uri="{FF2B5EF4-FFF2-40B4-BE49-F238E27FC236}">
                <a16:creationId xmlns="" xmlns:a16="http://schemas.microsoft.com/office/drawing/2014/main" id="{318B1AF1-658C-47FF-BB22-85EDB7C81CDF}"/>
              </a:ext>
            </a:extLst>
          </p:cNvPr>
          <p:cNvSpPr/>
          <p:nvPr/>
        </p:nvSpPr>
        <p:spPr>
          <a:xfrm flipH="1">
            <a:off x="8877034" y="4490378"/>
            <a:ext cx="874941" cy="132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 xmlns:a16="http://schemas.microsoft.com/office/drawing/2014/main" id="{C8128318-1C4E-4CF0-8A72-F2B79FAAB111}"/>
              </a:ext>
            </a:extLst>
          </p:cNvPr>
          <p:cNvSpPr txBox="1"/>
          <p:nvPr/>
        </p:nvSpPr>
        <p:spPr>
          <a:xfrm>
            <a:off x="9887604" y="4563926"/>
            <a:ext cx="2095375" cy="1200329"/>
          </a:xfrm>
          <a:prstGeom prst="rect">
            <a:avLst/>
          </a:prstGeom>
          <a:noFill/>
        </p:spPr>
        <p:txBody>
          <a:bodyPr wrap="square" rtlCol="0">
            <a:spAutoFit/>
          </a:bodyPr>
          <a:lstStyle/>
          <a:p>
            <a:r>
              <a:rPr lang="ja-JP" altLang="en-US" sz="2400" dirty="0"/>
              <a:t>今日はこちら側の基礎的なところ</a:t>
            </a:r>
            <a:endParaRPr lang="en-US" altLang="ja-JP" sz="2400" dirty="0"/>
          </a:p>
        </p:txBody>
      </p:sp>
      <p:pic>
        <p:nvPicPr>
          <p:cNvPr id="11" name="図 10">
            <a:extLst>
              <a:ext uri="{FF2B5EF4-FFF2-40B4-BE49-F238E27FC236}">
                <a16:creationId xmlns="" xmlns:a16="http://schemas.microsoft.com/office/drawing/2014/main" id="{D1C4EADF-645B-4681-8E74-A82B8A8DDEC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5400000">
            <a:off x="6879617" y="2219014"/>
            <a:ext cx="2194099" cy="1375175"/>
          </a:xfrm>
          <a:prstGeom prst="rect">
            <a:avLst/>
          </a:prstGeom>
        </p:spPr>
      </p:pic>
      <p:pic>
        <p:nvPicPr>
          <p:cNvPr id="23" name="図 22">
            <a:extLst>
              <a:ext uri="{FF2B5EF4-FFF2-40B4-BE49-F238E27FC236}">
                <a16:creationId xmlns="" xmlns:a16="http://schemas.microsoft.com/office/drawing/2014/main" id="{E35BBA7A-B1B8-45D0-B234-E793608B66C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5400000">
            <a:off x="6879617" y="4571711"/>
            <a:ext cx="2194099" cy="1375175"/>
          </a:xfrm>
          <a:prstGeom prst="rect">
            <a:avLst/>
          </a:prstGeom>
        </p:spPr>
      </p:pic>
      <p:sp>
        <p:nvSpPr>
          <p:cNvPr id="26" name="テキスト ボックス 25">
            <a:extLst>
              <a:ext uri="{FF2B5EF4-FFF2-40B4-BE49-F238E27FC236}">
                <a16:creationId xmlns="" xmlns:a16="http://schemas.microsoft.com/office/drawing/2014/main" id="{2343B18F-6F88-4959-8646-FCF1E6025318}"/>
              </a:ext>
            </a:extLst>
          </p:cNvPr>
          <p:cNvSpPr txBox="1"/>
          <p:nvPr/>
        </p:nvSpPr>
        <p:spPr>
          <a:xfrm>
            <a:off x="8831575" y="3561853"/>
            <a:ext cx="3118134" cy="461665"/>
          </a:xfrm>
          <a:prstGeom prst="rect">
            <a:avLst/>
          </a:prstGeom>
          <a:noFill/>
        </p:spPr>
        <p:txBody>
          <a:bodyPr wrap="square" rtlCol="0">
            <a:spAutoFit/>
          </a:bodyPr>
          <a:lstStyle/>
          <a:p>
            <a:r>
              <a:rPr lang="ja-JP" altLang="en-US" sz="2400" dirty="0"/>
              <a:t>両方の目を持とう</a:t>
            </a:r>
            <a:r>
              <a:rPr lang="en-US" altLang="ja-JP" sz="2400" dirty="0"/>
              <a:t>!</a:t>
            </a:r>
          </a:p>
        </p:txBody>
      </p:sp>
    </p:spTree>
    <p:extLst>
      <p:ext uri="{BB962C8B-B14F-4D97-AF65-F5344CB8AC3E}">
        <p14:creationId xmlns:p14="http://schemas.microsoft.com/office/powerpoint/2010/main" val="1119866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 xmlns:a16="http://schemas.microsoft.com/office/drawing/2014/main" id="{38361D05-881F-41C6-9FA3-C211598A2590}"/>
              </a:ext>
            </a:extLst>
          </p:cNvPr>
          <p:cNvPicPr>
            <a:picLocks noChangeAspect="1"/>
          </p:cNvPicPr>
          <p:nvPr/>
        </p:nvPicPr>
        <p:blipFill>
          <a:blip r:embed="rId2"/>
          <a:stretch>
            <a:fillRect/>
          </a:stretch>
        </p:blipFill>
        <p:spPr>
          <a:xfrm>
            <a:off x="2925353" y="1886975"/>
            <a:ext cx="6277447" cy="4482426"/>
          </a:xfrm>
          <a:prstGeom prst="rect">
            <a:avLst/>
          </a:prstGeom>
        </p:spPr>
      </p:pic>
      <p:sp>
        <p:nvSpPr>
          <p:cNvPr id="38" name="テキスト ボックス 37"/>
          <p:cNvSpPr txBox="1"/>
          <p:nvPr/>
        </p:nvSpPr>
        <p:spPr>
          <a:xfrm>
            <a:off x="8695206" y="3030255"/>
            <a:ext cx="333255" cy="338554"/>
          </a:xfrm>
          <a:prstGeom prst="rect">
            <a:avLst/>
          </a:prstGeom>
          <a:noFill/>
        </p:spPr>
        <p:txBody>
          <a:bodyPr wrap="square" rtlCol="0">
            <a:spAutoFit/>
          </a:bodyPr>
          <a:lstStyle/>
          <a:p>
            <a:r>
              <a:rPr kumimoji="1" lang="en-US" altLang="ja-JP" sz="1600" dirty="0"/>
              <a:t>1</a:t>
            </a:r>
            <a:endParaRPr kumimoji="1" lang="ja-JP" altLang="en-US" sz="1600" dirty="0"/>
          </a:p>
        </p:txBody>
      </p:sp>
      <p:sp>
        <p:nvSpPr>
          <p:cNvPr id="39" name="テキスト ボックス 38"/>
          <p:cNvSpPr txBox="1"/>
          <p:nvPr/>
        </p:nvSpPr>
        <p:spPr>
          <a:xfrm>
            <a:off x="8695206" y="2775352"/>
            <a:ext cx="333255" cy="338554"/>
          </a:xfrm>
          <a:prstGeom prst="rect">
            <a:avLst/>
          </a:prstGeom>
          <a:noFill/>
        </p:spPr>
        <p:txBody>
          <a:bodyPr wrap="square" rtlCol="0">
            <a:spAutoFit/>
          </a:bodyPr>
          <a:lstStyle/>
          <a:p>
            <a:r>
              <a:rPr kumimoji="1" lang="en-US" altLang="ja-JP" sz="1600" dirty="0"/>
              <a:t>0</a:t>
            </a:r>
            <a:endParaRPr kumimoji="1" lang="ja-JP" altLang="en-US" sz="1600" dirty="0"/>
          </a:p>
        </p:txBody>
      </p:sp>
      <p:sp>
        <p:nvSpPr>
          <p:cNvPr id="40" name="テキスト ボックス 39"/>
          <p:cNvSpPr txBox="1"/>
          <p:nvPr/>
        </p:nvSpPr>
        <p:spPr>
          <a:xfrm>
            <a:off x="8695206" y="3285158"/>
            <a:ext cx="333255" cy="338554"/>
          </a:xfrm>
          <a:prstGeom prst="rect">
            <a:avLst/>
          </a:prstGeom>
          <a:noFill/>
        </p:spPr>
        <p:txBody>
          <a:bodyPr wrap="square" rtlCol="0">
            <a:spAutoFit/>
          </a:bodyPr>
          <a:lstStyle/>
          <a:p>
            <a:r>
              <a:rPr kumimoji="1" lang="en-US" altLang="ja-JP" sz="1600" dirty="0"/>
              <a:t>2</a:t>
            </a:r>
            <a:endParaRPr kumimoji="1" lang="ja-JP" altLang="en-US" sz="1600" dirty="0"/>
          </a:p>
        </p:txBody>
      </p:sp>
      <p:sp>
        <p:nvSpPr>
          <p:cNvPr id="41" name="テキスト ボックス 40"/>
          <p:cNvSpPr txBox="1"/>
          <p:nvPr/>
        </p:nvSpPr>
        <p:spPr>
          <a:xfrm>
            <a:off x="8695206" y="3540061"/>
            <a:ext cx="333255" cy="338554"/>
          </a:xfrm>
          <a:prstGeom prst="rect">
            <a:avLst/>
          </a:prstGeom>
          <a:noFill/>
        </p:spPr>
        <p:txBody>
          <a:bodyPr wrap="square" rtlCol="0">
            <a:spAutoFit/>
          </a:bodyPr>
          <a:lstStyle/>
          <a:p>
            <a:r>
              <a:rPr kumimoji="1" lang="en-US" altLang="ja-JP" sz="1600" dirty="0"/>
              <a:t>3</a:t>
            </a:r>
            <a:endParaRPr kumimoji="1" lang="ja-JP" altLang="en-US" sz="1600" dirty="0"/>
          </a:p>
        </p:txBody>
      </p:sp>
      <p:sp>
        <p:nvSpPr>
          <p:cNvPr id="42" name="テキスト ボックス 41"/>
          <p:cNvSpPr txBox="1"/>
          <p:nvPr/>
        </p:nvSpPr>
        <p:spPr>
          <a:xfrm>
            <a:off x="8695206" y="4049867"/>
            <a:ext cx="333255" cy="338554"/>
          </a:xfrm>
          <a:prstGeom prst="rect">
            <a:avLst/>
          </a:prstGeom>
          <a:noFill/>
        </p:spPr>
        <p:txBody>
          <a:bodyPr wrap="square" rtlCol="0">
            <a:spAutoFit/>
          </a:bodyPr>
          <a:lstStyle/>
          <a:p>
            <a:r>
              <a:rPr kumimoji="1" lang="en-US" altLang="ja-JP" sz="1600" dirty="0"/>
              <a:t>5</a:t>
            </a:r>
            <a:endParaRPr kumimoji="1" lang="ja-JP" altLang="en-US" sz="1600" dirty="0"/>
          </a:p>
        </p:txBody>
      </p:sp>
      <p:sp>
        <p:nvSpPr>
          <p:cNvPr id="43" name="テキスト ボックス 42"/>
          <p:cNvSpPr txBox="1"/>
          <p:nvPr/>
        </p:nvSpPr>
        <p:spPr>
          <a:xfrm>
            <a:off x="8695206" y="3794964"/>
            <a:ext cx="333255" cy="338554"/>
          </a:xfrm>
          <a:prstGeom prst="rect">
            <a:avLst/>
          </a:prstGeom>
          <a:noFill/>
        </p:spPr>
        <p:txBody>
          <a:bodyPr wrap="square" rtlCol="0">
            <a:spAutoFit/>
          </a:bodyPr>
          <a:lstStyle/>
          <a:p>
            <a:r>
              <a:rPr lang="en-US" altLang="ja-JP" sz="1600" dirty="0"/>
              <a:t>4</a:t>
            </a:r>
            <a:endParaRPr kumimoji="1" lang="ja-JP" altLang="en-US" sz="1600" dirty="0"/>
          </a:p>
        </p:txBody>
      </p:sp>
      <p:sp>
        <p:nvSpPr>
          <p:cNvPr id="44" name="テキスト ボックス 43"/>
          <p:cNvSpPr txBox="1"/>
          <p:nvPr/>
        </p:nvSpPr>
        <p:spPr>
          <a:xfrm>
            <a:off x="8695206" y="4304770"/>
            <a:ext cx="333255" cy="338554"/>
          </a:xfrm>
          <a:prstGeom prst="rect">
            <a:avLst/>
          </a:prstGeom>
          <a:noFill/>
        </p:spPr>
        <p:txBody>
          <a:bodyPr wrap="square" rtlCol="0">
            <a:spAutoFit/>
          </a:bodyPr>
          <a:lstStyle/>
          <a:p>
            <a:r>
              <a:rPr kumimoji="1" lang="en-US" altLang="ja-JP" sz="1600" dirty="0"/>
              <a:t>6</a:t>
            </a:r>
            <a:endParaRPr kumimoji="1" lang="ja-JP" altLang="en-US" sz="1600" dirty="0"/>
          </a:p>
        </p:txBody>
      </p:sp>
      <p:sp>
        <p:nvSpPr>
          <p:cNvPr id="45" name="テキスト ボックス 44"/>
          <p:cNvSpPr txBox="1"/>
          <p:nvPr/>
        </p:nvSpPr>
        <p:spPr>
          <a:xfrm>
            <a:off x="8695206" y="4559673"/>
            <a:ext cx="333255" cy="338554"/>
          </a:xfrm>
          <a:prstGeom prst="rect">
            <a:avLst/>
          </a:prstGeom>
          <a:noFill/>
        </p:spPr>
        <p:txBody>
          <a:bodyPr wrap="square" rtlCol="0">
            <a:spAutoFit/>
          </a:bodyPr>
          <a:lstStyle/>
          <a:p>
            <a:r>
              <a:rPr kumimoji="1" lang="en-US" altLang="ja-JP" sz="1600" dirty="0"/>
              <a:t>7</a:t>
            </a:r>
            <a:endParaRPr kumimoji="1" lang="ja-JP" altLang="en-US" sz="1600" dirty="0"/>
          </a:p>
        </p:txBody>
      </p:sp>
      <p:sp>
        <p:nvSpPr>
          <p:cNvPr id="46" name="テキスト ボックス 45"/>
          <p:cNvSpPr txBox="1"/>
          <p:nvPr/>
        </p:nvSpPr>
        <p:spPr>
          <a:xfrm>
            <a:off x="8695206" y="5069483"/>
            <a:ext cx="333255" cy="338554"/>
          </a:xfrm>
          <a:prstGeom prst="rect">
            <a:avLst/>
          </a:prstGeom>
          <a:noFill/>
        </p:spPr>
        <p:txBody>
          <a:bodyPr wrap="square" rtlCol="0">
            <a:spAutoFit/>
          </a:bodyPr>
          <a:lstStyle/>
          <a:p>
            <a:r>
              <a:rPr kumimoji="1" lang="en-US" altLang="ja-JP" sz="1600" dirty="0"/>
              <a:t>9</a:t>
            </a:r>
            <a:endParaRPr kumimoji="1" lang="ja-JP" altLang="en-US" sz="1600" dirty="0"/>
          </a:p>
        </p:txBody>
      </p:sp>
      <p:sp>
        <p:nvSpPr>
          <p:cNvPr id="47" name="テキスト ボックス 46"/>
          <p:cNvSpPr txBox="1"/>
          <p:nvPr/>
        </p:nvSpPr>
        <p:spPr>
          <a:xfrm>
            <a:off x="8695206" y="4814576"/>
            <a:ext cx="333255" cy="338554"/>
          </a:xfrm>
          <a:prstGeom prst="rect">
            <a:avLst/>
          </a:prstGeom>
          <a:noFill/>
        </p:spPr>
        <p:txBody>
          <a:bodyPr wrap="square" rtlCol="0">
            <a:spAutoFit/>
          </a:bodyPr>
          <a:lstStyle/>
          <a:p>
            <a:r>
              <a:rPr lang="en-US" altLang="ja-JP" sz="1600" dirty="0"/>
              <a:t>8</a:t>
            </a:r>
            <a:endParaRPr kumimoji="1" lang="ja-JP" altLang="en-US" sz="1600" dirty="0"/>
          </a:p>
        </p:txBody>
      </p:sp>
      <p:sp>
        <p:nvSpPr>
          <p:cNvPr id="2" name="タイトル 1"/>
          <p:cNvSpPr>
            <a:spLocks noGrp="1"/>
          </p:cNvSpPr>
          <p:nvPr>
            <p:ph type="title"/>
          </p:nvPr>
        </p:nvSpPr>
        <p:spPr/>
        <p:txBody>
          <a:bodyPr>
            <a:noAutofit/>
          </a:bodyPr>
          <a:lstStyle/>
          <a:p>
            <a:r>
              <a:rPr lang="ja-JP" altLang="en-US" sz="3600" dirty="0"/>
              <a:t>目指すべき状態</a:t>
            </a:r>
            <a:r>
              <a:rPr lang="en-US" altLang="ja-JP" sz="3600" dirty="0"/>
              <a:t>—</a:t>
            </a:r>
            <a:r>
              <a:rPr lang="ja-JP" altLang="en-US" sz="3600" dirty="0"/>
              <a:t>ニューラルネットワークが文字</a:t>
            </a:r>
            <a:r>
              <a:rPr lang="en-US" altLang="ja-JP" sz="3600" dirty="0"/>
              <a:t>(</a:t>
            </a:r>
            <a:r>
              <a:rPr lang="ja-JP" altLang="en-US" sz="3600" dirty="0"/>
              <a:t>数字</a:t>
            </a:r>
            <a:r>
              <a:rPr lang="en-US" altLang="ja-JP" sz="3600" dirty="0"/>
              <a:t>)</a:t>
            </a:r>
            <a:r>
              <a:rPr lang="ja-JP" altLang="en-US" sz="3600" dirty="0"/>
              <a:t>を認識できる</a:t>
            </a:r>
            <a:r>
              <a:rPr lang="en-US" altLang="ja-JP" sz="3600" dirty="0"/>
              <a:t>—</a:t>
            </a:r>
            <a:r>
              <a:rPr lang="ja-JP" altLang="en-US" sz="3600" dirty="0"/>
              <a:t>とはどういうことか？</a:t>
            </a:r>
          </a:p>
        </p:txBody>
      </p:sp>
      <p:pic>
        <p:nvPicPr>
          <p:cNvPr id="32" name="図 31"/>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311440" y="2823946"/>
            <a:ext cx="2517481" cy="2608485"/>
          </a:xfrm>
          <a:prstGeom prst="rect">
            <a:avLst/>
          </a:prstGeom>
        </p:spPr>
      </p:pic>
      <p:sp>
        <p:nvSpPr>
          <p:cNvPr id="62" name="テキスト ボックス 61"/>
          <p:cNvSpPr txBox="1"/>
          <p:nvPr/>
        </p:nvSpPr>
        <p:spPr>
          <a:xfrm>
            <a:off x="8954569" y="3034738"/>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-2.2</a:t>
            </a:r>
            <a:endParaRPr kumimoji="1" lang="ja-JP" altLang="en-US" sz="1600" dirty="0">
              <a:latin typeface="Courier New" panose="02070309020205020404" pitchFamily="49" charset="0"/>
              <a:cs typeface="Courier New" panose="02070309020205020404" pitchFamily="49" charset="0"/>
            </a:endParaRPr>
          </a:p>
        </p:txBody>
      </p:sp>
      <p:sp>
        <p:nvSpPr>
          <p:cNvPr id="66" name="テキスト ボックス 65"/>
          <p:cNvSpPr txBox="1"/>
          <p:nvPr/>
        </p:nvSpPr>
        <p:spPr>
          <a:xfrm>
            <a:off x="8954569" y="2779835"/>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4.9</a:t>
            </a:r>
            <a:endParaRPr kumimoji="1" lang="ja-JP" altLang="en-US" sz="1600" dirty="0">
              <a:latin typeface="Courier New" panose="02070309020205020404" pitchFamily="49" charset="0"/>
              <a:cs typeface="Courier New" panose="02070309020205020404" pitchFamily="49" charset="0"/>
            </a:endParaRPr>
          </a:p>
        </p:txBody>
      </p:sp>
      <p:sp>
        <p:nvSpPr>
          <p:cNvPr id="67" name="テキスト ボックス 66"/>
          <p:cNvSpPr txBox="1"/>
          <p:nvPr/>
        </p:nvSpPr>
        <p:spPr>
          <a:xfrm>
            <a:off x="8954569" y="3289641"/>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-1.3</a:t>
            </a:r>
            <a:endParaRPr kumimoji="1" lang="ja-JP" altLang="en-US" sz="1600" dirty="0">
              <a:latin typeface="Courier New" panose="02070309020205020404" pitchFamily="49" charset="0"/>
              <a:cs typeface="Courier New" panose="02070309020205020404" pitchFamily="49" charset="0"/>
            </a:endParaRPr>
          </a:p>
        </p:txBody>
      </p:sp>
      <p:sp>
        <p:nvSpPr>
          <p:cNvPr id="68" name="テキスト ボックス 67"/>
          <p:cNvSpPr txBox="1"/>
          <p:nvPr/>
        </p:nvSpPr>
        <p:spPr>
          <a:xfrm>
            <a:off x="8954569" y="3544544"/>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-1.1</a:t>
            </a:r>
            <a:endParaRPr kumimoji="1" lang="ja-JP" altLang="en-US" sz="1600" dirty="0">
              <a:latin typeface="Courier New" panose="02070309020205020404" pitchFamily="49" charset="0"/>
              <a:cs typeface="Courier New" panose="02070309020205020404" pitchFamily="49" charset="0"/>
            </a:endParaRPr>
          </a:p>
        </p:txBody>
      </p:sp>
      <p:sp>
        <p:nvSpPr>
          <p:cNvPr id="69" name="テキスト ボックス 68"/>
          <p:cNvSpPr txBox="1"/>
          <p:nvPr/>
        </p:nvSpPr>
        <p:spPr>
          <a:xfrm>
            <a:off x="8954569" y="4054350"/>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4.1</a:t>
            </a:r>
            <a:endParaRPr kumimoji="1" lang="ja-JP" altLang="en-US" sz="1600" dirty="0">
              <a:latin typeface="Courier New" panose="02070309020205020404" pitchFamily="49" charset="0"/>
              <a:cs typeface="Courier New" panose="02070309020205020404" pitchFamily="49" charset="0"/>
            </a:endParaRPr>
          </a:p>
        </p:txBody>
      </p:sp>
      <p:sp>
        <p:nvSpPr>
          <p:cNvPr id="70" name="テキスト ボックス 69"/>
          <p:cNvSpPr txBox="1"/>
          <p:nvPr/>
        </p:nvSpPr>
        <p:spPr>
          <a:xfrm>
            <a:off x="8954569" y="3799447"/>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2</a:t>
            </a:r>
            <a:r>
              <a:rPr kumimoji="1" lang="en-US" altLang="ja-JP" sz="1600" dirty="0">
                <a:latin typeface="Courier New" panose="02070309020205020404" pitchFamily="49" charset="0"/>
                <a:cs typeface="Courier New" panose="02070309020205020404" pitchFamily="49" charset="0"/>
              </a:rPr>
              <a:t>.7</a:t>
            </a:r>
            <a:endParaRPr kumimoji="1" lang="ja-JP" altLang="en-US" sz="1600" dirty="0">
              <a:latin typeface="Courier New" panose="02070309020205020404" pitchFamily="49" charset="0"/>
              <a:cs typeface="Courier New" panose="02070309020205020404" pitchFamily="49" charset="0"/>
            </a:endParaRPr>
          </a:p>
        </p:txBody>
      </p:sp>
      <p:sp>
        <p:nvSpPr>
          <p:cNvPr id="71" name="テキスト ボックス 70"/>
          <p:cNvSpPr txBox="1"/>
          <p:nvPr/>
        </p:nvSpPr>
        <p:spPr>
          <a:xfrm>
            <a:off x="8954569" y="4309253"/>
            <a:ext cx="298480" cy="338554"/>
          </a:xfrm>
          <a:prstGeom prst="rect">
            <a:avLst/>
          </a:prstGeom>
          <a:noFill/>
        </p:spPr>
        <p:txBody>
          <a:bodyPr wrap="none" rtlCol="0">
            <a:normAutofit/>
          </a:bodyPr>
          <a:lstStyle/>
          <a:p>
            <a:r>
              <a:rPr lang="en-US" altLang="ja-JP" sz="1600" b="1" dirty="0">
                <a:latin typeface="Courier New" panose="02070309020205020404" pitchFamily="49" charset="0"/>
                <a:cs typeface="Courier New" panose="02070309020205020404" pitchFamily="49" charset="0"/>
              </a:rPr>
              <a:t> 7.6</a:t>
            </a:r>
            <a:endParaRPr kumimoji="1" lang="ja-JP" altLang="en-US" sz="1600" b="1" dirty="0">
              <a:latin typeface="Courier New" panose="02070309020205020404" pitchFamily="49" charset="0"/>
              <a:cs typeface="Courier New" panose="02070309020205020404" pitchFamily="49" charset="0"/>
            </a:endParaRPr>
          </a:p>
        </p:txBody>
      </p:sp>
      <p:sp>
        <p:nvSpPr>
          <p:cNvPr id="72" name="テキスト ボックス 71"/>
          <p:cNvSpPr txBox="1"/>
          <p:nvPr/>
        </p:nvSpPr>
        <p:spPr>
          <a:xfrm>
            <a:off x="8954569" y="4564156"/>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-3.2</a:t>
            </a:r>
            <a:endParaRPr kumimoji="1" lang="ja-JP" altLang="en-US" sz="1600" dirty="0">
              <a:latin typeface="Courier New" panose="02070309020205020404" pitchFamily="49" charset="0"/>
              <a:cs typeface="Courier New" panose="02070309020205020404" pitchFamily="49" charset="0"/>
            </a:endParaRPr>
          </a:p>
        </p:txBody>
      </p:sp>
      <p:sp>
        <p:nvSpPr>
          <p:cNvPr id="73" name="テキスト ボックス 72"/>
          <p:cNvSpPr txBox="1"/>
          <p:nvPr/>
        </p:nvSpPr>
        <p:spPr>
          <a:xfrm>
            <a:off x="8954569" y="5073966"/>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3.1</a:t>
            </a:r>
            <a:endParaRPr kumimoji="1" lang="ja-JP" altLang="en-US" sz="1600" dirty="0">
              <a:latin typeface="Courier New" panose="02070309020205020404" pitchFamily="49" charset="0"/>
              <a:cs typeface="Courier New" panose="02070309020205020404" pitchFamily="49" charset="0"/>
            </a:endParaRPr>
          </a:p>
        </p:txBody>
      </p:sp>
      <p:sp>
        <p:nvSpPr>
          <p:cNvPr id="74" name="テキスト ボックス 73"/>
          <p:cNvSpPr txBox="1"/>
          <p:nvPr/>
        </p:nvSpPr>
        <p:spPr>
          <a:xfrm>
            <a:off x="8954569" y="4819059"/>
            <a:ext cx="298480" cy="338554"/>
          </a:xfrm>
          <a:prstGeom prst="rect">
            <a:avLst/>
          </a:prstGeom>
          <a:noFill/>
        </p:spPr>
        <p:txBody>
          <a:bodyPr wrap="none" rtlCol="0">
            <a:normAutofit/>
          </a:bodyPr>
          <a:lstStyle/>
          <a:p>
            <a:r>
              <a:rPr kumimoji="1" lang="en-US" altLang="ja-JP" sz="1600" dirty="0">
                <a:latin typeface="Courier New" panose="02070309020205020404" pitchFamily="49" charset="0"/>
                <a:cs typeface="Courier New" panose="02070309020205020404" pitchFamily="49" charset="0"/>
              </a:rPr>
              <a:t> 5.3</a:t>
            </a:r>
            <a:endParaRPr kumimoji="1" lang="ja-JP" altLang="en-US" sz="1600" dirty="0">
              <a:latin typeface="Courier New" panose="02070309020205020404" pitchFamily="49" charset="0"/>
              <a:cs typeface="Courier New" panose="02070309020205020404" pitchFamily="49" charset="0"/>
            </a:endParaRPr>
          </a:p>
        </p:txBody>
      </p:sp>
      <p:sp>
        <p:nvSpPr>
          <p:cNvPr id="11" name="テキスト ボックス 10"/>
          <p:cNvSpPr txBox="1"/>
          <p:nvPr/>
        </p:nvSpPr>
        <p:spPr>
          <a:xfrm>
            <a:off x="9871944" y="3409517"/>
            <a:ext cx="2116479" cy="1631216"/>
          </a:xfrm>
          <a:prstGeom prst="rect">
            <a:avLst/>
          </a:prstGeom>
          <a:noFill/>
        </p:spPr>
        <p:txBody>
          <a:bodyPr wrap="square" rtlCol="0">
            <a:spAutoFit/>
          </a:bodyPr>
          <a:lstStyle/>
          <a:p>
            <a:r>
              <a:rPr kumimoji="1" lang="ja-JP" altLang="en-US" sz="2000" b="1" dirty="0"/>
              <a:t>対応した箇所が大きな数値として出力される。この例の場「</a:t>
            </a:r>
            <a:r>
              <a:rPr kumimoji="1" lang="en-US" altLang="ja-JP" sz="2000" b="1" dirty="0"/>
              <a:t>6</a:t>
            </a:r>
            <a:r>
              <a:rPr kumimoji="1" lang="ja-JP" altLang="en-US" sz="2000" b="1" dirty="0"/>
              <a:t>」のところ。</a:t>
            </a:r>
            <a:endParaRPr kumimoji="1" lang="en-US" altLang="ja-JP" sz="2000" b="1" dirty="0"/>
          </a:p>
        </p:txBody>
      </p:sp>
      <p:sp>
        <p:nvSpPr>
          <p:cNvPr id="4" name="左矢印 3"/>
          <p:cNvSpPr/>
          <p:nvPr/>
        </p:nvSpPr>
        <p:spPr>
          <a:xfrm>
            <a:off x="9609107" y="4327866"/>
            <a:ext cx="262837" cy="2257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 xmlns:a16="http://schemas.microsoft.com/office/drawing/2014/main" id="{1FCF689D-B673-4D6A-B6E0-EAE3325FC83A}"/>
              </a:ext>
            </a:extLst>
          </p:cNvPr>
          <p:cNvSpPr/>
          <p:nvPr/>
        </p:nvSpPr>
        <p:spPr>
          <a:xfrm>
            <a:off x="2428899" y="2997390"/>
            <a:ext cx="1004048" cy="13580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000" dirty="0"/>
              <a:t>入力</a:t>
            </a:r>
          </a:p>
        </p:txBody>
      </p:sp>
      <p:sp>
        <p:nvSpPr>
          <p:cNvPr id="48" name="矢印: 右 47">
            <a:extLst>
              <a:ext uri="{FF2B5EF4-FFF2-40B4-BE49-F238E27FC236}">
                <a16:creationId xmlns="" xmlns:a16="http://schemas.microsoft.com/office/drawing/2014/main" id="{EA2A8453-F7D0-4466-8E04-E754AC5EED71}"/>
              </a:ext>
            </a:extLst>
          </p:cNvPr>
          <p:cNvSpPr/>
          <p:nvPr/>
        </p:nvSpPr>
        <p:spPr>
          <a:xfrm>
            <a:off x="8157165" y="2994129"/>
            <a:ext cx="1004048" cy="13580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000" dirty="0"/>
              <a:t>出力</a:t>
            </a:r>
          </a:p>
        </p:txBody>
      </p:sp>
      <p:sp>
        <p:nvSpPr>
          <p:cNvPr id="8" name="テキスト ボックス 7">
            <a:extLst>
              <a:ext uri="{FF2B5EF4-FFF2-40B4-BE49-F238E27FC236}">
                <a16:creationId xmlns="" xmlns:a16="http://schemas.microsoft.com/office/drawing/2014/main" id="{74EEFF2B-1F13-4323-A240-61FBC39D04BB}"/>
              </a:ext>
            </a:extLst>
          </p:cNvPr>
          <p:cNvSpPr txBox="1"/>
          <p:nvPr/>
        </p:nvSpPr>
        <p:spPr>
          <a:xfrm>
            <a:off x="5123220" y="5351479"/>
            <a:ext cx="3262432" cy="400110"/>
          </a:xfrm>
          <a:prstGeom prst="rect">
            <a:avLst/>
          </a:prstGeom>
          <a:noFill/>
        </p:spPr>
        <p:txBody>
          <a:bodyPr wrap="none" rtlCol="0">
            <a:spAutoFit/>
          </a:bodyPr>
          <a:lstStyle/>
          <a:p>
            <a:r>
              <a:rPr kumimoji="1" lang="ja-JP" altLang="en-US" sz="2000" b="1" dirty="0">
                <a:solidFill>
                  <a:schemeClr val="accent2">
                    <a:lumMod val="75000"/>
                  </a:schemeClr>
                </a:solidFill>
              </a:rPr>
              <a:t>ある絶妙な値の組み合わせ</a:t>
            </a:r>
            <a:endParaRPr kumimoji="1" lang="en-US" altLang="ja-JP" sz="2000" b="1" dirty="0">
              <a:solidFill>
                <a:schemeClr val="accent2">
                  <a:lumMod val="75000"/>
                </a:schemeClr>
              </a:solidFill>
            </a:endParaRPr>
          </a:p>
        </p:txBody>
      </p:sp>
      <p:cxnSp>
        <p:nvCxnSpPr>
          <p:cNvPr id="10" name="直線矢印コネクタ 9">
            <a:extLst>
              <a:ext uri="{FF2B5EF4-FFF2-40B4-BE49-F238E27FC236}">
                <a16:creationId xmlns="" xmlns:a16="http://schemas.microsoft.com/office/drawing/2014/main" id="{8D310620-9E15-46C7-81ED-03690E6D667A}"/>
              </a:ext>
            </a:extLst>
          </p:cNvPr>
          <p:cNvCxnSpPr>
            <a:cxnSpLocks/>
          </p:cNvCxnSpPr>
          <p:nvPr/>
        </p:nvCxnSpPr>
        <p:spPr>
          <a:xfrm flipH="1" flipV="1">
            <a:off x="5370135" y="4440744"/>
            <a:ext cx="762118" cy="82803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 xmlns:a16="http://schemas.microsoft.com/office/drawing/2014/main" id="{ADF237B4-E1BD-4D31-BBAF-6679219A8D2F}"/>
              </a:ext>
            </a:extLst>
          </p:cNvPr>
          <p:cNvCxnSpPr>
            <a:cxnSpLocks/>
          </p:cNvCxnSpPr>
          <p:nvPr/>
        </p:nvCxnSpPr>
        <p:spPr>
          <a:xfrm flipV="1">
            <a:off x="6493273" y="4440744"/>
            <a:ext cx="61548" cy="82803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 xmlns:a16="http://schemas.microsoft.com/office/drawing/2014/main" id="{F75EABB2-E5A3-4634-8203-549E7D1AEA75}"/>
              </a:ext>
            </a:extLst>
          </p:cNvPr>
          <p:cNvCxnSpPr>
            <a:cxnSpLocks/>
          </p:cNvCxnSpPr>
          <p:nvPr/>
        </p:nvCxnSpPr>
        <p:spPr>
          <a:xfrm flipH="1" flipV="1">
            <a:off x="5905917" y="3454435"/>
            <a:ext cx="390331" cy="18244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 xmlns:a16="http://schemas.microsoft.com/office/drawing/2014/main" id="{D8D4CADB-F908-47CC-95B5-CC9CEF372D5D}"/>
              </a:ext>
            </a:extLst>
          </p:cNvPr>
          <p:cNvCxnSpPr>
            <a:cxnSpLocks/>
          </p:cNvCxnSpPr>
          <p:nvPr/>
        </p:nvCxnSpPr>
        <p:spPr>
          <a:xfrm flipV="1">
            <a:off x="6811450" y="2775352"/>
            <a:ext cx="325115" cy="250357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 xmlns:a16="http://schemas.microsoft.com/office/drawing/2014/main" id="{9287FE39-5602-42A3-8858-3545626B5A41}"/>
              </a:ext>
            </a:extLst>
          </p:cNvPr>
          <p:cNvCxnSpPr>
            <a:cxnSpLocks/>
          </p:cNvCxnSpPr>
          <p:nvPr/>
        </p:nvCxnSpPr>
        <p:spPr>
          <a:xfrm flipV="1">
            <a:off x="7070439" y="2944629"/>
            <a:ext cx="1109149" cy="235702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 xmlns:a16="http://schemas.microsoft.com/office/drawing/2014/main" id="{BBC4674E-96D4-4E63-AC0C-A19FD3E92DD5}"/>
              </a:ext>
            </a:extLst>
          </p:cNvPr>
          <p:cNvCxnSpPr>
            <a:cxnSpLocks/>
          </p:cNvCxnSpPr>
          <p:nvPr/>
        </p:nvCxnSpPr>
        <p:spPr>
          <a:xfrm flipV="1">
            <a:off x="7293143" y="4432048"/>
            <a:ext cx="538041" cy="89451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54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43C1ECD-D44C-45AC-8CF1-552B531061A9}"/>
              </a:ext>
            </a:extLst>
          </p:cNvPr>
          <p:cNvSpPr>
            <a:spLocks noGrp="1"/>
          </p:cNvSpPr>
          <p:nvPr>
            <p:ph type="title"/>
          </p:nvPr>
        </p:nvSpPr>
        <p:spPr/>
        <p:txBody>
          <a:bodyPr/>
          <a:lstStyle/>
          <a:p>
            <a:r>
              <a:rPr lang="ja-JP" altLang="en-US" dirty="0"/>
              <a:t>ディープラーニングの全体の流れ</a:t>
            </a:r>
          </a:p>
        </p:txBody>
      </p:sp>
      <p:sp>
        <p:nvSpPr>
          <p:cNvPr id="3" name="スライド番号プレースホルダー 2">
            <a:extLst>
              <a:ext uri="{FF2B5EF4-FFF2-40B4-BE49-F238E27FC236}">
                <a16:creationId xmlns="" xmlns:a16="http://schemas.microsoft.com/office/drawing/2014/main" id="{82A558AF-6A9E-46B7-84B3-FE962FBBDAF6}"/>
              </a:ext>
            </a:extLst>
          </p:cNvPr>
          <p:cNvSpPr>
            <a:spLocks noGrp="1"/>
          </p:cNvSpPr>
          <p:nvPr>
            <p:ph type="sldNum" sz="quarter" idx="12"/>
          </p:nvPr>
        </p:nvSpPr>
        <p:spPr/>
        <p:txBody>
          <a:bodyPr/>
          <a:lstStyle/>
          <a:p>
            <a:fld id="{8AEBDCA3-918C-4541-BF84-4F93CF1796EA}" type="slidenum">
              <a:rPr lang="ja-JP" altLang="en-US" smtClean="0"/>
              <a:pPr/>
              <a:t>41</a:t>
            </a:fld>
            <a:endParaRPr lang="ja-JP" altLang="en-US"/>
          </a:p>
        </p:txBody>
      </p:sp>
      <p:graphicFrame>
        <p:nvGraphicFramePr>
          <p:cNvPr id="8" name="図表 7">
            <a:extLst>
              <a:ext uri="{FF2B5EF4-FFF2-40B4-BE49-F238E27FC236}">
                <a16:creationId xmlns="" xmlns:a16="http://schemas.microsoft.com/office/drawing/2014/main" id="{2FD5F94A-07B3-4336-9E2A-417A944C5A76}"/>
              </a:ext>
            </a:extLst>
          </p:cNvPr>
          <p:cNvGraphicFramePr/>
          <p:nvPr>
            <p:extLst>
              <p:ext uri="{D42A27DB-BD31-4B8C-83A1-F6EECF244321}">
                <p14:modId xmlns:p14="http://schemas.microsoft.com/office/powerpoint/2010/main" val="930734367"/>
              </p:ext>
            </p:extLst>
          </p:nvPr>
        </p:nvGraphicFramePr>
        <p:xfrm>
          <a:off x="2032000" y="1037575"/>
          <a:ext cx="8128000" cy="224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テキスト ボックス 8">
            <a:extLst>
              <a:ext uri="{FF2B5EF4-FFF2-40B4-BE49-F238E27FC236}">
                <a16:creationId xmlns="" xmlns:a16="http://schemas.microsoft.com/office/drawing/2014/main" id="{0A0C535D-6F2F-4AF8-8544-E4AEFDCD0D4C}"/>
              </a:ext>
            </a:extLst>
          </p:cNvPr>
          <p:cNvSpPr txBox="1"/>
          <p:nvPr/>
        </p:nvSpPr>
        <p:spPr>
          <a:xfrm>
            <a:off x="2285154" y="2888577"/>
            <a:ext cx="2156108"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トレーニング用</a:t>
            </a:r>
            <a:r>
              <a:rPr kumimoji="1" lang="ja-JP" altLang="en-US" dirty="0"/>
              <a:t>データの入手</a:t>
            </a:r>
            <a:r>
              <a:rPr lang="ja-JP" altLang="en-US" dirty="0"/>
              <a:t>・整理</a:t>
            </a:r>
            <a:endParaRPr kumimoji="1" lang="ja-JP" altLang="en-US" dirty="0"/>
          </a:p>
        </p:txBody>
      </p:sp>
      <p:sp>
        <p:nvSpPr>
          <p:cNvPr id="10" name="テキスト ボックス 9">
            <a:extLst>
              <a:ext uri="{FF2B5EF4-FFF2-40B4-BE49-F238E27FC236}">
                <a16:creationId xmlns="" xmlns:a16="http://schemas.microsoft.com/office/drawing/2014/main" id="{3B2865EB-9E80-48C3-BC14-C65F40507A23}"/>
              </a:ext>
            </a:extLst>
          </p:cNvPr>
          <p:cNvSpPr txBox="1"/>
          <p:nvPr/>
        </p:nvSpPr>
        <p:spPr>
          <a:xfrm>
            <a:off x="4694415" y="2888577"/>
            <a:ext cx="268518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トレーニング用データによる学習</a:t>
            </a:r>
            <a:endParaRPr kumimoji="1" lang="en-US" altLang="ja-JP" dirty="0"/>
          </a:p>
        </p:txBody>
      </p:sp>
      <p:sp>
        <p:nvSpPr>
          <p:cNvPr id="11" name="テキスト ボックス 10">
            <a:extLst>
              <a:ext uri="{FF2B5EF4-FFF2-40B4-BE49-F238E27FC236}">
                <a16:creationId xmlns="" xmlns:a16="http://schemas.microsoft.com/office/drawing/2014/main" id="{70F55EED-C54E-471A-8468-42BC979D6ACF}"/>
              </a:ext>
            </a:extLst>
          </p:cNvPr>
          <p:cNvSpPr txBox="1"/>
          <p:nvPr/>
        </p:nvSpPr>
        <p:spPr>
          <a:xfrm>
            <a:off x="7522432" y="2888577"/>
            <a:ext cx="2685180"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未知のものを分類</a:t>
            </a:r>
            <a:endParaRPr lang="en-US" altLang="ja-JP" dirty="0"/>
          </a:p>
        </p:txBody>
      </p:sp>
      <p:pic>
        <p:nvPicPr>
          <p:cNvPr id="12" name="図 11">
            <a:extLst>
              <a:ext uri="{FF2B5EF4-FFF2-40B4-BE49-F238E27FC236}">
                <a16:creationId xmlns="" xmlns:a16="http://schemas.microsoft.com/office/drawing/2014/main" id="{AB19AA7A-8A50-4C74-8F22-EF43B55E461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166138" y="3751965"/>
            <a:ext cx="2168869" cy="2163543"/>
          </a:xfrm>
          <a:prstGeom prst="ellipse">
            <a:avLst/>
          </a:prstGeom>
          <a:ln>
            <a:noFill/>
          </a:ln>
          <a:effectLst>
            <a:softEdge rad="112500"/>
          </a:effectLst>
        </p:spPr>
      </p:pic>
      <p:sp>
        <p:nvSpPr>
          <p:cNvPr id="13" name="正方形/長方形 12">
            <a:extLst>
              <a:ext uri="{FF2B5EF4-FFF2-40B4-BE49-F238E27FC236}">
                <a16:creationId xmlns="" xmlns:a16="http://schemas.microsoft.com/office/drawing/2014/main" id="{759B3008-A3D0-4BFC-B90A-4693BC88B629}"/>
              </a:ext>
            </a:extLst>
          </p:cNvPr>
          <p:cNvSpPr/>
          <p:nvPr/>
        </p:nvSpPr>
        <p:spPr>
          <a:xfrm>
            <a:off x="1408358" y="5894685"/>
            <a:ext cx="4034861" cy="923330"/>
          </a:xfrm>
          <a:prstGeom prst="rect">
            <a:avLst/>
          </a:prstGeom>
        </p:spPr>
        <p:txBody>
          <a:bodyPr wrap="square">
            <a:spAutoFit/>
          </a:bodyPr>
          <a:lstStyle/>
          <a:p>
            <a:r>
              <a:rPr lang="en-US" altLang="ja-JP" dirty="0"/>
              <a:t>MNIST</a:t>
            </a:r>
            <a:r>
              <a:rPr lang="ja-JP" altLang="en-US" dirty="0"/>
              <a:t>手書き文字データ </a:t>
            </a:r>
            <a:r>
              <a:rPr lang="en-US" altLang="ja-JP" dirty="0"/>
              <a:t>6</a:t>
            </a:r>
            <a:r>
              <a:rPr lang="ja-JP" altLang="en-US" dirty="0"/>
              <a:t>万文字をトレーニング用データとして使用</a:t>
            </a:r>
            <a:endParaRPr lang="en-US" altLang="ja-JP" dirty="0"/>
          </a:p>
          <a:p>
            <a:r>
              <a:rPr lang="ja-JP" altLang="en-US" dirty="0"/>
              <a:t>http://yann.lecun.com/exdb/mnist/</a:t>
            </a:r>
          </a:p>
        </p:txBody>
      </p:sp>
      <p:sp>
        <p:nvSpPr>
          <p:cNvPr id="15" name="正方形/長方形 14">
            <a:extLst>
              <a:ext uri="{FF2B5EF4-FFF2-40B4-BE49-F238E27FC236}">
                <a16:creationId xmlns="" xmlns:a16="http://schemas.microsoft.com/office/drawing/2014/main" id="{D71BE986-08B6-426F-A5BE-79B23457E9F9}"/>
              </a:ext>
            </a:extLst>
          </p:cNvPr>
          <p:cNvSpPr/>
          <p:nvPr/>
        </p:nvSpPr>
        <p:spPr>
          <a:xfrm>
            <a:off x="7934656" y="4250787"/>
            <a:ext cx="338184" cy="375291"/>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4000" dirty="0">
                <a:latin typeface="Mistral" panose="03090702030407020403" pitchFamily="66" charset="0"/>
              </a:rPr>
              <a:t>5</a:t>
            </a:r>
            <a:endParaRPr kumimoji="1" lang="ja-JP" altLang="en-US" sz="4000" dirty="0">
              <a:latin typeface="Mistral" panose="03090702030407020403" pitchFamily="66" charset="0"/>
            </a:endParaRPr>
          </a:p>
        </p:txBody>
      </p:sp>
      <p:sp>
        <p:nvSpPr>
          <p:cNvPr id="16" name="正方形/長方形 15">
            <a:extLst>
              <a:ext uri="{FF2B5EF4-FFF2-40B4-BE49-F238E27FC236}">
                <a16:creationId xmlns="" xmlns:a16="http://schemas.microsoft.com/office/drawing/2014/main" id="{BD74990A-3D2D-470B-8B68-CDDAD80BB57D}"/>
              </a:ext>
            </a:extLst>
          </p:cNvPr>
          <p:cNvSpPr/>
          <p:nvPr/>
        </p:nvSpPr>
        <p:spPr>
          <a:xfrm>
            <a:off x="8109469" y="4800591"/>
            <a:ext cx="338184" cy="375291"/>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sz="4000" dirty="0">
                <a:latin typeface="Mistral" panose="03090702030407020403" pitchFamily="66" charset="0"/>
              </a:rPr>
              <a:t>7</a:t>
            </a:r>
            <a:endParaRPr kumimoji="1" lang="ja-JP" altLang="en-US" sz="4000" dirty="0">
              <a:latin typeface="Mistral" panose="03090702030407020403" pitchFamily="66" charset="0"/>
            </a:endParaRPr>
          </a:p>
        </p:txBody>
      </p:sp>
      <p:sp>
        <p:nvSpPr>
          <p:cNvPr id="17" name="正方形/長方形 16">
            <a:extLst>
              <a:ext uri="{FF2B5EF4-FFF2-40B4-BE49-F238E27FC236}">
                <a16:creationId xmlns="" xmlns:a16="http://schemas.microsoft.com/office/drawing/2014/main" id="{103D0E50-D805-4DA4-8D0F-E1777D102399}"/>
              </a:ext>
            </a:extLst>
          </p:cNvPr>
          <p:cNvSpPr/>
          <p:nvPr/>
        </p:nvSpPr>
        <p:spPr>
          <a:xfrm>
            <a:off x="7978690" y="5330771"/>
            <a:ext cx="338184" cy="375291"/>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4000" dirty="0">
                <a:latin typeface="Mistral" panose="03090702030407020403" pitchFamily="66" charset="0"/>
              </a:rPr>
              <a:t>9</a:t>
            </a:r>
            <a:endParaRPr kumimoji="1" lang="ja-JP" altLang="en-US" sz="4000" dirty="0">
              <a:latin typeface="Mistral" panose="03090702030407020403" pitchFamily="66" charset="0"/>
            </a:endParaRPr>
          </a:p>
        </p:txBody>
      </p:sp>
      <p:sp>
        <p:nvSpPr>
          <p:cNvPr id="18" name="吹き出し: 円形 17">
            <a:extLst>
              <a:ext uri="{FF2B5EF4-FFF2-40B4-BE49-F238E27FC236}">
                <a16:creationId xmlns="" xmlns:a16="http://schemas.microsoft.com/office/drawing/2014/main" id="{5629C521-D6B9-4D3B-8BF1-5C7258E0299C}"/>
              </a:ext>
            </a:extLst>
          </p:cNvPr>
          <p:cNvSpPr/>
          <p:nvPr/>
        </p:nvSpPr>
        <p:spPr>
          <a:xfrm>
            <a:off x="8576198" y="3492818"/>
            <a:ext cx="1214942" cy="911807"/>
          </a:xfrm>
          <a:prstGeom prst="wedgeEllipseCallout">
            <a:avLst>
              <a:gd name="adj1" fmla="val -71644"/>
              <a:gd name="adj2" fmla="val 635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これは「５」です</a:t>
            </a:r>
          </a:p>
        </p:txBody>
      </p:sp>
      <p:sp>
        <p:nvSpPr>
          <p:cNvPr id="19" name="吹き出し: 円形 18">
            <a:extLst>
              <a:ext uri="{FF2B5EF4-FFF2-40B4-BE49-F238E27FC236}">
                <a16:creationId xmlns="" xmlns:a16="http://schemas.microsoft.com/office/drawing/2014/main" id="{D89B525E-888B-4AD3-B47F-84D2B029D15A}"/>
              </a:ext>
            </a:extLst>
          </p:cNvPr>
          <p:cNvSpPr/>
          <p:nvPr/>
        </p:nvSpPr>
        <p:spPr>
          <a:xfrm>
            <a:off x="8893948" y="4307271"/>
            <a:ext cx="1214942" cy="911807"/>
          </a:xfrm>
          <a:prstGeom prst="wedgeEllipseCallout">
            <a:avLst>
              <a:gd name="adj1" fmla="val -82455"/>
              <a:gd name="adj2" fmla="val 729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これは「７」です</a:t>
            </a:r>
          </a:p>
        </p:txBody>
      </p:sp>
      <p:sp>
        <p:nvSpPr>
          <p:cNvPr id="20" name="吹き出し: 円形 19">
            <a:extLst>
              <a:ext uri="{FF2B5EF4-FFF2-40B4-BE49-F238E27FC236}">
                <a16:creationId xmlns="" xmlns:a16="http://schemas.microsoft.com/office/drawing/2014/main" id="{90F6FDB5-B465-4A0F-BA18-2AFE7830CD63}"/>
              </a:ext>
            </a:extLst>
          </p:cNvPr>
          <p:cNvSpPr/>
          <p:nvPr/>
        </p:nvSpPr>
        <p:spPr>
          <a:xfrm>
            <a:off x="8654684" y="5084702"/>
            <a:ext cx="1214942" cy="911807"/>
          </a:xfrm>
          <a:prstGeom prst="wedgeEllipseCallout">
            <a:avLst>
              <a:gd name="adj1" fmla="val -73371"/>
              <a:gd name="adj2" fmla="val -55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これは「９」です</a:t>
            </a:r>
          </a:p>
        </p:txBody>
      </p:sp>
      <p:pic>
        <p:nvPicPr>
          <p:cNvPr id="22" name="図 21">
            <a:extLst>
              <a:ext uri="{FF2B5EF4-FFF2-40B4-BE49-F238E27FC236}">
                <a16:creationId xmlns="" xmlns:a16="http://schemas.microsoft.com/office/drawing/2014/main" id="{C68C1E97-C83E-476F-B7C9-D18DFB0D867B}"/>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787613" y="3917620"/>
            <a:ext cx="2515494" cy="1809616"/>
          </a:xfrm>
          <a:prstGeom prst="rect">
            <a:avLst/>
          </a:prstGeom>
        </p:spPr>
      </p:pic>
      <p:sp>
        <p:nvSpPr>
          <p:cNvPr id="28" name="正方形/長方形 27">
            <a:extLst>
              <a:ext uri="{FF2B5EF4-FFF2-40B4-BE49-F238E27FC236}">
                <a16:creationId xmlns="" xmlns:a16="http://schemas.microsoft.com/office/drawing/2014/main" id="{B55565F0-7D4E-4675-B509-C458D2E42ACD}"/>
              </a:ext>
            </a:extLst>
          </p:cNvPr>
          <p:cNvSpPr/>
          <p:nvPr/>
        </p:nvSpPr>
        <p:spPr>
          <a:xfrm>
            <a:off x="7522432" y="6079546"/>
            <a:ext cx="3785215" cy="646331"/>
          </a:xfrm>
          <a:prstGeom prst="rect">
            <a:avLst/>
          </a:prstGeom>
        </p:spPr>
        <p:txBody>
          <a:bodyPr wrap="square">
            <a:spAutoFit/>
          </a:bodyPr>
          <a:lstStyle/>
          <a:p>
            <a:r>
              <a:rPr lang="ja-JP" altLang="en-US" dirty="0"/>
              <a:t>（トレーニングデータとは別の）テスト用データ </a:t>
            </a:r>
            <a:r>
              <a:rPr lang="en-US" altLang="ja-JP" dirty="0"/>
              <a:t>1</a:t>
            </a:r>
            <a:r>
              <a:rPr lang="ja-JP" altLang="en-US" dirty="0"/>
              <a:t>万文字を使用</a:t>
            </a:r>
          </a:p>
        </p:txBody>
      </p:sp>
      <p:sp>
        <p:nvSpPr>
          <p:cNvPr id="29" name="正方形/長方形 28">
            <a:extLst>
              <a:ext uri="{FF2B5EF4-FFF2-40B4-BE49-F238E27FC236}">
                <a16:creationId xmlns="" xmlns:a16="http://schemas.microsoft.com/office/drawing/2014/main" id="{E095F942-3678-4BBD-9610-1A1BEB96F8C6}"/>
              </a:ext>
            </a:extLst>
          </p:cNvPr>
          <p:cNvSpPr/>
          <p:nvPr/>
        </p:nvSpPr>
        <p:spPr>
          <a:xfrm>
            <a:off x="221545" y="4236759"/>
            <a:ext cx="1489419" cy="1015663"/>
          </a:xfrm>
          <a:prstGeom prst="rect">
            <a:avLst/>
          </a:prstGeom>
        </p:spPr>
        <p:txBody>
          <a:bodyPr wrap="square">
            <a:spAutoFit/>
          </a:bodyPr>
          <a:lstStyle/>
          <a:p>
            <a:r>
              <a:rPr lang="ja-JP" altLang="en-US" sz="2000" dirty="0"/>
              <a:t>今回の文字</a:t>
            </a:r>
            <a:r>
              <a:rPr lang="en-US" altLang="ja-JP" sz="2000" dirty="0"/>
              <a:t>(</a:t>
            </a:r>
            <a:r>
              <a:rPr lang="ja-JP" altLang="en-US" sz="2000" dirty="0"/>
              <a:t>数字</a:t>
            </a:r>
            <a:r>
              <a:rPr lang="en-US" altLang="ja-JP" sz="2000" dirty="0"/>
              <a:t>)</a:t>
            </a:r>
            <a:r>
              <a:rPr lang="ja-JP" altLang="en-US" sz="2000" dirty="0"/>
              <a:t>認識の場合</a:t>
            </a:r>
          </a:p>
        </p:txBody>
      </p:sp>
    </p:spTree>
    <p:extLst>
      <p:ext uri="{BB962C8B-B14F-4D97-AF65-F5344CB8AC3E}">
        <p14:creationId xmlns:p14="http://schemas.microsoft.com/office/powerpoint/2010/main" val="1908443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ディープラーニングにおける学習とは、</a:t>
            </a:r>
            <a:r>
              <a:rPr lang="en-US" altLang="ja-JP" sz="4000" dirty="0"/>
              <a:t/>
            </a:r>
            <a:br>
              <a:rPr lang="en-US" altLang="ja-JP" sz="4000" dirty="0"/>
            </a:br>
            <a:r>
              <a:rPr lang="ja-JP" altLang="en-US" sz="4000" dirty="0"/>
              <a:t>手書き文字を数値化し</a:t>
            </a:r>
            <a:r>
              <a:rPr lang="en-US" altLang="ja-JP" sz="4000" dirty="0"/>
              <a:t>‥</a:t>
            </a:r>
            <a:endParaRPr lang="ja-JP" altLang="en-US" sz="4000" dirty="0"/>
          </a:p>
        </p:txBody>
      </p:sp>
      <p:sp>
        <p:nvSpPr>
          <p:cNvPr id="3" name="スライド番号プレースホルダー 2"/>
          <p:cNvSpPr>
            <a:spLocks noGrp="1"/>
          </p:cNvSpPr>
          <p:nvPr>
            <p:ph type="sldNum" sz="quarter" idx="12"/>
          </p:nvPr>
        </p:nvSpPr>
        <p:spPr/>
        <p:txBody>
          <a:bodyPr/>
          <a:lstStyle/>
          <a:p>
            <a:fld id="{8AEBDCA3-918C-4541-BF84-4F93CF1796EA}" type="slidenum">
              <a:rPr lang="ja-JP" altLang="en-US" smtClean="0"/>
              <a:pPr/>
              <a:t>42</a:t>
            </a:fld>
            <a:endParaRPr lang="ja-JP" altLang="en-US"/>
          </a:p>
        </p:txBody>
      </p:sp>
      <p:pic>
        <p:nvPicPr>
          <p:cNvPr id="6" name="図 5"/>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010472" y="2102593"/>
            <a:ext cx="4329088" cy="4485579"/>
          </a:xfrm>
          <a:prstGeom prst="rect">
            <a:avLst/>
          </a:prstGeom>
        </p:spPr>
      </p:pic>
      <p:sp>
        <p:nvSpPr>
          <p:cNvPr id="7" name="テキスト ボックス 6"/>
          <p:cNvSpPr txBox="1"/>
          <p:nvPr/>
        </p:nvSpPr>
        <p:spPr>
          <a:xfrm>
            <a:off x="5994733" y="2125018"/>
            <a:ext cx="5699283" cy="3539430"/>
          </a:xfrm>
          <a:prstGeom prst="rect">
            <a:avLst/>
          </a:prstGeom>
          <a:noFill/>
        </p:spPr>
        <p:txBody>
          <a:bodyPr wrap="square" rtlCol="0">
            <a:spAutoFit/>
          </a:bodyPr>
          <a:lstStyle/>
          <a:p>
            <a:r>
              <a:rPr lang="en-US" altLang="ja-JP" sz="3200" dirty="0"/>
              <a:t>28x28=784</a:t>
            </a:r>
            <a:r>
              <a:rPr lang="ja-JP" altLang="en-US" sz="3200" dirty="0"/>
              <a:t>個の格子</a:t>
            </a:r>
            <a:r>
              <a:rPr lang="en-US" altLang="ja-JP" sz="3200" dirty="0"/>
              <a:t>(</a:t>
            </a:r>
            <a:r>
              <a:rPr lang="ja-JP" altLang="en-US" sz="3200" dirty="0"/>
              <a:t>ピクセル</a:t>
            </a:r>
            <a:r>
              <a:rPr lang="en-US" altLang="ja-JP" sz="3200" dirty="0"/>
              <a:t>)</a:t>
            </a:r>
            <a:r>
              <a:rPr lang="ja-JP" altLang="en-US" sz="3200" dirty="0"/>
              <a:t>ごとに、</a:t>
            </a:r>
            <a:r>
              <a:rPr kumimoji="1" lang="en-US" altLang="ja-JP" sz="3200" dirty="0"/>
              <a:t>0~255</a:t>
            </a:r>
            <a:r>
              <a:rPr lang="ja-JP" altLang="en-US" sz="3200" dirty="0"/>
              <a:t>の値で明るさを表現</a:t>
            </a:r>
            <a:endParaRPr lang="en-US" altLang="ja-JP" sz="3200" dirty="0"/>
          </a:p>
          <a:p>
            <a:endParaRPr lang="en-US" altLang="ja-JP" sz="3200" dirty="0"/>
          </a:p>
          <a:p>
            <a:endParaRPr lang="en-US" altLang="ja-JP" sz="3200" dirty="0"/>
          </a:p>
          <a:p>
            <a:r>
              <a:rPr lang="en-US" altLang="ja-JP" sz="3200" dirty="0"/>
              <a:t>784</a:t>
            </a:r>
            <a:r>
              <a:rPr lang="ja-JP" altLang="en-US" sz="3200" dirty="0"/>
              <a:t>個の数字の配列で、一つの手書き文字を表現できる</a:t>
            </a:r>
            <a:endParaRPr kumimoji="1" lang="en-US" altLang="ja-JP" sz="3200" dirty="0"/>
          </a:p>
        </p:txBody>
      </p:sp>
      <p:sp>
        <p:nvSpPr>
          <p:cNvPr id="8" name="矢印: 下 7"/>
          <p:cNvSpPr/>
          <p:nvPr/>
        </p:nvSpPr>
        <p:spPr>
          <a:xfrm>
            <a:off x="8076126" y="3778709"/>
            <a:ext cx="1068947" cy="66970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左中かっこ 8"/>
          <p:cNvSpPr/>
          <p:nvPr/>
        </p:nvSpPr>
        <p:spPr>
          <a:xfrm>
            <a:off x="669701" y="2102593"/>
            <a:ext cx="168499" cy="448557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中かっこ 9"/>
          <p:cNvSpPr/>
          <p:nvPr/>
        </p:nvSpPr>
        <p:spPr>
          <a:xfrm rot="5400000">
            <a:off x="3090766" y="-326283"/>
            <a:ext cx="168499" cy="43290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2954442" y="1362699"/>
            <a:ext cx="470000" cy="400110"/>
          </a:xfrm>
          <a:prstGeom prst="rect">
            <a:avLst/>
          </a:prstGeom>
          <a:noFill/>
        </p:spPr>
        <p:txBody>
          <a:bodyPr wrap="none" rtlCol="0">
            <a:spAutoFit/>
          </a:bodyPr>
          <a:lstStyle/>
          <a:p>
            <a:r>
              <a:rPr kumimoji="1" lang="en-US" altLang="ja-JP" sz="2000" dirty="0"/>
              <a:t>28</a:t>
            </a:r>
            <a:endParaRPr kumimoji="1" lang="ja-JP" altLang="en-US" sz="2000" dirty="0"/>
          </a:p>
        </p:txBody>
      </p:sp>
      <p:sp>
        <p:nvSpPr>
          <p:cNvPr id="12" name="テキスト ボックス 11"/>
          <p:cNvSpPr txBox="1"/>
          <p:nvPr/>
        </p:nvSpPr>
        <p:spPr>
          <a:xfrm rot="16200000">
            <a:off x="234462" y="4148505"/>
            <a:ext cx="470000" cy="400110"/>
          </a:xfrm>
          <a:prstGeom prst="rect">
            <a:avLst/>
          </a:prstGeom>
          <a:noFill/>
        </p:spPr>
        <p:txBody>
          <a:bodyPr wrap="none" rtlCol="0">
            <a:spAutoFit/>
          </a:bodyPr>
          <a:lstStyle/>
          <a:p>
            <a:r>
              <a:rPr kumimoji="1" lang="en-US" altLang="ja-JP" sz="2000" dirty="0"/>
              <a:t>28</a:t>
            </a:r>
            <a:endParaRPr kumimoji="1" lang="ja-JP" altLang="en-US" sz="2000" dirty="0"/>
          </a:p>
        </p:txBody>
      </p:sp>
    </p:spTree>
    <p:extLst>
      <p:ext uri="{BB962C8B-B14F-4D97-AF65-F5344CB8AC3E}">
        <p14:creationId xmlns:p14="http://schemas.microsoft.com/office/powerpoint/2010/main" val="2128570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 xmlns:a16="http://schemas.microsoft.com/office/drawing/2014/main" id="{948D0A63-56FD-4F6E-9BFC-DA94829069F7}"/>
              </a:ext>
            </a:extLst>
          </p:cNvPr>
          <p:cNvGrpSpPr/>
          <p:nvPr/>
        </p:nvGrpSpPr>
        <p:grpSpPr>
          <a:xfrm>
            <a:off x="3481660" y="1563494"/>
            <a:ext cx="6705902" cy="5403980"/>
            <a:chOff x="4211629" y="1228640"/>
            <a:chExt cx="5010017" cy="4037344"/>
          </a:xfrm>
        </p:grpSpPr>
        <p:pic>
          <p:nvPicPr>
            <p:cNvPr id="35" name="図 3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11629" y="1547957"/>
              <a:ext cx="4736713" cy="3718027"/>
            </a:xfrm>
            <a:prstGeom prst="rect">
              <a:avLst/>
            </a:prstGeom>
          </p:spPr>
        </p:pic>
        <p:sp>
          <p:nvSpPr>
            <p:cNvPr id="38" name="テキスト ボックス 37"/>
            <p:cNvSpPr txBox="1"/>
            <p:nvPr/>
          </p:nvSpPr>
          <p:spPr>
            <a:xfrm>
              <a:off x="8888391" y="2309035"/>
              <a:ext cx="333255" cy="338554"/>
            </a:xfrm>
            <a:prstGeom prst="rect">
              <a:avLst/>
            </a:prstGeom>
            <a:noFill/>
          </p:spPr>
          <p:txBody>
            <a:bodyPr wrap="square" rtlCol="0">
              <a:spAutoFit/>
            </a:bodyPr>
            <a:lstStyle/>
            <a:p>
              <a:r>
                <a:rPr kumimoji="1" lang="en-US" altLang="ja-JP" sz="1600" dirty="0"/>
                <a:t>1</a:t>
              </a:r>
              <a:endParaRPr kumimoji="1" lang="ja-JP" altLang="en-US" sz="1600" dirty="0"/>
            </a:p>
          </p:txBody>
        </p:sp>
        <p:sp>
          <p:nvSpPr>
            <p:cNvPr id="39" name="テキスト ボックス 38"/>
            <p:cNvSpPr txBox="1"/>
            <p:nvPr/>
          </p:nvSpPr>
          <p:spPr>
            <a:xfrm>
              <a:off x="8888391" y="2054132"/>
              <a:ext cx="333255" cy="338554"/>
            </a:xfrm>
            <a:prstGeom prst="rect">
              <a:avLst/>
            </a:prstGeom>
            <a:noFill/>
          </p:spPr>
          <p:txBody>
            <a:bodyPr wrap="square" rtlCol="0">
              <a:spAutoFit/>
            </a:bodyPr>
            <a:lstStyle/>
            <a:p>
              <a:r>
                <a:rPr kumimoji="1" lang="en-US" altLang="ja-JP" sz="1600" dirty="0"/>
                <a:t>0</a:t>
              </a:r>
              <a:endParaRPr kumimoji="1" lang="ja-JP" altLang="en-US" sz="1600" dirty="0"/>
            </a:p>
          </p:txBody>
        </p:sp>
        <p:sp>
          <p:nvSpPr>
            <p:cNvPr id="40" name="テキスト ボックス 39"/>
            <p:cNvSpPr txBox="1"/>
            <p:nvPr/>
          </p:nvSpPr>
          <p:spPr>
            <a:xfrm>
              <a:off x="8888391" y="2563938"/>
              <a:ext cx="333255" cy="338554"/>
            </a:xfrm>
            <a:prstGeom prst="rect">
              <a:avLst/>
            </a:prstGeom>
            <a:noFill/>
          </p:spPr>
          <p:txBody>
            <a:bodyPr wrap="square" rtlCol="0">
              <a:spAutoFit/>
            </a:bodyPr>
            <a:lstStyle/>
            <a:p>
              <a:r>
                <a:rPr kumimoji="1" lang="en-US" altLang="ja-JP" sz="1600" dirty="0"/>
                <a:t>2</a:t>
              </a:r>
              <a:endParaRPr kumimoji="1" lang="ja-JP" altLang="en-US" sz="1600" dirty="0"/>
            </a:p>
          </p:txBody>
        </p:sp>
        <p:sp>
          <p:nvSpPr>
            <p:cNvPr id="41" name="テキスト ボックス 40"/>
            <p:cNvSpPr txBox="1"/>
            <p:nvPr/>
          </p:nvSpPr>
          <p:spPr>
            <a:xfrm>
              <a:off x="8888391" y="2818841"/>
              <a:ext cx="333255" cy="338554"/>
            </a:xfrm>
            <a:prstGeom prst="rect">
              <a:avLst/>
            </a:prstGeom>
            <a:noFill/>
          </p:spPr>
          <p:txBody>
            <a:bodyPr wrap="square" rtlCol="0">
              <a:spAutoFit/>
            </a:bodyPr>
            <a:lstStyle/>
            <a:p>
              <a:r>
                <a:rPr kumimoji="1" lang="en-US" altLang="ja-JP" sz="1600" dirty="0"/>
                <a:t>3</a:t>
              </a:r>
              <a:endParaRPr kumimoji="1" lang="ja-JP" altLang="en-US" sz="1600" dirty="0"/>
            </a:p>
          </p:txBody>
        </p:sp>
        <p:sp>
          <p:nvSpPr>
            <p:cNvPr id="42" name="テキスト ボックス 41"/>
            <p:cNvSpPr txBox="1"/>
            <p:nvPr/>
          </p:nvSpPr>
          <p:spPr>
            <a:xfrm>
              <a:off x="8888391" y="3328647"/>
              <a:ext cx="333255" cy="338554"/>
            </a:xfrm>
            <a:prstGeom prst="rect">
              <a:avLst/>
            </a:prstGeom>
            <a:noFill/>
          </p:spPr>
          <p:txBody>
            <a:bodyPr wrap="square" rtlCol="0">
              <a:spAutoFit/>
            </a:bodyPr>
            <a:lstStyle/>
            <a:p>
              <a:r>
                <a:rPr kumimoji="1" lang="en-US" altLang="ja-JP" sz="1600" dirty="0"/>
                <a:t>5</a:t>
              </a:r>
              <a:endParaRPr kumimoji="1" lang="ja-JP" altLang="en-US" sz="1600" dirty="0"/>
            </a:p>
          </p:txBody>
        </p:sp>
        <p:sp>
          <p:nvSpPr>
            <p:cNvPr id="43" name="テキスト ボックス 42"/>
            <p:cNvSpPr txBox="1"/>
            <p:nvPr/>
          </p:nvSpPr>
          <p:spPr>
            <a:xfrm>
              <a:off x="8888391" y="3073744"/>
              <a:ext cx="333255" cy="338554"/>
            </a:xfrm>
            <a:prstGeom prst="rect">
              <a:avLst/>
            </a:prstGeom>
            <a:noFill/>
          </p:spPr>
          <p:txBody>
            <a:bodyPr wrap="square" rtlCol="0">
              <a:spAutoFit/>
            </a:bodyPr>
            <a:lstStyle/>
            <a:p>
              <a:r>
                <a:rPr lang="en-US" altLang="ja-JP" sz="1600" dirty="0"/>
                <a:t>4</a:t>
              </a:r>
              <a:endParaRPr kumimoji="1" lang="ja-JP" altLang="en-US" sz="1600" dirty="0"/>
            </a:p>
          </p:txBody>
        </p:sp>
        <p:sp>
          <p:nvSpPr>
            <p:cNvPr id="44" name="テキスト ボックス 43"/>
            <p:cNvSpPr txBox="1"/>
            <p:nvPr/>
          </p:nvSpPr>
          <p:spPr>
            <a:xfrm>
              <a:off x="8888391" y="3583550"/>
              <a:ext cx="333255" cy="338554"/>
            </a:xfrm>
            <a:prstGeom prst="rect">
              <a:avLst/>
            </a:prstGeom>
            <a:noFill/>
          </p:spPr>
          <p:txBody>
            <a:bodyPr wrap="square" rtlCol="0">
              <a:spAutoFit/>
            </a:bodyPr>
            <a:lstStyle/>
            <a:p>
              <a:r>
                <a:rPr kumimoji="1" lang="en-US" altLang="ja-JP" sz="1600" dirty="0"/>
                <a:t>6</a:t>
              </a:r>
              <a:endParaRPr kumimoji="1" lang="ja-JP" altLang="en-US" sz="1600" dirty="0"/>
            </a:p>
          </p:txBody>
        </p:sp>
        <p:sp>
          <p:nvSpPr>
            <p:cNvPr id="45" name="テキスト ボックス 44"/>
            <p:cNvSpPr txBox="1"/>
            <p:nvPr/>
          </p:nvSpPr>
          <p:spPr>
            <a:xfrm>
              <a:off x="8888391" y="3838453"/>
              <a:ext cx="333255" cy="338554"/>
            </a:xfrm>
            <a:prstGeom prst="rect">
              <a:avLst/>
            </a:prstGeom>
            <a:noFill/>
          </p:spPr>
          <p:txBody>
            <a:bodyPr wrap="square" rtlCol="0">
              <a:spAutoFit/>
            </a:bodyPr>
            <a:lstStyle/>
            <a:p>
              <a:r>
                <a:rPr kumimoji="1" lang="en-US" altLang="ja-JP" sz="1600" dirty="0"/>
                <a:t>7</a:t>
              </a:r>
              <a:endParaRPr kumimoji="1" lang="ja-JP" altLang="en-US" sz="1600" dirty="0"/>
            </a:p>
          </p:txBody>
        </p:sp>
        <p:sp>
          <p:nvSpPr>
            <p:cNvPr id="46" name="テキスト ボックス 45"/>
            <p:cNvSpPr txBox="1"/>
            <p:nvPr/>
          </p:nvSpPr>
          <p:spPr>
            <a:xfrm>
              <a:off x="8888391" y="4348263"/>
              <a:ext cx="333255" cy="338554"/>
            </a:xfrm>
            <a:prstGeom prst="rect">
              <a:avLst/>
            </a:prstGeom>
            <a:noFill/>
          </p:spPr>
          <p:txBody>
            <a:bodyPr wrap="square" rtlCol="0">
              <a:spAutoFit/>
            </a:bodyPr>
            <a:lstStyle/>
            <a:p>
              <a:r>
                <a:rPr kumimoji="1" lang="en-US" altLang="ja-JP" sz="1600" dirty="0"/>
                <a:t>9</a:t>
              </a:r>
              <a:endParaRPr kumimoji="1" lang="ja-JP" altLang="en-US" sz="1600" dirty="0"/>
            </a:p>
          </p:txBody>
        </p:sp>
        <p:sp>
          <p:nvSpPr>
            <p:cNvPr id="47" name="テキスト ボックス 46"/>
            <p:cNvSpPr txBox="1"/>
            <p:nvPr/>
          </p:nvSpPr>
          <p:spPr>
            <a:xfrm>
              <a:off x="8888391" y="4093356"/>
              <a:ext cx="333255" cy="338554"/>
            </a:xfrm>
            <a:prstGeom prst="rect">
              <a:avLst/>
            </a:prstGeom>
            <a:noFill/>
          </p:spPr>
          <p:txBody>
            <a:bodyPr wrap="square" rtlCol="0">
              <a:spAutoFit/>
            </a:bodyPr>
            <a:lstStyle/>
            <a:p>
              <a:r>
                <a:rPr lang="en-US" altLang="ja-JP" sz="1600" dirty="0"/>
                <a:t>8</a:t>
              </a:r>
              <a:endParaRPr kumimoji="1" lang="ja-JP" altLang="en-US" sz="1600" dirty="0"/>
            </a:p>
          </p:txBody>
        </p:sp>
        <p:sp>
          <p:nvSpPr>
            <p:cNvPr id="49" name="テキスト ボックス 48"/>
            <p:cNvSpPr txBox="1"/>
            <p:nvPr/>
          </p:nvSpPr>
          <p:spPr>
            <a:xfrm>
              <a:off x="5138071" y="3205536"/>
              <a:ext cx="643125" cy="461665"/>
            </a:xfrm>
            <a:prstGeom prst="rect">
              <a:avLst/>
            </a:prstGeom>
            <a:noFill/>
          </p:spPr>
          <p:txBody>
            <a:bodyPr wrap="square" rtlCol="0">
              <a:spAutoFit/>
            </a:bodyPr>
            <a:lstStyle/>
            <a:p>
              <a:r>
                <a:rPr kumimoji="1" lang="en-US" altLang="ja-JP" sz="2400" b="1" dirty="0"/>
                <a:t>W1</a:t>
              </a:r>
              <a:endParaRPr kumimoji="1" lang="ja-JP" altLang="en-US" sz="2400" b="1" dirty="0"/>
            </a:p>
          </p:txBody>
        </p:sp>
        <p:sp>
          <p:nvSpPr>
            <p:cNvPr id="50" name="テキスト ボックス 49"/>
            <p:cNvSpPr txBox="1"/>
            <p:nvPr/>
          </p:nvSpPr>
          <p:spPr>
            <a:xfrm>
              <a:off x="6476174" y="3176137"/>
              <a:ext cx="643125" cy="461665"/>
            </a:xfrm>
            <a:prstGeom prst="rect">
              <a:avLst/>
            </a:prstGeom>
            <a:noFill/>
          </p:spPr>
          <p:txBody>
            <a:bodyPr wrap="square" rtlCol="0">
              <a:spAutoFit/>
            </a:bodyPr>
            <a:lstStyle/>
            <a:p>
              <a:r>
                <a:rPr kumimoji="1" lang="en-US" altLang="ja-JP" sz="2400" b="1" dirty="0"/>
                <a:t>W2</a:t>
              </a:r>
              <a:endParaRPr kumimoji="1" lang="ja-JP" altLang="en-US" sz="2400" b="1" dirty="0"/>
            </a:p>
          </p:txBody>
        </p:sp>
        <p:sp>
          <p:nvSpPr>
            <p:cNvPr id="51" name="テキスト ボックス 50"/>
            <p:cNvSpPr txBox="1"/>
            <p:nvPr/>
          </p:nvSpPr>
          <p:spPr>
            <a:xfrm>
              <a:off x="7814277" y="3176154"/>
              <a:ext cx="643125" cy="461665"/>
            </a:xfrm>
            <a:prstGeom prst="rect">
              <a:avLst/>
            </a:prstGeom>
            <a:noFill/>
          </p:spPr>
          <p:txBody>
            <a:bodyPr wrap="square" rtlCol="0">
              <a:spAutoFit/>
            </a:bodyPr>
            <a:lstStyle/>
            <a:p>
              <a:r>
                <a:rPr kumimoji="1" lang="en-US" altLang="ja-JP" sz="2400" b="1" dirty="0"/>
                <a:t>W3</a:t>
              </a:r>
              <a:endParaRPr kumimoji="1" lang="ja-JP" altLang="en-US" sz="2400" b="1" dirty="0"/>
            </a:p>
          </p:txBody>
        </p:sp>
        <p:sp>
          <p:nvSpPr>
            <p:cNvPr id="53" name="テキスト ボックス 52"/>
            <p:cNvSpPr txBox="1"/>
            <p:nvPr/>
          </p:nvSpPr>
          <p:spPr>
            <a:xfrm>
              <a:off x="5832712" y="2074516"/>
              <a:ext cx="550151" cy="461665"/>
            </a:xfrm>
            <a:prstGeom prst="rect">
              <a:avLst/>
            </a:prstGeom>
            <a:noFill/>
          </p:spPr>
          <p:txBody>
            <a:bodyPr wrap="square" rtlCol="0">
              <a:spAutoFit/>
            </a:bodyPr>
            <a:lstStyle/>
            <a:p>
              <a:r>
                <a:rPr kumimoji="1" lang="en-US" altLang="ja-JP" sz="2400" b="1" dirty="0"/>
                <a:t>b1</a:t>
              </a:r>
              <a:endParaRPr kumimoji="1" lang="ja-JP" altLang="en-US" sz="2400" b="1" dirty="0"/>
            </a:p>
          </p:txBody>
        </p:sp>
        <p:sp>
          <p:nvSpPr>
            <p:cNvPr id="54" name="テキスト ボックス 53"/>
            <p:cNvSpPr txBox="1"/>
            <p:nvPr/>
          </p:nvSpPr>
          <p:spPr>
            <a:xfrm>
              <a:off x="7178176" y="1228640"/>
              <a:ext cx="550151" cy="461665"/>
            </a:xfrm>
            <a:prstGeom prst="rect">
              <a:avLst/>
            </a:prstGeom>
            <a:noFill/>
          </p:spPr>
          <p:txBody>
            <a:bodyPr wrap="square" rtlCol="0">
              <a:spAutoFit/>
            </a:bodyPr>
            <a:lstStyle/>
            <a:p>
              <a:r>
                <a:rPr kumimoji="1" lang="en-US" altLang="ja-JP" sz="2400" b="1" dirty="0"/>
                <a:t>b2</a:t>
              </a:r>
              <a:endParaRPr kumimoji="1" lang="ja-JP" altLang="en-US" sz="2400" b="1" dirty="0"/>
            </a:p>
          </p:txBody>
        </p:sp>
        <p:sp>
          <p:nvSpPr>
            <p:cNvPr id="55" name="テキスト ボックス 54"/>
            <p:cNvSpPr txBox="1"/>
            <p:nvPr/>
          </p:nvSpPr>
          <p:spPr>
            <a:xfrm>
              <a:off x="8534843" y="1710326"/>
              <a:ext cx="550151" cy="461665"/>
            </a:xfrm>
            <a:prstGeom prst="rect">
              <a:avLst/>
            </a:prstGeom>
            <a:noFill/>
          </p:spPr>
          <p:txBody>
            <a:bodyPr wrap="square" rtlCol="0">
              <a:spAutoFit/>
            </a:bodyPr>
            <a:lstStyle/>
            <a:p>
              <a:r>
                <a:rPr kumimoji="1" lang="en-US" altLang="ja-JP" sz="2400" b="1" dirty="0"/>
                <a:t>b3</a:t>
              </a:r>
              <a:endParaRPr kumimoji="1" lang="ja-JP" altLang="en-US" sz="2400" b="1" dirty="0"/>
            </a:p>
          </p:txBody>
        </p:sp>
        <p:sp>
          <p:nvSpPr>
            <p:cNvPr id="63" name="テキスト ボックス 62"/>
            <p:cNvSpPr txBox="1"/>
            <p:nvPr/>
          </p:nvSpPr>
          <p:spPr>
            <a:xfrm>
              <a:off x="4971124" y="3525504"/>
              <a:ext cx="938077" cy="369332"/>
            </a:xfrm>
            <a:prstGeom prst="rect">
              <a:avLst/>
            </a:prstGeom>
            <a:noFill/>
          </p:spPr>
          <p:txBody>
            <a:bodyPr wrap="none" rtlCol="0">
              <a:spAutoFit/>
            </a:bodyPr>
            <a:lstStyle/>
            <a:p>
              <a:r>
                <a:rPr kumimoji="1" lang="en-US" altLang="ja-JP" dirty="0"/>
                <a:t>50x784</a:t>
              </a:r>
              <a:endParaRPr kumimoji="1" lang="ja-JP" altLang="en-US" dirty="0"/>
            </a:p>
          </p:txBody>
        </p:sp>
        <p:sp>
          <p:nvSpPr>
            <p:cNvPr id="64" name="テキスト ボックス 63"/>
            <p:cNvSpPr txBox="1"/>
            <p:nvPr/>
          </p:nvSpPr>
          <p:spPr>
            <a:xfrm>
              <a:off x="6337773" y="3494243"/>
              <a:ext cx="938077" cy="369332"/>
            </a:xfrm>
            <a:prstGeom prst="rect">
              <a:avLst/>
            </a:prstGeom>
            <a:noFill/>
          </p:spPr>
          <p:txBody>
            <a:bodyPr wrap="none" rtlCol="0">
              <a:spAutoFit/>
            </a:bodyPr>
            <a:lstStyle/>
            <a:p>
              <a:r>
                <a:rPr kumimoji="1" lang="en-US" altLang="ja-JP" dirty="0"/>
                <a:t>100x50</a:t>
              </a:r>
              <a:endParaRPr kumimoji="1" lang="ja-JP" altLang="en-US" dirty="0"/>
            </a:p>
          </p:txBody>
        </p:sp>
        <p:sp>
          <p:nvSpPr>
            <p:cNvPr id="65" name="テキスト ボックス 64"/>
            <p:cNvSpPr txBox="1"/>
            <p:nvPr/>
          </p:nvSpPr>
          <p:spPr>
            <a:xfrm>
              <a:off x="7651460" y="3498415"/>
              <a:ext cx="938077" cy="369332"/>
            </a:xfrm>
            <a:prstGeom prst="rect">
              <a:avLst/>
            </a:prstGeom>
            <a:noFill/>
          </p:spPr>
          <p:txBody>
            <a:bodyPr wrap="none" rtlCol="0">
              <a:spAutoFit/>
            </a:bodyPr>
            <a:lstStyle/>
            <a:p>
              <a:r>
                <a:rPr kumimoji="1" lang="en-US" altLang="ja-JP" dirty="0"/>
                <a:t>10x100</a:t>
              </a:r>
              <a:endParaRPr kumimoji="1" lang="ja-JP" altLang="en-US" dirty="0"/>
            </a:p>
          </p:txBody>
        </p:sp>
      </p:grpSp>
      <p:sp>
        <p:nvSpPr>
          <p:cNvPr id="2" name="タイトル 1"/>
          <p:cNvSpPr>
            <a:spLocks noGrp="1"/>
          </p:cNvSpPr>
          <p:nvPr>
            <p:ph type="title"/>
          </p:nvPr>
        </p:nvSpPr>
        <p:spPr/>
        <p:txBody>
          <a:bodyPr>
            <a:normAutofit fontScale="90000"/>
          </a:bodyPr>
          <a:lstStyle/>
          <a:p>
            <a:r>
              <a:rPr lang="ja-JP" altLang="en-US" dirty="0"/>
              <a:t>ディープラーニングにおける学習とは、</a:t>
            </a:r>
            <a:r>
              <a:rPr lang="en-US" altLang="ja-JP" dirty="0"/>
              <a:t/>
            </a:r>
            <a:br>
              <a:rPr lang="en-US" altLang="ja-JP" dirty="0"/>
            </a:br>
            <a:r>
              <a:rPr lang="ja-JP" altLang="en-US" dirty="0"/>
              <a:t>手書き文字を数値化し</a:t>
            </a:r>
            <a:r>
              <a:rPr lang="en-US" altLang="ja-JP" dirty="0"/>
              <a:t>‥</a:t>
            </a:r>
            <a:br>
              <a:rPr lang="en-US" altLang="ja-JP" dirty="0"/>
            </a:br>
            <a:r>
              <a:rPr lang="ja-JP" altLang="en-US" dirty="0"/>
              <a:t>ニューラルネットに食わせ</a:t>
            </a:r>
            <a:r>
              <a:rPr lang="en-US" altLang="ja-JP" dirty="0"/>
              <a:t>‥</a:t>
            </a:r>
            <a:endParaRPr lang="ja-JP" altLang="en-US" dirty="0"/>
          </a:p>
        </p:txBody>
      </p:sp>
      <p:sp>
        <p:nvSpPr>
          <p:cNvPr id="6" name="正方形/長方形 5">
            <a:extLst>
              <a:ext uri="{FF2B5EF4-FFF2-40B4-BE49-F238E27FC236}">
                <a16:creationId xmlns="" xmlns:a16="http://schemas.microsoft.com/office/drawing/2014/main" id="{7DC29DF7-6497-4CFE-ABCB-BAF26DADF330}"/>
              </a:ext>
            </a:extLst>
          </p:cNvPr>
          <p:cNvSpPr/>
          <p:nvPr/>
        </p:nvSpPr>
        <p:spPr>
          <a:xfrm>
            <a:off x="748428" y="2269720"/>
            <a:ext cx="2550323" cy="923330"/>
          </a:xfrm>
          <a:prstGeom prst="rect">
            <a:avLst/>
          </a:prstGeom>
        </p:spPr>
        <p:txBody>
          <a:bodyPr wrap="square">
            <a:spAutoFit/>
          </a:bodyPr>
          <a:lstStyle/>
          <a:p>
            <a:r>
              <a:rPr lang="ja-JP" altLang="en-US" dirty="0"/>
              <a:t>この</a:t>
            </a:r>
            <a:r>
              <a:rPr lang="en-US" altLang="ja-JP" dirty="0"/>
              <a:t>784</a:t>
            </a:r>
            <a:r>
              <a:rPr lang="ja-JP" altLang="en-US" dirty="0"/>
              <a:t>という数字は、</a:t>
            </a:r>
            <a:r>
              <a:rPr lang="en-US" altLang="ja-JP" dirty="0"/>
              <a:t>28x28=784</a:t>
            </a:r>
            <a:r>
              <a:rPr lang="ja-JP" altLang="en-US" dirty="0"/>
              <a:t>個の格子の数に対応しています</a:t>
            </a:r>
            <a:endParaRPr lang="en-US" altLang="ja-JP" dirty="0"/>
          </a:p>
        </p:txBody>
      </p:sp>
      <p:sp>
        <p:nvSpPr>
          <p:cNvPr id="7" name="楕円 6">
            <a:extLst>
              <a:ext uri="{FF2B5EF4-FFF2-40B4-BE49-F238E27FC236}">
                <a16:creationId xmlns="" xmlns:a16="http://schemas.microsoft.com/office/drawing/2014/main" id="{B5B9053A-69C9-4086-8F6B-79D5BD1F55A2}"/>
              </a:ext>
            </a:extLst>
          </p:cNvPr>
          <p:cNvSpPr/>
          <p:nvPr/>
        </p:nvSpPr>
        <p:spPr>
          <a:xfrm>
            <a:off x="3258354" y="2421232"/>
            <a:ext cx="1120462" cy="700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a:extLst>
              <a:ext uri="{FF2B5EF4-FFF2-40B4-BE49-F238E27FC236}">
                <a16:creationId xmlns="" xmlns:a16="http://schemas.microsoft.com/office/drawing/2014/main" id="{21EBB69C-1760-4CD4-8E7F-7DEEE9A3B88F}"/>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1161635" y="3347998"/>
            <a:ext cx="2139641" cy="2216986"/>
          </a:xfrm>
          <a:prstGeom prst="rect">
            <a:avLst/>
          </a:prstGeom>
        </p:spPr>
      </p:pic>
      <p:sp>
        <p:nvSpPr>
          <p:cNvPr id="28" name="正方形/長方形 27">
            <a:extLst>
              <a:ext uri="{FF2B5EF4-FFF2-40B4-BE49-F238E27FC236}">
                <a16:creationId xmlns="" xmlns:a16="http://schemas.microsoft.com/office/drawing/2014/main" id="{964A14F4-76A2-47DF-AAB5-AE5492C49138}"/>
              </a:ext>
            </a:extLst>
          </p:cNvPr>
          <p:cNvSpPr/>
          <p:nvPr/>
        </p:nvSpPr>
        <p:spPr>
          <a:xfrm>
            <a:off x="10062169" y="3500978"/>
            <a:ext cx="1939042" cy="1631216"/>
          </a:xfrm>
          <a:prstGeom prst="rect">
            <a:avLst/>
          </a:prstGeom>
        </p:spPr>
        <p:txBody>
          <a:bodyPr wrap="square">
            <a:spAutoFit/>
          </a:bodyPr>
          <a:lstStyle/>
          <a:p>
            <a:r>
              <a:rPr lang="ja-JP" altLang="en-US" sz="2000" dirty="0"/>
              <a:t>何らかの数字が計算される</a:t>
            </a:r>
            <a:endParaRPr lang="en-US" altLang="ja-JP" sz="2000" dirty="0"/>
          </a:p>
          <a:p>
            <a:r>
              <a:rPr lang="ja-JP" altLang="en-US" sz="2000" dirty="0"/>
              <a:t>（この場合</a:t>
            </a:r>
            <a:r>
              <a:rPr lang="en-US" altLang="ja-JP" sz="2000" dirty="0"/>
              <a:t>10</a:t>
            </a:r>
            <a:r>
              <a:rPr lang="ja-JP" altLang="en-US" sz="2000" dirty="0"/>
              <a:t>個の数字が出てくる）</a:t>
            </a:r>
            <a:endParaRPr lang="en-US" altLang="ja-JP" sz="2000" dirty="0"/>
          </a:p>
        </p:txBody>
      </p:sp>
      <p:sp>
        <p:nvSpPr>
          <p:cNvPr id="31" name="矢印: 右 30">
            <a:extLst>
              <a:ext uri="{FF2B5EF4-FFF2-40B4-BE49-F238E27FC236}">
                <a16:creationId xmlns="" xmlns:a16="http://schemas.microsoft.com/office/drawing/2014/main" id="{AE0FE77E-FC00-4298-9A02-4982620B6DAA}"/>
              </a:ext>
            </a:extLst>
          </p:cNvPr>
          <p:cNvSpPr/>
          <p:nvPr/>
        </p:nvSpPr>
        <p:spPr>
          <a:xfrm>
            <a:off x="3224160" y="3669069"/>
            <a:ext cx="1004048" cy="13580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000" dirty="0"/>
              <a:t>入力</a:t>
            </a:r>
          </a:p>
        </p:txBody>
      </p:sp>
      <p:sp>
        <p:nvSpPr>
          <p:cNvPr id="32" name="矢印: 右 31">
            <a:extLst>
              <a:ext uri="{FF2B5EF4-FFF2-40B4-BE49-F238E27FC236}">
                <a16:creationId xmlns="" xmlns:a16="http://schemas.microsoft.com/office/drawing/2014/main" id="{E3D7EC7F-88CD-4690-ABC9-412366CBE7BD}"/>
              </a:ext>
            </a:extLst>
          </p:cNvPr>
          <p:cNvSpPr/>
          <p:nvPr/>
        </p:nvSpPr>
        <p:spPr>
          <a:xfrm>
            <a:off x="9217883" y="3659528"/>
            <a:ext cx="1004048" cy="13580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000" dirty="0"/>
              <a:t>出力</a:t>
            </a:r>
          </a:p>
        </p:txBody>
      </p:sp>
    </p:spTree>
    <p:extLst>
      <p:ext uri="{BB962C8B-B14F-4D97-AF65-F5344CB8AC3E}">
        <p14:creationId xmlns:p14="http://schemas.microsoft.com/office/powerpoint/2010/main" val="956276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9677"/>
            <a:ext cx="10515600" cy="1325563"/>
          </a:xfrm>
        </p:spPr>
        <p:txBody>
          <a:bodyPr>
            <a:noAutofit/>
          </a:bodyPr>
          <a:lstStyle/>
          <a:p>
            <a:r>
              <a:rPr lang="ja-JP" altLang="en-US" sz="3600" dirty="0"/>
              <a:t>ディープラーニングにおける学習とは、</a:t>
            </a:r>
            <a:r>
              <a:rPr lang="en-US" altLang="ja-JP" sz="3600" dirty="0"/>
              <a:t/>
            </a:r>
            <a:br>
              <a:rPr lang="en-US" altLang="ja-JP" sz="3600" dirty="0"/>
            </a:br>
            <a:r>
              <a:rPr lang="ja-JP" altLang="en-US" sz="3600" dirty="0"/>
              <a:t>手書き文字を数値化し</a:t>
            </a:r>
            <a:r>
              <a:rPr lang="en-US" altLang="ja-JP" sz="3600" dirty="0"/>
              <a:t>‥</a:t>
            </a:r>
            <a:br>
              <a:rPr lang="en-US" altLang="ja-JP" sz="3600" dirty="0"/>
            </a:br>
            <a:r>
              <a:rPr lang="ja-JP" altLang="en-US" sz="3600" dirty="0"/>
              <a:t>ニューラルネットに食わせ</a:t>
            </a:r>
            <a:r>
              <a:rPr lang="en-US" altLang="ja-JP" sz="3600" dirty="0"/>
              <a:t>‥</a:t>
            </a:r>
            <a:br>
              <a:rPr lang="en-US" altLang="ja-JP" sz="3600" dirty="0"/>
            </a:br>
            <a:r>
              <a:rPr lang="ja-JP" altLang="en-US" sz="3600" dirty="0"/>
              <a:t>ちょっとずつパラメータ</a:t>
            </a:r>
            <a:r>
              <a:rPr lang="en-US" altLang="ja-JP" sz="3600" dirty="0"/>
              <a:t>W1, W2, W3, b1, b2, b3 (</a:t>
            </a:r>
            <a:r>
              <a:rPr lang="ja-JP" altLang="en-US" sz="3600" dirty="0"/>
              <a:t>全部で</a:t>
            </a:r>
            <a:r>
              <a:rPr lang="en-US" altLang="ja-JP" sz="3600" dirty="0"/>
              <a:t>45,350</a:t>
            </a:r>
            <a:r>
              <a:rPr lang="ja-JP" altLang="en-US" sz="3600" dirty="0"/>
              <a:t>個の数字</a:t>
            </a:r>
            <a:r>
              <a:rPr lang="en-US" altLang="ja-JP" sz="3600" dirty="0"/>
              <a:t>)</a:t>
            </a:r>
            <a:r>
              <a:rPr lang="ja-JP" altLang="en-US" sz="3600" dirty="0"/>
              <a:t>を変えながら目指すべき状態になるように</a:t>
            </a:r>
            <a:r>
              <a:rPr lang="ja-JP" altLang="en-US" sz="3600" b="1" dirty="0">
                <a:solidFill>
                  <a:schemeClr val="accent2"/>
                </a:solidFill>
              </a:rPr>
              <a:t>絶妙なパラメータの組み合わせを探すプロセス</a:t>
            </a:r>
            <a:endParaRPr lang="ja-JP" altLang="en-US" sz="3600" dirty="0"/>
          </a:p>
        </p:txBody>
      </p:sp>
      <p:pic>
        <p:nvPicPr>
          <p:cNvPr id="4" name="図 3">
            <a:extLst>
              <a:ext uri="{FF2B5EF4-FFF2-40B4-BE49-F238E27FC236}">
                <a16:creationId xmlns="" xmlns:a16="http://schemas.microsoft.com/office/drawing/2014/main" id="{67B93251-ED85-4DE7-91B8-716F4A276F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34803" y="3247317"/>
            <a:ext cx="6003012" cy="3610683"/>
          </a:xfrm>
          <a:prstGeom prst="rect">
            <a:avLst/>
          </a:prstGeom>
        </p:spPr>
      </p:pic>
      <p:sp>
        <p:nvSpPr>
          <p:cNvPr id="135" name="思考の吹き出し: 雲形 134">
            <a:extLst>
              <a:ext uri="{FF2B5EF4-FFF2-40B4-BE49-F238E27FC236}">
                <a16:creationId xmlns="" xmlns:a16="http://schemas.microsoft.com/office/drawing/2014/main" id="{F111977E-8B0E-44A3-BF0A-78FBE3B7A55D}"/>
              </a:ext>
            </a:extLst>
          </p:cNvPr>
          <p:cNvSpPr/>
          <p:nvPr/>
        </p:nvSpPr>
        <p:spPr>
          <a:xfrm>
            <a:off x="6544820" y="4029667"/>
            <a:ext cx="5548548" cy="3380410"/>
          </a:xfrm>
          <a:prstGeom prst="cloudCallout">
            <a:avLst>
              <a:gd name="adj1" fmla="val -71955"/>
              <a:gd name="adj2" fmla="val -51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36" name="グループ化 135">
            <a:extLst>
              <a:ext uri="{FF2B5EF4-FFF2-40B4-BE49-F238E27FC236}">
                <a16:creationId xmlns="" xmlns:a16="http://schemas.microsoft.com/office/drawing/2014/main" id="{009E79B4-65C5-41B8-A07E-521885FD50E5}"/>
              </a:ext>
            </a:extLst>
          </p:cNvPr>
          <p:cNvGrpSpPr/>
          <p:nvPr/>
        </p:nvGrpSpPr>
        <p:grpSpPr>
          <a:xfrm>
            <a:off x="7392300" y="4463048"/>
            <a:ext cx="3191414" cy="2382517"/>
            <a:chOff x="6380535" y="3467143"/>
            <a:chExt cx="5267818" cy="3932635"/>
          </a:xfrm>
        </p:grpSpPr>
        <p:grpSp>
          <p:nvGrpSpPr>
            <p:cNvPr id="164" name="グループ化 163">
              <a:extLst>
                <a:ext uri="{FF2B5EF4-FFF2-40B4-BE49-F238E27FC236}">
                  <a16:creationId xmlns="" xmlns:a16="http://schemas.microsoft.com/office/drawing/2014/main" id="{088D1C33-3673-4FC0-A3A2-812CD90FF828}"/>
                </a:ext>
              </a:extLst>
            </p:cNvPr>
            <p:cNvGrpSpPr/>
            <p:nvPr/>
          </p:nvGrpSpPr>
          <p:grpSpPr>
            <a:xfrm>
              <a:off x="6380535" y="3482354"/>
              <a:ext cx="2613146" cy="1948945"/>
              <a:chOff x="6582879" y="3299047"/>
              <a:chExt cx="4685716" cy="3494716"/>
            </a:xfrm>
          </p:grpSpPr>
          <p:pic>
            <p:nvPicPr>
              <p:cNvPr id="204" name="図 203">
                <a:extLst>
                  <a:ext uri="{FF2B5EF4-FFF2-40B4-BE49-F238E27FC236}">
                    <a16:creationId xmlns="" xmlns:a16="http://schemas.microsoft.com/office/drawing/2014/main" id="{682D5638-DE3D-4ED8-A5FE-9C4F2BD7ED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205" name="図 204">
                <a:extLst>
                  <a:ext uri="{FF2B5EF4-FFF2-40B4-BE49-F238E27FC236}">
                    <a16:creationId xmlns="" xmlns:a16="http://schemas.microsoft.com/office/drawing/2014/main" id="{ED567691-93E1-4E29-972E-2F61D2A958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206" name="図 205">
                <a:extLst>
                  <a:ext uri="{FF2B5EF4-FFF2-40B4-BE49-F238E27FC236}">
                    <a16:creationId xmlns="" xmlns:a16="http://schemas.microsoft.com/office/drawing/2014/main" id="{FFB3B2F0-56A3-4A07-A0A7-A4E1AD25099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207" name="図 206">
                <a:extLst>
                  <a:ext uri="{FF2B5EF4-FFF2-40B4-BE49-F238E27FC236}">
                    <a16:creationId xmlns="" xmlns:a16="http://schemas.microsoft.com/office/drawing/2014/main" id="{840A5BF0-D31B-43EC-9360-92A0E9052B8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208" name="図 207">
                <a:extLst>
                  <a:ext uri="{FF2B5EF4-FFF2-40B4-BE49-F238E27FC236}">
                    <a16:creationId xmlns="" xmlns:a16="http://schemas.microsoft.com/office/drawing/2014/main" id="{4CBCC027-16E1-4940-B74F-0EF2E540931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209" name="図 208">
                <a:extLst>
                  <a:ext uri="{FF2B5EF4-FFF2-40B4-BE49-F238E27FC236}">
                    <a16:creationId xmlns="" xmlns:a16="http://schemas.microsoft.com/office/drawing/2014/main" id="{E8CE9463-5B46-48D8-882C-F70F11A296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210" name="図 209">
                <a:extLst>
                  <a:ext uri="{FF2B5EF4-FFF2-40B4-BE49-F238E27FC236}">
                    <a16:creationId xmlns="" xmlns:a16="http://schemas.microsoft.com/office/drawing/2014/main" id="{49E04C12-FE87-4F00-AA1D-16E4C7D295F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211" name="図 210">
                <a:extLst>
                  <a:ext uri="{FF2B5EF4-FFF2-40B4-BE49-F238E27FC236}">
                    <a16:creationId xmlns="" xmlns:a16="http://schemas.microsoft.com/office/drawing/2014/main" id="{D746D2EE-A013-4A1A-B977-670219B0A0C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212" name="図 211">
                <a:extLst>
                  <a:ext uri="{FF2B5EF4-FFF2-40B4-BE49-F238E27FC236}">
                    <a16:creationId xmlns="" xmlns:a16="http://schemas.microsoft.com/office/drawing/2014/main" id="{ADC58515-5D2D-4F0F-80A4-49359A4078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213" name="図 212">
                <a:extLst>
                  <a:ext uri="{FF2B5EF4-FFF2-40B4-BE49-F238E27FC236}">
                    <a16:creationId xmlns="" xmlns:a16="http://schemas.microsoft.com/office/drawing/2014/main" id="{8586222E-45EF-409B-9D5B-A7174624DC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214" name="図 213">
                <a:extLst>
                  <a:ext uri="{FF2B5EF4-FFF2-40B4-BE49-F238E27FC236}">
                    <a16:creationId xmlns="" xmlns:a16="http://schemas.microsoft.com/office/drawing/2014/main" id="{3848214C-5E7E-49EA-847E-1392BA45AF1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215" name="図 214">
                <a:extLst>
                  <a:ext uri="{FF2B5EF4-FFF2-40B4-BE49-F238E27FC236}">
                    <a16:creationId xmlns="" xmlns:a16="http://schemas.microsoft.com/office/drawing/2014/main" id="{98FFF358-BFDB-4A92-AFA7-B3F8F0B450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165" name="グループ化 164">
              <a:extLst>
                <a:ext uri="{FF2B5EF4-FFF2-40B4-BE49-F238E27FC236}">
                  <a16:creationId xmlns="" xmlns:a16="http://schemas.microsoft.com/office/drawing/2014/main" id="{A49BCD41-B4EF-4B43-8FC1-83114FD8668A}"/>
                </a:ext>
              </a:extLst>
            </p:cNvPr>
            <p:cNvGrpSpPr/>
            <p:nvPr/>
          </p:nvGrpSpPr>
          <p:grpSpPr>
            <a:xfrm>
              <a:off x="9010331" y="3467143"/>
              <a:ext cx="2613146" cy="1948945"/>
              <a:chOff x="6582879" y="3299047"/>
              <a:chExt cx="4685716" cy="3494716"/>
            </a:xfrm>
          </p:grpSpPr>
          <p:pic>
            <p:nvPicPr>
              <p:cNvPr id="192" name="図 191">
                <a:extLst>
                  <a:ext uri="{FF2B5EF4-FFF2-40B4-BE49-F238E27FC236}">
                    <a16:creationId xmlns="" xmlns:a16="http://schemas.microsoft.com/office/drawing/2014/main" id="{B8A3F951-3AFF-4E4B-BA22-27381CAAA7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93" name="図 192">
                <a:extLst>
                  <a:ext uri="{FF2B5EF4-FFF2-40B4-BE49-F238E27FC236}">
                    <a16:creationId xmlns="" xmlns:a16="http://schemas.microsoft.com/office/drawing/2014/main" id="{987B58CF-56B3-45A1-BF79-01D2E46E9CF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94" name="図 193">
                <a:extLst>
                  <a:ext uri="{FF2B5EF4-FFF2-40B4-BE49-F238E27FC236}">
                    <a16:creationId xmlns="" xmlns:a16="http://schemas.microsoft.com/office/drawing/2014/main" id="{B34817E7-F52D-45E7-B823-AB1C3666700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95" name="図 194">
                <a:extLst>
                  <a:ext uri="{FF2B5EF4-FFF2-40B4-BE49-F238E27FC236}">
                    <a16:creationId xmlns="" xmlns:a16="http://schemas.microsoft.com/office/drawing/2014/main" id="{63000D8B-CD04-422B-9637-5824AAA6F96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96" name="図 195">
                <a:extLst>
                  <a:ext uri="{FF2B5EF4-FFF2-40B4-BE49-F238E27FC236}">
                    <a16:creationId xmlns="" xmlns:a16="http://schemas.microsoft.com/office/drawing/2014/main" id="{FF05E41E-9EBB-4585-A712-6843EE2A67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97" name="図 196">
                <a:extLst>
                  <a:ext uri="{FF2B5EF4-FFF2-40B4-BE49-F238E27FC236}">
                    <a16:creationId xmlns="" xmlns:a16="http://schemas.microsoft.com/office/drawing/2014/main" id="{9BE7BBA3-7507-4CD1-B793-3541046498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98" name="図 197">
                <a:extLst>
                  <a:ext uri="{FF2B5EF4-FFF2-40B4-BE49-F238E27FC236}">
                    <a16:creationId xmlns="" xmlns:a16="http://schemas.microsoft.com/office/drawing/2014/main" id="{BC75FE05-D859-452A-8966-45D1451C7E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99" name="図 198">
                <a:extLst>
                  <a:ext uri="{FF2B5EF4-FFF2-40B4-BE49-F238E27FC236}">
                    <a16:creationId xmlns="" xmlns:a16="http://schemas.microsoft.com/office/drawing/2014/main" id="{D971F3DF-662E-49CE-95EF-ADEE705254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200" name="図 199">
                <a:extLst>
                  <a:ext uri="{FF2B5EF4-FFF2-40B4-BE49-F238E27FC236}">
                    <a16:creationId xmlns="" xmlns:a16="http://schemas.microsoft.com/office/drawing/2014/main" id="{963A3B3D-3E66-430A-8CF9-F0A8E38EA6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201" name="図 200">
                <a:extLst>
                  <a:ext uri="{FF2B5EF4-FFF2-40B4-BE49-F238E27FC236}">
                    <a16:creationId xmlns="" xmlns:a16="http://schemas.microsoft.com/office/drawing/2014/main" id="{EDD01D40-F3A7-4564-AB10-81191C0891A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202" name="図 201">
                <a:extLst>
                  <a:ext uri="{FF2B5EF4-FFF2-40B4-BE49-F238E27FC236}">
                    <a16:creationId xmlns="" xmlns:a16="http://schemas.microsoft.com/office/drawing/2014/main" id="{BE536F02-8339-4BC1-9914-2F3BEE751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203" name="図 202">
                <a:extLst>
                  <a:ext uri="{FF2B5EF4-FFF2-40B4-BE49-F238E27FC236}">
                    <a16:creationId xmlns="" xmlns:a16="http://schemas.microsoft.com/office/drawing/2014/main" id="{1D222C05-4207-4F92-8CAE-A236B0E5566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166" name="グループ化 165">
              <a:extLst>
                <a:ext uri="{FF2B5EF4-FFF2-40B4-BE49-F238E27FC236}">
                  <a16:creationId xmlns="" xmlns:a16="http://schemas.microsoft.com/office/drawing/2014/main" id="{4ECBE249-BDE9-4A91-B300-2BFB637F2601}"/>
                </a:ext>
              </a:extLst>
            </p:cNvPr>
            <p:cNvGrpSpPr/>
            <p:nvPr/>
          </p:nvGrpSpPr>
          <p:grpSpPr>
            <a:xfrm>
              <a:off x="6405411" y="5450833"/>
              <a:ext cx="2613146" cy="1948945"/>
              <a:chOff x="6582879" y="3299047"/>
              <a:chExt cx="4685716" cy="3494716"/>
            </a:xfrm>
          </p:grpSpPr>
          <p:pic>
            <p:nvPicPr>
              <p:cNvPr id="180" name="図 179">
                <a:extLst>
                  <a:ext uri="{FF2B5EF4-FFF2-40B4-BE49-F238E27FC236}">
                    <a16:creationId xmlns="" xmlns:a16="http://schemas.microsoft.com/office/drawing/2014/main" id="{C09B0907-2100-466C-B330-D7EDFF74F4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81" name="図 180">
                <a:extLst>
                  <a:ext uri="{FF2B5EF4-FFF2-40B4-BE49-F238E27FC236}">
                    <a16:creationId xmlns="" xmlns:a16="http://schemas.microsoft.com/office/drawing/2014/main" id="{1D3BF75C-1EFD-421C-8AD8-615624B9D9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82" name="図 181">
                <a:extLst>
                  <a:ext uri="{FF2B5EF4-FFF2-40B4-BE49-F238E27FC236}">
                    <a16:creationId xmlns="" xmlns:a16="http://schemas.microsoft.com/office/drawing/2014/main" id="{F63FF8E4-B9BB-40CE-A1D1-428E3DFD45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83" name="図 182">
                <a:extLst>
                  <a:ext uri="{FF2B5EF4-FFF2-40B4-BE49-F238E27FC236}">
                    <a16:creationId xmlns="" xmlns:a16="http://schemas.microsoft.com/office/drawing/2014/main" id="{828192D4-7214-4A5D-8A38-5FC09D64469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84" name="図 183">
                <a:extLst>
                  <a:ext uri="{FF2B5EF4-FFF2-40B4-BE49-F238E27FC236}">
                    <a16:creationId xmlns="" xmlns:a16="http://schemas.microsoft.com/office/drawing/2014/main" id="{7018584F-39EE-40E6-814A-04F86ADCAA2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85" name="図 184">
                <a:extLst>
                  <a:ext uri="{FF2B5EF4-FFF2-40B4-BE49-F238E27FC236}">
                    <a16:creationId xmlns="" xmlns:a16="http://schemas.microsoft.com/office/drawing/2014/main" id="{CF3CB28F-68EC-44F5-B41D-9A8B3A059C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86" name="図 185">
                <a:extLst>
                  <a:ext uri="{FF2B5EF4-FFF2-40B4-BE49-F238E27FC236}">
                    <a16:creationId xmlns="" xmlns:a16="http://schemas.microsoft.com/office/drawing/2014/main" id="{1BF0E65F-2FBB-4818-8ABF-40FC43A4B0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87" name="図 186">
                <a:extLst>
                  <a:ext uri="{FF2B5EF4-FFF2-40B4-BE49-F238E27FC236}">
                    <a16:creationId xmlns="" xmlns:a16="http://schemas.microsoft.com/office/drawing/2014/main" id="{85280E77-AC87-4DF5-AD6E-9E0E92E323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188" name="図 187">
                <a:extLst>
                  <a:ext uri="{FF2B5EF4-FFF2-40B4-BE49-F238E27FC236}">
                    <a16:creationId xmlns="" xmlns:a16="http://schemas.microsoft.com/office/drawing/2014/main" id="{6332B06A-A81A-41C2-9221-4ACABAA0448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189" name="図 188">
                <a:extLst>
                  <a:ext uri="{FF2B5EF4-FFF2-40B4-BE49-F238E27FC236}">
                    <a16:creationId xmlns="" xmlns:a16="http://schemas.microsoft.com/office/drawing/2014/main" id="{9C502EB6-0337-498E-8F1B-C89F1DAE70B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190" name="図 189">
                <a:extLst>
                  <a:ext uri="{FF2B5EF4-FFF2-40B4-BE49-F238E27FC236}">
                    <a16:creationId xmlns="" xmlns:a16="http://schemas.microsoft.com/office/drawing/2014/main" id="{CA9264BE-8670-4B78-B2AA-0559D45AECF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191" name="図 190">
                <a:extLst>
                  <a:ext uri="{FF2B5EF4-FFF2-40B4-BE49-F238E27FC236}">
                    <a16:creationId xmlns="" xmlns:a16="http://schemas.microsoft.com/office/drawing/2014/main" id="{7345B279-54CF-42CB-9A69-B39626F93E7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167" name="グループ化 166">
              <a:extLst>
                <a:ext uri="{FF2B5EF4-FFF2-40B4-BE49-F238E27FC236}">
                  <a16:creationId xmlns="" xmlns:a16="http://schemas.microsoft.com/office/drawing/2014/main" id="{BBDF1CE7-AEF5-4340-AEF5-8079B72BE2CF}"/>
                </a:ext>
              </a:extLst>
            </p:cNvPr>
            <p:cNvGrpSpPr/>
            <p:nvPr/>
          </p:nvGrpSpPr>
          <p:grpSpPr>
            <a:xfrm>
              <a:off x="9035207" y="5435622"/>
              <a:ext cx="2613146" cy="1948945"/>
              <a:chOff x="6582879" y="3299047"/>
              <a:chExt cx="4685716" cy="3494716"/>
            </a:xfrm>
          </p:grpSpPr>
          <p:pic>
            <p:nvPicPr>
              <p:cNvPr id="168" name="図 167">
                <a:extLst>
                  <a:ext uri="{FF2B5EF4-FFF2-40B4-BE49-F238E27FC236}">
                    <a16:creationId xmlns="" xmlns:a16="http://schemas.microsoft.com/office/drawing/2014/main" id="{6BE9ED88-8687-4F8F-AA42-818EEAED89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69" name="図 168">
                <a:extLst>
                  <a:ext uri="{FF2B5EF4-FFF2-40B4-BE49-F238E27FC236}">
                    <a16:creationId xmlns="" xmlns:a16="http://schemas.microsoft.com/office/drawing/2014/main" id="{29FA9CEE-70DF-4932-92BC-D02983E349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70" name="図 169">
                <a:extLst>
                  <a:ext uri="{FF2B5EF4-FFF2-40B4-BE49-F238E27FC236}">
                    <a16:creationId xmlns="" xmlns:a16="http://schemas.microsoft.com/office/drawing/2014/main" id="{757543ED-911D-4884-98F2-E89DD59592F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71" name="図 170">
                <a:extLst>
                  <a:ext uri="{FF2B5EF4-FFF2-40B4-BE49-F238E27FC236}">
                    <a16:creationId xmlns="" xmlns:a16="http://schemas.microsoft.com/office/drawing/2014/main" id="{FF38BEC9-CB26-4AD3-945E-5A49F0FDF8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72" name="図 171">
                <a:extLst>
                  <a:ext uri="{FF2B5EF4-FFF2-40B4-BE49-F238E27FC236}">
                    <a16:creationId xmlns="" xmlns:a16="http://schemas.microsoft.com/office/drawing/2014/main" id="{14CF3A9F-24E5-4789-A357-8F464A641E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73" name="図 172">
                <a:extLst>
                  <a:ext uri="{FF2B5EF4-FFF2-40B4-BE49-F238E27FC236}">
                    <a16:creationId xmlns="" xmlns:a16="http://schemas.microsoft.com/office/drawing/2014/main" id="{FB202C92-1742-48D5-8B3A-7438ABDD191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74" name="図 173">
                <a:extLst>
                  <a:ext uri="{FF2B5EF4-FFF2-40B4-BE49-F238E27FC236}">
                    <a16:creationId xmlns="" xmlns:a16="http://schemas.microsoft.com/office/drawing/2014/main" id="{CC537CC9-7736-4524-B062-7CBB23F18C5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75" name="図 174">
                <a:extLst>
                  <a:ext uri="{FF2B5EF4-FFF2-40B4-BE49-F238E27FC236}">
                    <a16:creationId xmlns="" xmlns:a16="http://schemas.microsoft.com/office/drawing/2014/main" id="{9548B7EE-5EF2-4B0C-973F-9CBFF09224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176" name="図 175">
                <a:extLst>
                  <a:ext uri="{FF2B5EF4-FFF2-40B4-BE49-F238E27FC236}">
                    <a16:creationId xmlns="" xmlns:a16="http://schemas.microsoft.com/office/drawing/2014/main" id="{123CF746-1908-4CDC-89F4-C4A78E0DF6A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177" name="図 176">
                <a:extLst>
                  <a:ext uri="{FF2B5EF4-FFF2-40B4-BE49-F238E27FC236}">
                    <a16:creationId xmlns="" xmlns:a16="http://schemas.microsoft.com/office/drawing/2014/main" id="{4505AE17-341F-4655-A762-948006A6002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178" name="図 177">
                <a:extLst>
                  <a:ext uri="{FF2B5EF4-FFF2-40B4-BE49-F238E27FC236}">
                    <a16:creationId xmlns="" xmlns:a16="http://schemas.microsoft.com/office/drawing/2014/main" id="{58FD516C-0275-467E-ABA5-8FB5974B1F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179" name="図 178">
                <a:extLst>
                  <a:ext uri="{FF2B5EF4-FFF2-40B4-BE49-F238E27FC236}">
                    <a16:creationId xmlns="" xmlns:a16="http://schemas.microsoft.com/office/drawing/2014/main" id="{24ACB87E-83A1-4F82-BC4F-6FD191BB0E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grpSp>
        <p:nvGrpSpPr>
          <p:cNvPr id="137" name="グループ化 136">
            <a:extLst>
              <a:ext uri="{FF2B5EF4-FFF2-40B4-BE49-F238E27FC236}">
                <a16:creationId xmlns="" xmlns:a16="http://schemas.microsoft.com/office/drawing/2014/main" id="{5F77A506-7198-4BBA-AAFD-DA8F967B84D4}"/>
              </a:ext>
            </a:extLst>
          </p:cNvPr>
          <p:cNvGrpSpPr/>
          <p:nvPr/>
        </p:nvGrpSpPr>
        <p:grpSpPr>
          <a:xfrm>
            <a:off x="10593801" y="4451006"/>
            <a:ext cx="1583128" cy="1180734"/>
            <a:chOff x="6582879" y="3299047"/>
            <a:chExt cx="4685716" cy="3494716"/>
          </a:xfrm>
        </p:grpSpPr>
        <p:pic>
          <p:nvPicPr>
            <p:cNvPr id="152" name="図 151">
              <a:extLst>
                <a:ext uri="{FF2B5EF4-FFF2-40B4-BE49-F238E27FC236}">
                  <a16:creationId xmlns="" xmlns:a16="http://schemas.microsoft.com/office/drawing/2014/main" id="{252E3D9D-0B11-473D-86C7-B692025BE6F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53" name="図 152">
              <a:extLst>
                <a:ext uri="{FF2B5EF4-FFF2-40B4-BE49-F238E27FC236}">
                  <a16:creationId xmlns="" xmlns:a16="http://schemas.microsoft.com/office/drawing/2014/main" id="{FA825ECC-FCE7-49E7-BCE1-D250141039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54" name="図 153">
              <a:extLst>
                <a:ext uri="{FF2B5EF4-FFF2-40B4-BE49-F238E27FC236}">
                  <a16:creationId xmlns="" xmlns:a16="http://schemas.microsoft.com/office/drawing/2014/main" id="{066B4204-0A2E-4D20-A352-BE1C40C530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55" name="図 154">
              <a:extLst>
                <a:ext uri="{FF2B5EF4-FFF2-40B4-BE49-F238E27FC236}">
                  <a16:creationId xmlns="" xmlns:a16="http://schemas.microsoft.com/office/drawing/2014/main" id="{871924C2-103A-4100-B650-589C9527255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56" name="図 155">
              <a:extLst>
                <a:ext uri="{FF2B5EF4-FFF2-40B4-BE49-F238E27FC236}">
                  <a16:creationId xmlns="" xmlns:a16="http://schemas.microsoft.com/office/drawing/2014/main" id="{1C579C4A-422C-4EA3-BD31-6313F76A3A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57" name="図 156">
              <a:extLst>
                <a:ext uri="{FF2B5EF4-FFF2-40B4-BE49-F238E27FC236}">
                  <a16:creationId xmlns="" xmlns:a16="http://schemas.microsoft.com/office/drawing/2014/main" id="{C4BDCC2F-C08D-4F4D-9DCA-C2CBE547B0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58" name="図 157">
              <a:extLst>
                <a:ext uri="{FF2B5EF4-FFF2-40B4-BE49-F238E27FC236}">
                  <a16:creationId xmlns="" xmlns:a16="http://schemas.microsoft.com/office/drawing/2014/main" id="{A39AB868-2359-4046-874B-C712D95F5A2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59" name="図 158">
              <a:extLst>
                <a:ext uri="{FF2B5EF4-FFF2-40B4-BE49-F238E27FC236}">
                  <a16:creationId xmlns="" xmlns:a16="http://schemas.microsoft.com/office/drawing/2014/main" id="{B66B6E6E-174D-4F8F-A734-3257943BB34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160" name="図 159">
              <a:extLst>
                <a:ext uri="{FF2B5EF4-FFF2-40B4-BE49-F238E27FC236}">
                  <a16:creationId xmlns="" xmlns:a16="http://schemas.microsoft.com/office/drawing/2014/main" id="{055BC2F3-65F3-4A5B-8F44-711F0D7649E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161" name="図 160">
              <a:extLst>
                <a:ext uri="{FF2B5EF4-FFF2-40B4-BE49-F238E27FC236}">
                  <a16:creationId xmlns="" xmlns:a16="http://schemas.microsoft.com/office/drawing/2014/main" id="{1E0DBFF9-28EA-470F-B024-2E382D820D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162" name="図 161">
              <a:extLst>
                <a:ext uri="{FF2B5EF4-FFF2-40B4-BE49-F238E27FC236}">
                  <a16:creationId xmlns="" xmlns:a16="http://schemas.microsoft.com/office/drawing/2014/main" id="{198D181B-8A12-45A2-A1C2-9BB1D046C4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163" name="図 162">
              <a:extLst>
                <a:ext uri="{FF2B5EF4-FFF2-40B4-BE49-F238E27FC236}">
                  <a16:creationId xmlns="" xmlns:a16="http://schemas.microsoft.com/office/drawing/2014/main" id="{032D24E3-1BF8-4DE0-A1AA-B0933C0C58A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138" name="グループ化 137">
            <a:extLst>
              <a:ext uri="{FF2B5EF4-FFF2-40B4-BE49-F238E27FC236}">
                <a16:creationId xmlns="" xmlns:a16="http://schemas.microsoft.com/office/drawing/2014/main" id="{6A33DE0A-7DEE-40B7-BD29-F6341C8A1951}"/>
              </a:ext>
            </a:extLst>
          </p:cNvPr>
          <p:cNvGrpSpPr/>
          <p:nvPr/>
        </p:nvGrpSpPr>
        <p:grpSpPr>
          <a:xfrm>
            <a:off x="10608872" y="5643574"/>
            <a:ext cx="1583128" cy="1180734"/>
            <a:chOff x="6582879" y="3299047"/>
            <a:chExt cx="4685716" cy="3494716"/>
          </a:xfrm>
        </p:grpSpPr>
        <p:pic>
          <p:nvPicPr>
            <p:cNvPr id="140" name="図 139">
              <a:extLst>
                <a:ext uri="{FF2B5EF4-FFF2-40B4-BE49-F238E27FC236}">
                  <a16:creationId xmlns="" xmlns:a16="http://schemas.microsoft.com/office/drawing/2014/main" id="{46113A33-2073-4CA5-992F-75BD6DB954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41" name="図 140">
              <a:extLst>
                <a:ext uri="{FF2B5EF4-FFF2-40B4-BE49-F238E27FC236}">
                  <a16:creationId xmlns="" xmlns:a16="http://schemas.microsoft.com/office/drawing/2014/main" id="{A0173381-FBCC-4EFF-8E07-392A4932A82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42" name="図 141">
              <a:extLst>
                <a:ext uri="{FF2B5EF4-FFF2-40B4-BE49-F238E27FC236}">
                  <a16:creationId xmlns="" xmlns:a16="http://schemas.microsoft.com/office/drawing/2014/main" id="{04FE655A-7311-441E-B6C6-5DFD6ABFD27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43" name="図 142">
              <a:extLst>
                <a:ext uri="{FF2B5EF4-FFF2-40B4-BE49-F238E27FC236}">
                  <a16:creationId xmlns="" xmlns:a16="http://schemas.microsoft.com/office/drawing/2014/main" id="{FFC95DDE-7BB2-4C37-A0E5-61683E614F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44" name="図 143">
              <a:extLst>
                <a:ext uri="{FF2B5EF4-FFF2-40B4-BE49-F238E27FC236}">
                  <a16:creationId xmlns="" xmlns:a16="http://schemas.microsoft.com/office/drawing/2014/main" id="{F06BE953-0717-4454-A988-22B55DB9A1E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45" name="図 144">
              <a:extLst>
                <a:ext uri="{FF2B5EF4-FFF2-40B4-BE49-F238E27FC236}">
                  <a16:creationId xmlns="" xmlns:a16="http://schemas.microsoft.com/office/drawing/2014/main" id="{29EACC20-9A55-4B2C-9E7B-FBD9B08775E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46" name="図 145">
              <a:extLst>
                <a:ext uri="{FF2B5EF4-FFF2-40B4-BE49-F238E27FC236}">
                  <a16:creationId xmlns="" xmlns:a16="http://schemas.microsoft.com/office/drawing/2014/main" id="{7727E0F9-C5FB-4429-89F7-E3A83F6D1F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47" name="図 146">
              <a:extLst>
                <a:ext uri="{FF2B5EF4-FFF2-40B4-BE49-F238E27FC236}">
                  <a16:creationId xmlns="" xmlns:a16="http://schemas.microsoft.com/office/drawing/2014/main" id="{6C310421-BC1A-4FED-8C6E-D1CDFACC63E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148" name="図 147">
              <a:extLst>
                <a:ext uri="{FF2B5EF4-FFF2-40B4-BE49-F238E27FC236}">
                  <a16:creationId xmlns="" xmlns:a16="http://schemas.microsoft.com/office/drawing/2014/main" id="{2F25ABF1-3643-4847-9AC8-50338F9822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149" name="図 148">
              <a:extLst>
                <a:ext uri="{FF2B5EF4-FFF2-40B4-BE49-F238E27FC236}">
                  <a16:creationId xmlns="" xmlns:a16="http://schemas.microsoft.com/office/drawing/2014/main" id="{63CC8752-F7DC-4586-8EB1-A2635AF2909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150" name="図 149">
              <a:extLst>
                <a:ext uri="{FF2B5EF4-FFF2-40B4-BE49-F238E27FC236}">
                  <a16:creationId xmlns="" xmlns:a16="http://schemas.microsoft.com/office/drawing/2014/main" id="{6CF6DF24-54B2-4827-974C-F937A410D8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151" name="図 150">
              <a:extLst>
                <a:ext uri="{FF2B5EF4-FFF2-40B4-BE49-F238E27FC236}">
                  <a16:creationId xmlns="" xmlns:a16="http://schemas.microsoft.com/office/drawing/2014/main" id="{C8F5D629-22F4-4E8B-93F2-59B65DD7A8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pic>
        <p:nvPicPr>
          <p:cNvPr id="139" name="図 138">
            <a:extLst>
              <a:ext uri="{FF2B5EF4-FFF2-40B4-BE49-F238E27FC236}">
                <a16:creationId xmlns="" xmlns:a16="http://schemas.microsoft.com/office/drawing/2014/main" id="{9E230D56-FFD5-4745-8383-F21D2C057216}"/>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183406" y="5563151"/>
            <a:ext cx="2242390" cy="1253881"/>
          </a:xfrm>
          <a:prstGeom prst="rect">
            <a:avLst/>
          </a:prstGeom>
        </p:spPr>
      </p:pic>
    </p:spTree>
    <p:extLst>
      <p:ext uri="{BB962C8B-B14F-4D97-AF65-F5344CB8AC3E}">
        <p14:creationId xmlns:p14="http://schemas.microsoft.com/office/powerpoint/2010/main" val="3374595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07FCB38-3557-4410-82F1-50AD46D3EDB4}"/>
              </a:ext>
            </a:extLst>
          </p:cNvPr>
          <p:cNvSpPr>
            <a:spLocks noGrp="1"/>
          </p:cNvSpPr>
          <p:nvPr>
            <p:ph type="title"/>
          </p:nvPr>
        </p:nvSpPr>
        <p:spPr/>
        <p:txBody>
          <a:bodyPr/>
          <a:lstStyle/>
          <a:p>
            <a:r>
              <a:rPr kumimoji="1" lang="ja-JP" altLang="en-US" dirty="0"/>
              <a:t>どうアプローチするか</a:t>
            </a:r>
          </a:p>
        </p:txBody>
      </p:sp>
      <p:sp>
        <p:nvSpPr>
          <p:cNvPr id="3" name="スライド番号プレースホルダー 2">
            <a:extLst>
              <a:ext uri="{FF2B5EF4-FFF2-40B4-BE49-F238E27FC236}">
                <a16:creationId xmlns="" xmlns:a16="http://schemas.microsoft.com/office/drawing/2014/main" id="{95998116-5ED8-4565-B914-B22012515331}"/>
              </a:ext>
            </a:extLst>
          </p:cNvPr>
          <p:cNvSpPr>
            <a:spLocks noGrp="1"/>
          </p:cNvSpPr>
          <p:nvPr>
            <p:ph type="sldNum" sz="quarter" idx="12"/>
          </p:nvPr>
        </p:nvSpPr>
        <p:spPr/>
        <p:txBody>
          <a:bodyPr/>
          <a:lstStyle/>
          <a:p>
            <a:fld id="{8AEBDCA3-918C-4541-BF84-4F93CF1796EA}" type="slidenum">
              <a:rPr kumimoji="1" lang="ja-JP" altLang="en-US" smtClean="0"/>
              <a:t>45</a:t>
            </a:fld>
            <a:endParaRPr kumimoji="1" lang="ja-JP" altLang="en-US"/>
          </a:p>
        </p:txBody>
      </p:sp>
      <p:sp>
        <p:nvSpPr>
          <p:cNvPr id="37" name="楕円 36">
            <a:extLst>
              <a:ext uri="{FF2B5EF4-FFF2-40B4-BE49-F238E27FC236}">
                <a16:creationId xmlns="" xmlns:a16="http://schemas.microsoft.com/office/drawing/2014/main" id="{A4E2A332-17AE-4FC4-848B-573120217901}"/>
              </a:ext>
            </a:extLst>
          </p:cNvPr>
          <p:cNvSpPr/>
          <p:nvPr/>
        </p:nvSpPr>
        <p:spPr>
          <a:xfrm>
            <a:off x="447363" y="2041245"/>
            <a:ext cx="2176529" cy="11848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400" dirty="0"/>
              <a:t>目指す姿</a:t>
            </a:r>
            <a:endParaRPr kumimoji="1" lang="ja-JP" altLang="en-US" sz="2400" dirty="0"/>
          </a:p>
        </p:txBody>
      </p:sp>
      <p:sp>
        <p:nvSpPr>
          <p:cNvPr id="38" name="楕円 37">
            <a:extLst>
              <a:ext uri="{FF2B5EF4-FFF2-40B4-BE49-F238E27FC236}">
                <a16:creationId xmlns="" xmlns:a16="http://schemas.microsoft.com/office/drawing/2014/main" id="{8F8755E8-BB21-497F-BA18-82A4976F4EE6}"/>
              </a:ext>
            </a:extLst>
          </p:cNvPr>
          <p:cNvSpPr/>
          <p:nvPr/>
        </p:nvSpPr>
        <p:spPr>
          <a:xfrm>
            <a:off x="447364" y="4511842"/>
            <a:ext cx="2176529" cy="118485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2400" dirty="0"/>
              <a:t>現状</a:t>
            </a:r>
          </a:p>
        </p:txBody>
      </p:sp>
      <p:cxnSp>
        <p:nvCxnSpPr>
          <p:cNvPr id="40" name="直線矢印コネクタ 39">
            <a:extLst>
              <a:ext uri="{FF2B5EF4-FFF2-40B4-BE49-F238E27FC236}">
                <a16:creationId xmlns="" xmlns:a16="http://schemas.microsoft.com/office/drawing/2014/main" id="{F3F39C56-4FD1-42FE-BAEC-514D840CF066}"/>
              </a:ext>
            </a:extLst>
          </p:cNvPr>
          <p:cNvCxnSpPr>
            <a:stCxn id="38" idx="0"/>
            <a:endCxn id="37" idx="4"/>
          </p:cNvCxnSpPr>
          <p:nvPr/>
        </p:nvCxnSpPr>
        <p:spPr>
          <a:xfrm flipH="1" flipV="1">
            <a:off x="1535628" y="3226102"/>
            <a:ext cx="1" cy="12857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 xmlns:a16="http://schemas.microsoft.com/office/drawing/2014/main" id="{855F66F6-EEA4-4BB9-9D27-5FEB36124E41}"/>
              </a:ext>
            </a:extLst>
          </p:cNvPr>
          <p:cNvSpPr txBox="1"/>
          <p:nvPr/>
        </p:nvSpPr>
        <p:spPr>
          <a:xfrm>
            <a:off x="1535627" y="3630355"/>
            <a:ext cx="7085594" cy="523220"/>
          </a:xfrm>
          <a:prstGeom prst="rect">
            <a:avLst/>
          </a:prstGeom>
          <a:noFill/>
        </p:spPr>
        <p:txBody>
          <a:bodyPr wrap="none" rtlCol="0">
            <a:spAutoFit/>
          </a:bodyPr>
          <a:lstStyle/>
          <a:p>
            <a:r>
              <a:rPr lang="ja-JP" altLang="en-US" sz="2800" dirty="0"/>
              <a:t>ギャップを示す指標</a:t>
            </a:r>
            <a:r>
              <a:rPr lang="en-US" altLang="ja-JP" sz="2800" dirty="0"/>
              <a:t>(</a:t>
            </a:r>
            <a:r>
              <a:rPr lang="ja-JP" altLang="en-US" sz="2800" u="sng" dirty="0"/>
              <a:t>損失関数</a:t>
            </a:r>
            <a:r>
              <a:rPr lang="en-US" altLang="ja-JP" sz="2800" dirty="0"/>
              <a:t>)</a:t>
            </a:r>
            <a:r>
              <a:rPr lang="ja-JP" altLang="en-US" sz="2800" dirty="0"/>
              <a:t>を考える </a:t>
            </a:r>
            <a:r>
              <a:rPr lang="en-US" altLang="ja-JP" sz="2800" dirty="0"/>
              <a:t>-&gt;</a:t>
            </a:r>
            <a:endParaRPr kumimoji="1" lang="ja-JP" altLang="en-US" sz="2800" dirty="0"/>
          </a:p>
        </p:txBody>
      </p:sp>
      <p:sp>
        <p:nvSpPr>
          <p:cNvPr id="42" name="テキスト ボックス 41">
            <a:extLst>
              <a:ext uri="{FF2B5EF4-FFF2-40B4-BE49-F238E27FC236}">
                <a16:creationId xmlns="" xmlns:a16="http://schemas.microsoft.com/office/drawing/2014/main" id="{80AFADD8-4BD5-47F3-9D69-41953F28EF04}"/>
              </a:ext>
            </a:extLst>
          </p:cNvPr>
          <p:cNvSpPr txBox="1"/>
          <p:nvPr/>
        </p:nvSpPr>
        <p:spPr>
          <a:xfrm>
            <a:off x="2591692" y="2410371"/>
            <a:ext cx="4852610" cy="523220"/>
          </a:xfrm>
          <a:prstGeom prst="rect">
            <a:avLst/>
          </a:prstGeom>
          <a:noFill/>
        </p:spPr>
        <p:txBody>
          <a:bodyPr wrap="none" rtlCol="0">
            <a:spAutoFit/>
          </a:bodyPr>
          <a:lstStyle/>
          <a:p>
            <a:r>
              <a:rPr lang="ja-JP" altLang="en-US" sz="2800" dirty="0"/>
              <a:t>完璧に数字を判別できる状態</a:t>
            </a:r>
            <a:endParaRPr kumimoji="1" lang="ja-JP" altLang="en-US" sz="2800" dirty="0"/>
          </a:p>
        </p:txBody>
      </p:sp>
      <p:sp>
        <p:nvSpPr>
          <p:cNvPr id="43" name="テキスト ボックス 42">
            <a:extLst>
              <a:ext uri="{FF2B5EF4-FFF2-40B4-BE49-F238E27FC236}">
                <a16:creationId xmlns="" xmlns:a16="http://schemas.microsoft.com/office/drawing/2014/main" id="{EA03060D-A24E-4EBE-9263-4229D1EBFDC3}"/>
              </a:ext>
            </a:extLst>
          </p:cNvPr>
          <p:cNvSpPr txBox="1"/>
          <p:nvPr/>
        </p:nvSpPr>
        <p:spPr>
          <a:xfrm>
            <a:off x="2591692" y="4919225"/>
            <a:ext cx="2698175" cy="523220"/>
          </a:xfrm>
          <a:prstGeom prst="rect">
            <a:avLst/>
          </a:prstGeom>
          <a:noFill/>
        </p:spPr>
        <p:txBody>
          <a:bodyPr wrap="none" rtlCol="0">
            <a:spAutoFit/>
          </a:bodyPr>
          <a:lstStyle/>
          <a:p>
            <a:r>
              <a:rPr lang="ja-JP" altLang="en-US" sz="2800" dirty="0"/>
              <a:t>学習の途中段階</a:t>
            </a:r>
            <a:endParaRPr kumimoji="1" lang="ja-JP" altLang="en-US" sz="2800" dirty="0"/>
          </a:p>
        </p:txBody>
      </p:sp>
      <p:sp>
        <p:nvSpPr>
          <p:cNvPr id="44" name="テキスト ボックス 43">
            <a:extLst>
              <a:ext uri="{FF2B5EF4-FFF2-40B4-BE49-F238E27FC236}">
                <a16:creationId xmlns="" xmlns:a16="http://schemas.microsoft.com/office/drawing/2014/main" id="{1F65AF3A-F7F5-4CA6-92BE-95FF8E1F9D85}"/>
              </a:ext>
            </a:extLst>
          </p:cNvPr>
          <p:cNvSpPr txBox="1"/>
          <p:nvPr/>
        </p:nvSpPr>
        <p:spPr>
          <a:xfrm>
            <a:off x="8540839" y="3226102"/>
            <a:ext cx="3706472" cy="1815882"/>
          </a:xfrm>
          <a:prstGeom prst="rect">
            <a:avLst/>
          </a:prstGeom>
          <a:noFill/>
        </p:spPr>
        <p:txBody>
          <a:bodyPr wrap="square" rtlCol="0">
            <a:spAutoFit/>
          </a:bodyPr>
          <a:lstStyle/>
          <a:p>
            <a:r>
              <a:rPr lang="ja-JP" altLang="en-US" sz="2800" dirty="0"/>
              <a:t>この損失関数が最小となるパラメータ</a:t>
            </a:r>
            <a:r>
              <a:rPr lang="en-US" altLang="ja-JP" sz="2800" dirty="0"/>
              <a:t>W1, W2, W3, b1, b2, b3 </a:t>
            </a:r>
            <a:r>
              <a:rPr lang="ja-JP" altLang="en-US" sz="2800" dirty="0"/>
              <a:t>の組み合わせを探す</a:t>
            </a:r>
            <a:endParaRPr kumimoji="1" lang="ja-JP" altLang="en-US" sz="2800" dirty="0"/>
          </a:p>
        </p:txBody>
      </p:sp>
    </p:spTree>
    <p:extLst>
      <p:ext uri="{BB962C8B-B14F-4D97-AF65-F5344CB8AC3E}">
        <p14:creationId xmlns:p14="http://schemas.microsoft.com/office/powerpoint/2010/main" val="336802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損失関数～当たってなさ具合の指標</a:t>
            </a:r>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46</a:t>
            </a:fld>
            <a:endParaRPr lang="ja-JP" altLang="en-US" dirty="0"/>
          </a:p>
        </p:txBody>
      </p:sp>
      <p:pic>
        <p:nvPicPr>
          <p:cNvPr id="6" name="図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857" y="2066819"/>
            <a:ext cx="1894838" cy="1890184"/>
          </a:xfrm>
          <a:prstGeom prst="ellipse">
            <a:avLst/>
          </a:prstGeom>
          <a:ln>
            <a:noFill/>
          </a:ln>
          <a:effectLst>
            <a:softEdge rad="112500"/>
          </a:effectLst>
        </p:spPr>
      </p:pic>
      <p:sp>
        <p:nvSpPr>
          <p:cNvPr id="7" name="テキスト ボックス 6"/>
          <p:cNvSpPr txBox="1"/>
          <p:nvPr/>
        </p:nvSpPr>
        <p:spPr>
          <a:xfrm>
            <a:off x="71306" y="2862839"/>
            <a:ext cx="1620957"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1600" dirty="0"/>
              <a:t>トレーニング用</a:t>
            </a:r>
            <a:endParaRPr lang="en-US" altLang="ja-JP" sz="1600" dirty="0"/>
          </a:p>
          <a:p>
            <a:r>
              <a:rPr lang="ja-JP" altLang="en-US" sz="1600" dirty="0"/>
              <a:t>のデータ</a:t>
            </a:r>
            <a:endParaRPr kumimoji="1" lang="ja-JP" altLang="en-US" sz="1600" dirty="0"/>
          </a:p>
        </p:txBody>
      </p:sp>
      <p:sp>
        <p:nvSpPr>
          <p:cNvPr id="9" name="テキスト ボックス 8"/>
          <p:cNvSpPr txBox="1"/>
          <p:nvPr/>
        </p:nvSpPr>
        <p:spPr>
          <a:xfrm>
            <a:off x="490275" y="4064189"/>
            <a:ext cx="3036839" cy="584775"/>
          </a:xfrm>
          <a:prstGeom prst="rect">
            <a:avLst/>
          </a:prstGeom>
          <a:noFill/>
        </p:spPr>
        <p:txBody>
          <a:bodyPr wrap="square" rtlCol="0">
            <a:spAutoFit/>
          </a:bodyPr>
          <a:lstStyle/>
          <a:p>
            <a:r>
              <a:rPr kumimoji="1" lang="en-US" altLang="ja-JP" sz="1600" dirty="0"/>
              <a:t>MNIST</a:t>
            </a:r>
            <a:r>
              <a:rPr kumimoji="1" lang="ja-JP" altLang="en-US" sz="1600" dirty="0"/>
              <a:t>計</a:t>
            </a:r>
            <a:r>
              <a:rPr kumimoji="1" lang="en-US" altLang="ja-JP" sz="1600" dirty="0"/>
              <a:t>6</a:t>
            </a:r>
            <a:r>
              <a:rPr lang="ja-JP" altLang="en-US" sz="1600" dirty="0"/>
              <a:t>万枚のデータ群から、ランダムに</a:t>
            </a:r>
            <a:r>
              <a:rPr lang="en-US" altLang="ja-JP" sz="1600" dirty="0"/>
              <a:t>100</a:t>
            </a:r>
            <a:r>
              <a:rPr lang="ja-JP" altLang="en-US" sz="1600" dirty="0"/>
              <a:t>枚を選び出す。</a:t>
            </a:r>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2479" y="2183639"/>
            <a:ext cx="2695546" cy="2115837"/>
          </a:xfrm>
          <a:prstGeom prst="rect">
            <a:avLst/>
          </a:prstGeom>
        </p:spPr>
      </p:pic>
      <p:pic>
        <p:nvPicPr>
          <p:cNvPr id="14" name="図 1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802213" y="2159187"/>
            <a:ext cx="884170" cy="2197390"/>
          </a:xfrm>
          <a:prstGeom prst="rect">
            <a:avLst/>
          </a:prstGeom>
        </p:spPr>
      </p:pic>
      <p:sp>
        <p:nvSpPr>
          <p:cNvPr id="15" name="テキスト ボックス 14"/>
          <p:cNvSpPr txBox="1"/>
          <p:nvPr/>
        </p:nvSpPr>
        <p:spPr>
          <a:xfrm>
            <a:off x="7103908" y="2616750"/>
            <a:ext cx="189647" cy="161832"/>
          </a:xfrm>
          <a:prstGeom prst="rect">
            <a:avLst/>
          </a:prstGeom>
          <a:noFill/>
        </p:spPr>
        <p:txBody>
          <a:bodyPr wrap="square" rtlCol="0">
            <a:spAutoFit/>
          </a:bodyPr>
          <a:lstStyle/>
          <a:p>
            <a:r>
              <a:rPr kumimoji="1" lang="en-US" altLang="ja-JP" sz="400" dirty="0"/>
              <a:t>1</a:t>
            </a:r>
            <a:endParaRPr kumimoji="1" lang="ja-JP" altLang="en-US" sz="400" dirty="0"/>
          </a:p>
        </p:txBody>
      </p:sp>
      <p:sp>
        <p:nvSpPr>
          <p:cNvPr id="16" name="テキスト ボックス 15"/>
          <p:cNvSpPr txBox="1"/>
          <p:nvPr/>
        </p:nvSpPr>
        <p:spPr>
          <a:xfrm>
            <a:off x="7103908" y="2471692"/>
            <a:ext cx="189647" cy="161832"/>
          </a:xfrm>
          <a:prstGeom prst="rect">
            <a:avLst/>
          </a:prstGeom>
          <a:noFill/>
        </p:spPr>
        <p:txBody>
          <a:bodyPr wrap="square" rtlCol="0">
            <a:spAutoFit/>
          </a:bodyPr>
          <a:lstStyle/>
          <a:p>
            <a:r>
              <a:rPr kumimoji="1" lang="en-US" altLang="ja-JP" sz="400" dirty="0"/>
              <a:t>0</a:t>
            </a:r>
            <a:endParaRPr kumimoji="1" lang="ja-JP" altLang="en-US" sz="400" dirty="0"/>
          </a:p>
        </p:txBody>
      </p:sp>
      <p:sp>
        <p:nvSpPr>
          <p:cNvPr id="17" name="テキスト ボックス 16"/>
          <p:cNvSpPr txBox="1"/>
          <p:nvPr/>
        </p:nvSpPr>
        <p:spPr>
          <a:xfrm>
            <a:off x="7103908" y="2761809"/>
            <a:ext cx="189647" cy="161832"/>
          </a:xfrm>
          <a:prstGeom prst="rect">
            <a:avLst/>
          </a:prstGeom>
          <a:noFill/>
        </p:spPr>
        <p:txBody>
          <a:bodyPr wrap="square" rtlCol="0">
            <a:spAutoFit/>
          </a:bodyPr>
          <a:lstStyle/>
          <a:p>
            <a:r>
              <a:rPr kumimoji="1" lang="en-US" altLang="ja-JP" sz="400" dirty="0"/>
              <a:t>2</a:t>
            </a:r>
            <a:endParaRPr kumimoji="1" lang="ja-JP" altLang="en-US" sz="400" dirty="0"/>
          </a:p>
        </p:txBody>
      </p:sp>
      <p:sp>
        <p:nvSpPr>
          <p:cNvPr id="18" name="テキスト ボックス 17"/>
          <p:cNvSpPr txBox="1"/>
          <p:nvPr/>
        </p:nvSpPr>
        <p:spPr>
          <a:xfrm>
            <a:off x="7103908" y="2906868"/>
            <a:ext cx="189647" cy="161832"/>
          </a:xfrm>
          <a:prstGeom prst="rect">
            <a:avLst/>
          </a:prstGeom>
          <a:noFill/>
        </p:spPr>
        <p:txBody>
          <a:bodyPr wrap="square" rtlCol="0">
            <a:spAutoFit/>
          </a:bodyPr>
          <a:lstStyle/>
          <a:p>
            <a:r>
              <a:rPr kumimoji="1" lang="en-US" altLang="ja-JP" sz="400" dirty="0"/>
              <a:t>3</a:t>
            </a:r>
            <a:endParaRPr kumimoji="1" lang="ja-JP" altLang="en-US" sz="400" dirty="0"/>
          </a:p>
        </p:txBody>
      </p:sp>
      <p:sp>
        <p:nvSpPr>
          <p:cNvPr id="19" name="テキスト ボックス 18"/>
          <p:cNvSpPr txBox="1"/>
          <p:nvPr/>
        </p:nvSpPr>
        <p:spPr>
          <a:xfrm>
            <a:off x="7103908" y="3196987"/>
            <a:ext cx="189647" cy="161832"/>
          </a:xfrm>
          <a:prstGeom prst="rect">
            <a:avLst/>
          </a:prstGeom>
          <a:noFill/>
        </p:spPr>
        <p:txBody>
          <a:bodyPr wrap="square" rtlCol="0">
            <a:spAutoFit/>
          </a:bodyPr>
          <a:lstStyle/>
          <a:p>
            <a:r>
              <a:rPr kumimoji="1" lang="en-US" altLang="ja-JP" sz="400" dirty="0"/>
              <a:t>5</a:t>
            </a:r>
            <a:endParaRPr kumimoji="1" lang="ja-JP" altLang="en-US" sz="400" dirty="0"/>
          </a:p>
        </p:txBody>
      </p:sp>
      <p:sp>
        <p:nvSpPr>
          <p:cNvPr id="20" name="テキスト ボックス 19"/>
          <p:cNvSpPr txBox="1"/>
          <p:nvPr/>
        </p:nvSpPr>
        <p:spPr>
          <a:xfrm>
            <a:off x="7103908" y="3051927"/>
            <a:ext cx="189647" cy="161832"/>
          </a:xfrm>
          <a:prstGeom prst="rect">
            <a:avLst/>
          </a:prstGeom>
          <a:noFill/>
        </p:spPr>
        <p:txBody>
          <a:bodyPr wrap="square" rtlCol="0">
            <a:spAutoFit/>
          </a:bodyPr>
          <a:lstStyle/>
          <a:p>
            <a:r>
              <a:rPr lang="en-US" altLang="ja-JP" sz="400" dirty="0"/>
              <a:t>4</a:t>
            </a:r>
            <a:endParaRPr kumimoji="1" lang="ja-JP" altLang="en-US" sz="400" dirty="0"/>
          </a:p>
        </p:txBody>
      </p:sp>
      <p:sp>
        <p:nvSpPr>
          <p:cNvPr id="21" name="テキスト ボックス 20"/>
          <p:cNvSpPr txBox="1"/>
          <p:nvPr/>
        </p:nvSpPr>
        <p:spPr>
          <a:xfrm>
            <a:off x="7103908" y="3342046"/>
            <a:ext cx="189647" cy="161832"/>
          </a:xfrm>
          <a:prstGeom prst="rect">
            <a:avLst/>
          </a:prstGeom>
          <a:noFill/>
        </p:spPr>
        <p:txBody>
          <a:bodyPr wrap="square" rtlCol="0">
            <a:spAutoFit/>
          </a:bodyPr>
          <a:lstStyle/>
          <a:p>
            <a:r>
              <a:rPr kumimoji="1" lang="en-US" altLang="ja-JP" sz="400" dirty="0"/>
              <a:t>6</a:t>
            </a:r>
            <a:endParaRPr kumimoji="1" lang="ja-JP" altLang="en-US" sz="400" dirty="0"/>
          </a:p>
        </p:txBody>
      </p:sp>
      <p:sp>
        <p:nvSpPr>
          <p:cNvPr id="22" name="テキスト ボックス 21"/>
          <p:cNvSpPr txBox="1"/>
          <p:nvPr/>
        </p:nvSpPr>
        <p:spPr>
          <a:xfrm>
            <a:off x="7103908" y="3487105"/>
            <a:ext cx="189647" cy="161832"/>
          </a:xfrm>
          <a:prstGeom prst="rect">
            <a:avLst/>
          </a:prstGeom>
          <a:noFill/>
        </p:spPr>
        <p:txBody>
          <a:bodyPr wrap="square" rtlCol="0">
            <a:spAutoFit/>
          </a:bodyPr>
          <a:lstStyle/>
          <a:p>
            <a:r>
              <a:rPr kumimoji="1" lang="en-US" altLang="ja-JP" sz="400" dirty="0"/>
              <a:t>7</a:t>
            </a:r>
            <a:endParaRPr kumimoji="1" lang="ja-JP" altLang="en-US" sz="400" dirty="0"/>
          </a:p>
        </p:txBody>
      </p:sp>
      <p:sp>
        <p:nvSpPr>
          <p:cNvPr id="23" name="テキスト ボックス 22"/>
          <p:cNvSpPr txBox="1"/>
          <p:nvPr/>
        </p:nvSpPr>
        <p:spPr>
          <a:xfrm>
            <a:off x="7103908" y="3777225"/>
            <a:ext cx="189647" cy="161832"/>
          </a:xfrm>
          <a:prstGeom prst="rect">
            <a:avLst/>
          </a:prstGeom>
          <a:noFill/>
        </p:spPr>
        <p:txBody>
          <a:bodyPr wrap="square" rtlCol="0">
            <a:spAutoFit/>
          </a:bodyPr>
          <a:lstStyle/>
          <a:p>
            <a:r>
              <a:rPr kumimoji="1" lang="en-US" altLang="ja-JP" sz="400" dirty="0"/>
              <a:t>9</a:t>
            </a:r>
            <a:endParaRPr kumimoji="1" lang="ja-JP" altLang="en-US" sz="400" dirty="0"/>
          </a:p>
        </p:txBody>
      </p:sp>
      <p:sp>
        <p:nvSpPr>
          <p:cNvPr id="24" name="テキスト ボックス 23"/>
          <p:cNvSpPr txBox="1"/>
          <p:nvPr/>
        </p:nvSpPr>
        <p:spPr>
          <a:xfrm>
            <a:off x="7103908" y="3632163"/>
            <a:ext cx="189647" cy="161832"/>
          </a:xfrm>
          <a:prstGeom prst="rect">
            <a:avLst/>
          </a:prstGeom>
          <a:noFill/>
        </p:spPr>
        <p:txBody>
          <a:bodyPr wrap="square" rtlCol="0">
            <a:spAutoFit/>
          </a:bodyPr>
          <a:lstStyle/>
          <a:p>
            <a:r>
              <a:rPr lang="en-US" altLang="ja-JP" sz="400" dirty="0"/>
              <a:t>8</a:t>
            </a:r>
            <a:endParaRPr kumimoji="1" lang="ja-JP" altLang="en-US" sz="400" dirty="0"/>
          </a:p>
        </p:txBody>
      </p:sp>
      <p:sp>
        <p:nvSpPr>
          <p:cNvPr id="25" name="テキスト ボックス 24"/>
          <p:cNvSpPr txBox="1"/>
          <p:nvPr/>
        </p:nvSpPr>
        <p:spPr>
          <a:xfrm>
            <a:off x="4918177" y="3075410"/>
            <a:ext cx="529312" cy="369332"/>
          </a:xfrm>
          <a:prstGeom prst="rect">
            <a:avLst/>
          </a:prstGeom>
          <a:noFill/>
        </p:spPr>
        <p:txBody>
          <a:bodyPr wrap="none" rtlCol="0">
            <a:spAutoFit/>
          </a:bodyPr>
          <a:lstStyle/>
          <a:p>
            <a:r>
              <a:rPr kumimoji="1" lang="en-US" altLang="ja-JP" b="1" dirty="0"/>
              <a:t>W1</a:t>
            </a:r>
            <a:endParaRPr kumimoji="1" lang="ja-JP" altLang="en-US" b="1" dirty="0"/>
          </a:p>
        </p:txBody>
      </p:sp>
      <p:sp>
        <p:nvSpPr>
          <p:cNvPr id="26" name="テキスト ボックス 25"/>
          <p:cNvSpPr txBox="1"/>
          <p:nvPr/>
        </p:nvSpPr>
        <p:spPr>
          <a:xfrm>
            <a:off x="5679658" y="3058680"/>
            <a:ext cx="529312" cy="369332"/>
          </a:xfrm>
          <a:prstGeom prst="rect">
            <a:avLst/>
          </a:prstGeom>
          <a:noFill/>
        </p:spPr>
        <p:txBody>
          <a:bodyPr wrap="none" rtlCol="0">
            <a:spAutoFit/>
          </a:bodyPr>
          <a:lstStyle/>
          <a:p>
            <a:r>
              <a:rPr kumimoji="1" lang="en-US" altLang="ja-JP" b="1" dirty="0"/>
              <a:t>W2</a:t>
            </a:r>
            <a:endParaRPr kumimoji="1" lang="ja-JP" altLang="en-US" b="1" dirty="0"/>
          </a:p>
        </p:txBody>
      </p:sp>
      <p:sp>
        <p:nvSpPr>
          <p:cNvPr id="27" name="テキスト ボックス 26"/>
          <p:cNvSpPr txBox="1"/>
          <p:nvPr/>
        </p:nvSpPr>
        <p:spPr>
          <a:xfrm>
            <a:off x="6441140" y="3058691"/>
            <a:ext cx="529312" cy="369332"/>
          </a:xfrm>
          <a:prstGeom prst="rect">
            <a:avLst/>
          </a:prstGeom>
          <a:noFill/>
        </p:spPr>
        <p:txBody>
          <a:bodyPr wrap="none" rtlCol="0">
            <a:spAutoFit/>
          </a:bodyPr>
          <a:lstStyle/>
          <a:p>
            <a:r>
              <a:rPr kumimoji="1" lang="en-US" altLang="ja-JP" b="1" dirty="0"/>
              <a:t>W3</a:t>
            </a:r>
            <a:endParaRPr kumimoji="1" lang="ja-JP" altLang="en-US" b="1" dirty="0"/>
          </a:p>
        </p:txBody>
      </p:sp>
      <p:sp>
        <p:nvSpPr>
          <p:cNvPr id="28" name="テキスト ボックス 27"/>
          <p:cNvSpPr txBox="1"/>
          <p:nvPr/>
        </p:nvSpPr>
        <p:spPr>
          <a:xfrm>
            <a:off x="4629902" y="4306493"/>
            <a:ext cx="198137" cy="210383"/>
          </a:xfrm>
          <a:prstGeom prst="rect">
            <a:avLst/>
          </a:prstGeom>
          <a:noFill/>
        </p:spPr>
        <p:txBody>
          <a:bodyPr wrap="square" rtlCol="0">
            <a:spAutoFit/>
          </a:bodyPr>
          <a:lstStyle/>
          <a:p>
            <a:r>
              <a:rPr kumimoji="1" lang="en-US" altLang="ja-JP" sz="700" b="1" dirty="0"/>
              <a:t>x</a:t>
            </a:r>
            <a:endParaRPr kumimoji="1" lang="ja-JP" altLang="en-US" sz="700" b="1" dirty="0"/>
          </a:p>
        </p:txBody>
      </p:sp>
      <p:sp>
        <p:nvSpPr>
          <p:cNvPr id="29" name="テキスト ボックス 28"/>
          <p:cNvSpPr txBox="1"/>
          <p:nvPr/>
        </p:nvSpPr>
        <p:spPr>
          <a:xfrm>
            <a:off x="5300601" y="2457533"/>
            <a:ext cx="458780" cy="369332"/>
          </a:xfrm>
          <a:prstGeom prst="rect">
            <a:avLst/>
          </a:prstGeom>
          <a:noFill/>
        </p:spPr>
        <p:txBody>
          <a:bodyPr wrap="none" rtlCol="0">
            <a:spAutoFit/>
          </a:bodyPr>
          <a:lstStyle/>
          <a:p>
            <a:r>
              <a:rPr kumimoji="1" lang="en-US" altLang="ja-JP" b="1" dirty="0"/>
              <a:t>b1</a:t>
            </a:r>
            <a:endParaRPr kumimoji="1" lang="ja-JP" altLang="en-US" b="1" dirty="0"/>
          </a:p>
        </p:txBody>
      </p:sp>
      <p:sp>
        <p:nvSpPr>
          <p:cNvPr id="30" name="テキスト ボックス 29"/>
          <p:cNvSpPr txBox="1"/>
          <p:nvPr/>
        </p:nvSpPr>
        <p:spPr>
          <a:xfrm>
            <a:off x="6066272" y="1976166"/>
            <a:ext cx="458780" cy="369332"/>
          </a:xfrm>
          <a:prstGeom prst="rect">
            <a:avLst/>
          </a:prstGeom>
          <a:noFill/>
        </p:spPr>
        <p:txBody>
          <a:bodyPr wrap="none" rtlCol="0">
            <a:spAutoFit/>
          </a:bodyPr>
          <a:lstStyle/>
          <a:p>
            <a:r>
              <a:rPr kumimoji="1" lang="en-US" altLang="ja-JP" b="1" dirty="0"/>
              <a:t>b2</a:t>
            </a:r>
            <a:endParaRPr kumimoji="1" lang="ja-JP" altLang="en-US" b="1" dirty="0"/>
          </a:p>
        </p:txBody>
      </p:sp>
      <p:sp>
        <p:nvSpPr>
          <p:cNvPr id="31" name="テキスト ボックス 30"/>
          <p:cNvSpPr txBox="1"/>
          <p:nvPr/>
        </p:nvSpPr>
        <p:spPr>
          <a:xfrm>
            <a:off x="6876952" y="2237402"/>
            <a:ext cx="458780" cy="369332"/>
          </a:xfrm>
          <a:prstGeom prst="rect">
            <a:avLst/>
          </a:prstGeom>
          <a:noFill/>
        </p:spPr>
        <p:txBody>
          <a:bodyPr wrap="none" rtlCol="0">
            <a:spAutoFit/>
          </a:bodyPr>
          <a:lstStyle/>
          <a:p>
            <a:r>
              <a:rPr kumimoji="1" lang="en-US" altLang="ja-JP" b="1" dirty="0"/>
              <a:t>b3</a:t>
            </a:r>
            <a:endParaRPr kumimoji="1" lang="ja-JP" altLang="en-US" b="1" dirty="0"/>
          </a:p>
        </p:txBody>
      </p:sp>
      <p:sp>
        <p:nvSpPr>
          <p:cNvPr id="32" name="テキスト ボックス 31"/>
          <p:cNvSpPr txBox="1"/>
          <p:nvPr/>
        </p:nvSpPr>
        <p:spPr>
          <a:xfrm>
            <a:off x="5481470" y="3777225"/>
            <a:ext cx="313078" cy="210383"/>
          </a:xfrm>
          <a:prstGeom prst="rect">
            <a:avLst/>
          </a:prstGeom>
          <a:noFill/>
        </p:spPr>
        <p:txBody>
          <a:bodyPr wrap="square" rtlCol="0">
            <a:spAutoFit/>
          </a:bodyPr>
          <a:lstStyle/>
          <a:p>
            <a:r>
              <a:rPr kumimoji="1" lang="en-US" altLang="ja-JP" sz="700" b="1" dirty="0"/>
              <a:t>z1</a:t>
            </a:r>
            <a:endParaRPr kumimoji="1" lang="ja-JP" altLang="en-US" sz="700" b="1" dirty="0"/>
          </a:p>
        </p:txBody>
      </p:sp>
      <p:sp>
        <p:nvSpPr>
          <p:cNvPr id="33" name="テキスト ボックス 32"/>
          <p:cNvSpPr txBox="1"/>
          <p:nvPr/>
        </p:nvSpPr>
        <p:spPr>
          <a:xfrm>
            <a:off x="6274718" y="4196666"/>
            <a:ext cx="313078" cy="210383"/>
          </a:xfrm>
          <a:prstGeom prst="rect">
            <a:avLst/>
          </a:prstGeom>
          <a:noFill/>
        </p:spPr>
        <p:txBody>
          <a:bodyPr wrap="square" rtlCol="0">
            <a:spAutoFit/>
          </a:bodyPr>
          <a:lstStyle/>
          <a:p>
            <a:r>
              <a:rPr kumimoji="1" lang="en-US" altLang="ja-JP" sz="700" b="1" dirty="0"/>
              <a:t>z2</a:t>
            </a:r>
            <a:endParaRPr kumimoji="1" lang="ja-JP" altLang="en-US" sz="700" b="1" dirty="0"/>
          </a:p>
        </p:txBody>
      </p:sp>
      <p:sp>
        <p:nvSpPr>
          <p:cNvPr id="34" name="テキスト ボックス 33"/>
          <p:cNvSpPr txBox="1"/>
          <p:nvPr/>
        </p:nvSpPr>
        <p:spPr>
          <a:xfrm>
            <a:off x="6962027" y="3925526"/>
            <a:ext cx="313078" cy="210383"/>
          </a:xfrm>
          <a:prstGeom prst="rect">
            <a:avLst/>
          </a:prstGeom>
          <a:noFill/>
        </p:spPr>
        <p:txBody>
          <a:bodyPr wrap="square" rtlCol="0">
            <a:spAutoFit/>
          </a:bodyPr>
          <a:lstStyle/>
          <a:p>
            <a:r>
              <a:rPr kumimoji="1" lang="en-US" altLang="ja-JP" sz="700" b="1" dirty="0"/>
              <a:t>z3</a:t>
            </a:r>
            <a:endParaRPr kumimoji="1" lang="ja-JP" altLang="en-US" sz="700" b="1" dirty="0"/>
          </a:p>
        </p:txBody>
      </p:sp>
      <p:sp>
        <p:nvSpPr>
          <p:cNvPr id="35" name="テキスト ボックス 34"/>
          <p:cNvSpPr txBox="1"/>
          <p:nvPr/>
        </p:nvSpPr>
        <p:spPr>
          <a:xfrm>
            <a:off x="4784535" y="3309012"/>
            <a:ext cx="769763" cy="307777"/>
          </a:xfrm>
          <a:prstGeom prst="rect">
            <a:avLst/>
          </a:prstGeom>
          <a:noFill/>
        </p:spPr>
        <p:txBody>
          <a:bodyPr wrap="none" rtlCol="0">
            <a:spAutoFit/>
          </a:bodyPr>
          <a:lstStyle/>
          <a:p>
            <a:r>
              <a:rPr kumimoji="1" lang="en-US" altLang="ja-JP" sz="1400" dirty="0"/>
              <a:t>50x784</a:t>
            </a:r>
            <a:endParaRPr kumimoji="1" lang="ja-JP" altLang="en-US" sz="1400" dirty="0"/>
          </a:p>
        </p:txBody>
      </p:sp>
      <p:sp>
        <p:nvSpPr>
          <p:cNvPr id="36" name="テキスト ボックス 35"/>
          <p:cNvSpPr txBox="1"/>
          <p:nvPr/>
        </p:nvSpPr>
        <p:spPr>
          <a:xfrm>
            <a:off x="5562260" y="3291222"/>
            <a:ext cx="769763" cy="307777"/>
          </a:xfrm>
          <a:prstGeom prst="rect">
            <a:avLst/>
          </a:prstGeom>
          <a:noFill/>
        </p:spPr>
        <p:txBody>
          <a:bodyPr wrap="none" rtlCol="0">
            <a:spAutoFit/>
          </a:bodyPr>
          <a:lstStyle/>
          <a:p>
            <a:r>
              <a:rPr kumimoji="1" lang="en-US" altLang="ja-JP" sz="1400" dirty="0"/>
              <a:t>100x50</a:t>
            </a:r>
            <a:endParaRPr kumimoji="1" lang="ja-JP" altLang="en-US" sz="1400" dirty="0"/>
          </a:p>
        </p:txBody>
      </p:sp>
      <p:sp>
        <p:nvSpPr>
          <p:cNvPr id="37" name="テキスト ボックス 36"/>
          <p:cNvSpPr txBox="1"/>
          <p:nvPr/>
        </p:nvSpPr>
        <p:spPr>
          <a:xfrm>
            <a:off x="6361365" y="3293596"/>
            <a:ext cx="769763" cy="307777"/>
          </a:xfrm>
          <a:prstGeom prst="rect">
            <a:avLst/>
          </a:prstGeom>
          <a:noFill/>
        </p:spPr>
        <p:txBody>
          <a:bodyPr wrap="none" rtlCol="0">
            <a:spAutoFit/>
          </a:bodyPr>
          <a:lstStyle/>
          <a:p>
            <a:r>
              <a:rPr kumimoji="1" lang="en-US" altLang="ja-JP" sz="1400" dirty="0"/>
              <a:t>10x100</a:t>
            </a:r>
            <a:endParaRPr kumimoji="1" lang="ja-JP" altLang="en-US" sz="1400" dirty="0"/>
          </a:p>
        </p:txBody>
      </p:sp>
      <p:sp>
        <p:nvSpPr>
          <p:cNvPr id="38" name="正方形/長方形 37"/>
          <p:cNvSpPr/>
          <p:nvPr/>
        </p:nvSpPr>
        <p:spPr>
          <a:xfrm>
            <a:off x="2204067" y="25895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5</a:t>
            </a:r>
            <a:endParaRPr kumimoji="1" lang="ja-JP" altLang="en-US" dirty="0">
              <a:latin typeface="Mistral" panose="03090702030407020403" pitchFamily="66" charset="0"/>
            </a:endParaRPr>
          </a:p>
        </p:txBody>
      </p:sp>
      <p:sp>
        <p:nvSpPr>
          <p:cNvPr id="39" name="正方形/長方形 38"/>
          <p:cNvSpPr/>
          <p:nvPr/>
        </p:nvSpPr>
        <p:spPr>
          <a:xfrm>
            <a:off x="2356467" y="27419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0</a:t>
            </a:r>
            <a:endParaRPr kumimoji="1" lang="ja-JP" altLang="en-US" dirty="0">
              <a:latin typeface="Mistral" panose="03090702030407020403" pitchFamily="66" charset="0"/>
            </a:endParaRPr>
          </a:p>
        </p:txBody>
      </p:sp>
      <p:sp>
        <p:nvSpPr>
          <p:cNvPr id="40" name="正方形/長方形 39"/>
          <p:cNvSpPr/>
          <p:nvPr/>
        </p:nvSpPr>
        <p:spPr>
          <a:xfrm>
            <a:off x="2508867" y="28943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1" name="正方形/長方形 40"/>
          <p:cNvSpPr/>
          <p:nvPr/>
        </p:nvSpPr>
        <p:spPr>
          <a:xfrm>
            <a:off x="2661267" y="30467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2" name="正方形/長方形 41"/>
          <p:cNvSpPr/>
          <p:nvPr/>
        </p:nvSpPr>
        <p:spPr>
          <a:xfrm>
            <a:off x="2813667" y="31991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3" name="正方形/長方形 42"/>
          <p:cNvSpPr/>
          <p:nvPr/>
        </p:nvSpPr>
        <p:spPr>
          <a:xfrm>
            <a:off x="2356467" y="27419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0</a:t>
            </a:r>
            <a:endParaRPr kumimoji="1" lang="ja-JP" altLang="en-US" dirty="0">
              <a:latin typeface="Mistral" panose="03090702030407020403" pitchFamily="66" charset="0"/>
            </a:endParaRPr>
          </a:p>
        </p:txBody>
      </p:sp>
      <p:sp>
        <p:nvSpPr>
          <p:cNvPr id="44" name="正方形/長方形 43"/>
          <p:cNvSpPr/>
          <p:nvPr/>
        </p:nvSpPr>
        <p:spPr>
          <a:xfrm>
            <a:off x="2508867" y="28943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7</a:t>
            </a:r>
            <a:endParaRPr kumimoji="1" lang="ja-JP" altLang="en-US" dirty="0">
              <a:latin typeface="Mistral" panose="03090702030407020403" pitchFamily="66" charset="0"/>
            </a:endParaRPr>
          </a:p>
        </p:txBody>
      </p:sp>
      <p:sp>
        <p:nvSpPr>
          <p:cNvPr id="45" name="正方形/長方形 44"/>
          <p:cNvSpPr/>
          <p:nvPr/>
        </p:nvSpPr>
        <p:spPr>
          <a:xfrm>
            <a:off x="2661267" y="30467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1</a:t>
            </a:r>
            <a:endParaRPr kumimoji="1" lang="ja-JP" altLang="en-US" dirty="0">
              <a:latin typeface="Mistral" panose="03090702030407020403" pitchFamily="66" charset="0"/>
            </a:endParaRPr>
          </a:p>
        </p:txBody>
      </p:sp>
      <p:sp>
        <p:nvSpPr>
          <p:cNvPr id="46" name="正方形/長方形 45"/>
          <p:cNvSpPr/>
          <p:nvPr/>
        </p:nvSpPr>
        <p:spPr>
          <a:xfrm>
            <a:off x="2813667" y="31991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9</a:t>
            </a:r>
            <a:endParaRPr kumimoji="1" lang="ja-JP" altLang="en-US" dirty="0">
              <a:latin typeface="Mistral" panose="03090702030407020403" pitchFamily="66" charset="0"/>
            </a:endParaRPr>
          </a:p>
        </p:txBody>
      </p:sp>
      <p:sp>
        <p:nvSpPr>
          <p:cNvPr id="47" name="正方形/長方形 46"/>
          <p:cNvSpPr/>
          <p:nvPr/>
        </p:nvSpPr>
        <p:spPr>
          <a:xfrm>
            <a:off x="2966067" y="33515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3</a:t>
            </a:r>
            <a:endParaRPr kumimoji="1" lang="ja-JP" altLang="en-US" dirty="0">
              <a:latin typeface="Mistral" panose="03090702030407020403" pitchFamily="66" charset="0"/>
            </a:endParaRPr>
          </a:p>
        </p:txBody>
      </p:sp>
      <p:grpSp>
        <p:nvGrpSpPr>
          <p:cNvPr id="54" name="グループ化 53"/>
          <p:cNvGrpSpPr/>
          <p:nvPr/>
        </p:nvGrpSpPr>
        <p:grpSpPr>
          <a:xfrm rot="19958446">
            <a:off x="2213767" y="2877669"/>
            <a:ext cx="832610" cy="422020"/>
            <a:chOff x="1785027" y="4422737"/>
            <a:chExt cx="858905" cy="624862"/>
          </a:xfrm>
        </p:grpSpPr>
        <p:sp>
          <p:nvSpPr>
            <p:cNvPr id="55"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56"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stral" panose="03090702030407020403" pitchFamily="66" charset="0"/>
              </a:endParaRPr>
            </a:p>
          </p:txBody>
        </p:sp>
      </p:grpSp>
      <p:sp>
        <p:nvSpPr>
          <p:cNvPr id="58" name="テキスト ボックス 57"/>
          <p:cNvSpPr txBox="1"/>
          <p:nvPr/>
        </p:nvSpPr>
        <p:spPr>
          <a:xfrm>
            <a:off x="3527114" y="4419115"/>
            <a:ext cx="4288353" cy="338554"/>
          </a:xfrm>
          <a:prstGeom prst="rect">
            <a:avLst/>
          </a:prstGeom>
          <a:noFill/>
        </p:spPr>
        <p:txBody>
          <a:bodyPr wrap="none" rtlCol="0">
            <a:spAutoFit/>
          </a:bodyPr>
          <a:lstStyle/>
          <a:p>
            <a:r>
              <a:rPr kumimoji="1" lang="ja-JP" altLang="en-US" sz="1600" dirty="0"/>
              <a:t>一枚ずつニューラルネットに放り込んで計算</a:t>
            </a:r>
          </a:p>
        </p:txBody>
      </p:sp>
      <p:sp>
        <p:nvSpPr>
          <p:cNvPr id="60" name="正方形/長方形 59"/>
          <p:cNvSpPr/>
          <p:nvPr/>
        </p:nvSpPr>
        <p:spPr>
          <a:xfrm>
            <a:off x="3507757" y="308305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6</a:t>
            </a:r>
            <a:endParaRPr kumimoji="1" lang="ja-JP" altLang="en-US" dirty="0">
              <a:latin typeface="Mistral" panose="03090702030407020403" pitchFamily="66" charset="0"/>
            </a:endParaRPr>
          </a:p>
        </p:txBody>
      </p:sp>
      <p:sp>
        <p:nvSpPr>
          <p:cNvPr id="66" name="テキスト ボックス 65"/>
          <p:cNvSpPr txBox="1"/>
          <p:nvPr/>
        </p:nvSpPr>
        <p:spPr>
          <a:xfrm>
            <a:off x="2433047" y="2381250"/>
            <a:ext cx="800219" cy="369332"/>
          </a:xfrm>
          <a:prstGeom prst="rect">
            <a:avLst/>
          </a:prstGeom>
          <a:noFill/>
        </p:spPr>
        <p:txBody>
          <a:bodyPr wrap="none" rtlCol="0">
            <a:spAutoFit/>
          </a:bodyPr>
          <a:lstStyle/>
          <a:p>
            <a:r>
              <a:rPr kumimoji="1" lang="en-US" altLang="ja-JP" dirty="0"/>
              <a:t>100</a:t>
            </a:r>
            <a:r>
              <a:rPr kumimoji="1" lang="ja-JP" altLang="en-US" dirty="0"/>
              <a:t>枚</a:t>
            </a:r>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999362" y="2345498"/>
            <a:ext cx="2160277" cy="1805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テキスト ボックス 70"/>
          <p:cNvSpPr txBox="1"/>
          <p:nvPr/>
        </p:nvSpPr>
        <p:spPr>
          <a:xfrm>
            <a:off x="10193482" y="2202674"/>
            <a:ext cx="1175322" cy="369332"/>
          </a:xfrm>
          <a:prstGeom prst="rect">
            <a:avLst/>
          </a:prstGeom>
          <a:noFill/>
        </p:spPr>
        <p:txBody>
          <a:bodyPr wrap="none" rtlCol="0">
            <a:spAutoFit/>
          </a:bodyPr>
          <a:lstStyle/>
          <a:p>
            <a:r>
              <a:rPr lang="en-US" altLang="ja-JP" dirty="0"/>
              <a:t>y=-log(x)</a:t>
            </a:r>
            <a:endParaRPr kumimoji="1" lang="ja-JP" altLang="en-US" dirty="0"/>
          </a:p>
        </p:txBody>
      </p:sp>
      <p:sp>
        <p:nvSpPr>
          <p:cNvPr id="74" name="正方形/長方形 73"/>
          <p:cNvSpPr/>
          <p:nvPr/>
        </p:nvSpPr>
        <p:spPr>
          <a:xfrm>
            <a:off x="8982535" y="4110668"/>
            <a:ext cx="3193503" cy="584775"/>
          </a:xfrm>
          <a:prstGeom prst="rect">
            <a:avLst/>
          </a:prstGeom>
        </p:spPr>
        <p:txBody>
          <a:bodyPr wrap="none">
            <a:spAutoFit/>
          </a:bodyPr>
          <a:lstStyle/>
          <a:p>
            <a:r>
              <a:rPr lang="en-US" altLang="ja-JP" sz="1600" dirty="0"/>
              <a:t>100</a:t>
            </a:r>
            <a:r>
              <a:rPr lang="ja-JP" altLang="en-US" sz="1600" dirty="0"/>
              <a:t>枚分計算して平均を求める。</a:t>
            </a:r>
            <a:endParaRPr lang="en-US" altLang="ja-JP" sz="1600" dirty="0"/>
          </a:p>
          <a:p>
            <a:r>
              <a:rPr lang="ja-JP" altLang="en-US" sz="1600" dirty="0"/>
              <a:t>これが</a:t>
            </a:r>
            <a:r>
              <a:rPr lang="ja-JP" altLang="en-US" sz="1600" u="sng" dirty="0"/>
              <a:t>損失関数の値</a:t>
            </a:r>
            <a:r>
              <a:rPr lang="ja-JP" altLang="en-US" sz="1600" dirty="0"/>
              <a:t>となる。</a:t>
            </a:r>
            <a:endParaRPr lang="en-US" altLang="ja-JP" sz="1600" dirty="0"/>
          </a:p>
        </p:txBody>
      </p:sp>
      <p:cxnSp>
        <p:nvCxnSpPr>
          <p:cNvPr id="78" name="直線コネクタ 77"/>
          <p:cNvCxnSpPr>
            <a:cxnSpLocks/>
          </p:cNvCxnSpPr>
          <p:nvPr/>
        </p:nvCxnSpPr>
        <p:spPr>
          <a:xfrm flipV="1">
            <a:off x="10737502" y="3616789"/>
            <a:ext cx="0" cy="340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p:cNvCxnSpPr>
            <a:cxnSpLocks/>
          </p:cNvCxnSpPr>
          <p:nvPr/>
        </p:nvCxnSpPr>
        <p:spPr>
          <a:xfrm flipH="1">
            <a:off x="10272095" y="3609706"/>
            <a:ext cx="465407"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8813904" y="2817940"/>
            <a:ext cx="1424282" cy="830997"/>
          </a:xfrm>
          <a:prstGeom prst="rect">
            <a:avLst/>
          </a:prstGeom>
        </p:spPr>
        <p:txBody>
          <a:bodyPr wrap="square">
            <a:spAutoFit/>
          </a:bodyPr>
          <a:lstStyle/>
          <a:p>
            <a:r>
              <a:rPr lang="ja-JP" altLang="en-US" sz="1600" dirty="0"/>
              <a:t>正解箇所の値のｴﾝﾄﾛﾋﾟｰ</a:t>
            </a:r>
            <a:endParaRPr lang="en-US" altLang="ja-JP" sz="1600" dirty="0"/>
          </a:p>
          <a:p>
            <a:r>
              <a:rPr lang="en-US" altLang="ja-JP" sz="1600" dirty="0"/>
              <a:t>-log</a:t>
            </a:r>
            <a:r>
              <a:rPr lang="ja-JP" altLang="en-US" sz="1600" dirty="0"/>
              <a:t>を計算</a:t>
            </a:r>
          </a:p>
        </p:txBody>
      </p:sp>
      <p:cxnSp>
        <p:nvCxnSpPr>
          <p:cNvPr id="5" name="直線コネクタ 4">
            <a:extLst>
              <a:ext uri="{FF2B5EF4-FFF2-40B4-BE49-F238E27FC236}">
                <a16:creationId xmlns="" xmlns:a16="http://schemas.microsoft.com/office/drawing/2014/main" id="{0E5270A3-8F6F-4C3D-99C3-62BDEA572347}"/>
              </a:ext>
            </a:extLst>
          </p:cNvPr>
          <p:cNvCxnSpPr>
            <a:cxnSpLocks/>
            <a:endCxn id="38" idx="0"/>
          </p:cNvCxnSpPr>
          <p:nvPr/>
        </p:nvCxnSpPr>
        <p:spPr>
          <a:xfrm>
            <a:off x="1472303" y="2236832"/>
            <a:ext cx="862480" cy="352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 xmlns:a16="http://schemas.microsoft.com/office/drawing/2014/main" id="{84A6C6B9-6143-4907-BF52-0830991E9E8F}"/>
              </a:ext>
            </a:extLst>
          </p:cNvPr>
          <p:cNvCxnSpPr>
            <a:cxnSpLocks/>
          </p:cNvCxnSpPr>
          <p:nvPr/>
        </p:nvCxnSpPr>
        <p:spPr>
          <a:xfrm flipV="1">
            <a:off x="1305309" y="3524322"/>
            <a:ext cx="1127738" cy="216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5" name="グループ化 64">
            <a:extLst>
              <a:ext uri="{FF2B5EF4-FFF2-40B4-BE49-F238E27FC236}">
                <a16:creationId xmlns="" xmlns:a16="http://schemas.microsoft.com/office/drawing/2014/main" id="{68FBFAA5-93F7-4FD2-9CF9-A208CEFAA85B}"/>
              </a:ext>
            </a:extLst>
          </p:cNvPr>
          <p:cNvGrpSpPr/>
          <p:nvPr/>
        </p:nvGrpSpPr>
        <p:grpSpPr>
          <a:xfrm flipH="1">
            <a:off x="7849594" y="2477297"/>
            <a:ext cx="113330" cy="1414438"/>
            <a:chOff x="1357714" y="634890"/>
            <a:chExt cx="149114" cy="1861037"/>
          </a:xfrm>
        </p:grpSpPr>
        <p:sp>
          <p:nvSpPr>
            <p:cNvPr id="67" name="楕円 66">
              <a:extLst>
                <a:ext uri="{FF2B5EF4-FFF2-40B4-BE49-F238E27FC236}">
                  <a16:creationId xmlns="" xmlns:a16="http://schemas.microsoft.com/office/drawing/2014/main" id="{A01682C6-6416-4D17-B701-3DE8ACCCE7A3}"/>
                </a:ext>
              </a:extLst>
            </p:cNvPr>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a:extLst>
                <a:ext uri="{FF2B5EF4-FFF2-40B4-BE49-F238E27FC236}">
                  <a16:creationId xmlns="" xmlns:a16="http://schemas.microsoft.com/office/drawing/2014/main" id="{04B80B2D-E87D-4D62-9E36-2CFFEE21932A}"/>
                </a:ext>
              </a:extLst>
            </p:cNvPr>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a:extLst>
                <a:ext uri="{FF2B5EF4-FFF2-40B4-BE49-F238E27FC236}">
                  <a16:creationId xmlns="" xmlns:a16="http://schemas.microsoft.com/office/drawing/2014/main" id="{CE7A592C-8314-4550-B23C-7D43014EE7C7}"/>
                </a:ext>
              </a:extLst>
            </p:cNvPr>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a:extLst>
                <a:ext uri="{FF2B5EF4-FFF2-40B4-BE49-F238E27FC236}">
                  <a16:creationId xmlns="" xmlns:a16="http://schemas.microsoft.com/office/drawing/2014/main" id="{83C0CBCB-D0C0-454F-BB7F-1D748F3D8991}"/>
                </a:ext>
              </a:extLst>
            </p:cNvPr>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2" name="楕円 71">
              <a:extLst>
                <a:ext uri="{FF2B5EF4-FFF2-40B4-BE49-F238E27FC236}">
                  <a16:creationId xmlns="" xmlns:a16="http://schemas.microsoft.com/office/drawing/2014/main" id="{BBE4568A-2279-4F2A-9D8D-C073C74359E7}"/>
                </a:ext>
              </a:extLst>
            </p:cNvPr>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3" name="楕円 72">
              <a:extLst>
                <a:ext uri="{FF2B5EF4-FFF2-40B4-BE49-F238E27FC236}">
                  <a16:creationId xmlns="" xmlns:a16="http://schemas.microsoft.com/office/drawing/2014/main" id="{40541797-004A-4851-A65D-84DF836A2868}"/>
                </a:ext>
              </a:extLst>
            </p:cNvPr>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5" name="楕円 74">
              <a:extLst>
                <a:ext uri="{FF2B5EF4-FFF2-40B4-BE49-F238E27FC236}">
                  <a16:creationId xmlns="" xmlns:a16="http://schemas.microsoft.com/office/drawing/2014/main" id="{401535CC-3C06-4449-B434-F3FDB7957300}"/>
                </a:ext>
              </a:extLst>
            </p:cNvPr>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7" name="楕円 76">
              <a:extLst>
                <a:ext uri="{FF2B5EF4-FFF2-40B4-BE49-F238E27FC236}">
                  <a16:creationId xmlns="" xmlns:a16="http://schemas.microsoft.com/office/drawing/2014/main" id="{3721A0B1-3BB7-4546-B73B-C0B1FF99D3A9}"/>
                </a:ext>
              </a:extLst>
            </p:cNvPr>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9" name="楕円 78">
              <a:extLst>
                <a:ext uri="{FF2B5EF4-FFF2-40B4-BE49-F238E27FC236}">
                  <a16:creationId xmlns="" xmlns:a16="http://schemas.microsoft.com/office/drawing/2014/main" id="{B4675D57-D6FA-4F98-8207-22A795DDD88C}"/>
                </a:ext>
              </a:extLst>
            </p:cNvPr>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1" name="楕円 80">
              <a:extLst>
                <a:ext uri="{FF2B5EF4-FFF2-40B4-BE49-F238E27FC236}">
                  <a16:creationId xmlns="" xmlns:a16="http://schemas.microsoft.com/office/drawing/2014/main" id="{33223176-7DBD-4B46-953E-A92925A9B2DD}"/>
                </a:ext>
              </a:extLst>
            </p:cNvPr>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50" name="矢印: 右 49">
            <a:extLst>
              <a:ext uri="{FF2B5EF4-FFF2-40B4-BE49-F238E27FC236}">
                <a16:creationId xmlns="" xmlns:a16="http://schemas.microsoft.com/office/drawing/2014/main" id="{E6DB8C66-8D7E-483A-8FD3-4E561D5F70F4}"/>
              </a:ext>
            </a:extLst>
          </p:cNvPr>
          <p:cNvSpPr/>
          <p:nvPr/>
        </p:nvSpPr>
        <p:spPr>
          <a:xfrm>
            <a:off x="7327362" y="2890185"/>
            <a:ext cx="349188" cy="506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83" name="矢印: 右 82">
            <a:extLst>
              <a:ext uri="{FF2B5EF4-FFF2-40B4-BE49-F238E27FC236}">
                <a16:creationId xmlns="" xmlns:a16="http://schemas.microsoft.com/office/drawing/2014/main" id="{DD80E0FF-B7F9-49C6-9E59-E021EC158B5C}"/>
              </a:ext>
            </a:extLst>
          </p:cNvPr>
          <p:cNvSpPr/>
          <p:nvPr/>
        </p:nvSpPr>
        <p:spPr>
          <a:xfrm>
            <a:off x="8510066" y="2902074"/>
            <a:ext cx="349188" cy="506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 xmlns:a16="http://schemas.microsoft.com/office/drawing/2014/main" id="{549E3E5C-5A4A-4364-8B16-DB7A0C91CDC3}"/>
              </a:ext>
            </a:extLst>
          </p:cNvPr>
          <p:cNvPicPr>
            <a:picLocks noChangeAspect="1"/>
          </p:cNvPicPr>
          <p:nvPr/>
        </p:nvPicPr>
        <p:blipFill>
          <a:blip r:embed="rId6"/>
          <a:stretch>
            <a:fillRect/>
          </a:stretch>
        </p:blipFill>
        <p:spPr>
          <a:xfrm>
            <a:off x="7571861" y="3808485"/>
            <a:ext cx="1074597" cy="537298"/>
          </a:xfrm>
          <a:prstGeom prst="rect">
            <a:avLst/>
          </a:prstGeom>
        </p:spPr>
      </p:pic>
      <p:sp>
        <p:nvSpPr>
          <p:cNvPr id="82" name="テキスト ボックス 81">
            <a:extLst>
              <a:ext uri="{FF2B5EF4-FFF2-40B4-BE49-F238E27FC236}">
                <a16:creationId xmlns="" xmlns:a16="http://schemas.microsoft.com/office/drawing/2014/main" id="{86E54C13-6D2C-454E-9669-2F3BE0BC5A0F}"/>
              </a:ext>
            </a:extLst>
          </p:cNvPr>
          <p:cNvSpPr txBox="1"/>
          <p:nvPr/>
        </p:nvSpPr>
        <p:spPr>
          <a:xfrm>
            <a:off x="7411332" y="3311317"/>
            <a:ext cx="1240724" cy="492443"/>
          </a:xfrm>
          <a:prstGeom prst="rect">
            <a:avLst/>
          </a:prstGeom>
          <a:solidFill>
            <a:srgbClr val="FFFFFF">
              <a:alpha val="60000"/>
            </a:srgbClr>
          </a:solidFill>
        </p:spPr>
        <p:txBody>
          <a:bodyPr wrap="none" lIns="0" tIns="0" rIns="0" bIns="0" rtlCol="0">
            <a:spAutoFit/>
          </a:bodyPr>
          <a:lstStyle/>
          <a:p>
            <a:pPr algn="ctr"/>
            <a:r>
              <a:rPr kumimoji="1" lang="ja-JP" altLang="en-US" sz="1600" dirty="0"/>
              <a:t>出力を正規化</a:t>
            </a:r>
            <a:endParaRPr kumimoji="1" lang="en-US" altLang="ja-JP" sz="1600" dirty="0"/>
          </a:p>
          <a:p>
            <a:pPr algn="ctr"/>
            <a:r>
              <a:rPr lang="en-US" altLang="ja-JP" sz="1600" dirty="0"/>
              <a:t>(</a:t>
            </a:r>
            <a:r>
              <a:rPr lang="ja-JP" altLang="en-US" sz="1600" dirty="0"/>
              <a:t>出力総和</a:t>
            </a:r>
            <a:r>
              <a:rPr lang="en-US" altLang="ja-JP" sz="1600" dirty="0"/>
              <a:t>=1)</a:t>
            </a:r>
            <a:endParaRPr kumimoji="1" lang="ja-JP" altLang="en-US" sz="1600" dirty="0"/>
          </a:p>
        </p:txBody>
      </p:sp>
      <p:pic>
        <p:nvPicPr>
          <p:cNvPr id="11" name="図 10">
            <a:extLst>
              <a:ext uri="{FF2B5EF4-FFF2-40B4-BE49-F238E27FC236}">
                <a16:creationId xmlns="" xmlns:a16="http://schemas.microsoft.com/office/drawing/2014/main" id="{8FDAB03E-C369-4746-87DF-F179C08EEF0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531070" y="79647"/>
            <a:ext cx="1329043" cy="1432684"/>
          </a:xfrm>
          <a:prstGeom prst="rect">
            <a:avLst/>
          </a:prstGeom>
        </p:spPr>
      </p:pic>
      <p:sp>
        <p:nvSpPr>
          <p:cNvPr id="85" name="正方形/長方形 84">
            <a:extLst>
              <a:ext uri="{FF2B5EF4-FFF2-40B4-BE49-F238E27FC236}">
                <a16:creationId xmlns="" xmlns:a16="http://schemas.microsoft.com/office/drawing/2014/main" id="{5AAE5EFC-B8D6-4F47-9333-7378FBAC7312}"/>
              </a:ext>
            </a:extLst>
          </p:cNvPr>
          <p:cNvSpPr/>
          <p:nvPr/>
        </p:nvSpPr>
        <p:spPr>
          <a:xfrm>
            <a:off x="8751938" y="5069924"/>
            <a:ext cx="3558263" cy="830997"/>
          </a:xfrm>
          <a:prstGeom prst="rect">
            <a:avLst/>
          </a:prstGeom>
        </p:spPr>
        <p:txBody>
          <a:bodyPr wrap="square">
            <a:spAutoFit/>
          </a:bodyPr>
          <a:lstStyle/>
          <a:p>
            <a:r>
              <a:rPr lang="ja-JP" altLang="en-US" sz="1600" dirty="0"/>
              <a:t>パラメータ</a:t>
            </a:r>
            <a:r>
              <a:rPr lang="en-US" altLang="ja-JP" sz="1600" dirty="0"/>
              <a:t>W1, W2, W3, b1, b2, b3 </a:t>
            </a:r>
            <a:r>
              <a:rPr lang="ja-JP" altLang="en-US" sz="1600" dirty="0"/>
              <a:t>のある組み合わせ</a:t>
            </a:r>
            <a:r>
              <a:rPr lang="en-US" altLang="ja-JP" sz="1600" dirty="0"/>
              <a:t>(</a:t>
            </a:r>
            <a:r>
              <a:rPr lang="ja-JP" altLang="en-US" sz="1600" dirty="0"/>
              <a:t>学習の途中段階</a:t>
            </a:r>
            <a:r>
              <a:rPr lang="en-US" altLang="ja-JP" sz="1600" dirty="0"/>
              <a:t>)</a:t>
            </a:r>
            <a:r>
              <a:rPr lang="ja-JP" altLang="en-US" sz="1600" dirty="0"/>
              <a:t>に</a:t>
            </a:r>
            <a:r>
              <a:rPr lang="ja-JP" altLang="en-US" sz="1600" dirty="0" err="1"/>
              <a:t>おける当たって</a:t>
            </a:r>
            <a:r>
              <a:rPr lang="ja-JP" altLang="en-US" sz="1600" dirty="0"/>
              <a:t>なさ具合</a:t>
            </a:r>
            <a:endParaRPr lang="en-US" altLang="ja-JP" sz="1600" dirty="0"/>
          </a:p>
        </p:txBody>
      </p:sp>
      <p:cxnSp>
        <p:nvCxnSpPr>
          <p:cNvPr id="48" name="直線矢印コネクタ 47">
            <a:extLst>
              <a:ext uri="{FF2B5EF4-FFF2-40B4-BE49-F238E27FC236}">
                <a16:creationId xmlns="" xmlns:a16="http://schemas.microsoft.com/office/drawing/2014/main" id="{950E5D05-3A23-46B4-9A11-D499DE119299}"/>
              </a:ext>
            </a:extLst>
          </p:cNvPr>
          <p:cNvCxnSpPr/>
          <p:nvPr/>
        </p:nvCxnSpPr>
        <p:spPr>
          <a:xfrm>
            <a:off x="10272095" y="4695443"/>
            <a:ext cx="0" cy="37448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470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損失関数が最小となるパラメータを探す</a:t>
            </a:r>
            <a:endParaRPr kumimoji="1" lang="ja-JP" altLang="en-US"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47</a:t>
            </a:fld>
            <a:endParaRPr kumimoji="1" lang="ja-JP" altLang="en-US" dirty="0"/>
          </a:p>
        </p:txBody>
      </p:sp>
      <p:grpSp>
        <p:nvGrpSpPr>
          <p:cNvPr id="3" name="グループ化 2">
            <a:extLst>
              <a:ext uri="{FF2B5EF4-FFF2-40B4-BE49-F238E27FC236}">
                <a16:creationId xmlns="" xmlns:a16="http://schemas.microsoft.com/office/drawing/2014/main" id="{BFF44058-41C1-4A74-ABB0-6C7232E439D7}"/>
              </a:ext>
            </a:extLst>
          </p:cNvPr>
          <p:cNvGrpSpPr/>
          <p:nvPr/>
        </p:nvGrpSpPr>
        <p:grpSpPr>
          <a:xfrm>
            <a:off x="838200" y="2228045"/>
            <a:ext cx="10473583" cy="3810056"/>
            <a:chOff x="1995036" y="2444938"/>
            <a:chExt cx="7652313" cy="2783741"/>
          </a:xfrm>
        </p:grpSpPr>
        <p:cxnSp>
          <p:nvCxnSpPr>
            <p:cNvPr id="84" name="直線矢印コネクタ 83">
              <a:extLst>
                <a:ext uri="{FF2B5EF4-FFF2-40B4-BE49-F238E27FC236}">
                  <a16:creationId xmlns="" xmlns:a16="http://schemas.microsoft.com/office/drawing/2014/main" id="{87CCA950-A19E-4731-AFA9-B37847D09CFC}"/>
                </a:ext>
              </a:extLst>
            </p:cNvPr>
            <p:cNvCxnSpPr/>
            <p:nvPr/>
          </p:nvCxnSpPr>
          <p:spPr>
            <a:xfrm>
              <a:off x="3460591" y="2517050"/>
              <a:ext cx="0" cy="271162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 xmlns:a16="http://schemas.microsoft.com/office/drawing/2014/main" id="{336663EA-42DB-4734-99A1-D6E455D8E25B}"/>
                </a:ext>
              </a:extLst>
            </p:cNvPr>
            <p:cNvCxnSpPr>
              <a:cxnSpLocks/>
            </p:cNvCxnSpPr>
            <p:nvPr/>
          </p:nvCxnSpPr>
          <p:spPr>
            <a:xfrm flipH="1">
              <a:off x="3252383" y="5049292"/>
              <a:ext cx="431656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フリーフォーム: 図形 85">
              <a:extLst>
                <a:ext uri="{FF2B5EF4-FFF2-40B4-BE49-F238E27FC236}">
                  <a16:creationId xmlns="" xmlns:a16="http://schemas.microsoft.com/office/drawing/2014/main" id="{A4F4E46A-2EA2-41FE-B951-210A446A65CB}"/>
                </a:ext>
              </a:extLst>
            </p:cNvPr>
            <p:cNvSpPr/>
            <p:nvPr/>
          </p:nvSpPr>
          <p:spPr>
            <a:xfrm>
              <a:off x="3668799" y="2688957"/>
              <a:ext cx="3565301" cy="2180949"/>
            </a:xfrm>
            <a:custGeom>
              <a:avLst/>
              <a:gdLst>
                <a:gd name="connsiteX0" fmla="*/ 0 w 3361386"/>
                <a:gd name="connsiteY0" fmla="*/ 77273 h 1894499"/>
                <a:gd name="connsiteX1" fmla="*/ 746975 w 3361386"/>
                <a:gd name="connsiteY1" fmla="*/ 1313645 h 1894499"/>
                <a:gd name="connsiteX2" fmla="*/ 1661375 w 3361386"/>
                <a:gd name="connsiteY2" fmla="*/ 1893194 h 1894499"/>
                <a:gd name="connsiteX3" fmla="*/ 2395470 w 3361386"/>
                <a:gd name="connsiteY3" fmla="*/ 1171977 h 1894499"/>
                <a:gd name="connsiteX4" fmla="*/ 2936383 w 3361386"/>
                <a:gd name="connsiteY4" fmla="*/ 721216 h 1894499"/>
                <a:gd name="connsiteX5" fmla="*/ 3361386 w 3361386"/>
                <a:gd name="connsiteY5" fmla="*/ 0 h 189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1386" h="1894499">
                  <a:moveTo>
                    <a:pt x="0" y="77273"/>
                  </a:moveTo>
                  <a:cubicBezTo>
                    <a:pt x="235039" y="544132"/>
                    <a:pt x="470079" y="1010992"/>
                    <a:pt x="746975" y="1313645"/>
                  </a:cubicBezTo>
                  <a:cubicBezTo>
                    <a:pt x="1023871" y="1616298"/>
                    <a:pt x="1386626" y="1916805"/>
                    <a:pt x="1661375" y="1893194"/>
                  </a:cubicBezTo>
                  <a:cubicBezTo>
                    <a:pt x="1936124" y="1869583"/>
                    <a:pt x="2182969" y="1367307"/>
                    <a:pt x="2395470" y="1171977"/>
                  </a:cubicBezTo>
                  <a:cubicBezTo>
                    <a:pt x="2607971" y="976647"/>
                    <a:pt x="2775397" y="916546"/>
                    <a:pt x="2936383" y="721216"/>
                  </a:cubicBezTo>
                  <a:cubicBezTo>
                    <a:pt x="3097369" y="525887"/>
                    <a:pt x="3229377" y="262943"/>
                    <a:pt x="336138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7" name="テキスト ボックス 86">
              <a:extLst>
                <a:ext uri="{FF2B5EF4-FFF2-40B4-BE49-F238E27FC236}">
                  <a16:creationId xmlns="" xmlns:a16="http://schemas.microsoft.com/office/drawing/2014/main" id="{6373CF08-9CCB-482C-A82B-CEB4E2FFF0E1}"/>
                </a:ext>
              </a:extLst>
            </p:cNvPr>
            <p:cNvSpPr txBox="1"/>
            <p:nvPr/>
          </p:nvSpPr>
          <p:spPr>
            <a:xfrm>
              <a:off x="2144388" y="2444938"/>
              <a:ext cx="1173779" cy="337306"/>
            </a:xfrm>
            <a:prstGeom prst="rect">
              <a:avLst/>
            </a:prstGeom>
            <a:noFill/>
          </p:spPr>
          <p:txBody>
            <a:bodyPr wrap="none" rtlCol="0">
              <a:spAutoFit/>
            </a:bodyPr>
            <a:lstStyle/>
            <a:p>
              <a:r>
                <a:rPr kumimoji="1" lang="ja-JP" altLang="en-US" sz="2400" dirty="0"/>
                <a:t>損失関数</a:t>
              </a:r>
              <a:r>
                <a:rPr kumimoji="1" lang="en-US" altLang="ja-JP" sz="2400" i="1" dirty="0"/>
                <a:t>E</a:t>
              </a:r>
              <a:endParaRPr kumimoji="1" lang="ja-JP" altLang="en-US" sz="2400" i="1" dirty="0"/>
            </a:p>
          </p:txBody>
        </p:sp>
        <p:sp>
          <p:nvSpPr>
            <p:cNvPr id="88" name="テキスト ボックス 87">
              <a:extLst>
                <a:ext uri="{FF2B5EF4-FFF2-40B4-BE49-F238E27FC236}">
                  <a16:creationId xmlns="" xmlns:a16="http://schemas.microsoft.com/office/drawing/2014/main" id="{14877F9F-7E58-4978-8057-95AB5E0DC0FE}"/>
                </a:ext>
              </a:extLst>
            </p:cNvPr>
            <p:cNvSpPr txBox="1"/>
            <p:nvPr/>
          </p:nvSpPr>
          <p:spPr>
            <a:xfrm>
              <a:off x="1995036" y="2787583"/>
              <a:ext cx="1484147" cy="607151"/>
            </a:xfrm>
            <a:prstGeom prst="rect">
              <a:avLst/>
            </a:prstGeom>
            <a:noFill/>
          </p:spPr>
          <p:txBody>
            <a:bodyPr wrap="none" rtlCol="0">
              <a:spAutoFit/>
            </a:bodyPr>
            <a:lstStyle/>
            <a:p>
              <a:r>
                <a:rPr lang="ja-JP" altLang="en-US" sz="2400" dirty="0"/>
                <a:t>当たってなさ</a:t>
              </a:r>
              <a:endParaRPr lang="en-US" altLang="ja-JP" sz="2400" dirty="0"/>
            </a:p>
            <a:p>
              <a:r>
                <a:rPr lang="ja-JP" altLang="en-US" sz="2400" dirty="0"/>
                <a:t>具合の指標</a:t>
              </a:r>
              <a:endParaRPr lang="en-US" altLang="ja-JP" sz="2400" dirty="0"/>
            </a:p>
          </p:txBody>
        </p:sp>
        <p:sp>
          <p:nvSpPr>
            <p:cNvPr id="89" name="テキスト ボックス 88">
              <a:extLst>
                <a:ext uri="{FF2B5EF4-FFF2-40B4-BE49-F238E27FC236}">
                  <a16:creationId xmlns="" xmlns:a16="http://schemas.microsoft.com/office/drawing/2014/main" id="{72A9533F-18DB-4E62-A740-F56C1CFAC56A}"/>
                </a:ext>
              </a:extLst>
            </p:cNvPr>
            <p:cNvSpPr txBox="1"/>
            <p:nvPr/>
          </p:nvSpPr>
          <p:spPr>
            <a:xfrm>
              <a:off x="7618321" y="4864627"/>
              <a:ext cx="1709018" cy="337306"/>
            </a:xfrm>
            <a:prstGeom prst="rect">
              <a:avLst/>
            </a:prstGeom>
            <a:noFill/>
          </p:spPr>
          <p:txBody>
            <a:bodyPr wrap="none" rtlCol="0">
              <a:spAutoFit/>
            </a:bodyPr>
            <a:lstStyle/>
            <a:p>
              <a:r>
                <a:rPr kumimoji="1" lang="ja-JP" altLang="en-US" sz="2400" dirty="0"/>
                <a:t>あるパラメータ</a:t>
              </a:r>
              <a:endParaRPr kumimoji="1" lang="en-US" altLang="ja-JP" sz="2400" dirty="0"/>
            </a:p>
          </p:txBody>
        </p:sp>
        <p:sp>
          <p:nvSpPr>
            <p:cNvPr id="90" name="楕円 89">
              <a:extLst>
                <a:ext uri="{FF2B5EF4-FFF2-40B4-BE49-F238E27FC236}">
                  <a16:creationId xmlns="" xmlns:a16="http://schemas.microsoft.com/office/drawing/2014/main" id="{8B89CC8B-2A88-4DD7-8C92-2DA12F10FC67}"/>
                </a:ext>
              </a:extLst>
            </p:cNvPr>
            <p:cNvSpPr/>
            <p:nvPr/>
          </p:nvSpPr>
          <p:spPr>
            <a:xfrm>
              <a:off x="3956456" y="3532032"/>
              <a:ext cx="167426" cy="16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1" name="楕円 90">
              <a:extLst>
                <a:ext uri="{FF2B5EF4-FFF2-40B4-BE49-F238E27FC236}">
                  <a16:creationId xmlns="" xmlns:a16="http://schemas.microsoft.com/office/drawing/2014/main" id="{55B58782-E80D-4A0B-82C0-CA4647EB214C}"/>
                </a:ext>
              </a:extLst>
            </p:cNvPr>
            <p:cNvSpPr/>
            <p:nvPr/>
          </p:nvSpPr>
          <p:spPr>
            <a:xfrm>
              <a:off x="4135716" y="3750682"/>
              <a:ext cx="167426" cy="16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2" name="楕円 91">
              <a:extLst>
                <a:ext uri="{FF2B5EF4-FFF2-40B4-BE49-F238E27FC236}">
                  <a16:creationId xmlns="" xmlns:a16="http://schemas.microsoft.com/office/drawing/2014/main" id="{09E39193-CAE5-44E7-A3D6-DBEB725AD1A0}"/>
                </a:ext>
              </a:extLst>
            </p:cNvPr>
            <p:cNvSpPr/>
            <p:nvPr/>
          </p:nvSpPr>
          <p:spPr>
            <a:xfrm>
              <a:off x="4282808" y="3969332"/>
              <a:ext cx="167426" cy="16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93" name="直線矢印コネクタ 92">
              <a:extLst>
                <a:ext uri="{FF2B5EF4-FFF2-40B4-BE49-F238E27FC236}">
                  <a16:creationId xmlns="" xmlns:a16="http://schemas.microsoft.com/office/drawing/2014/main" id="{5139DD3F-CD4E-47FE-8A82-BBDBBD40339F}"/>
                </a:ext>
              </a:extLst>
            </p:cNvPr>
            <p:cNvCxnSpPr>
              <a:cxnSpLocks/>
            </p:cNvCxnSpPr>
            <p:nvPr/>
          </p:nvCxnSpPr>
          <p:spPr>
            <a:xfrm>
              <a:off x="4338470" y="3649729"/>
              <a:ext cx="242639" cy="319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 xmlns:a16="http://schemas.microsoft.com/office/drawing/2014/main" id="{997FACFB-7D7B-4370-B005-06BDB4DDE313}"/>
                </a:ext>
              </a:extLst>
            </p:cNvPr>
            <p:cNvSpPr txBox="1"/>
            <p:nvPr/>
          </p:nvSpPr>
          <p:spPr>
            <a:xfrm>
              <a:off x="4636771" y="3411199"/>
              <a:ext cx="5010578" cy="876996"/>
            </a:xfrm>
            <a:prstGeom prst="rect">
              <a:avLst/>
            </a:prstGeom>
            <a:noFill/>
          </p:spPr>
          <p:txBody>
            <a:bodyPr wrap="square" rtlCol="0">
              <a:spAutoFit/>
            </a:bodyPr>
            <a:lstStyle/>
            <a:p>
              <a:r>
                <a:rPr lang="ja-JP" altLang="en-US" sz="2400" dirty="0">
                  <a:solidFill>
                    <a:srgbClr val="0070C0"/>
                  </a:solidFill>
                </a:rPr>
                <a:t>足元の坂の傾きを調べて、</a:t>
              </a:r>
              <a:endParaRPr lang="en-US" altLang="ja-JP" sz="2400" dirty="0">
                <a:solidFill>
                  <a:srgbClr val="0070C0"/>
                </a:solidFill>
              </a:endParaRPr>
            </a:p>
            <a:p>
              <a:r>
                <a:rPr lang="ja-JP" altLang="en-US" sz="2400" dirty="0">
                  <a:solidFill>
                    <a:srgbClr val="0070C0"/>
                  </a:solidFill>
                </a:rPr>
                <a:t>その傾きの大きさに従って一歩進む。</a:t>
              </a:r>
              <a:endParaRPr kumimoji="1" lang="en-US" altLang="ja-JP" sz="2400" dirty="0">
                <a:solidFill>
                  <a:srgbClr val="0070C0"/>
                </a:solidFill>
              </a:endParaRPr>
            </a:p>
            <a:p>
              <a:r>
                <a:rPr lang="ja-JP" altLang="en-US" sz="2400" dirty="0">
                  <a:solidFill>
                    <a:srgbClr val="0070C0"/>
                  </a:solidFill>
                </a:rPr>
                <a:t>それを繰り返して、</a:t>
              </a:r>
              <a:r>
                <a:rPr lang="en-US" altLang="ja-JP" sz="2400" i="1" dirty="0">
                  <a:solidFill>
                    <a:srgbClr val="0070C0"/>
                  </a:solidFill>
                </a:rPr>
                <a:t>E</a:t>
              </a:r>
              <a:r>
                <a:rPr lang="ja-JP" altLang="en-US" sz="2400" dirty="0">
                  <a:solidFill>
                    <a:srgbClr val="0070C0"/>
                  </a:solidFill>
                </a:rPr>
                <a:t>の</a:t>
              </a:r>
              <a:r>
                <a:rPr kumimoji="1" lang="ja-JP" altLang="en-US" sz="2400" dirty="0">
                  <a:solidFill>
                    <a:srgbClr val="0070C0"/>
                  </a:solidFill>
                </a:rPr>
                <a:t>一番低いところを探す。</a:t>
              </a:r>
            </a:p>
          </p:txBody>
        </p:sp>
      </p:grpSp>
    </p:spTree>
    <p:extLst>
      <p:ext uri="{BB962C8B-B14F-4D97-AF65-F5344CB8AC3E}">
        <p14:creationId xmlns:p14="http://schemas.microsoft.com/office/powerpoint/2010/main" val="870223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a:t>
            </a:r>
            <a:r>
              <a:rPr lang="ja-JP" altLang="en-US" dirty="0" smtClean="0"/>
              <a:t>の</a:t>
            </a:r>
            <a:r>
              <a:rPr lang="ja-JP" altLang="en-US" dirty="0"/>
              <a:t>学習</a:t>
            </a:r>
            <a:r>
              <a:rPr lang="ja-JP" altLang="en-US" dirty="0" smtClean="0"/>
              <a:t>の過程を見てみる</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48</a:t>
            </a:fld>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667" y="1600201"/>
            <a:ext cx="3733524" cy="489696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39235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ディープラーニング</a:t>
            </a:r>
            <a:r>
              <a:rPr lang="ja-JP" altLang="en-US" dirty="0" smtClean="0"/>
              <a:t>の学習 </a:t>
            </a:r>
            <a:r>
              <a:rPr lang="en-US" altLang="ja-JP" dirty="0" smtClean="0"/>
              <a:t>~ </a:t>
            </a:r>
            <a:r>
              <a:rPr lang="ja-JP" altLang="en-US" dirty="0" smtClean="0"/>
              <a:t>奥深い世界</a:t>
            </a:r>
            <a:endParaRPr kumimoji="1" lang="ja-JP" altLang="en-US" dirty="0"/>
          </a:p>
        </p:txBody>
      </p:sp>
      <p:sp>
        <p:nvSpPr>
          <p:cNvPr id="4" name="コンテンツ プレースホルダー 3"/>
          <p:cNvSpPr>
            <a:spLocks noGrp="1"/>
          </p:cNvSpPr>
          <p:nvPr>
            <p:ph idx="1"/>
          </p:nvPr>
        </p:nvSpPr>
        <p:spPr/>
        <p:txBody>
          <a:bodyPr>
            <a:normAutofit/>
          </a:bodyPr>
          <a:lstStyle/>
          <a:p>
            <a:r>
              <a:rPr kumimoji="1" lang="ja-JP" altLang="en-US" sz="3200" dirty="0" smtClean="0"/>
              <a:t>学習</a:t>
            </a:r>
            <a:r>
              <a:rPr kumimoji="1" lang="ja-JP" altLang="en-US" sz="3200" dirty="0"/>
              <a:t>をいかに効率よく行うかが、実際にディープラーニングを使う上で大きな課題</a:t>
            </a:r>
            <a:endParaRPr kumimoji="1" lang="en-US" altLang="ja-JP" sz="3200" dirty="0"/>
          </a:p>
          <a:p>
            <a:r>
              <a:rPr kumimoji="1" lang="ja-JP" altLang="en-US" sz="3200" dirty="0"/>
              <a:t>学習</a:t>
            </a:r>
            <a:r>
              <a:rPr kumimoji="1" lang="en-US" altLang="ja-JP" sz="3200" dirty="0"/>
              <a:t>(</a:t>
            </a:r>
            <a:r>
              <a:rPr kumimoji="1" lang="ja-JP" altLang="en-US" sz="3200" dirty="0"/>
              <a:t>コンピューターの数値計算</a:t>
            </a:r>
            <a:r>
              <a:rPr kumimoji="1" lang="en-US" altLang="ja-JP" sz="3200" dirty="0"/>
              <a:t>)</a:t>
            </a:r>
            <a:r>
              <a:rPr lang="ja-JP" altLang="en-US" sz="3200" dirty="0"/>
              <a:t>の</a:t>
            </a:r>
            <a:r>
              <a:rPr kumimoji="1" lang="ja-JP" altLang="en-US" sz="3200" dirty="0"/>
              <a:t>手法はそれ自体が奥深い研究テーマであり、誤差逆伝搬法</a:t>
            </a:r>
            <a:r>
              <a:rPr kumimoji="1" lang="en-US" altLang="ja-JP" sz="3200" dirty="0"/>
              <a:t>(</a:t>
            </a:r>
            <a:r>
              <a:rPr kumimoji="1" lang="ja-JP" altLang="en-US" sz="3200" dirty="0"/>
              <a:t>バックプロパゲーション</a:t>
            </a:r>
            <a:r>
              <a:rPr kumimoji="1" lang="en-US" altLang="ja-JP" sz="3200" dirty="0"/>
              <a:t>)</a:t>
            </a:r>
            <a:r>
              <a:rPr kumimoji="1" lang="ja-JP" altLang="en-US" sz="3200" dirty="0" err="1"/>
              <a:t>、</a:t>
            </a:r>
            <a:r>
              <a:rPr lang="en-US" altLang="ja-JP" sz="3200" dirty="0"/>
              <a:t>SGD</a:t>
            </a:r>
            <a:r>
              <a:rPr lang="ja-JP" altLang="en-US" sz="3200" dirty="0" err="1"/>
              <a:t>、</a:t>
            </a:r>
            <a:r>
              <a:rPr lang="en-US" altLang="ja-JP" sz="3200" dirty="0"/>
              <a:t>Momentum</a:t>
            </a:r>
            <a:r>
              <a:rPr lang="ja-JP" altLang="en-US" sz="3200" dirty="0" err="1"/>
              <a:t>、</a:t>
            </a:r>
            <a:r>
              <a:rPr lang="en-US" altLang="ja-JP" sz="3200" dirty="0" err="1"/>
              <a:t>AdaGrad</a:t>
            </a:r>
            <a:r>
              <a:rPr lang="ja-JP" altLang="en-US" sz="3200" dirty="0" err="1"/>
              <a:t>、</a:t>
            </a:r>
            <a:r>
              <a:rPr lang="en-US" altLang="ja-JP" sz="3200" dirty="0"/>
              <a:t>Adam</a:t>
            </a:r>
            <a:r>
              <a:rPr lang="ja-JP" altLang="en-US" sz="3200" dirty="0" err="1"/>
              <a:t>、</a:t>
            </a:r>
            <a:r>
              <a:rPr lang="en-US" altLang="ja-JP" sz="3200" dirty="0"/>
              <a:t>…</a:t>
            </a:r>
            <a:r>
              <a:rPr lang="ja-JP" altLang="en-US" sz="3200" dirty="0"/>
              <a:t>など、専門用語がバンバン出てくる領域。今日はそのあたりの深入りはやめときます</a:t>
            </a:r>
          </a:p>
          <a:p>
            <a:endParaRPr kumimoji="1" lang="ja-JP" altLang="en-US" sz="32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49</a:t>
            </a:fld>
            <a:endParaRPr kumimoji="1" lang="ja-JP" altLang="en-US"/>
          </a:p>
        </p:txBody>
      </p:sp>
    </p:spTree>
    <p:extLst>
      <p:ext uri="{BB962C8B-B14F-4D97-AF65-F5344CB8AC3E}">
        <p14:creationId xmlns:p14="http://schemas.microsoft.com/office/powerpoint/2010/main" val="307297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2" name="正方形/長方形 11"/>
          <p:cNvSpPr/>
          <p:nvPr/>
        </p:nvSpPr>
        <p:spPr>
          <a:xfrm>
            <a:off x="4651696" y="2608118"/>
            <a:ext cx="7366119" cy="830997"/>
          </a:xfrm>
          <a:prstGeom prst="rect">
            <a:avLst/>
          </a:prstGeom>
        </p:spPr>
        <p:txBody>
          <a:bodyPr wrap="none">
            <a:spAutoFit/>
          </a:bodyPr>
          <a:lstStyle/>
          <a:p>
            <a:r>
              <a:rPr lang="ja-JP" altLang="en-US" sz="2400" dirty="0"/>
              <a:t>「お、こいつ賢いな</a:t>
            </a:r>
            <a:r>
              <a:rPr lang="en-US" altLang="ja-JP" sz="2400" dirty="0"/>
              <a:t>!</a:t>
            </a:r>
            <a:r>
              <a:rPr lang="ja-JP" altLang="en-US" sz="2400" dirty="0"/>
              <a:t>」と思わせるもの、ふるまい。</a:t>
            </a:r>
            <a:endParaRPr lang="en-US" altLang="ja-JP" sz="2400" dirty="0"/>
          </a:p>
          <a:p>
            <a:r>
              <a:rPr lang="ja-JP" altLang="en-US" sz="2400" dirty="0"/>
              <a:t>またそれを探求する学問領域。</a:t>
            </a:r>
          </a:p>
        </p:txBody>
      </p:sp>
      <p:pic>
        <p:nvPicPr>
          <p:cNvPr id="3" name="図 2">
            <a:extLst>
              <a:ext uri="{FF2B5EF4-FFF2-40B4-BE49-F238E27FC236}">
                <a16:creationId xmlns="" xmlns:a16="http://schemas.microsoft.com/office/drawing/2014/main" id="{D1D24234-AC5C-4DF3-9DAD-95A31AF003DF}"/>
              </a:ext>
            </a:extLst>
          </p:cNvPr>
          <p:cNvPicPr>
            <a:picLocks noChangeAspect="1"/>
          </p:cNvPicPr>
          <p:nvPr/>
        </p:nvPicPr>
        <p:blipFill>
          <a:blip r:embed="rId2"/>
          <a:stretch>
            <a:fillRect/>
          </a:stretch>
        </p:blipFill>
        <p:spPr>
          <a:xfrm>
            <a:off x="851837" y="3257517"/>
            <a:ext cx="2667000" cy="1714500"/>
          </a:xfrm>
          <a:prstGeom prst="rect">
            <a:avLst/>
          </a:prstGeom>
        </p:spPr>
      </p:pic>
    </p:spTree>
    <p:extLst>
      <p:ext uri="{BB962C8B-B14F-4D97-AF65-F5344CB8AC3E}">
        <p14:creationId xmlns:p14="http://schemas.microsoft.com/office/powerpoint/2010/main" val="3022086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smtClean="0"/>
              <a:t>学習済のパラメータを使って、文字認識が正しく行われていることを確かめる</a:t>
            </a:r>
            <a:endParaRPr lang="ja-JP" altLang="en-US" dirty="0"/>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50</a:t>
            </a:fld>
            <a:endParaRPr lang="ja-JP" altLang="en-US"/>
          </a:p>
        </p:txBody>
      </p:sp>
      <p:pic>
        <p:nvPicPr>
          <p:cNvPr id="46" name="図 45">
            <a:extLst>
              <a:ext uri="{FF2B5EF4-FFF2-40B4-BE49-F238E27FC236}">
                <a16:creationId xmlns="" xmlns:a16="http://schemas.microsoft.com/office/drawing/2014/main" id="{2ED7E6D5-CE00-4D5B-BA30-87E96132098C}"/>
              </a:ext>
            </a:extLst>
          </p:cNvPr>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11388" y="3507906"/>
            <a:ext cx="1532680" cy="1588084"/>
          </a:xfrm>
          <a:prstGeom prst="rect">
            <a:avLst/>
          </a:prstGeom>
        </p:spPr>
      </p:pic>
      <p:pic>
        <p:nvPicPr>
          <p:cNvPr id="6" name="図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02658" y="2925673"/>
            <a:ext cx="3021950" cy="2372044"/>
          </a:xfrm>
          <a:prstGeom prst="rect">
            <a:avLst/>
          </a:prstGeom>
        </p:spPr>
      </p:pic>
      <p:pic>
        <p:nvPicPr>
          <p:cNvPr id="7" name="図 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184862" y="2898260"/>
            <a:ext cx="991234" cy="2463473"/>
          </a:xfrm>
          <a:prstGeom prst="rect">
            <a:avLst/>
          </a:prstGeom>
        </p:spPr>
      </p:pic>
      <p:sp>
        <p:nvSpPr>
          <p:cNvPr id="8" name="テキスト ボックス 7"/>
          <p:cNvSpPr txBox="1"/>
          <p:nvPr/>
        </p:nvSpPr>
        <p:spPr>
          <a:xfrm>
            <a:off x="6886360" y="3411229"/>
            <a:ext cx="212611" cy="172522"/>
          </a:xfrm>
          <a:prstGeom prst="rect">
            <a:avLst/>
          </a:prstGeom>
          <a:noFill/>
        </p:spPr>
        <p:txBody>
          <a:bodyPr wrap="square" rtlCol="0">
            <a:spAutoFit/>
          </a:bodyPr>
          <a:lstStyle/>
          <a:p>
            <a:r>
              <a:rPr kumimoji="1" lang="en-US" altLang="ja-JP" sz="500" dirty="0">
                <a:solidFill>
                  <a:schemeClr val="accent2"/>
                </a:solidFill>
              </a:rPr>
              <a:t>1</a:t>
            </a:r>
            <a:endParaRPr kumimoji="1" lang="ja-JP" altLang="en-US" sz="500" dirty="0">
              <a:solidFill>
                <a:schemeClr val="accent2"/>
              </a:solidFill>
            </a:endParaRPr>
          </a:p>
        </p:txBody>
      </p:sp>
      <p:sp>
        <p:nvSpPr>
          <p:cNvPr id="9" name="テキスト ボックス 8"/>
          <p:cNvSpPr txBox="1"/>
          <p:nvPr/>
        </p:nvSpPr>
        <p:spPr>
          <a:xfrm>
            <a:off x="6886360" y="3248606"/>
            <a:ext cx="212611" cy="172522"/>
          </a:xfrm>
          <a:prstGeom prst="rect">
            <a:avLst/>
          </a:prstGeom>
          <a:noFill/>
        </p:spPr>
        <p:txBody>
          <a:bodyPr wrap="square" rtlCol="0">
            <a:spAutoFit/>
          </a:bodyPr>
          <a:lstStyle/>
          <a:p>
            <a:r>
              <a:rPr kumimoji="1" lang="en-US" altLang="ja-JP" sz="500" dirty="0">
                <a:solidFill>
                  <a:schemeClr val="accent2"/>
                </a:solidFill>
              </a:rPr>
              <a:t>0</a:t>
            </a:r>
            <a:endParaRPr kumimoji="1" lang="ja-JP" altLang="en-US" sz="500" dirty="0">
              <a:solidFill>
                <a:schemeClr val="accent2"/>
              </a:solidFill>
            </a:endParaRPr>
          </a:p>
        </p:txBody>
      </p:sp>
      <p:sp>
        <p:nvSpPr>
          <p:cNvPr id="10" name="テキスト ボックス 9"/>
          <p:cNvSpPr txBox="1"/>
          <p:nvPr/>
        </p:nvSpPr>
        <p:spPr>
          <a:xfrm>
            <a:off x="6886360" y="3573853"/>
            <a:ext cx="212611" cy="172522"/>
          </a:xfrm>
          <a:prstGeom prst="rect">
            <a:avLst/>
          </a:prstGeom>
          <a:noFill/>
        </p:spPr>
        <p:txBody>
          <a:bodyPr wrap="square" rtlCol="0">
            <a:spAutoFit/>
          </a:bodyPr>
          <a:lstStyle/>
          <a:p>
            <a:r>
              <a:rPr kumimoji="1" lang="en-US" altLang="ja-JP" sz="500" dirty="0">
                <a:solidFill>
                  <a:schemeClr val="accent2"/>
                </a:solidFill>
              </a:rPr>
              <a:t>2</a:t>
            </a:r>
            <a:endParaRPr kumimoji="1" lang="ja-JP" altLang="en-US" sz="500" dirty="0">
              <a:solidFill>
                <a:schemeClr val="accent2"/>
              </a:solidFill>
            </a:endParaRPr>
          </a:p>
        </p:txBody>
      </p:sp>
      <p:sp>
        <p:nvSpPr>
          <p:cNvPr id="11" name="テキスト ボックス 10"/>
          <p:cNvSpPr txBox="1"/>
          <p:nvPr/>
        </p:nvSpPr>
        <p:spPr>
          <a:xfrm>
            <a:off x="6886360" y="3736478"/>
            <a:ext cx="212611" cy="172522"/>
          </a:xfrm>
          <a:prstGeom prst="rect">
            <a:avLst/>
          </a:prstGeom>
          <a:noFill/>
        </p:spPr>
        <p:txBody>
          <a:bodyPr wrap="square" rtlCol="0">
            <a:spAutoFit/>
          </a:bodyPr>
          <a:lstStyle/>
          <a:p>
            <a:r>
              <a:rPr kumimoji="1" lang="en-US" altLang="ja-JP" sz="500" dirty="0">
                <a:solidFill>
                  <a:schemeClr val="accent2"/>
                </a:solidFill>
              </a:rPr>
              <a:t>3</a:t>
            </a:r>
            <a:endParaRPr kumimoji="1" lang="ja-JP" altLang="en-US" sz="500" dirty="0">
              <a:solidFill>
                <a:schemeClr val="accent2"/>
              </a:solidFill>
            </a:endParaRPr>
          </a:p>
        </p:txBody>
      </p:sp>
      <p:sp>
        <p:nvSpPr>
          <p:cNvPr id="12" name="テキスト ボックス 11"/>
          <p:cNvSpPr txBox="1"/>
          <p:nvPr/>
        </p:nvSpPr>
        <p:spPr>
          <a:xfrm>
            <a:off x="6886360" y="4061727"/>
            <a:ext cx="212611" cy="172522"/>
          </a:xfrm>
          <a:prstGeom prst="rect">
            <a:avLst/>
          </a:prstGeom>
          <a:noFill/>
        </p:spPr>
        <p:txBody>
          <a:bodyPr wrap="square" rtlCol="0">
            <a:spAutoFit/>
          </a:bodyPr>
          <a:lstStyle/>
          <a:p>
            <a:r>
              <a:rPr kumimoji="1" lang="en-US" altLang="ja-JP" sz="500" dirty="0">
                <a:solidFill>
                  <a:schemeClr val="accent2"/>
                </a:solidFill>
              </a:rPr>
              <a:t>5</a:t>
            </a:r>
            <a:endParaRPr kumimoji="1" lang="ja-JP" altLang="en-US" sz="500" dirty="0">
              <a:solidFill>
                <a:schemeClr val="accent2"/>
              </a:solidFill>
            </a:endParaRPr>
          </a:p>
        </p:txBody>
      </p:sp>
      <p:sp>
        <p:nvSpPr>
          <p:cNvPr id="13" name="テキスト ボックス 12"/>
          <p:cNvSpPr txBox="1"/>
          <p:nvPr/>
        </p:nvSpPr>
        <p:spPr>
          <a:xfrm>
            <a:off x="6886360" y="3899102"/>
            <a:ext cx="212611" cy="172522"/>
          </a:xfrm>
          <a:prstGeom prst="rect">
            <a:avLst/>
          </a:prstGeom>
          <a:noFill/>
        </p:spPr>
        <p:txBody>
          <a:bodyPr wrap="square" rtlCol="0">
            <a:spAutoFit/>
          </a:bodyPr>
          <a:lstStyle/>
          <a:p>
            <a:r>
              <a:rPr lang="en-US" altLang="ja-JP" sz="500" dirty="0">
                <a:solidFill>
                  <a:schemeClr val="accent2"/>
                </a:solidFill>
              </a:rPr>
              <a:t>4</a:t>
            </a:r>
            <a:endParaRPr kumimoji="1" lang="ja-JP" altLang="en-US" sz="500" dirty="0">
              <a:solidFill>
                <a:schemeClr val="accent2"/>
              </a:solidFill>
            </a:endParaRPr>
          </a:p>
        </p:txBody>
      </p:sp>
      <p:sp>
        <p:nvSpPr>
          <p:cNvPr id="14" name="テキスト ボックス 13"/>
          <p:cNvSpPr txBox="1"/>
          <p:nvPr/>
        </p:nvSpPr>
        <p:spPr>
          <a:xfrm>
            <a:off x="6886360" y="4224351"/>
            <a:ext cx="212611" cy="172522"/>
          </a:xfrm>
          <a:prstGeom prst="rect">
            <a:avLst/>
          </a:prstGeom>
          <a:noFill/>
        </p:spPr>
        <p:txBody>
          <a:bodyPr wrap="square" rtlCol="0">
            <a:spAutoFit/>
          </a:bodyPr>
          <a:lstStyle/>
          <a:p>
            <a:r>
              <a:rPr kumimoji="1" lang="en-US" altLang="ja-JP" sz="500" dirty="0">
                <a:solidFill>
                  <a:schemeClr val="accent2"/>
                </a:solidFill>
              </a:rPr>
              <a:t>6</a:t>
            </a:r>
            <a:endParaRPr kumimoji="1" lang="ja-JP" altLang="en-US" sz="500" dirty="0">
              <a:solidFill>
                <a:schemeClr val="accent2"/>
              </a:solidFill>
            </a:endParaRPr>
          </a:p>
        </p:txBody>
      </p:sp>
      <p:sp>
        <p:nvSpPr>
          <p:cNvPr id="15" name="テキスト ボックス 14"/>
          <p:cNvSpPr txBox="1"/>
          <p:nvPr/>
        </p:nvSpPr>
        <p:spPr>
          <a:xfrm>
            <a:off x="6886360" y="4386976"/>
            <a:ext cx="212611" cy="172522"/>
          </a:xfrm>
          <a:prstGeom prst="rect">
            <a:avLst/>
          </a:prstGeom>
          <a:noFill/>
        </p:spPr>
        <p:txBody>
          <a:bodyPr wrap="square" rtlCol="0">
            <a:spAutoFit/>
          </a:bodyPr>
          <a:lstStyle/>
          <a:p>
            <a:r>
              <a:rPr kumimoji="1" lang="en-US" altLang="ja-JP" sz="500" dirty="0">
                <a:solidFill>
                  <a:schemeClr val="accent2"/>
                </a:solidFill>
              </a:rPr>
              <a:t>7</a:t>
            </a:r>
            <a:endParaRPr kumimoji="1" lang="ja-JP" altLang="en-US" sz="500" dirty="0">
              <a:solidFill>
                <a:schemeClr val="accent2"/>
              </a:solidFill>
            </a:endParaRPr>
          </a:p>
        </p:txBody>
      </p:sp>
      <p:sp>
        <p:nvSpPr>
          <p:cNvPr id="16" name="テキスト ボックス 15"/>
          <p:cNvSpPr txBox="1"/>
          <p:nvPr/>
        </p:nvSpPr>
        <p:spPr>
          <a:xfrm>
            <a:off x="6886360" y="4712226"/>
            <a:ext cx="212611" cy="172522"/>
          </a:xfrm>
          <a:prstGeom prst="rect">
            <a:avLst/>
          </a:prstGeom>
          <a:noFill/>
        </p:spPr>
        <p:txBody>
          <a:bodyPr wrap="square" rtlCol="0">
            <a:spAutoFit/>
          </a:bodyPr>
          <a:lstStyle/>
          <a:p>
            <a:r>
              <a:rPr kumimoji="1" lang="en-US" altLang="ja-JP" sz="500" dirty="0"/>
              <a:t>9</a:t>
            </a:r>
            <a:endParaRPr kumimoji="1" lang="ja-JP" altLang="en-US" sz="500" dirty="0"/>
          </a:p>
        </p:txBody>
      </p:sp>
      <p:sp>
        <p:nvSpPr>
          <p:cNvPr id="17" name="テキスト ボックス 16"/>
          <p:cNvSpPr txBox="1"/>
          <p:nvPr/>
        </p:nvSpPr>
        <p:spPr>
          <a:xfrm>
            <a:off x="6886360" y="4549599"/>
            <a:ext cx="212611" cy="172522"/>
          </a:xfrm>
          <a:prstGeom prst="rect">
            <a:avLst/>
          </a:prstGeom>
          <a:noFill/>
        </p:spPr>
        <p:txBody>
          <a:bodyPr wrap="square" rtlCol="0">
            <a:spAutoFit/>
          </a:bodyPr>
          <a:lstStyle/>
          <a:p>
            <a:r>
              <a:rPr lang="en-US" altLang="ja-JP" sz="500" dirty="0"/>
              <a:t>8</a:t>
            </a:r>
            <a:endParaRPr kumimoji="1" lang="ja-JP" altLang="en-US" sz="500" dirty="0"/>
          </a:p>
        </p:txBody>
      </p:sp>
      <p:sp>
        <p:nvSpPr>
          <p:cNvPr id="18" name="テキスト ボックス 17"/>
          <p:cNvSpPr txBox="1"/>
          <p:nvPr/>
        </p:nvSpPr>
        <p:spPr>
          <a:xfrm>
            <a:off x="4435958" y="3925428"/>
            <a:ext cx="566181" cy="400110"/>
          </a:xfrm>
          <a:prstGeom prst="rect">
            <a:avLst/>
          </a:prstGeom>
          <a:noFill/>
        </p:spPr>
        <p:txBody>
          <a:bodyPr wrap="none" rtlCol="0">
            <a:spAutoFit/>
          </a:bodyPr>
          <a:lstStyle/>
          <a:p>
            <a:r>
              <a:rPr kumimoji="1" lang="en-US" altLang="ja-JP" sz="2000" b="1" dirty="0">
                <a:solidFill>
                  <a:schemeClr val="accent2"/>
                </a:solidFill>
              </a:rPr>
              <a:t>W1</a:t>
            </a:r>
            <a:endParaRPr kumimoji="1" lang="ja-JP" altLang="en-US" sz="2000" b="1" dirty="0">
              <a:solidFill>
                <a:schemeClr val="accent2"/>
              </a:solidFill>
            </a:endParaRPr>
          </a:p>
        </p:txBody>
      </p:sp>
      <p:sp>
        <p:nvSpPr>
          <p:cNvPr id="19" name="テキスト ボックス 18"/>
          <p:cNvSpPr txBox="1"/>
          <p:nvPr/>
        </p:nvSpPr>
        <p:spPr>
          <a:xfrm>
            <a:off x="5289647" y="3906673"/>
            <a:ext cx="566181" cy="400110"/>
          </a:xfrm>
          <a:prstGeom prst="rect">
            <a:avLst/>
          </a:prstGeom>
          <a:noFill/>
        </p:spPr>
        <p:txBody>
          <a:bodyPr wrap="none" rtlCol="0">
            <a:spAutoFit/>
          </a:bodyPr>
          <a:lstStyle/>
          <a:p>
            <a:r>
              <a:rPr kumimoji="1" lang="en-US" altLang="ja-JP" sz="2000" b="1" dirty="0">
                <a:solidFill>
                  <a:schemeClr val="accent2"/>
                </a:solidFill>
              </a:rPr>
              <a:t>W2</a:t>
            </a:r>
            <a:endParaRPr kumimoji="1" lang="ja-JP" altLang="en-US" sz="2000" b="1" dirty="0">
              <a:solidFill>
                <a:schemeClr val="accent2"/>
              </a:solidFill>
            </a:endParaRPr>
          </a:p>
        </p:txBody>
      </p:sp>
      <p:sp>
        <p:nvSpPr>
          <p:cNvPr id="20" name="テキスト ボックス 19"/>
          <p:cNvSpPr txBox="1"/>
          <p:nvPr/>
        </p:nvSpPr>
        <p:spPr>
          <a:xfrm>
            <a:off x="6143337" y="3906685"/>
            <a:ext cx="566181" cy="400110"/>
          </a:xfrm>
          <a:prstGeom prst="rect">
            <a:avLst/>
          </a:prstGeom>
          <a:noFill/>
        </p:spPr>
        <p:txBody>
          <a:bodyPr wrap="none" rtlCol="0">
            <a:spAutoFit/>
          </a:bodyPr>
          <a:lstStyle/>
          <a:p>
            <a:r>
              <a:rPr kumimoji="1" lang="en-US" altLang="ja-JP" sz="2000" b="1" dirty="0">
                <a:solidFill>
                  <a:schemeClr val="accent2"/>
                </a:solidFill>
              </a:rPr>
              <a:t>W3</a:t>
            </a:r>
            <a:endParaRPr kumimoji="1" lang="ja-JP" altLang="en-US" sz="2000" b="1" dirty="0">
              <a:solidFill>
                <a:schemeClr val="accent2"/>
              </a:solidFill>
            </a:endParaRPr>
          </a:p>
        </p:txBody>
      </p:sp>
      <p:sp>
        <p:nvSpPr>
          <p:cNvPr id="21" name="テキスト ボックス 20"/>
          <p:cNvSpPr txBox="1"/>
          <p:nvPr/>
        </p:nvSpPr>
        <p:spPr>
          <a:xfrm>
            <a:off x="4112776" y="5305584"/>
            <a:ext cx="222129" cy="215444"/>
          </a:xfrm>
          <a:prstGeom prst="rect">
            <a:avLst/>
          </a:prstGeom>
          <a:noFill/>
        </p:spPr>
        <p:txBody>
          <a:bodyPr wrap="square" rtlCol="0">
            <a:spAutoFit/>
          </a:bodyPr>
          <a:lstStyle/>
          <a:p>
            <a:r>
              <a:rPr kumimoji="1" lang="en-US" altLang="ja-JP" sz="800" b="1" dirty="0"/>
              <a:t>x</a:t>
            </a:r>
            <a:endParaRPr kumimoji="1" lang="ja-JP" altLang="en-US" sz="800" b="1" dirty="0"/>
          </a:p>
        </p:txBody>
      </p:sp>
      <p:sp>
        <p:nvSpPr>
          <p:cNvPr id="22" name="テキスト ボックス 21"/>
          <p:cNvSpPr txBox="1"/>
          <p:nvPr/>
        </p:nvSpPr>
        <p:spPr>
          <a:xfrm>
            <a:off x="4864690" y="3232733"/>
            <a:ext cx="489236" cy="400110"/>
          </a:xfrm>
          <a:prstGeom prst="rect">
            <a:avLst/>
          </a:prstGeom>
          <a:noFill/>
        </p:spPr>
        <p:txBody>
          <a:bodyPr wrap="none" rtlCol="0">
            <a:spAutoFit/>
          </a:bodyPr>
          <a:lstStyle/>
          <a:p>
            <a:r>
              <a:rPr kumimoji="1" lang="en-US" altLang="ja-JP" sz="2000" b="1" dirty="0">
                <a:solidFill>
                  <a:schemeClr val="accent2"/>
                </a:solidFill>
              </a:rPr>
              <a:t>b1</a:t>
            </a:r>
            <a:endParaRPr kumimoji="1" lang="ja-JP" altLang="en-US" sz="2000" b="1" dirty="0">
              <a:solidFill>
                <a:schemeClr val="accent2"/>
              </a:solidFill>
            </a:endParaRPr>
          </a:p>
        </p:txBody>
      </p:sp>
      <p:sp>
        <p:nvSpPr>
          <p:cNvPr id="23" name="テキスト ボックス 22"/>
          <p:cNvSpPr txBox="1"/>
          <p:nvPr/>
        </p:nvSpPr>
        <p:spPr>
          <a:xfrm>
            <a:off x="5723076" y="2693077"/>
            <a:ext cx="489236" cy="400110"/>
          </a:xfrm>
          <a:prstGeom prst="rect">
            <a:avLst/>
          </a:prstGeom>
          <a:noFill/>
        </p:spPr>
        <p:txBody>
          <a:bodyPr wrap="none" rtlCol="0">
            <a:spAutoFit/>
          </a:bodyPr>
          <a:lstStyle/>
          <a:p>
            <a:r>
              <a:rPr kumimoji="1" lang="en-US" altLang="ja-JP" sz="2000" b="1" dirty="0">
                <a:solidFill>
                  <a:schemeClr val="accent2"/>
                </a:solidFill>
              </a:rPr>
              <a:t>b2</a:t>
            </a:r>
            <a:endParaRPr kumimoji="1" lang="ja-JP" altLang="en-US" sz="2000" b="1" dirty="0">
              <a:solidFill>
                <a:schemeClr val="accent2"/>
              </a:solidFill>
            </a:endParaRPr>
          </a:p>
        </p:txBody>
      </p:sp>
      <p:sp>
        <p:nvSpPr>
          <p:cNvPr id="24" name="テキスト ボックス 23"/>
          <p:cNvSpPr txBox="1"/>
          <p:nvPr/>
        </p:nvSpPr>
        <p:spPr>
          <a:xfrm>
            <a:off x="6631922" y="2985946"/>
            <a:ext cx="489236" cy="400110"/>
          </a:xfrm>
          <a:prstGeom prst="rect">
            <a:avLst/>
          </a:prstGeom>
          <a:noFill/>
        </p:spPr>
        <p:txBody>
          <a:bodyPr wrap="none" rtlCol="0">
            <a:spAutoFit/>
          </a:bodyPr>
          <a:lstStyle/>
          <a:p>
            <a:r>
              <a:rPr kumimoji="1" lang="en-US" altLang="ja-JP" sz="2000" b="1" dirty="0">
                <a:solidFill>
                  <a:schemeClr val="accent2"/>
                </a:solidFill>
              </a:rPr>
              <a:t>b3</a:t>
            </a:r>
            <a:endParaRPr kumimoji="1" lang="ja-JP" altLang="en-US" sz="2000" b="1" dirty="0">
              <a:solidFill>
                <a:schemeClr val="accent2"/>
              </a:solidFill>
            </a:endParaRPr>
          </a:p>
        </p:txBody>
      </p:sp>
      <p:sp>
        <p:nvSpPr>
          <p:cNvPr id="25" name="テキスト ボックス 24"/>
          <p:cNvSpPr txBox="1"/>
          <p:nvPr/>
        </p:nvSpPr>
        <p:spPr>
          <a:xfrm>
            <a:off x="5067461" y="4712226"/>
            <a:ext cx="350989" cy="215444"/>
          </a:xfrm>
          <a:prstGeom prst="rect">
            <a:avLst/>
          </a:prstGeom>
          <a:noFill/>
        </p:spPr>
        <p:txBody>
          <a:bodyPr wrap="square" rtlCol="0">
            <a:spAutoFit/>
          </a:bodyPr>
          <a:lstStyle/>
          <a:p>
            <a:r>
              <a:rPr kumimoji="1" lang="en-US" altLang="ja-JP" sz="800" b="1" dirty="0"/>
              <a:t>z1</a:t>
            </a:r>
            <a:endParaRPr kumimoji="1" lang="ja-JP" altLang="en-US" sz="800" b="1" dirty="0"/>
          </a:p>
        </p:txBody>
      </p:sp>
      <p:sp>
        <p:nvSpPr>
          <p:cNvPr id="26" name="テキスト ボックス 25"/>
          <p:cNvSpPr txBox="1"/>
          <p:nvPr/>
        </p:nvSpPr>
        <p:spPr>
          <a:xfrm>
            <a:off x="5956763" y="5182458"/>
            <a:ext cx="350989" cy="215444"/>
          </a:xfrm>
          <a:prstGeom prst="rect">
            <a:avLst/>
          </a:prstGeom>
          <a:noFill/>
        </p:spPr>
        <p:txBody>
          <a:bodyPr wrap="square" rtlCol="0">
            <a:spAutoFit/>
          </a:bodyPr>
          <a:lstStyle/>
          <a:p>
            <a:r>
              <a:rPr kumimoji="1" lang="en-US" altLang="ja-JP" sz="800" b="1" dirty="0"/>
              <a:t>z2</a:t>
            </a:r>
            <a:endParaRPr kumimoji="1" lang="ja-JP" altLang="en-US" sz="800" b="1" dirty="0"/>
          </a:p>
        </p:txBody>
      </p:sp>
      <p:sp>
        <p:nvSpPr>
          <p:cNvPr id="27" name="テキスト ボックス 26"/>
          <p:cNvSpPr txBox="1"/>
          <p:nvPr/>
        </p:nvSpPr>
        <p:spPr>
          <a:xfrm>
            <a:off x="6727299" y="4878485"/>
            <a:ext cx="350989" cy="215444"/>
          </a:xfrm>
          <a:prstGeom prst="rect">
            <a:avLst/>
          </a:prstGeom>
          <a:noFill/>
        </p:spPr>
        <p:txBody>
          <a:bodyPr wrap="square" rtlCol="0">
            <a:spAutoFit/>
          </a:bodyPr>
          <a:lstStyle/>
          <a:p>
            <a:r>
              <a:rPr kumimoji="1" lang="en-US" altLang="ja-JP" sz="800" b="1" dirty="0"/>
              <a:t>z3</a:t>
            </a:r>
            <a:endParaRPr kumimoji="1" lang="ja-JP" altLang="en-US" sz="800" b="1" dirty="0"/>
          </a:p>
        </p:txBody>
      </p:sp>
      <p:sp>
        <p:nvSpPr>
          <p:cNvPr id="28" name="テキスト ボックス 27"/>
          <p:cNvSpPr txBox="1"/>
          <p:nvPr/>
        </p:nvSpPr>
        <p:spPr>
          <a:xfrm>
            <a:off x="4286133" y="4187317"/>
            <a:ext cx="862974" cy="345046"/>
          </a:xfrm>
          <a:prstGeom prst="rect">
            <a:avLst/>
          </a:prstGeom>
          <a:noFill/>
        </p:spPr>
        <p:txBody>
          <a:bodyPr wrap="none" rtlCol="0">
            <a:spAutoFit/>
          </a:bodyPr>
          <a:lstStyle/>
          <a:p>
            <a:r>
              <a:rPr kumimoji="1" lang="en-US" altLang="ja-JP" sz="1600" dirty="0">
                <a:solidFill>
                  <a:schemeClr val="accent2"/>
                </a:solidFill>
              </a:rPr>
              <a:t>50x784</a:t>
            </a:r>
            <a:endParaRPr kumimoji="1" lang="ja-JP" altLang="en-US" sz="1600" dirty="0">
              <a:solidFill>
                <a:schemeClr val="accent2"/>
              </a:solidFill>
            </a:endParaRPr>
          </a:p>
        </p:txBody>
      </p:sp>
      <p:sp>
        <p:nvSpPr>
          <p:cNvPr id="29" name="テキスト ボックス 28"/>
          <p:cNvSpPr txBox="1"/>
          <p:nvPr/>
        </p:nvSpPr>
        <p:spPr>
          <a:xfrm>
            <a:off x="5158033" y="4167373"/>
            <a:ext cx="862974" cy="345046"/>
          </a:xfrm>
          <a:prstGeom prst="rect">
            <a:avLst/>
          </a:prstGeom>
          <a:noFill/>
        </p:spPr>
        <p:txBody>
          <a:bodyPr wrap="none" rtlCol="0">
            <a:spAutoFit/>
          </a:bodyPr>
          <a:lstStyle/>
          <a:p>
            <a:r>
              <a:rPr kumimoji="1" lang="en-US" altLang="ja-JP" sz="1600" dirty="0">
                <a:solidFill>
                  <a:schemeClr val="accent2"/>
                </a:solidFill>
              </a:rPr>
              <a:t>100x50</a:t>
            </a:r>
            <a:endParaRPr kumimoji="1" lang="ja-JP" altLang="en-US" sz="1600" dirty="0">
              <a:solidFill>
                <a:schemeClr val="accent2"/>
              </a:solidFill>
            </a:endParaRPr>
          </a:p>
        </p:txBody>
      </p:sp>
      <p:sp>
        <p:nvSpPr>
          <p:cNvPr id="30" name="テキスト ボックス 29"/>
          <p:cNvSpPr txBox="1"/>
          <p:nvPr/>
        </p:nvSpPr>
        <p:spPr>
          <a:xfrm>
            <a:off x="6053902" y="4170035"/>
            <a:ext cx="862974" cy="345046"/>
          </a:xfrm>
          <a:prstGeom prst="rect">
            <a:avLst/>
          </a:prstGeom>
          <a:noFill/>
        </p:spPr>
        <p:txBody>
          <a:bodyPr wrap="none" rtlCol="0">
            <a:spAutoFit/>
          </a:bodyPr>
          <a:lstStyle/>
          <a:p>
            <a:r>
              <a:rPr kumimoji="1" lang="en-US" altLang="ja-JP" sz="1600" dirty="0">
                <a:solidFill>
                  <a:schemeClr val="accent2"/>
                </a:solidFill>
              </a:rPr>
              <a:t>10x100</a:t>
            </a:r>
            <a:endParaRPr kumimoji="1" lang="ja-JP" altLang="en-US" sz="1600" dirty="0">
              <a:solidFill>
                <a:schemeClr val="accent2"/>
              </a:solidFill>
            </a:endParaRPr>
          </a:p>
        </p:txBody>
      </p:sp>
      <p:pic>
        <p:nvPicPr>
          <p:cNvPr id="39" name="図 38"/>
          <p:cNvPicPr>
            <a:picLocks noChangeAspect="1"/>
          </p:cNvPicPr>
          <p:nvPr/>
        </p:nvPicPr>
        <p:blipFill>
          <a:blip r:embed="rId5">
            <a:clrChange>
              <a:clrFrom>
                <a:srgbClr val="FFFFFF"/>
              </a:clrFrom>
              <a:clrTo>
                <a:srgbClr val="FFFFFF">
                  <a:alpha val="0"/>
                </a:srgbClr>
              </a:clrTo>
            </a:clrChange>
          </a:blip>
          <a:stretch>
            <a:fillRect/>
          </a:stretch>
        </p:blipFill>
        <p:spPr>
          <a:xfrm>
            <a:off x="5006242" y="3036374"/>
            <a:ext cx="592032" cy="558520"/>
          </a:xfrm>
          <a:prstGeom prst="rect">
            <a:avLst/>
          </a:prstGeom>
        </p:spPr>
      </p:pic>
      <p:pic>
        <p:nvPicPr>
          <p:cNvPr id="40" name="図 39"/>
          <p:cNvPicPr>
            <a:picLocks noChangeAspect="1"/>
          </p:cNvPicPr>
          <p:nvPr/>
        </p:nvPicPr>
        <p:blipFill>
          <a:blip r:embed="rId5">
            <a:clrChange>
              <a:clrFrom>
                <a:srgbClr val="FFFFFF"/>
              </a:clrFrom>
              <a:clrTo>
                <a:srgbClr val="FFFFFF">
                  <a:alpha val="0"/>
                </a:srgbClr>
              </a:clrTo>
            </a:clrChange>
          </a:blip>
          <a:stretch>
            <a:fillRect/>
          </a:stretch>
        </p:blipFill>
        <p:spPr>
          <a:xfrm>
            <a:off x="4613995" y="3755888"/>
            <a:ext cx="592032" cy="558520"/>
          </a:xfrm>
          <a:prstGeom prst="rect">
            <a:avLst/>
          </a:prstGeom>
        </p:spPr>
      </p:pic>
      <p:pic>
        <p:nvPicPr>
          <p:cNvPr id="41" name="図 40"/>
          <p:cNvPicPr>
            <a:picLocks noChangeAspect="1"/>
          </p:cNvPicPr>
          <p:nvPr/>
        </p:nvPicPr>
        <p:blipFill>
          <a:blip r:embed="rId5">
            <a:clrChange>
              <a:clrFrom>
                <a:srgbClr val="FFFFFF"/>
              </a:clrFrom>
              <a:clrTo>
                <a:srgbClr val="FFFFFF">
                  <a:alpha val="0"/>
                </a:srgbClr>
              </a:clrTo>
            </a:clrChange>
          </a:blip>
          <a:stretch>
            <a:fillRect/>
          </a:stretch>
        </p:blipFill>
        <p:spPr>
          <a:xfrm>
            <a:off x="5492329" y="3739043"/>
            <a:ext cx="592032" cy="558520"/>
          </a:xfrm>
          <a:prstGeom prst="rect">
            <a:avLst/>
          </a:prstGeom>
        </p:spPr>
      </p:pic>
      <p:pic>
        <p:nvPicPr>
          <p:cNvPr id="42" name="図 41"/>
          <p:cNvPicPr>
            <a:picLocks noChangeAspect="1"/>
          </p:cNvPicPr>
          <p:nvPr/>
        </p:nvPicPr>
        <p:blipFill>
          <a:blip r:embed="rId5">
            <a:clrChange>
              <a:clrFrom>
                <a:srgbClr val="FFFFFF"/>
              </a:clrFrom>
              <a:clrTo>
                <a:srgbClr val="FFFFFF">
                  <a:alpha val="0"/>
                </a:srgbClr>
              </a:clrTo>
            </a:clrChange>
          </a:blip>
          <a:stretch>
            <a:fillRect/>
          </a:stretch>
        </p:blipFill>
        <p:spPr>
          <a:xfrm>
            <a:off x="6370663" y="3794390"/>
            <a:ext cx="592032" cy="558520"/>
          </a:xfrm>
          <a:prstGeom prst="rect">
            <a:avLst/>
          </a:prstGeom>
        </p:spPr>
      </p:pic>
      <p:pic>
        <p:nvPicPr>
          <p:cNvPr id="43" name="図 42"/>
          <p:cNvPicPr>
            <a:picLocks noChangeAspect="1"/>
          </p:cNvPicPr>
          <p:nvPr/>
        </p:nvPicPr>
        <p:blipFill>
          <a:blip r:embed="rId5">
            <a:clrChange>
              <a:clrFrom>
                <a:srgbClr val="FFFFFF"/>
              </a:clrFrom>
              <a:clrTo>
                <a:srgbClr val="FFFFFF">
                  <a:alpha val="0"/>
                </a:srgbClr>
              </a:clrTo>
            </a:clrChange>
          </a:blip>
          <a:stretch>
            <a:fillRect/>
          </a:stretch>
        </p:blipFill>
        <p:spPr>
          <a:xfrm>
            <a:off x="5862913" y="2550283"/>
            <a:ext cx="592032" cy="558520"/>
          </a:xfrm>
          <a:prstGeom prst="rect">
            <a:avLst/>
          </a:prstGeom>
        </p:spPr>
      </p:pic>
      <p:pic>
        <p:nvPicPr>
          <p:cNvPr id="44" name="図 43"/>
          <p:cNvPicPr>
            <a:picLocks noChangeAspect="1"/>
          </p:cNvPicPr>
          <p:nvPr/>
        </p:nvPicPr>
        <p:blipFill>
          <a:blip r:embed="rId5">
            <a:clrChange>
              <a:clrFrom>
                <a:srgbClr val="FFFFFF"/>
              </a:clrFrom>
              <a:clrTo>
                <a:srgbClr val="FFFFFF">
                  <a:alpha val="0"/>
                </a:srgbClr>
              </a:clrTo>
            </a:clrChange>
          </a:blip>
          <a:stretch>
            <a:fillRect/>
          </a:stretch>
        </p:blipFill>
        <p:spPr>
          <a:xfrm>
            <a:off x="6770123" y="2822205"/>
            <a:ext cx="592032" cy="558520"/>
          </a:xfrm>
          <a:prstGeom prst="rect">
            <a:avLst/>
          </a:prstGeom>
        </p:spPr>
      </p:pic>
      <p:sp>
        <p:nvSpPr>
          <p:cNvPr id="48" name="矢印: 右 47"/>
          <p:cNvSpPr/>
          <p:nvPr/>
        </p:nvSpPr>
        <p:spPr>
          <a:xfrm>
            <a:off x="2115815" y="3780538"/>
            <a:ext cx="1042974" cy="6969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49" name="矢印: 右 48"/>
          <p:cNvSpPr/>
          <p:nvPr/>
        </p:nvSpPr>
        <p:spPr>
          <a:xfrm>
            <a:off x="6975852" y="3776321"/>
            <a:ext cx="1042974" cy="6969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50" name="テキスト ボックス 49"/>
          <p:cNvSpPr txBox="1"/>
          <p:nvPr/>
        </p:nvSpPr>
        <p:spPr>
          <a:xfrm>
            <a:off x="8064190" y="3472585"/>
            <a:ext cx="4216219" cy="1384995"/>
          </a:xfrm>
          <a:prstGeom prst="rect">
            <a:avLst/>
          </a:prstGeom>
          <a:noFill/>
        </p:spPr>
        <p:txBody>
          <a:bodyPr wrap="none" rtlCol="0">
            <a:spAutoFit/>
          </a:bodyPr>
          <a:lstStyle/>
          <a:p>
            <a:r>
              <a:rPr lang="ja-JP" altLang="en-US" sz="2800" dirty="0"/>
              <a:t>「</a:t>
            </a:r>
            <a:r>
              <a:rPr lang="en-US" altLang="ja-JP" sz="2800" dirty="0"/>
              <a:t>6</a:t>
            </a:r>
            <a:r>
              <a:rPr lang="ja-JP" altLang="en-US" sz="2800" dirty="0"/>
              <a:t>」</a:t>
            </a:r>
            <a:r>
              <a:rPr kumimoji="1" lang="ja-JP" altLang="en-US" sz="2800" dirty="0"/>
              <a:t>と認識できるか？</a:t>
            </a:r>
            <a:endParaRPr kumimoji="1" lang="en-US" altLang="ja-JP" sz="2800" dirty="0"/>
          </a:p>
          <a:p>
            <a:r>
              <a:rPr lang="ja-JP" altLang="en-US" sz="2800" dirty="0"/>
              <a:t>実際に</a:t>
            </a:r>
            <a:r>
              <a:rPr lang="en-US" altLang="ja-JP" sz="2800" dirty="0"/>
              <a:t>Python</a:t>
            </a:r>
            <a:r>
              <a:rPr lang="ja-JP" altLang="en-US" sz="2800" dirty="0"/>
              <a:t>で動かして</a:t>
            </a:r>
            <a:endParaRPr kumimoji="1" lang="en-US" altLang="ja-JP" sz="2800" dirty="0"/>
          </a:p>
          <a:p>
            <a:r>
              <a:rPr lang="ja-JP" altLang="en-US" sz="2800" dirty="0"/>
              <a:t>試してみよう！</a:t>
            </a:r>
            <a:endParaRPr kumimoji="1" lang="ja-JP" altLang="en-US" sz="2800" dirty="0"/>
          </a:p>
        </p:txBody>
      </p:sp>
      <p:sp>
        <p:nvSpPr>
          <p:cNvPr id="51" name="テキスト ボックス 50"/>
          <p:cNvSpPr txBox="1"/>
          <p:nvPr/>
        </p:nvSpPr>
        <p:spPr>
          <a:xfrm rot="20477125">
            <a:off x="233012" y="3111436"/>
            <a:ext cx="1644716" cy="414055"/>
          </a:xfrm>
          <a:prstGeom prst="rect">
            <a:avLst/>
          </a:prstGeom>
          <a:noFill/>
        </p:spPr>
        <p:txBody>
          <a:bodyPr wrap="none" rtlCol="0">
            <a:spAutoFit/>
          </a:bodyPr>
          <a:lstStyle/>
          <a:p>
            <a:r>
              <a:rPr lang="ja-JP" altLang="en-US" sz="2000" dirty="0"/>
              <a:t>例えば「</a:t>
            </a:r>
            <a:r>
              <a:rPr lang="en-US" altLang="ja-JP" sz="2000" dirty="0"/>
              <a:t>6</a:t>
            </a:r>
            <a:r>
              <a:rPr lang="ja-JP" altLang="en-US" sz="2000" dirty="0"/>
              <a:t>」</a:t>
            </a:r>
            <a:endParaRPr kumimoji="1" lang="ja-JP" altLang="en-US" sz="2000" dirty="0"/>
          </a:p>
        </p:txBody>
      </p:sp>
      <p:sp>
        <p:nvSpPr>
          <p:cNvPr id="53" name="テキスト ボックス 52"/>
          <p:cNvSpPr txBox="1"/>
          <p:nvPr/>
        </p:nvSpPr>
        <p:spPr>
          <a:xfrm>
            <a:off x="207135" y="2468797"/>
            <a:ext cx="2646878"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dirty="0"/>
              <a:t>テスト用のデータ</a:t>
            </a:r>
            <a:endParaRPr kumimoji="1" lang="ja-JP" altLang="en-US" sz="2400" dirty="0"/>
          </a:p>
        </p:txBody>
      </p:sp>
    </p:spTree>
    <p:extLst>
      <p:ext uri="{BB962C8B-B14F-4D97-AF65-F5344CB8AC3E}">
        <p14:creationId xmlns:p14="http://schemas.microsoft.com/office/powerpoint/2010/main" val="375044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ということで、一通りのおさらい</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51</a:t>
            </a:fld>
            <a:endParaRPr kumimoji="1" lang="ja-JP" altLang="en-US"/>
          </a:p>
        </p:txBody>
      </p:sp>
    </p:spTree>
    <p:extLst>
      <p:ext uri="{BB962C8B-B14F-4D97-AF65-F5344CB8AC3E}">
        <p14:creationId xmlns:p14="http://schemas.microsoft.com/office/powerpoint/2010/main" val="3342710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normAutofit fontScale="90000"/>
          </a:bodyPr>
          <a:lstStyle/>
          <a:p>
            <a:r>
              <a:rPr lang="ja-JP" altLang="en-US" dirty="0"/>
              <a:t>（ちょいと脱線）</a:t>
            </a:r>
            <a:r>
              <a:rPr lang="en-US" altLang="ja-JP" dirty="0"/>
              <a:t/>
            </a:r>
            <a:br>
              <a:rPr lang="en-US" altLang="ja-JP" dirty="0"/>
            </a:br>
            <a:r>
              <a:rPr lang="ja-JP" altLang="en-US" dirty="0"/>
              <a:t>ディープラーニングでなぜ</a:t>
            </a:r>
            <a:r>
              <a:rPr lang="en-US" altLang="ja-JP" dirty="0"/>
              <a:t>Python</a:t>
            </a:r>
            <a:r>
              <a:rPr lang="ja-JP" altLang="en-US" dirty="0"/>
              <a:t>なのか？</a:t>
            </a:r>
            <a:endParaRPr kumimoji="1" lang="ja-JP" altLang="en-US" dirty="0"/>
          </a:p>
        </p:txBody>
      </p:sp>
      <p:sp>
        <p:nvSpPr>
          <p:cNvPr id="5" name="スクロール: 横 4"/>
          <p:cNvSpPr/>
          <p:nvPr/>
        </p:nvSpPr>
        <p:spPr>
          <a:xfrm>
            <a:off x="3713384" y="5793642"/>
            <a:ext cx="7791719" cy="767461"/>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a:t>キラーアプリとして</a:t>
            </a:r>
            <a:r>
              <a:rPr lang="en-US" altLang="ja-JP" sz="2800" u="sng" dirty="0" err="1"/>
              <a:t>NumPy</a:t>
            </a:r>
            <a:r>
              <a:rPr lang="ja-JP" altLang="en-US" sz="2800" dirty="0"/>
              <a:t>の存在が大きい</a:t>
            </a:r>
          </a:p>
        </p:txBody>
      </p:sp>
      <p:sp>
        <p:nvSpPr>
          <p:cNvPr id="7" name="四角形: 角を丸くする 6"/>
          <p:cNvSpPr/>
          <p:nvPr/>
        </p:nvSpPr>
        <p:spPr>
          <a:xfrm>
            <a:off x="850761" y="4188744"/>
            <a:ext cx="6207617" cy="579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solidFill>
                  <a:schemeClr val="bg1"/>
                </a:solidFill>
              </a:rPr>
              <a:t>Python</a:t>
            </a:r>
            <a:r>
              <a:rPr lang="en-US" altLang="ja-JP" sz="2400" dirty="0">
                <a:solidFill>
                  <a:schemeClr val="bg1"/>
                </a:solidFill>
              </a:rPr>
              <a:t>(</a:t>
            </a:r>
            <a:r>
              <a:rPr kumimoji="1" lang="ja-JP" altLang="en-US" sz="2400" dirty="0">
                <a:solidFill>
                  <a:schemeClr val="bg1"/>
                </a:solidFill>
              </a:rPr>
              <a:t>プログラム言語</a:t>
            </a:r>
            <a:r>
              <a:rPr kumimoji="1" lang="en-US" altLang="ja-JP" sz="2400" dirty="0">
                <a:solidFill>
                  <a:schemeClr val="bg1"/>
                </a:solidFill>
              </a:rPr>
              <a:t>)</a:t>
            </a:r>
            <a:endParaRPr kumimoji="1" lang="ja-JP" altLang="en-US" sz="2400" dirty="0">
              <a:solidFill>
                <a:schemeClr val="bg1"/>
              </a:solidFill>
            </a:endParaRPr>
          </a:p>
        </p:txBody>
      </p:sp>
      <p:sp>
        <p:nvSpPr>
          <p:cNvPr id="8" name="四角形: 角を丸くする 7"/>
          <p:cNvSpPr/>
          <p:nvPr/>
        </p:nvSpPr>
        <p:spPr>
          <a:xfrm>
            <a:off x="1076141" y="3609195"/>
            <a:ext cx="5756856" cy="5795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2400" dirty="0" err="1">
                <a:solidFill>
                  <a:schemeClr val="tx1"/>
                </a:solidFill>
              </a:rPr>
              <a:t>NumPy</a:t>
            </a:r>
            <a:r>
              <a:rPr kumimoji="1" lang="ja-JP" altLang="en-US" sz="2400" dirty="0">
                <a:solidFill>
                  <a:schemeClr val="tx1"/>
                </a:solidFill>
              </a:rPr>
              <a:t>ライブラリ</a:t>
            </a:r>
          </a:p>
        </p:txBody>
      </p:sp>
      <p:sp>
        <p:nvSpPr>
          <p:cNvPr id="15" name="正方形/長方形 14"/>
          <p:cNvSpPr/>
          <p:nvPr/>
        </p:nvSpPr>
        <p:spPr>
          <a:xfrm>
            <a:off x="7118591" y="2552337"/>
            <a:ext cx="4941691" cy="1938992"/>
          </a:xfrm>
          <a:prstGeom prst="rect">
            <a:avLst/>
          </a:prstGeom>
        </p:spPr>
        <p:txBody>
          <a:bodyPr wrap="square">
            <a:spAutoFit/>
          </a:bodyPr>
          <a:lstStyle/>
          <a:p>
            <a:r>
              <a:rPr lang="en-US" altLang="ja-JP" sz="2000" dirty="0"/>
              <a:t>Python</a:t>
            </a:r>
            <a:r>
              <a:rPr lang="ja-JP" altLang="en-US" sz="2000" dirty="0" err="1"/>
              <a:t>には</a:t>
            </a:r>
            <a:r>
              <a:rPr lang="ja-JP" altLang="en-US" sz="2000" dirty="0"/>
              <a:t>ディープラーニングのみならず、科学技術分野に有用なライブラリが豊富。</a:t>
            </a:r>
            <a:endParaRPr lang="en-US" altLang="ja-JP" sz="2000" dirty="0"/>
          </a:p>
          <a:p>
            <a:r>
              <a:rPr lang="ja-JP" altLang="en-US" sz="2000" dirty="0"/>
              <a:t>その土台を支えるのが、行列に関する演算を高速に・手軽に行うための</a:t>
            </a:r>
            <a:r>
              <a:rPr lang="en-US" altLang="ja-JP" sz="2000" dirty="0" err="1"/>
              <a:t>NumPy</a:t>
            </a:r>
            <a:r>
              <a:rPr lang="ja-JP" altLang="en-US" sz="2000" u="sng" dirty="0"/>
              <a:t>ライブラリ</a:t>
            </a:r>
            <a:r>
              <a:rPr lang="ja-JP" altLang="en-US" sz="2000" dirty="0"/>
              <a:t>。</a:t>
            </a:r>
            <a:endParaRPr lang="ja-JP" altLang="en-US" sz="2000" u="sng" dirty="0"/>
          </a:p>
        </p:txBody>
      </p:sp>
      <p:sp>
        <p:nvSpPr>
          <p:cNvPr id="18" name="テキスト ボックス 17"/>
          <p:cNvSpPr txBox="1"/>
          <p:nvPr/>
        </p:nvSpPr>
        <p:spPr>
          <a:xfrm>
            <a:off x="7277678" y="4682159"/>
            <a:ext cx="462351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便利なコマンド・関数をパッケージにして、広く他の人にも使えるようにしたもの</a:t>
            </a:r>
            <a:endParaRPr kumimoji="1" lang="ja-JP" altLang="en-US" dirty="0"/>
          </a:p>
        </p:txBody>
      </p:sp>
      <p:cxnSp>
        <p:nvCxnSpPr>
          <p:cNvPr id="20" name="直線コネクタ 19"/>
          <p:cNvCxnSpPr>
            <a:cxnSpLocks/>
          </p:cNvCxnSpPr>
          <p:nvPr/>
        </p:nvCxnSpPr>
        <p:spPr>
          <a:xfrm>
            <a:off x="7928264" y="4386261"/>
            <a:ext cx="412457" cy="281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52</a:t>
            </a:fld>
            <a:endParaRPr kumimoji="1" lang="ja-JP" altLang="en-US"/>
          </a:p>
        </p:txBody>
      </p:sp>
      <p:sp>
        <p:nvSpPr>
          <p:cNvPr id="21" name="四角形: 角を丸くする 7"/>
          <p:cNvSpPr/>
          <p:nvPr/>
        </p:nvSpPr>
        <p:spPr>
          <a:xfrm>
            <a:off x="1406649" y="2965478"/>
            <a:ext cx="5150370" cy="64371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2400" dirty="0">
                <a:solidFill>
                  <a:schemeClr val="bg1"/>
                </a:solidFill>
              </a:rPr>
              <a:t>SciPy</a:t>
            </a:r>
            <a:r>
              <a:rPr kumimoji="1" lang="ja-JP" altLang="en-US" sz="2400" dirty="0">
                <a:solidFill>
                  <a:schemeClr val="bg1"/>
                </a:solidFill>
              </a:rPr>
              <a:t>ライブラリ</a:t>
            </a:r>
          </a:p>
        </p:txBody>
      </p:sp>
      <p:sp>
        <p:nvSpPr>
          <p:cNvPr id="23" name="四角形: 角を丸くする 7"/>
          <p:cNvSpPr/>
          <p:nvPr/>
        </p:nvSpPr>
        <p:spPr>
          <a:xfrm>
            <a:off x="1515072" y="2471579"/>
            <a:ext cx="2691538" cy="64371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2400" dirty="0" err="1">
                <a:solidFill>
                  <a:schemeClr val="bg1"/>
                </a:solidFill>
              </a:rPr>
              <a:t>SciKit</a:t>
            </a:r>
            <a:r>
              <a:rPr kumimoji="1" lang="ja-JP" altLang="en-US" sz="2400" dirty="0">
                <a:solidFill>
                  <a:schemeClr val="bg1"/>
                </a:solidFill>
              </a:rPr>
              <a:t>ライブラリ</a:t>
            </a:r>
          </a:p>
        </p:txBody>
      </p:sp>
      <p:sp>
        <p:nvSpPr>
          <p:cNvPr id="24" name="四角形: 角を丸くする 7"/>
          <p:cNvSpPr/>
          <p:nvPr/>
        </p:nvSpPr>
        <p:spPr>
          <a:xfrm>
            <a:off x="3940935" y="2471578"/>
            <a:ext cx="2555871" cy="64371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chemeClr val="bg1"/>
                </a:solidFill>
              </a:rPr>
              <a:t>○○ライブラリ</a:t>
            </a:r>
          </a:p>
        </p:txBody>
      </p:sp>
      <p:sp>
        <p:nvSpPr>
          <p:cNvPr id="25" name="四角形: 角を丸くする 7"/>
          <p:cNvSpPr/>
          <p:nvPr/>
        </p:nvSpPr>
        <p:spPr>
          <a:xfrm>
            <a:off x="1995420" y="1909171"/>
            <a:ext cx="2691538" cy="64371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400" dirty="0">
              <a:solidFill>
                <a:schemeClr val="bg1"/>
              </a:solidFill>
            </a:endParaRPr>
          </a:p>
        </p:txBody>
      </p:sp>
      <p:sp>
        <p:nvSpPr>
          <p:cNvPr id="26" name="四角形: 角を丸くする 7"/>
          <p:cNvSpPr/>
          <p:nvPr/>
        </p:nvSpPr>
        <p:spPr>
          <a:xfrm>
            <a:off x="3334628" y="1938885"/>
            <a:ext cx="2691538" cy="64371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chemeClr val="bg1"/>
                </a:solidFill>
              </a:rPr>
              <a:t>○○ライブラリ</a:t>
            </a:r>
          </a:p>
        </p:txBody>
      </p:sp>
      <p:sp>
        <p:nvSpPr>
          <p:cNvPr id="16" name="楕円 15"/>
          <p:cNvSpPr/>
          <p:nvPr/>
        </p:nvSpPr>
        <p:spPr>
          <a:xfrm>
            <a:off x="1412331" y="2097259"/>
            <a:ext cx="5084475" cy="1509354"/>
          </a:xfrm>
          <a:prstGeom prst="ellipse">
            <a:avLst/>
          </a:prstGeom>
          <a:noFill/>
          <a:ln w="571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40287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217FB9C-14A0-4500-ABFE-9056FD56E21F}"/>
              </a:ext>
            </a:extLst>
          </p:cNvPr>
          <p:cNvSpPr>
            <a:spLocks noGrp="1"/>
          </p:cNvSpPr>
          <p:nvPr>
            <p:ph type="title"/>
          </p:nvPr>
        </p:nvSpPr>
        <p:spPr/>
        <p:txBody>
          <a:bodyPr/>
          <a:lstStyle/>
          <a:p>
            <a:r>
              <a:rPr kumimoji="1" lang="ja-JP" altLang="en-US" dirty="0"/>
              <a:t>パラメータとハイパーパラメータ</a:t>
            </a:r>
          </a:p>
        </p:txBody>
      </p:sp>
      <p:sp>
        <p:nvSpPr>
          <p:cNvPr id="3" name="スライド番号プレースホルダー 2">
            <a:extLst>
              <a:ext uri="{FF2B5EF4-FFF2-40B4-BE49-F238E27FC236}">
                <a16:creationId xmlns="" xmlns:a16="http://schemas.microsoft.com/office/drawing/2014/main" id="{2CBF1E46-519C-4920-BE06-46373A1B8EB5}"/>
              </a:ext>
            </a:extLst>
          </p:cNvPr>
          <p:cNvSpPr>
            <a:spLocks noGrp="1"/>
          </p:cNvSpPr>
          <p:nvPr>
            <p:ph type="sldNum" sz="quarter" idx="12"/>
          </p:nvPr>
        </p:nvSpPr>
        <p:spPr/>
        <p:txBody>
          <a:bodyPr/>
          <a:lstStyle/>
          <a:p>
            <a:fld id="{8AEBDCA3-918C-4541-BF84-4F93CF1796EA}" type="slidenum">
              <a:rPr kumimoji="1" lang="ja-JP" altLang="en-US" smtClean="0"/>
              <a:t>53</a:t>
            </a:fld>
            <a:endParaRPr kumimoji="1" lang="ja-JP" altLang="en-US"/>
          </a:p>
        </p:txBody>
      </p:sp>
      <p:sp>
        <p:nvSpPr>
          <p:cNvPr id="8" name="正方形/長方形 7">
            <a:extLst>
              <a:ext uri="{FF2B5EF4-FFF2-40B4-BE49-F238E27FC236}">
                <a16:creationId xmlns="" xmlns:a16="http://schemas.microsoft.com/office/drawing/2014/main" id="{E20BC727-6451-4119-8F81-4ECB9E8A4DA7}"/>
              </a:ext>
            </a:extLst>
          </p:cNvPr>
          <p:cNvSpPr/>
          <p:nvPr/>
        </p:nvSpPr>
        <p:spPr>
          <a:xfrm>
            <a:off x="838200" y="1933089"/>
            <a:ext cx="4174541" cy="1384995"/>
          </a:xfrm>
          <a:prstGeom prst="rect">
            <a:avLst/>
          </a:prstGeom>
        </p:spPr>
        <p:txBody>
          <a:bodyPr wrap="none">
            <a:spAutoFit/>
          </a:bodyPr>
          <a:lstStyle/>
          <a:p>
            <a:r>
              <a:rPr lang="ja-JP" altLang="en-US" sz="2800" dirty="0"/>
              <a:t>パラメータ</a:t>
            </a:r>
            <a:endParaRPr lang="en-US" altLang="ja-JP" sz="2800" dirty="0"/>
          </a:p>
          <a:p>
            <a:r>
              <a:rPr lang="en-US" altLang="ja-JP" sz="2800" dirty="0"/>
              <a:t>W1, W2, W3, b1, b2, b3</a:t>
            </a:r>
          </a:p>
          <a:p>
            <a:r>
              <a:rPr lang="en-US" altLang="ja-JP" sz="2800" dirty="0"/>
              <a:t> (</a:t>
            </a:r>
            <a:r>
              <a:rPr lang="ja-JP" altLang="en-US" sz="2800" dirty="0"/>
              <a:t>全部で</a:t>
            </a:r>
            <a:r>
              <a:rPr lang="en-US" altLang="ja-JP" sz="2800" dirty="0"/>
              <a:t>45,350</a:t>
            </a:r>
            <a:r>
              <a:rPr lang="ja-JP" altLang="en-US" sz="2800" dirty="0"/>
              <a:t>個の数字</a:t>
            </a:r>
            <a:r>
              <a:rPr lang="en-US" altLang="ja-JP" sz="2800" dirty="0"/>
              <a:t>)</a:t>
            </a:r>
            <a:endParaRPr lang="ja-JP" altLang="en-US" sz="2800" dirty="0"/>
          </a:p>
        </p:txBody>
      </p:sp>
      <p:sp>
        <p:nvSpPr>
          <p:cNvPr id="9" name="正方形/長方形 8">
            <a:extLst>
              <a:ext uri="{FF2B5EF4-FFF2-40B4-BE49-F238E27FC236}">
                <a16:creationId xmlns="" xmlns:a16="http://schemas.microsoft.com/office/drawing/2014/main" id="{DA2A4708-9FA0-474D-AA07-4175D2FBA5BB}"/>
              </a:ext>
            </a:extLst>
          </p:cNvPr>
          <p:cNvSpPr/>
          <p:nvPr/>
        </p:nvSpPr>
        <p:spPr>
          <a:xfrm>
            <a:off x="5859174" y="2363976"/>
            <a:ext cx="2339102" cy="523220"/>
          </a:xfrm>
          <a:prstGeom prst="rect">
            <a:avLst/>
          </a:prstGeom>
        </p:spPr>
        <p:txBody>
          <a:bodyPr wrap="none">
            <a:spAutoFit/>
          </a:bodyPr>
          <a:lstStyle/>
          <a:p>
            <a:r>
              <a:rPr lang="ja-JP" altLang="en-US" sz="2800" dirty="0"/>
              <a:t>計算で求める</a:t>
            </a:r>
          </a:p>
        </p:txBody>
      </p:sp>
      <p:cxnSp>
        <p:nvCxnSpPr>
          <p:cNvPr id="11" name="直線矢印コネクタ 10">
            <a:extLst>
              <a:ext uri="{FF2B5EF4-FFF2-40B4-BE49-F238E27FC236}">
                <a16:creationId xmlns="" xmlns:a16="http://schemas.microsoft.com/office/drawing/2014/main" id="{874EC8BA-04C3-41C8-B6EF-16F471E7362D}"/>
              </a:ext>
            </a:extLst>
          </p:cNvPr>
          <p:cNvCxnSpPr>
            <a:cxnSpLocks/>
          </p:cNvCxnSpPr>
          <p:nvPr/>
        </p:nvCxnSpPr>
        <p:spPr>
          <a:xfrm flipH="1">
            <a:off x="4945486" y="2625586"/>
            <a:ext cx="7984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 xmlns:a16="http://schemas.microsoft.com/office/drawing/2014/main" id="{9E5FABEF-6C49-495E-BABA-F7006A889E98}"/>
              </a:ext>
            </a:extLst>
          </p:cNvPr>
          <p:cNvSpPr/>
          <p:nvPr/>
        </p:nvSpPr>
        <p:spPr>
          <a:xfrm>
            <a:off x="838200" y="3867179"/>
            <a:ext cx="3518912" cy="2246769"/>
          </a:xfrm>
          <a:prstGeom prst="rect">
            <a:avLst/>
          </a:prstGeom>
        </p:spPr>
        <p:txBody>
          <a:bodyPr wrap="none">
            <a:spAutoFit/>
          </a:bodyPr>
          <a:lstStyle/>
          <a:p>
            <a:r>
              <a:rPr lang="ja-JP" altLang="en-US" sz="2800" dirty="0"/>
              <a:t>ハイパーパラメータ</a:t>
            </a:r>
            <a:endParaRPr lang="en-US" altLang="ja-JP" sz="2800" dirty="0"/>
          </a:p>
          <a:p>
            <a:pPr marL="457200" indent="-457200">
              <a:buFont typeface="Arial" panose="020B0604020202020204" pitchFamily="34" charset="0"/>
              <a:buChar char="•"/>
            </a:pPr>
            <a:r>
              <a:rPr lang="ja-JP" altLang="en-US" sz="2800" dirty="0"/>
              <a:t>何層にするか</a:t>
            </a:r>
            <a:endParaRPr lang="en-US" altLang="ja-JP" sz="2800" dirty="0"/>
          </a:p>
          <a:p>
            <a:pPr marL="457200" indent="-457200">
              <a:buFont typeface="Arial" panose="020B0604020202020204" pitchFamily="34" charset="0"/>
              <a:buChar char="•"/>
            </a:pPr>
            <a:r>
              <a:rPr lang="ja-JP" altLang="en-US" sz="2800" dirty="0"/>
              <a:t>各層のノードの数</a:t>
            </a:r>
            <a:endParaRPr lang="en-US" altLang="ja-JP" sz="2800" dirty="0"/>
          </a:p>
          <a:p>
            <a:pPr marL="457200" indent="-457200">
              <a:buFont typeface="Arial" panose="020B0604020202020204" pitchFamily="34" charset="0"/>
              <a:buChar char="•"/>
            </a:pPr>
            <a:r>
              <a:rPr lang="ja-JP" altLang="en-US" sz="2800" dirty="0"/>
              <a:t>活性化関数の種類</a:t>
            </a:r>
            <a:endParaRPr lang="en-US" altLang="ja-JP" sz="2800" dirty="0"/>
          </a:p>
          <a:p>
            <a:pPr marL="457200" indent="-457200">
              <a:buFont typeface="Arial" panose="020B0604020202020204" pitchFamily="34" charset="0"/>
              <a:buChar char="•"/>
            </a:pPr>
            <a:endParaRPr lang="en-US" altLang="ja-JP" sz="2800" dirty="0"/>
          </a:p>
        </p:txBody>
      </p:sp>
      <p:sp>
        <p:nvSpPr>
          <p:cNvPr id="14" name="正方形/長方形 13">
            <a:extLst>
              <a:ext uri="{FF2B5EF4-FFF2-40B4-BE49-F238E27FC236}">
                <a16:creationId xmlns="" xmlns:a16="http://schemas.microsoft.com/office/drawing/2014/main" id="{51873127-0EFA-4CC1-A189-A16BD180C3FD}"/>
              </a:ext>
            </a:extLst>
          </p:cNvPr>
          <p:cNvSpPr/>
          <p:nvPr/>
        </p:nvSpPr>
        <p:spPr>
          <a:xfrm>
            <a:off x="5859174" y="4023234"/>
            <a:ext cx="3164308" cy="1138773"/>
          </a:xfrm>
          <a:prstGeom prst="rect">
            <a:avLst/>
          </a:prstGeom>
        </p:spPr>
        <p:txBody>
          <a:bodyPr wrap="square">
            <a:spAutoFit/>
          </a:bodyPr>
          <a:lstStyle/>
          <a:p>
            <a:r>
              <a:rPr lang="ja-JP" altLang="en-US" sz="2800" dirty="0"/>
              <a:t>人による設計</a:t>
            </a:r>
            <a:endParaRPr lang="en-US" altLang="ja-JP" sz="2800" dirty="0"/>
          </a:p>
          <a:p>
            <a:r>
              <a:rPr lang="ja-JP" altLang="en-US" sz="2000" dirty="0"/>
              <a:t>何度も計算させながら試行錯誤を繰り返す</a:t>
            </a:r>
          </a:p>
        </p:txBody>
      </p:sp>
      <p:cxnSp>
        <p:nvCxnSpPr>
          <p:cNvPr id="15" name="直線矢印コネクタ 14">
            <a:extLst>
              <a:ext uri="{FF2B5EF4-FFF2-40B4-BE49-F238E27FC236}">
                <a16:creationId xmlns="" xmlns:a16="http://schemas.microsoft.com/office/drawing/2014/main" id="{14FFDA09-A664-4B32-ABD9-E5CB51C6F27B}"/>
              </a:ext>
            </a:extLst>
          </p:cNvPr>
          <p:cNvCxnSpPr>
            <a:cxnSpLocks/>
          </p:cNvCxnSpPr>
          <p:nvPr/>
        </p:nvCxnSpPr>
        <p:spPr>
          <a:xfrm flipH="1">
            <a:off x="4945486" y="4284844"/>
            <a:ext cx="7984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右中かっこ 15">
            <a:extLst>
              <a:ext uri="{FF2B5EF4-FFF2-40B4-BE49-F238E27FC236}">
                <a16:creationId xmlns="" xmlns:a16="http://schemas.microsoft.com/office/drawing/2014/main" id="{6AB83A13-86FC-4CF6-AB53-F64278D9773F}"/>
              </a:ext>
            </a:extLst>
          </p:cNvPr>
          <p:cNvSpPr/>
          <p:nvPr/>
        </p:nvSpPr>
        <p:spPr>
          <a:xfrm>
            <a:off x="8634657" y="2280960"/>
            <a:ext cx="504023" cy="33858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C707F02D-F513-4926-BB68-815122BE2C1F}"/>
              </a:ext>
            </a:extLst>
          </p:cNvPr>
          <p:cNvSpPr/>
          <p:nvPr/>
        </p:nvSpPr>
        <p:spPr>
          <a:xfrm>
            <a:off x="9290286" y="3373738"/>
            <a:ext cx="2623877" cy="1200329"/>
          </a:xfrm>
          <a:prstGeom prst="rect">
            <a:avLst/>
          </a:prstGeom>
        </p:spPr>
        <p:txBody>
          <a:bodyPr wrap="square">
            <a:spAutoFit/>
          </a:bodyPr>
          <a:lstStyle/>
          <a:p>
            <a:r>
              <a:rPr lang="ja-JP" altLang="en-US" sz="2400" dirty="0"/>
              <a:t>より高いコンピュータの計算能力が求められる</a:t>
            </a:r>
          </a:p>
        </p:txBody>
      </p:sp>
    </p:spTree>
    <p:extLst>
      <p:ext uri="{BB962C8B-B14F-4D97-AF65-F5344CB8AC3E}">
        <p14:creationId xmlns:p14="http://schemas.microsoft.com/office/powerpoint/2010/main" val="2527847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ハイパーパラメータ探求を体感</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54</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419" y="1661038"/>
            <a:ext cx="4340802" cy="480210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8565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38200" y="365125"/>
            <a:ext cx="10515600" cy="1325563"/>
          </a:xfrm>
        </p:spPr>
        <p:txBody>
          <a:bodyPr/>
          <a:lstStyle/>
          <a:p>
            <a:r>
              <a:rPr kumimoji="1" lang="ja-JP" altLang="en-US" dirty="0"/>
              <a:t>話題の企業 </a:t>
            </a:r>
            <a:r>
              <a:rPr kumimoji="1" lang="en-US" altLang="ja-JP" dirty="0"/>
              <a:t>– </a:t>
            </a:r>
            <a:r>
              <a:rPr kumimoji="1" lang="ja-JP" altLang="en-US" dirty="0"/>
              <a:t>エヌビディア社</a:t>
            </a:r>
          </a:p>
        </p:txBody>
      </p:sp>
      <p:pic>
        <p:nvPicPr>
          <p:cNvPr id="7" name="図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4299" y="573736"/>
            <a:ext cx="762818" cy="762818"/>
          </a:xfrm>
          <a:prstGeom prst="rect">
            <a:avLst/>
          </a:prstGeom>
        </p:spPr>
      </p:pic>
      <p:sp>
        <p:nvSpPr>
          <p:cNvPr id="10" name="テキスト ボックス 9"/>
          <p:cNvSpPr txBox="1"/>
          <p:nvPr/>
        </p:nvSpPr>
        <p:spPr>
          <a:xfrm>
            <a:off x="627320" y="1422541"/>
            <a:ext cx="7713272" cy="2246769"/>
          </a:xfrm>
          <a:prstGeom prst="rect">
            <a:avLst/>
          </a:prstGeom>
          <a:noFill/>
        </p:spPr>
        <p:txBody>
          <a:bodyPr wrap="square" rtlCol="0">
            <a:spAutoFit/>
          </a:bodyPr>
          <a:lstStyle/>
          <a:p>
            <a:r>
              <a:rPr kumimoji="1" lang="ja-JP" altLang="en-US" sz="2000" dirty="0"/>
              <a:t>行列</a:t>
            </a:r>
            <a:r>
              <a:rPr lang="ja-JP" altLang="en-US" sz="2000" dirty="0"/>
              <a:t>計算</a:t>
            </a:r>
            <a:r>
              <a:rPr kumimoji="1" lang="ja-JP" altLang="en-US" sz="2000" dirty="0"/>
              <a:t>を超高速に並列処理できる</a:t>
            </a:r>
            <a:r>
              <a:rPr lang="ja-JP" altLang="en-US" sz="2000" dirty="0"/>
              <a:t>チップを開発。それを組み込んだ各種ハードウェアと、</a:t>
            </a:r>
            <a:r>
              <a:rPr kumimoji="1" lang="ja-JP" altLang="en-US" sz="2000" dirty="0"/>
              <a:t>それらを活用するためのソフトウェア群を提供。</a:t>
            </a:r>
            <a:endParaRPr kumimoji="1" lang="en-US" altLang="ja-JP" sz="2000" dirty="0"/>
          </a:p>
          <a:p>
            <a:r>
              <a:rPr lang="en-US" altLang="ja-JP" sz="2000" dirty="0"/>
              <a:t>CAD</a:t>
            </a:r>
            <a:r>
              <a:rPr lang="ja-JP" altLang="en-US" sz="2000" dirty="0"/>
              <a:t>や</a:t>
            </a:r>
            <a:r>
              <a:rPr lang="en-US" altLang="ja-JP" sz="2000" dirty="0"/>
              <a:t>CG</a:t>
            </a:r>
            <a:r>
              <a:rPr lang="ja-JP" altLang="en-US" sz="2000" dirty="0" err="1"/>
              <a:t>、</a:t>
            </a:r>
            <a:r>
              <a:rPr lang="ja-JP" altLang="en-US" sz="2000" dirty="0"/>
              <a:t>ゲームなどの</a:t>
            </a:r>
            <a:r>
              <a:rPr lang="en-US" altLang="ja-JP" sz="2000" dirty="0"/>
              <a:t>3D</a:t>
            </a:r>
            <a:r>
              <a:rPr lang="ja-JP" altLang="en-US" sz="2000" dirty="0"/>
              <a:t>グラフィックス領域から、ディープラーニングへ適応領域を拡大。いずれも</a:t>
            </a:r>
            <a:r>
              <a:rPr lang="ja-JP" altLang="en-US" sz="2000" u="sng" dirty="0"/>
              <a:t>膨大な行列計算</a:t>
            </a:r>
            <a:r>
              <a:rPr lang="ja-JP" altLang="en-US" sz="2000" dirty="0"/>
              <a:t>を必要とするアプリケーション領域。</a:t>
            </a:r>
            <a:endParaRPr lang="en-US" altLang="ja-JP" sz="2000" dirty="0"/>
          </a:p>
          <a:p>
            <a:endParaRPr kumimoji="1" lang="en-US" altLang="ja-JP" sz="2000" dirty="0"/>
          </a:p>
        </p:txBody>
      </p:sp>
      <p:pic>
        <p:nvPicPr>
          <p:cNvPr id="17" name="図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186" y="3502412"/>
            <a:ext cx="2808358" cy="1572680"/>
          </a:xfrm>
          <a:prstGeom prst="rect">
            <a:avLst/>
          </a:prstGeom>
        </p:spPr>
      </p:pic>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1536" y="4888921"/>
            <a:ext cx="2559458" cy="1540989"/>
          </a:xfrm>
          <a:prstGeom prst="rect">
            <a:avLst/>
          </a:prstGeom>
        </p:spPr>
      </p:pic>
      <p:pic>
        <p:nvPicPr>
          <p:cNvPr id="22" name="図 21"/>
          <p:cNvPicPr>
            <a:picLocks noChangeAspect="1"/>
          </p:cNvPicPr>
          <p:nvPr/>
        </p:nvPicPr>
        <p:blipFill>
          <a:blip r:embed="rId5"/>
          <a:stretch>
            <a:fillRect/>
          </a:stretch>
        </p:blipFill>
        <p:spPr>
          <a:xfrm>
            <a:off x="8340592" y="1422540"/>
            <a:ext cx="3015170" cy="2006459"/>
          </a:xfrm>
          <a:prstGeom prst="rect">
            <a:avLst/>
          </a:prstGeom>
        </p:spPr>
      </p:pic>
      <p:pic>
        <p:nvPicPr>
          <p:cNvPr id="24" name="図 2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55956" y="3872576"/>
            <a:ext cx="3776518" cy="2367877"/>
          </a:xfrm>
          <a:prstGeom prst="rect">
            <a:avLst/>
          </a:prstGeom>
        </p:spPr>
      </p:pic>
      <p:pic>
        <p:nvPicPr>
          <p:cNvPr id="19" name="図 18"/>
          <p:cNvPicPr>
            <a:picLocks noChangeAspect="1"/>
          </p:cNvPicPr>
          <p:nvPr/>
        </p:nvPicPr>
        <p:blipFill rotWithShape="1">
          <a:blip r:embed="rId7" cstate="email">
            <a:extLst>
              <a:ext uri="{28A0092B-C50C-407E-A947-70E740481C1C}">
                <a14:useLocalDpi xmlns:a14="http://schemas.microsoft.com/office/drawing/2010/main"/>
              </a:ext>
            </a:extLst>
          </a:blip>
          <a:srcRect t="-3713"/>
          <a:stretch/>
        </p:blipFill>
        <p:spPr>
          <a:xfrm>
            <a:off x="3945831" y="3801412"/>
            <a:ext cx="3681336" cy="2431809"/>
          </a:xfrm>
          <a:prstGeom prst="rect">
            <a:avLst/>
          </a:prstGeom>
        </p:spPr>
      </p:pic>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55</a:t>
            </a:fld>
            <a:endParaRPr kumimoji="1" lang="ja-JP" altLang="en-US"/>
          </a:p>
        </p:txBody>
      </p:sp>
      <p:sp>
        <p:nvSpPr>
          <p:cNvPr id="5" name="正方形/長方形 4"/>
          <p:cNvSpPr/>
          <p:nvPr/>
        </p:nvSpPr>
        <p:spPr>
          <a:xfrm>
            <a:off x="4353654" y="235577"/>
            <a:ext cx="3764172" cy="461665"/>
          </a:xfrm>
          <a:prstGeom prst="rect">
            <a:avLst/>
          </a:prstGeom>
        </p:spPr>
        <p:txBody>
          <a:bodyPr wrap="none">
            <a:spAutoFit/>
          </a:bodyPr>
          <a:lstStyle/>
          <a:p>
            <a:r>
              <a:rPr lang="ja-JP" altLang="en-US" sz="2400" dirty="0"/>
              <a:t>“謎の</a:t>
            </a:r>
            <a:r>
              <a:rPr lang="en-US" altLang="ja-JP" sz="2400" dirty="0"/>
              <a:t>AI</a:t>
            </a:r>
            <a:r>
              <a:rPr lang="ja-JP" altLang="en-US" sz="2400" dirty="0"/>
              <a:t>半導体メーカー”</a:t>
            </a:r>
            <a:r>
              <a:rPr lang="en-US" altLang="ja-JP" sz="2400" dirty="0">
                <a:sym typeface="Wingdings" panose="05000000000000000000" pitchFamily="2" charset="2"/>
              </a:rPr>
              <a:t></a:t>
            </a:r>
            <a:endParaRPr lang="ja-JP" altLang="en-US" sz="2400" dirty="0"/>
          </a:p>
        </p:txBody>
      </p:sp>
    </p:spTree>
    <p:extLst>
      <p:ext uri="{BB962C8B-B14F-4D97-AF65-F5344CB8AC3E}">
        <p14:creationId xmlns:p14="http://schemas.microsoft.com/office/powerpoint/2010/main" val="2336796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まだまだ先は深いけど</a:t>
            </a:r>
          </a:p>
        </p:txBody>
      </p:sp>
      <p:sp>
        <p:nvSpPr>
          <p:cNvPr id="4" name="コンテンツ プレースホルダー 3"/>
          <p:cNvSpPr>
            <a:spLocks noGrp="1"/>
          </p:cNvSpPr>
          <p:nvPr>
            <p:ph idx="1"/>
          </p:nvPr>
        </p:nvSpPr>
        <p:spPr>
          <a:xfrm>
            <a:off x="838200" y="1825625"/>
            <a:ext cx="6425485" cy="4351338"/>
          </a:xfrm>
        </p:spPr>
        <p:txBody>
          <a:bodyPr>
            <a:normAutofit fontScale="92500" lnSpcReduction="10000"/>
          </a:bodyPr>
          <a:lstStyle/>
          <a:p>
            <a:r>
              <a:rPr kumimoji="1" lang="ja-JP" altLang="en-US" dirty="0"/>
              <a:t>今日の話のさらに続きとして、畳み込み</a:t>
            </a:r>
            <a:r>
              <a:rPr lang="ja-JP" altLang="en-US" dirty="0"/>
              <a:t>ニューラルネットワークへの発展、効率よく学習させるための様々なテクニックなど、学ぶべきテーマはまだまだあります</a:t>
            </a:r>
            <a:endParaRPr lang="en-US" altLang="ja-JP" dirty="0"/>
          </a:p>
          <a:p>
            <a:r>
              <a:rPr kumimoji="1" lang="ja-JP" altLang="en-US" dirty="0"/>
              <a:t>しかし、その基本となるのは今日学んだニューラルネットワークと、それを多層構造化したモデルです</a:t>
            </a:r>
            <a:endParaRPr kumimoji="1" lang="en-US" altLang="ja-JP" dirty="0"/>
          </a:p>
          <a:p>
            <a:r>
              <a:rPr lang="ja-JP" altLang="en-US" dirty="0"/>
              <a:t>これからニュースや記事でディープラーニングを見かけたときに、いままでよりも多少なりとも中身に親近感を持って理解できる一助となれば幸いです</a:t>
            </a:r>
            <a:endParaRPr kumimoji="1" lang="en-US" altLang="ja-JP"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56</a:t>
            </a:fld>
            <a:endParaRPr kumimoji="1" lang="ja-JP" altLang="en-US"/>
          </a:p>
        </p:txBody>
      </p:sp>
      <p:sp>
        <p:nvSpPr>
          <p:cNvPr id="11" name="テキスト ボックス 10"/>
          <p:cNvSpPr txBox="1"/>
          <p:nvPr/>
        </p:nvSpPr>
        <p:spPr>
          <a:xfrm>
            <a:off x="9417221" y="502206"/>
            <a:ext cx="2723823" cy="369332"/>
          </a:xfrm>
          <a:prstGeom prst="rect">
            <a:avLst/>
          </a:prstGeom>
          <a:noFill/>
        </p:spPr>
        <p:txBody>
          <a:bodyPr wrap="none" rtlCol="0">
            <a:spAutoFit/>
          </a:bodyPr>
          <a:lstStyle/>
          <a:p>
            <a:r>
              <a:rPr kumimoji="1" lang="ja-JP" altLang="en-US" dirty="0"/>
              <a:t>まだ潜り始めたばっかり</a:t>
            </a:r>
          </a:p>
        </p:txBody>
      </p:sp>
      <p:pic>
        <p:nvPicPr>
          <p:cNvPr id="7" name="図 6"/>
          <p:cNvPicPr>
            <a:picLocks noChangeAspect="1"/>
          </p:cNvPicPr>
          <p:nvPr/>
        </p:nvPicPr>
        <p:blipFill>
          <a:blip r:embed="rId2"/>
          <a:stretch>
            <a:fillRect/>
          </a:stretch>
        </p:blipFill>
        <p:spPr>
          <a:xfrm>
            <a:off x="7693197" y="1006475"/>
            <a:ext cx="4286250" cy="5715000"/>
          </a:xfrm>
          <a:prstGeom prst="rect">
            <a:avLst/>
          </a:prstGeom>
        </p:spPr>
      </p:pic>
      <p:pic>
        <p:nvPicPr>
          <p:cNvPr id="12" name="図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761684" y="-534276"/>
            <a:ext cx="3484781" cy="2821078"/>
          </a:xfrm>
          <a:prstGeom prst="rect">
            <a:avLst/>
          </a:prstGeom>
        </p:spPr>
      </p:pic>
    </p:spTree>
    <p:extLst>
      <p:ext uri="{BB962C8B-B14F-4D97-AF65-F5344CB8AC3E}">
        <p14:creationId xmlns:p14="http://schemas.microsoft.com/office/powerpoint/2010/main" val="3030028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手書き文字認識</a:t>
            </a:r>
          </a:p>
        </p:txBody>
      </p:sp>
      <p:sp>
        <p:nvSpPr>
          <p:cNvPr id="3" name="テキスト ボックス 2"/>
          <p:cNvSpPr txBox="1"/>
          <p:nvPr/>
        </p:nvSpPr>
        <p:spPr>
          <a:xfrm>
            <a:off x="768927" y="3013364"/>
            <a:ext cx="9308959" cy="646331"/>
          </a:xfrm>
          <a:prstGeom prst="rect">
            <a:avLst/>
          </a:prstGeom>
          <a:noFill/>
        </p:spPr>
        <p:txBody>
          <a:bodyPr wrap="none" rtlCol="0">
            <a:spAutoFit/>
          </a:bodyPr>
          <a:lstStyle/>
          <a:p>
            <a:r>
              <a:rPr lang="en-US" altLang="ja-JP" dirty="0">
                <a:hlinkClick r:id="rId2"/>
              </a:rPr>
              <a:t>http://rodrigob.github.io/are_we_there_yet/build/classification_datasets_results.html</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57</a:t>
            </a:fld>
            <a:endParaRPr kumimoji="1" lang="ja-JP" altLang="en-US"/>
          </a:p>
        </p:txBody>
      </p:sp>
    </p:spTree>
    <p:extLst>
      <p:ext uri="{BB962C8B-B14F-4D97-AF65-F5344CB8AC3E}">
        <p14:creationId xmlns:p14="http://schemas.microsoft.com/office/powerpoint/2010/main" val="3888846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sp>
        <p:nvSpPr>
          <p:cNvPr id="5" name="楕円 4"/>
          <p:cNvSpPr/>
          <p:nvPr/>
        </p:nvSpPr>
        <p:spPr>
          <a:xfrm>
            <a:off x="889784" y="3324811"/>
            <a:ext cx="2857968" cy="28375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a:stCxn id="14" idx="1"/>
          </p:cNvCxnSpPr>
          <p:nvPr/>
        </p:nvCxnSpPr>
        <p:spPr>
          <a:xfrm flipH="1">
            <a:off x="2884871" y="3481295"/>
            <a:ext cx="1357648" cy="511156"/>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4" name="正方形/長方形 13"/>
          <p:cNvSpPr/>
          <p:nvPr/>
        </p:nvSpPr>
        <p:spPr>
          <a:xfrm>
            <a:off x="4242519" y="3219685"/>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機械学習</a:t>
            </a:r>
          </a:p>
        </p:txBody>
      </p:sp>
      <p:sp>
        <p:nvSpPr>
          <p:cNvPr id="15" name="正方形/長方形 14"/>
          <p:cNvSpPr/>
          <p:nvPr/>
        </p:nvSpPr>
        <p:spPr>
          <a:xfrm>
            <a:off x="6224788" y="2940162"/>
            <a:ext cx="5662412" cy="3046988"/>
          </a:xfrm>
          <a:prstGeom prst="rect">
            <a:avLst/>
          </a:prstGeom>
        </p:spPr>
        <p:txBody>
          <a:bodyPr wrap="square">
            <a:spAutoFit/>
          </a:bodyPr>
          <a:lstStyle/>
          <a:p>
            <a:r>
              <a:rPr lang="ja-JP" altLang="en-US" sz="2400" dirty="0"/>
              <a:t>人工知能を実現する一つの手段。</a:t>
            </a:r>
            <a:endParaRPr lang="en-US" altLang="ja-JP" sz="2400" dirty="0"/>
          </a:p>
          <a:p>
            <a:r>
              <a:rPr lang="ja-JP" altLang="en-US" sz="2400" dirty="0"/>
              <a:t>過去のデータ</a:t>
            </a:r>
            <a:r>
              <a:rPr lang="en-US" altLang="ja-JP" sz="2400" dirty="0"/>
              <a:t>(</a:t>
            </a:r>
            <a:r>
              <a:rPr lang="ja-JP" altLang="en-US" sz="2400" dirty="0"/>
              <a:t>知見</a:t>
            </a:r>
            <a:r>
              <a:rPr lang="en-US" altLang="ja-JP" sz="2400" dirty="0"/>
              <a:t>/</a:t>
            </a:r>
            <a:r>
              <a:rPr lang="ja-JP" altLang="en-US" sz="2400" dirty="0"/>
              <a:t>経験</a:t>
            </a:r>
            <a:r>
              <a:rPr lang="en-US" altLang="ja-JP" sz="2400" dirty="0"/>
              <a:t>)</a:t>
            </a:r>
            <a:r>
              <a:rPr lang="ja-JP" altLang="en-US" sz="2400" dirty="0"/>
              <a:t>に基づいて：</a:t>
            </a:r>
            <a:endParaRPr lang="en-US" altLang="ja-JP" sz="2400" dirty="0"/>
          </a:p>
          <a:p>
            <a:r>
              <a:rPr lang="ja-JP" altLang="en-US" sz="2400" dirty="0"/>
              <a:t>　・将来を予測する</a:t>
            </a:r>
            <a:endParaRPr lang="en-US" altLang="ja-JP" sz="2400" dirty="0"/>
          </a:p>
          <a:p>
            <a:r>
              <a:rPr lang="ja-JP" altLang="en-US" sz="2400" dirty="0"/>
              <a:t>　・未知のものを分類する</a:t>
            </a:r>
            <a:endParaRPr lang="en-US" altLang="ja-JP" sz="2400" dirty="0"/>
          </a:p>
          <a:p>
            <a:endParaRPr lang="en-US" altLang="ja-JP" sz="2400" dirty="0"/>
          </a:p>
          <a:p>
            <a:r>
              <a:rPr lang="ja-JP" altLang="en-US" sz="2400" dirty="0"/>
              <a:t>例）</a:t>
            </a:r>
            <a:endParaRPr lang="en-US" altLang="ja-JP" sz="2400" dirty="0"/>
          </a:p>
          <a:p>
            <a:r>
              <a:rPr lang="ja-JP" altLang="en-US" sz="2400" dirty="0"/>
              <a:t>　</a:t>
            </a:r>
            <a:r>
              <a:rPr lang="en-US" altLang="ja-JP" sz="2400" dirty="0"/>
              <a:t>e</a:t>
            </a:r>
            <a:r>
              <a:rPr lang="ja-JP" altLang="en-US" sz="2400" dirty="0"/>
              <a:t>コマースサイトのリコメンド</a:t>
            </a:r>
            <a:endParaRPr lang="en-US" altLang="ja-JP" sz="2400" dirty="0"/>
          </a:p>
          <a:p>
            <a:r>
              <a:rPr lang="ja-JP" altLang="en-US" sz="2400" dirty="0"/>
              <a:t>　迷惑メールの自動振り分け</a:t>
            </a:r>
            <a:endParaRPr lang="en-US" altLang="ja-JP" sz="2400"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6</a:t>
            </a:fld>
            <a:endParaRPr kumimoji="1" lang="ja-JP" altLang="en-US"/>
          </a:p>
        </p:txBody>
      </p:sp>
    </p:spTree>
    <p:extLst>
      <p:ext uri="{BB962C8B-B14F-4D97-AF65-F5344CB8AC3E}">
        <p14:creationId xmlns:p14="http://schemas.microsoft.com/office/powerpoint/2010/main" val="638396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sp>
        <p:nvSpPr>
          <p:cNvPr id="5" name="楕円 4"/>
          <p:cNvSpPr/>
          <p:nvPr/>
        </p:nvSpPr>
        <p:spPr>
          <a:xfrm>
            <a:off x="889784" y="3324811"/>
            <a:ext cx="2857968" cy="28375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楕円 16"/>
          <p:cNvSpPr/>
          <p:nvPr/>
        </p:nvSpPr>
        <p:spPr>
          <a:xfrm>
            <a:off x="2304953" y="4249707"/>
            <a:ext cx="1232257" cy="114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a:stCxn id="14" idx="1"/>
          </p:cNvCxnSpPr>
          <p:nvPr/>
        </p:nvCxnSpPr>
        <p:spPr>
          <a:xfrm flipH="1">
            <a:off x="2884871" y="3481295"/>
            <a:ext cx="1357648" cy="511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cxnSpLocks/>
            <a:stCxn id="19" idx="1"/>
          </p:cNvCxnSpPr>
          <p:nvPr/>
        </p:nvCxnSpPr>
        <p:spPr>
          <a:xfrm flipH="1">
            <a:off x="3025561" y="4853477"/>
            <a:ext cx="1216958" cy="13251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4" name="正方形/長方形 13"/>
          <p:cNvSpPr/>
          <p:nvPr/>
        </p:nvSpPr>
        <p:spPr>
          <a:xfrm>
            <a:off x="4242519" y="3219685"/>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機械学習</a:t>
            </a:r>
          </a:p>
        </p:txBody>
      </p:sp>
      <p:sp>
        <p:nvSpPr>
          <p:cNvPr id="19" name="正方形/長方形 18"/>
          <p:cNvSpPr/>
          <p:nvPr/>
        </p:nvSpPr>
        <p:spPr>
          <a:xfrm>
            <a:off x="4242519" y="4591867"/>
            <a:ext cx="3416320"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ディープラーニング</a:t>
            </a:r>
          </a:p>
        </p:txBody>
      </p:sp>
      <p:sp>
        <p:nvSpPr>
          <p:cNvPr id="20" name="正方形/長方形 19"/>
          <p:cNvSpPr/>
          <p:nvPr/>
        </p:nvSpPr>
        <p:spPr>
          <a:xfrm>
            <a:off x="4706817" y="5432724"/>
            <a:ext cx="5548590" cy="830997"/>
          </a:xfrm>
          <a:prstGeom prst="rect">
            <a:avLst/>
          </a:prstGeom>
        </p:spPr>
        <p:txBody>
          <a:bodyPr wrap="square">
            <a:spAutoFit/>
          </a:bodyPr>
          <a:lstStyle/>
          <a:p>
            <a:r>
              <a:rPr lang="ja-JP" altLang="en-US" sz="2400" dirty="0"/>
              <a:t>多階層</a:t>
            </a:r>
            <a:r>
              <a:rPr lang="en-US" altLang="ja-JP" sz="2400" dirty="0"/>
              <a:t>(</a:t>
            </a:r>
            <a:r>
              <a:rPr lang="ja-JP" altLang="en-US" sz="2400" dirty="0"/>
              <a:t>ディープな</a:t>
            </a:r>
            <a:r>
              <a:rPr lang="en-US" altLang="ja-JP" sz="2400" dirty="0"/>
              <a:t>)</a:t>
            </a:r>
            <a:r>
              <a:rPr lang="ja-JP" altLang="en-US" sz="2400" dirty="0"/>
              <a:t>ニューラルネットワークを用いた機械学習</a:t>
            </a:r>
            <a:r>
              <a:rPr lang="en-US" altLang="ja-JP" sz="2400" dirty="0"/>
              <a:t>(</a:t>
            </a:r>
            <a:r>
              <a:rPr lang="ja-JP" altLang="en-US" sz="2400" dirty="0"/>
              <a:t>ラーニング</a:t>
            </a:r>
            <a:r>
              <a:rPr lang="en-US" altLang="ja-JP" sz="2400" dirty="0"/>
              <a:t>)</a:t>
            </a:r>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7</a:t>
            </a:fld>
            <a:endParaRPr kumimoji="1" lang="ja-JP" altLang="en-US"/>
          </a:p>
        </p:txBody>
      </p:sp>
      <p:pic>
        <p:nvPicPr>
          <p:cNvPr id="8" name="図 7">
            <a:extLst>
              <a:ext uri="{FF2B5EF4-FFF2-40B4-BE49-F238E27FC236}">
                <a16:creationId xmlns="" xmlns:a16="http://schemas.microsoft.com/office/drawing/2014/main" id="{0FF46069-5468-4B82-9638-DA1E4E646C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38514" y="3332663"/>
            <a:ext cx="3907875" cy="1950889"/>
          </a:xfrm>
          <a:prstGeom prst="rect">
            <a:avLst/>
          </a:prstGeom>
        </p:spPr>
      </p:pic>
    </p:spTree>
    <p:extLst>
      <p:ext uri="{BB962C8B-B14F-4D97-AF65-F5344CB8AC3E}">
        <p14:creationId xmlns:p14="http://schemas.microsoft.com/office/powerpoint/2010/main" val="89137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8</a:t>
            </a:fld>
            <a:endParaRPr kumimoji="1" lang="ja-JP" altLang="en-US"/>
          </a:p>
        </p:txBody>
      </p:sp>
      <p:sp>
        <p:nvSpPr>
          <p:cNvPr id="5" name="正方形/長方形 4">
            <a:extLst>
              <a:ext uri="{FF2B5EF4-FFF2-40B4-BE49-F238E27FC236}">
                <a16:creationId xmlns="" xmlns:a16="http://schemas.microsoft.com/office/drawing/2014/main" id="{EFD04759-2467-4088-8838-49AC161499D2}"/>
              </a:ext>
            </a:extLst>
          </p:cNvPr>
          <p:cNvSpPr/>
          <p:nvPr/>
        </p:nvSpPr>
        <p:spPr>
          <a:xfrm>
            <a:off x="689288" y="2704563"/>
            <a:ext cx="10890697" cy="1146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541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 xmlns:a16="http://schemas.microsoft.com/office/drawing/2014/main" id="{26210D05-FE9C-4756-BFF8-59DACE098D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966" y="1681782"/>
            <a:ext cx="3380974" cy="1687850"/>
          </a:xfrm>
          <a:prstGeom prst="rect">
            <a:avLst/>
          </a:prstGeom>
        </p:spPr>
      </p:pic>
      <p:sp>
        <p:nvSpPr>
          <p:cNvPr id="23" name="吹き出し: 四角形 22">
            <a:extLst>
              <a:ext uri="{FF2B5EF4-FFF2-40B4-BE49-F238E27FC236}">
                <a16:creationId xmlns="" xmlns:a16="http://schemas.microsoft.com/office/drawing/2014/main" id="{9B8EA4CE-8CF7-4029-8EE7-EAEA0C574E61}"/>
              </a:ext>
            </a:extLst>
          </p:cNvPr>
          <p:cNvSpPr/>
          <p:nvPr/>
        </p:nvSpPr>
        <p:spPr>
          <a:xfrm>
            <a:off x="2859109" y="2088635"/>
            <a:ext cx="8990201" cy="4450277"/>
          </a:xfrm>
          <a:prstGeom prst="wedgeRectCallout">
            <a:avLst>
              <a:gd name="adj1" fmla="val -67274"/>
              <a:gd name="adj2" fmla="val -42550"/>
            </a:avLst>
          </a:prstGeom>
          <a:solidFill>
            <a:srgbClr val="FFFFFF">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p:txBody>
          <a:bodyPr>
            <a:normAutofit/>
          </a:bodyPr>
          <a:lstStyle/>
          <a:p>
            <a:r>
              <a:rPr lang="ja-JP" altLang="en-US" dirty="0"/>
              <a:t>ニューラルネットワークモデルの計算ルール</a:t>
            </a:r>
          </a:p>
        </p:txBody>
      </p:sp>
      <p:sp>
        <p:nvSpPr>
          <p:cNvPr id="4" name="楕円 3"/>
          <p:cNvSpPr/>
          <p:nvPr/>
        </p:nvSpPr>
        <p:spPr>
          <a:xfrm>
            <a:off x="4547105" y="2682779"/>
            <a:ext cx="1274752" cy="1274752"/>
          </a:xfrm>
          <a:prstGeom prst="ellipse">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1.0</a:t>
            </a:r>
            <a:endParaRPr lang="ja-JP" altLang="en-US" sz="2400" dirty="0"/>
          </a:p>
        </p:txBody>
      </p:sp>
      <p:sp>
        <p:nvSpPr>
          <p:cNvPr id="6" name="楕円 5"/>
          <p:cNvSpPr/>
          <p:nvPr/>
        </p:nvSpPr>
        <p:spPr>
          <a:xfrm>
            <a:off x="4547105" y="4968737"/>
            <a:ext cx="1274752" cy="1274752"/>
          </a:xfrm>
          <a:prstGeom prst="ellipse">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0.5</a:t>
            </a:r>
            <a:endParaRPr kumimoji="1" lang="ja-JP" altLang="en-US" sz="2400" dirty="0"/>
          </a:p>
        </p:txBody>
      </p:sp>
      <p:sp>
        <p:nvSpPr>
          <p:cNvPr id="7" name="楕円 6"/>
          <p:cNvSpPr/>
          <p:nvPr/>
        </p:nvSpPr>
        <p:spPr>
          <a:xfrm>
            <a:off x="6927622" y="3861122"/>
            <a:ext cx="1274752" cy="1274752"/>
          </a:xfrm>
          <a:prstGeom prst="ellipse">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+0.3</a:t>
            </a:r>
            <a:endParaRPr lang="ja-JP" altLang="en-US" sz="2400" dirty="0"/>
          </a:p>
        </p:txBody>
      </p:sp>
      <p:cxnSp>
        <p:nvCxnSpPr>
          <p:cNvPr id="8" name="直線矢印コネクタ 7"/>
          <p:cNvCxnSpPr>
            <a:cxnSpLocks/>
            <a:stCxn id="4" idx="6"/>
            <a:endCxn id="7" idx="1"/>
          </p:cNvCxnSpPr>
          <p:nvPr/>
        </p:nvCxnSpPr>
        <p:spPr>
          <a:xfrm>
            <a:off x="5821857" y="3320156"/>
            <a:ext cx="1292448" cy="727650"/>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cxnSpLocks/>
            <a:stCxn id="6" idx="6"/>
            <a:endCxn id="7" idx="3"/>
          </p:cNvCxnSpPr>
          <p:nvPr/>
        </p:nvCxnSpPr>
        <p:spPr>
          <a:xfrm flipV="1">
            <a:off x="5821857" y="4949192"/>
            <a:ext cx="1292448" cy="656922"/>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cxnSpLocks/>
            <a:stCxn id="7" idx="6"/>
          </p:cNvCxnSpPr>
          <p:nvPr/>
        </p:nvCxnSpPr>
        <p:spPr>
          <a:xfrm flipV="1">
            <a:off x="8202374" y="4498498"/>
            <a:ext cx="1615611" cy="1"/>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275634" y="3302147"/>
            <a:ext cx="571558" cy="434094"/>
          </a:xfrm>
          <a:prstGeom prst="rect">
            <a:avLst/>
          </a:prstGeom>
          <a:noFill/>
        </p:spPr>
        <p:txBody>
          <a:bodyPr wrap="none" rtlCol="0">
            <a:spAutoFit/>
          </a:bodyPr>
          <a:lstStyle/>
          <a:p>
            <a:r>
              <a:rPr kumimoji="1" lang="en-US" altLang="ja-JP" sz="2400" dirty="0"/>
              <a:t>0.1</a:t>
            </a:r>
            <a:endParaRPr kumimoji="1" lang="ja-JP" altLang="en-US" sz="2400" dirty="0"/>
          </a:p>
        </p:txBody>
      </p:sp>
      <p:sp>
        <p:nvSpPr>
          <p:cNvPr id="14" name="テキスト ボックス 13"/>
          <p:cNvSpPr txBox="1"/>
          <p:nvPr/>
        </p:nvSpPr>
        <p:spPr>
          <a:xfrm>
            <a:off x="6067476" y="4895877"/>
            <a:ext cx="571558" cy="434094"/>
          </a:xfrm>
          <a:prstGeom prst="rect">
            <a:avLst/>
          </a:prstGeom>
          <a:noFill/>
        </p:spPr>
        <p:txBody>
          <a:bodyPr wrap="none" rtlCol="0">
            <a:spAutoFit/>
          </a:bodyPr>
          <a:lstStyle/>
          <a:p>
            <a:r>
              <a:rPr kumimoji="1" lang="en-US" altLang="ja-JP" sz="2400" dirty="0"/>
              <a:t>0.2</a:t>
            </a:r>
            <a:endParaRPr kumimoji="1" lang="ja-JP" altLang="en-US" sz="2400" dirty="0"/>
          </a:p>
        </p:txBody>
      </p:sp>
      <p:sp>
        <p:nvSpPr>
          <p:cNvPr id="15" name="テキスト ボックス 14"/>
          <p:cNvSpPr txBox="1"/>
          <p:nvPr/>
        </p:nvSpPr>
        <p:spPr>
          <a:xfrm>
            <a:off x="2975496" y="3995262"/>
            <a:ext cx="1723549" cy="830997"/>
          </a:xfrm>
          <a:prstGeom prst="rect">
            <a:avLst/>
          </a:prstGeom>
          <a:noFill/>
        </p:spPr>
        <p:txBody>
          <a:bodyPr wrap="none" rtlCol="0">
            <a:spAutoFit/>
          </a:bodyPr>
          <a:lstStyle/>
          <a:p>
            <a:r>
              <a:rPr kumimoji="1" lang="ja-JP" altLang="en-US" sz="2400" dirty="0">
                <a:solidFill>
                  <a:srgbClr val="0070C0"/>
                </a:solidFill>
              </a:rPr>
              <a:t>入力元の</a:t>
            </a:r>
            <a:endParaRPr kumimoji="1" lang="en-US" altLang="ja-JP" sz="2400" dirty="0">
              <a:solidFill>
                <a:srgbClr val="0070C0"/>
              </a:solidFill>
            </a:endParaRPr>
          </a:p>
          <a:p>
            <a:r>
              <a:rPr kumimoji="1" lang="ja-JP" altLang="en-US" sz="2400" dirty="0">
                <a:solidFill>
                  <a:srgbClr val="0070C0"/>
                </a:solidFill>
              </a:rPr>
              <a:t>信号の強さ</a:t>
            </a:r>
          </a:p>
        </p:txBody>
      </p:sp>
      <p:cxnSp>
        <p:nvCxnSpPr>
          <p:cNvPr id="17" name="直線コネクタ 16"/>
          <p:cNvCxnSpPr>
            <a:cxnSpLocks/>
          </p:cNvCxnSpPr>
          <p:nvPr/>
        </p:nvCxnSpPr>
        <p:spPr>
          <a:xfrm>
            <a:off x="3794759" y="4819313"/>
            <a:ext cx="1127356" cy="687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cxnSpLocks/>
          </p:cNvCxnSpPr>
          <p:nvPr/>
        </p:nvCxnSpPr>
        <p:spPr>
          <a:xfrm flipV="1">
            <a:off x="3799229" y="3320156"/>
            <a:ext cx="1073600" cy="6373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821857" y="2447425"/>
            <a:ext cx="3580071" cy="434094"/>
          </a:xfrm>
          <a:prstGeom prst="rect">
            <a:avLst/>
          </a:prstGeom>
          <a:noFill/>
        </p:spPr>
        <p:txBody>
          <a:bodyPr wrap="none" rtlCol="0">
            <a:spAutoFit/>
          </a:bodyPr>
          <a:lstStyle/>
          <a:p>
            <a:r>
              <a:rPr kumimoji="1" lang="ja-JP" altLang="en-US" sz="2400" dirty="0">
                <a:solidFill>
                  <a:srgbClr val="0070C0"/>
                </a:solidFill>
              </a:rPr>
              <a:t>重み</a:t>
            </a:r>
            <a:r>
              <a:rPr kumimoji="1" lang="en-US" altLang="ja-JP" sz="2400" dirty="0">
                <a:solidFill>
                  <a:srgbClr val="0070C0"/>
                </a:solidFill>
              </a:rPr>
              <a:t>(</a:t>
            </a:r>
            <a:r>
              <a:rPr kumimoji="1" lang="ja-JP" altLang="en-US" sz="2400" dirty="0">
                <a:solidFill>
                  <a:srgbClr val="0070C0"/>
                </a:solidFill>
              </a:rPr>
              <a:t>信号の伝わりやすさ</a:t>
            </a:r>
            <a:r>
              <a:rPr kumimoji="1" lang="en-US" altLang="ja-JP" sz="2400" dirty="0">
                <a:solidFill>
                  <a:srgbClr val="0070C0"/>
                </a:solidFill>
              </a:rPr>
              <a:t>)</a:t>
            </a:r>
            <a:endParaRPr kumimoji="1" lang="ja-JP" altLang="en-US" sz="2400" dirty="0">
              <a:solidFill>
                <a:srgbClr val="0070C0"/>
              </a:solidFill>
            </a:endParaRPr>
          </a:p>
        </p:txBody>
      </p:sp>
      <p:cxnSp>
        <p:nvCxnSpPr>
          <p:cNvPr id="21" name="直線コネクタ 20"/>
          <p:cNvCxnSpPr>
            <a:cxnSpLocks/>
          </p:cNvCxnSpPr>
          <p:nvPr/>
        </p:nvCxnSpPr>
        <p:spPr>
          <a:xfrm flipH="1" flipV="1">
            <a:off x="6196308" y="2851455"/>
            <a:ext cx="266515" cy="458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a:stCxn id="14" idx="0"/>
          </p:cNvCxnSpPr>
          <p:nvPr/>
        </p:nvCxnSpPr>
        <p:spPr>
          <a:xfrm flipH="1" flipV="1">
            <a:off x="6093860" y="2776134"/>
            <a:ext cx="259396" cy="2119743"/>
          </a:xfrm>
          <a:prstGeom prst="line">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7417647" y="3104642"/>
            <a:ext cx="3290675" cy="434094"/>
          </a:xfrm>
          <a:prstGeom prst="rect">
            <a:avLst/>
          </a:prstGeom>
          <a:noFill/>
        </p:spPr>
        <p:txBody>
          <a:bodyPr wrap="none" rtlCol="0">
            <a:spAutoFit/>
          </a:bodyPr>
          <a:lstStyle/>
          <a:p>
            <a:r>
              <a:rPr lang="ja-JP" altLang="en-US" sz="2400" dirty="0">
                <a:solidFill>
                  <a:srgbClr val="0070C0"/>
                </a:solidFill>
              </a:rPr>
              <a:t>発火のし易さ</a:t>
            </a:r>
            <a:r>
              <a:rPr lang="en-US" altLang="ja-JP" sz="2400" dirty="0">
                <a:solidFill>
                  <a:srgbClr val="0070C0"/>
                </a:solidFill>
              </a:rPr>
              <a:t>(</a:t>
            </a:r>
            <a:r>
              <a:rPr lang="ja-JP" altLang="en-US" sz="2400" dirty="0">
                <a:solidFill>
                  <a:srgbClr val="0070C0"/>
                </a:solidFill>
              </a:rPr>
              <a:t>バイアス</a:t>
            </a:r>
            <a:r>
              <a:rPr lang="en-US" altLang="ja-JP" sz="2400" dirty="0">
                <a:solidFill>
                  <a:srgbClr val="0070C0"/>
                </a:solidFill>
              </a:rPr>
              <a:t>)</a:t>
            </a:r>
            <a:endParaRPr kumimoji="1" lang="ja-JP" altLang="en-US" sz="2400" dirty="0">
              <a:solidFill>
                <a:srgbClr val="0070C0"/>
              </a:solidFill>
            </a:endParaRPr>
          </a:p>
        </p:txBody>
      </p:sp>
      <p:cxnSp>
        <p:nvCxnSpPr>
          <p:cNvPr id="27" name="直線コネクタ 26"/>
          <p:cNvCxnSpPr>
            <a:cxnSpLocks/>
          </p:cNvCxnSpPr>
          <p:nvPr/>
        </p:nvCxnSpPr>
        <p:spPr>
          <a:xfrm flipV="1">
            <a:off x="7636380" y="3412779"/>
            <a:ext cx="337666" cy="917385"/>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フリーフォーム: 図形 28"/>
          <p:cNvSpPr/>
          <p:nvPr/>
        </p:nvSpPr>
        <p:spPr>
          <a:xfrm>
            <a:off x="7735288" y="4330164"/>
            <a:ext cx="388152" cy="35257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30" name="直線コネクタ 29"/>
          <p:cNvCxnSpPr>
            <a:cxnSpLocks/>
          </p:cNvCxnSpPr>
          <p:nvPr/>
        </p:nvCxnSpPr>
        <p:spPr>
          <a:xfrm>
            <a:off x="8030846" y="4580871"/>
            <a:ext cx="1283131" cy="526073"/>
          </a:xfrm>
          <a:prstGeom prst="line">
            <a:avLst/>
          </a:prstGeom>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8529658" y="5119798"/>
            <a:ext cx="2997227" cy="773881"/>
          </a:xfrm>
          <a:prstGeom prst="rect">
            <a:avLst/>
          </a:prstGeom>
          <a:noFill/>
        </p:spPr>
        <p:txBody>
          <a:bodyPr wrap="none" rtlCol="0">
            <a:spAutoFit/>
          </a:bodyPr>
          <a:lstStyle/>
          <a:p>
            <a:r>
              <a:rPr lang="ja-JP" altLang="en-US" sz="2400" dirty="0">
                <a:solidFill>
                  <a:srgbClr val="0070C0"/>
                </a:solidFill>
              </a:rPr>
              <a:t>活性化関数</a:t>
            </a:r>
            <a:endParaRPr lang="en-US" altLang="ja-JP" sz="2400" dirty="0">
              <a:solidFill>
                <a:srgbClr val="0070C0"/>
              </a:solidFill>
            </a:endParaRPr>
          </a:p>
          <a:p>
            <a:r>
              <a:rPr lang="en-US" altLang="ja-JP" sz="2400" dirty="0">
                <a:solidFill>
                  <a:srgbClr val="0070C0"/>
                </a:solidFill>
              </a:rPr>
              <a:t>(</a:t>
            </a:r>
            <a:r>
              <a:rPr kumimoji="1" lang="ja-JP" altLang="en-US" sz="2400" dirty="0">
                <a:solidFill>
                  <a:srgbClr val="0070C0"/>
                </a:solidFill>
              </a:rPr>
              <a:t>いくつか種類がある</a:t>
            </a:r>
            <a:r>
              <a:rPr kumimoji="1" lang="en-US" altLang="ja-JP" sz="2400" dirty="0">
                <a:solidFill>
                  <a:srgbClr val="0070C0"/>
                </a:solidFill>
              </a:rPr>
              <a:t>)</a:t>
            </a:r>
            <a:endParaRPr kumimoji="1" lang="ja-JP" altLang="en-US" sz="2400" dirty="0">
              <a:solidFill>
                <a:srgbClr val="0070C0"/>
              </a:solidFill>
            </a:endParaRPr>
          </a:p>
        </p:txBody>
      </p: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9</a:t>
            </a:fld>
            <a:endParaRPr kumimoji="1" lang="ja-JP" altLang="en-US"/>
          </a:p>
        </p:txBody>
      </p:sp>
      <p:sp>
        <p:nvSpPr>
          <p:cNvPr id="28" name="正方形/長方形 27">
            <a:extLst>
              <a:ext uri="{FF2B5EF4-FFF2-40B4-BE49-F238E27FC236}">
                <a16:creationId xmlns="" xmlns:a16="http://schemas.microsoft.com/office/drawing/2014/main" id="{ADC8269D-004F-4E11-9A88-0AE427310131}"/>
              </a:ext>
            </a:extLst>
          </p:cNvPr>
          <p:cNvSpPr/>
          <p:nvPr/>
        </p:nvSpPr>
        <p:spPr>
          <a:xfrm>
            <a:off x="953037" y="2153359"/>
            <a:ext cx="373487" cy="2940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 xmlns:a16="http://schemas.microsoft.com/office/drawing/2014/main" id="{B2DFF4A1-D8BC-45EE-AED6-CF15AF3F9BB9}"/>
              </a:ext>
            </a:extLst>
          </p:cNvPr>
          <p:cNvSpPr txBox="1"/>
          <p:nvPr/>
        </p:nvSpPr>
        <p:spPr>
          <a:xfrm>
            <a:off x="9817985" y="4228327"/>
            <a:ext cx="2031325" cy="461665"/>
          </a:xfrm>
          <a:prstGeom prst="rect">
            <a:avLst/>
          </a:prstGeom>
          <a:noFill/>
        </p:spPr>
        <p:txBody>
          <a:bodyPr wrap="none" rtlCol="0">
            <a:spAutoFit/>
          </a:bodyPr>
          <a:lstStyle/>
          <a:p>
            <a:r>
              <a:rPr kumimoji="1" lang="ja-JP" altLang="en-US" sz="2400" dirty="0">
                <a:solidFill>
                  <a:srgbClr val="0070C0"/>
                </a:solidFill>
              </a:rPr>
              <a:t>次のノードへ</a:t>
            </a:r>
          </a:p>
        </p:txBody>
      </p:sp>
    </p:spTree>
    <p:extLst>
      <p:ext uri="{BB962C8B-B14F-4D97-AF65-F5344CB8AC3E}">
        <p14:creationId xmlns:p14="http://schemas.microsoft.com/office/powerpoint/2010/main" val="2822484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3966</TotalTime>
  <Words>2936</Words>
  <Application>Microsoft Office PowerPoint</Application>
  <PresentationFormat>ユーザー設定</PresentationFormat>
  <Paragraphs>816</Paragraphs>
  <Slides>57</Slides>
  <Notes>2</Notes>
  <HiddenSlides>0</HiddenSlides>
  <MMClips>0</MMClips>
  <ScaleCrop>false</ScaleCrop>
  <HeadingPairs>
    <vt:vector size="4" baseType="variant">
      <vt:variant>
        <vt:lpstr>テーマ</vt:lpstr>
      </vt:variant>
      <vt:variant>
        <vt:i4>1</vt:i4>
      </vt:variant>
      <vt:variant>
        <vt:lpstr>スライド タイトル</vt:lpstr>
      </vt:variant>
      <vt:variant>
        <vt:i4>57</vt:i4>
      </vt:variant>
    </vt:vector>
  </HeadingPairs>
  <TitlesOfParts>
    <vt:vector size="58" baseType="lpstr">
      <vt:lpstr>Office テーマ</vt:lpstr>
      <vt:lpstr>テクノベート勉強会 人工知能/ディープラーニングのプログラミング・ワークショップ</vt:lpstr>
      <vt:lpstr>今日のアジェンダ</vt:lpstr>
      <vt:lpstr>今日のアジェンダ</vt:lpstr>
      <vt:lpstr>今日の立ち位置 ~ 人工知能を学ぶ中で</vt:lpstr>
      <vt:lpstr>まず、言葉の整理</vt:lpstr>
      <vt:lpstr>まず、言葉の整理</vt:lpstr>
      <vt:lpstr>まず、言葉の整理</vt:lpstr>
      <vt:lpstr>今日のアジェンダ</vt:lpstr>
      <vt:lpstr>ニューラルネットワークモデルの計算ルール</vt:lpstr>
      <vt:lpstr>「関数」ってなに？</vt:lpstr>
      <vt:lpstr>活性化関数</vt:lpstr>
      <vt:lpstr>手触り感持って理解するために、さほどディープじゃないニューラルネットワークモデルを使って手計算してみよう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今日のアジェンダ</vt:lpstr>
      <vt:lpstr>ふたつの道具を手に入れよう</vt:lpstr>
      <vt:lpstr>数学の便利な道具 – 行列と行列の内積</vt:lpstr>
      <vt:lpstr>行列計算に慣れ親しむ</vt:lpstr>
      <vt:lpstr>PowerPoint プレゼンテーション</vt:lpstr>
      <vt:lpstr>蛇足</vt:lpstr>
      <vt:lpstr>いよいよPythonプログラミングです</vt:lpstr>
      <vt:lpstr>Python上で行列計算を行う</vt:lpstr>
      <vt:lpstr>先ほどの例をNumPyを使って計算してみましょう</vt:lpstr>
      <vt:lpstr>先ほどの例をNumPyを使って計算してみましょう</vt:lpstr>
      <vt:lpstr>そのほかのNumPyのコマンドをいくつか試してみましょう</vt:lpstr>
      <vt:lpstr>PowerPoint プレゼンテーション</vt:lpstr>
      <vt:lpstr>ニューラルネットワークを行列計算で表現してみる</vt:lpstr>
      <vt:lpstr>ニューラルネットワークを行列計算で表現してみる</vt:lpstr>
      <vt:lpstr>ニューラルネットワークを行列計算で表現してみる</vt:lpstr>
      <vt:lpstr>PowerPoint プレゼンテーション</vt:lpstr>
      <vt:lpstr>PowerPoint プレゼンテーション</vt:lpstr>
      <vt:lpstr>PowerPoint プレゼンテーション</vt:lpstr>
      <vt:lpstr>PowerPoint プレゼンテーション</vt:lpstr>
      <vt:lpstr>今日のアジェンダ</vt:lpstr>
      <vt:lpstr>手書き文字(数字)認識をさせてみる</vt:lpstr>
      <vt:lpstr>目指すべき状態—ニューラルネットワークが文字(数字)を認識できる—とはどういうことか？</vt:lpstr>
      <vt:lpstr>ディープラーニングの全体の流れ</vt:lpstr>
      <vt:lpstr>ディープラーニングにおける学習とは、 手書き文字を数値化し‥</vt:lpstr>
      <vt:lpstr>ディープラーニングにおける学習とは、 手書き文字を数値化し‥ ニューラルネットに食わせ‥</vt:lpstr>
      <vt:lpstr>ディープラーニングにおける学習とは、 手書き文字を数値化し‥ ニューラルネットに食わせ‥ ちょっとずつパラメータW1, W2, W3, b1, b2, b3 (全部で45,350個の数字)を変えながら目指すべき状態になるように絶妙なパラメータの組み合わせを探すプロセス</vt:lpstr>
      <vt:lpstr>どうアプローチするか</vt:lpstr>
      <vt:lpstr>損失関数～当たってなさ具合の指標</vt:lpstr>
      <vt:lpstr>損失関数が最小となるパラメータを探す</vt:lpstr>
      <vt:lpstr>実際の学習の過程を見てみる</vt:lpstr>
      <vt:lpstr>ディープラーニングの学習 ~ 奥深い世界</vt:lpstr>
      <vt:lpstr>学習済のパラメータを使って、文字認識が正しく行われていることを確かめる</vt:lpstr>
      <vt:lpstr>ということで、一通りのおさらい</vt:lpstr>
      <vt:lpstr>（ちょいと脱線） ディープラーニングでなぜPythonなのか？</vt:lpstr>
      <vt:lpstr>パラメータとハイパーパラメータ</vt:lpstr>
      <vt:lpstr>ハイパーパラメータ探求を体感</vt:lpstr>
      <vt:lpstr>話題の企業 – エヌビディア社</vt:lpstr>
      <vt:lpstr>まだまだ先は深いけど</vt:lpstr>
      <vt:lpstr>手書き文字認識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Ochi, Yoshihiro</dc:creator>
  <cp:lastModifiedBy>yoshihiro</cp:lastModifiedBy>
  <cp:revision>417</cp:revision>
  <cp:lastPrinted>2017-05-28T02:46:46Z</cp:lastPrinted>
  <dcterms:created xsi:type="dcterms:W3CDTF">2016-08-30T03:53:53Z</dcterms:created>
  <dcterms:modified xsi:type="dcterms:W3CDTF">2017-10-25T22:40:55Z</dcterms:modified>
</cp:coreProperties>
</file>