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89" r:id="rId2"/>
    <p:sldId id="409" r:id="rId3"/>
    <p:sldId id="466" r:id="rId4"/>
    <p:sldId id="467" r:id="rId5"/>
    <p:sldId id="433" r:id="rId6"/>
    <p:sldId id="435" r:id="rId7"/>
    <p:sldId id="436" r:id="rId8"/>
    <p:sldId id="439" r:id="rId9"/>
    <p:sldId id="442" r:id="rId10"/>
    <p:sldId id="443" r:id="rId11"/>
    <p:sldId id="444" r:id="rId12"/>
    <p:sldId id="445" r:id="rId13"/>
    <p:sldId id="446" r:id="rId14"/>
    <p:sldId id="447" r:id="rId15"/>
    <p:sldId id="448" r:id="rId16"/>
    <p:sldId id="449" r:id="rId17"/>
    <p:sldId id="450" r:id="rId18"/>
    <p:sldId id="451" r:id="rId19"/>
    <p:sldId id="453" r:id="rId20"/>
    <p:sldId id="454" r:id="rId21"/>
    <p:sldId id="458" r:id="rId22"/>
    <p:sldId id="455" r:id="rId23"/>
    <p:sldId id="456" r:id="rId24"/>
    <p:sldId id="457" r:id="rId25"/>
    <p:sldId id="459" r:id="rId26"/>
    <p:sldId id="460" r:id="rId27"/>
    <p:sldId id="461" r:id="rId28"/>
    <p:sldId id="462" r:id="rId2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2" autoAdjust="0"/>
    <p:restoredTop sz="86944" autoAdjust="0"/>
  </p:normalViewPr>
  <p:slideViewPr>
    <p:cSldViewPr snapToGrid="0">
      <p:cViewPr varScale="1">
        <p:scale>
          <a:sx n="73" d="100"/>
          <a:sy n="73" d="100"/>
        </p:scale>
        <p:origin x="612"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1134"/>
    </p:cViewPr>
  </p:sorterViewPr>
  <p:notesViewPr>
    <p:cSldViewPr snapToGrid="0">
      <p:cViewPr varScale="1">
        <p:scale>
          <a:sx n="64" d="100"/>
          <a:sy n="64" d="100"/>
        </p:scale>
        <p:origin x="-3402"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2C75D-DEEC-44E0-949F-DDB5A4E7F556}" type="doc">
      <dgm:prSet loTypeId="urn:microsoft.com/office/officeart/2005/8/layout/process2" loCatId="process" qsTypeId="urn:microsoft.com/office/officeart/2005/8/quickstyle/simple1" qsCatId="simple" csTypeId="urn:microsoft.com/office/officeart/2005/8/colors/accent0_3" csCatId="mainScheme" phldr="1"/>
      <dgm:spPr/>
    </dgm:pt>
    <dgm:pt modelId="{DB5A327B-6F0C-49E4-AF63-2767DBBE4E0A}">
      <dgm:prSet phldrT="[テキスト]"/>
      <dgm:spPr/>
      <dgm:t>
        <a:bodyPr/>
        <a:lstStyle/>
        <a:p>
          <a:r>
            <a:rPr kumimoji="1" lang="ja-JP" altLang="en-US" dirty="0"/>
            <a:t>データの準備</a:t>
          </a:r>
        </a:p>
      </dgm:t>
    </dgm:pt>
    <dgm:pt modelId="{D7F31366-83BA-4344-AFA0-3233ADCD0FB9}" type="parTrans" cxnId="{20CA86A6-D93F-4C9F-8ED3-DCD55015FAC6}">
      <dgm:prSet/>
      <dgm:spPr/>
      <dgm:t>
        <a:bodyPr/>
        <a:lstStyle/>
        <a:p>
          <a:endParaRPr kumimoji="1" lang="ja-JP" altLang="en-US"/>
        </a:p>
      </dgm:t>
    </dgm:pt>
    <dgm:pt modelId="{D1245F6C-C8AE-453B-8850-935453AA18C9}" type="sibTrans" cxnId="{20CA86A6-D93F-4C9F-8ED3-DCD55015FAC6}">
      <dgm:prSet/>
      <dgm:spPr/>
      <dgm:t>
        <a:bodyPr/>
        <a:lstStyle/>
        <a:p>
          <a:endParaRPr kumimoji="1" lang="ja-JP" altLang="en-US"/>
        </a:p>
      </dgm:t>
    </dgm:pt>
    <dgm:pt modelId="{6304F74B-D09A-4478-A63F-DB6F1E215B02}">
      <dgm:prSet phldrT="[テキスト]"/>
      <dgm:spPr/>
      <dgm:t>
        <a:bodyPr/>
        <a:lstStyle/>
        <a:p>
          <a:r>
            <a:rPr kumimoji="1" lang="ja-JP" altLang="en-US" dirty="0"/>
            <a:t>学習</a:t>
          </a:r>
        </a:p>
      </dgm:t>
    </dgm:pt>
    <dgm:pt modelId="{E223A161-CBF6-4DBF-A973-9E490EF9C504}" type="parTrans" cxnId="{E937D7F8-DC0C-4097-AEF3-45C6E40E2894}">
      <dgm:prSet/>
      <dgm:spPr/>
      <dgm:t>
        <a:bodyPr/>
        <a:lstStyle/>
        <a:p>
          <a:endParaRPr kumimoji="1" lang="ja-JP" altLang="en-US"/>
        </a:p>
      </dgm:t>
    </dgm:pt>
    <dgm:pt modelId="{715E12D3-9926-4CB0-8CE1-7AF775FF43B5}" type="sibTrans" cxnId="{E937D7F8-DC0C-4097-AEF3-45C6E40E2894}">
      <dgm:prSet/>
      <dgm:spPr/>
      <dgm:t>
        <a:bodyPr/>
        <a:lstStyle/>
        <a:p>
          <a:endParaRPr kumimoji="1" lang="ja-JP" altLang="en-US"/>
        </a:p>
      </dgm:t>
    </dgm:pt>
    <dgm:pt modelId="{ED803053-09AC-4673-9C48-F50206D48967}">
      <dgm:prSet phldrT="[テキスト]"/>
      <dgm:spPr/>
      <dgm:t>
        <a:bodyPr/>
        <a:lstStyle/>
        <a:p>
          <a:r>
            <a:rPr kumimoji="1" lang="ja-JP" altLang="en-US" dirty="0"/>
            <a:t>検証／適用</a:t>
          </a:r>
        </a:p>
      </dgm:t>
    </dgm:pt>
    <dgm:pt modelId="{DD1B2922-0EB7-4AA2-80FB-65C3FBB8153F}" type="parTrans" cxnId="{EB23CF08-ED93-47CD-BDBA-AED47508B2F6}">
      <dgm:prSet/>
      <dgm:spPr/>
      <dgm:t>
        <a:bodyPr/>
        <a:lstStyle/>
        <a:p>
          <a:endParaRPr kumimoji="1" lang="ja-JP" altLang="en-US"/>
        </a:p>
      </dgm:t>
    </dgm:pt>
    <dgm:pt modelId="{432D1EFD-BEE2-41B8-A908-2056F09D5CF6}" type="sibTrans" cxnId="{EB23CF08-ED93-47CD-BDBA-AED47508B2F6}">
      <dgm:prSet/>
      <dgm:spPr/>
      <dgm:t>
        <a:bodyPr/>
        <a:lstStyle/>
        <a:p>
          <a:endParaRPr kumimoji="1" lang="ja-JP" altLang="en-US"/>
        </a:p>
      </dgm:t>
    </dgm:pt>
    <dgm:pt modelId="{CF5FFF5B-8558-4D1C-87FF-D76098551814}" type="pres">
      <dgm:prSet presAssocID="{9232C75D-DEEC-44E0-949F-DDB5A4E7F556}" presName="linearFlow" presStyleCnt="0">
        <dgm:presLayoutVars>
          <dgm:resizeHandles val="exact"/>
        </dgm:presLayoutVars>
      </dgm:prSet>
      <dgm:spPr/>
    </dgm:pt>
    <dgm:pt modelId="{77858641-E788-4051-ABD0-1EF9D43949DE}" type="pres">
      <dgm:prSet presAssocID="{DB5A327B-6F0C-49E4-AF63-2767DBBE4E0A}" presName="node" presStyleLbl="node1" presStyleIdx="0" presStyleCnt="3">
        <dgm:presLayoutVars>
          <dgm:bulletEnabled val="1"/>
        </dgm:presLayoutVars>
      </dgm:prSet>
      <dgm:spPr/>
    </dgm:pt>
    <dgm:pt modelId="{DE2902AC-67E3-4D49-A54B-E53439FDA05C}" type="pres">
      <dgm:prSet presAssocID="{D1245F6C-C8AE-453B-8850-935453AA18C9}" presName="sibTrans" presStyleLbl="sibTrans2D1" presStyleIdx="0" presStyleCnt="2"/>
      <dgm:spPr/>
    </dgm:pt>
    <dgm:pt modelId="{5FA05F70-8E38-4580-8941-E05804F35F63}" type="pres">
      <dgm:prSet presAssocID="{D1245F6C-C8AE-453B-8850-935453AA18C9}" presName="connectorText" presStyleLbl="sibTrans2D1" presStyleIdx="0" presStyleCnt="2"/>
      <dgm:spPr/>
    </dgm:pt>
    <dgm:pt modelId="{A0F60BEE-59BF-4E1A-9A22-FC2E75FB0F14}" type="pres">
      <dgm:prSet presAssocID="{6304F74B-D09A-4478-A63F-DB6F1E215B02}" presName="node" presStyleLbl="node1" presStyleIdx="1" presStyleCnt="3">
        <dgm:presLayoutVars>
          <dgm:bulletEnabled val="1"/>
        </dgm:presLayoutVars>
      </dgm:prSet>
      <dgm:spPr/>
    </dgm:pt>
    <dgm:pt modelId="{5E308AF8-1C36-4FAF-B197-BF31548F0E34}" type="pres">
      <dgm:prSet presAssocID="{715E12D3-9926-4CB0-8CE1-7AF775FF43B5}" presName="sibTrans" presStyleLbl="sibTrans2D1" presStyleIdx="1" presStyleCnt="2"/>
      <dgm:spPr/>
    </dgm:pt>
    <dgm:pt modelId="{A5EAEECE-D065-4FEF-A77E-8269EED55385}" type="pres">
      <dgm:prSet presAssocID="{715E12D3-9926-4CB0-8CE1-7AF775FF43B5}" presName="connectorText" presStyleLbl="sibTrans2D1" presStyleIdx="1" presStyleCnt="2"/>
      <dgm:spPr/>
    </dgm:pt>
    <dgm:pt modelId="{D78561F6-7FA9-458D-AE73-A77E44647E2E}" type="pres">
      <dgm:prSet presAssocID="{ED803053-09AC-4673-9C48-F50206D48967}" presName="node" presStyleLbl="node1" presStyleIdx="2" presStyleCnt="3">
        <dgm:presLayoutVars>
          <dgm:bulletEnabled val="1"/>
        </dgm:presLayoutVars>
      </dgm:prSet>
      <dgm:spPr/>
    </dgm:pt>
  </dgm:ptLst>
  <dgm:cxnLst>
    <dgm:cxn modelId="{EB23CF08-ED93-47CD-BDBA-AED47508B2F6}" srcId="{9232C75D-DEEC-44E0-949F-DDB5A4E7F556}" destId="{ED803053-09AC-4673-9C48-F50206D48967}" srcOrd="2" destOrd="0" parTransId="{DD1B2922-0EB7-4AA2-80FB-65C3FBB8153F}" sibTransId="{432D1EFD-BEE2-41B8-A908-2056F09D5CF6}"/>
    <dgm:cxn modelId="{3F32080B-45E6-4DAE-A50B-944A167EEDCF}" type="presOf" srcId="{D1245F6C-C8AE-453B-8850-935453AA18C9}" destId="{5FA05F70-8E38-4580-8941-E05804F35F63}" srcOrd="1" destOrd="0" presId="urn:microsoft.com/office/officeart/2005/8/layout/process2"/>
    <dgm:cxn modelId="{E445C927-4566-4E98-BE63-2F83D010758D}" type="presOf" srcId="{DB5A327B-6F0C-49E4-AF63-2767DBBE4E0A}" destId="{77858641-E788-4051-ABD0-1EF9D43949DE}" srcOrd="0" destOrd="0" presId="urn:microsoft.com/office/officeart/2005/8/layout/process2"/>
    <dgm:cxn modelId="{DD0CAD36-3A00-446B-B04D-A2D85B45F232}" type="presOf" srcId="{715E12D3-9926-4CB0-8CE1-7AF775FF43B5}" destId="{5E308AF8-1C36-4FAF-B197-BF31548F0E34}" srcOrd="0" destOrd="0" presId="urn:microsoft.com/office/officeart/2005/8/layout/process2"/>
    <dgm:cxn modelId="{5AF3AD3B-BC85-483E-AFBA-D21BD54E9F6C}" type="presOf" srcId="{D1245F6C-C8AE-453B-8850-935453AA18C9}" destId="{DE2902AC-67E3-4D49-A54B-E53439FDA05C}" srcOrd="0" destOrd="0" presId="urn:microsoft.com/office/officeart/2005/8/layout/process2"/>
    <dgm:cxn modelId="{C36A583F-94AA-4BA7-9D4E-CA788D62102A}" type="presOf" srcId="{9232C75D-DEEC-44E0-949F-DDB5A4E7F556}" destId="{CF5FFF5B-8558-4D1C-87FF-D76098551814}" srcOrd="0" destOrd="0" presId="urn:microsoft.com/office/officeart/2005/8/layout/process2"/>
    <dgm:cxn modelId="{16CF6248-FC96-444E-92FC-491ABE7DE60E}" type="presOf" srcId="{ED803053-09AC-4673-9C48-F50206D48967}" destId="{D78561F6-7FA9-458D-AE73-A77E44647E2E}" srcOrd="0" destOrd="0" presId="urn:microsoft.com/office/officeart/2005/8/layout/process2"/>
    <dgm:cxn modelId="{67F66E4D-D3A9-4AA7-8BBE-12949648862A}" type="presOf" srcId="{715E12D3-9926-4CB0-8CE1-7AF775FF43B5}" destId="{A5EAEECE-D065-4FEF-A77E-8269EED55385}" srcOrd="1" destOrd="0" presId="urn:microsoft.com/office/officeart/2005/8/layout/process2"/>
    <dgm:cxn modelId="{20CA86A6-D93F-4C9F-8ED3-DCD55015FAC6}" srcId="{9232C75D-DEEC-44E0-949F-DDB5A4E7F556}" destId="{DB5A327B-6F0C-49E4-AF63-2767DBBE4E0A}" srcOrd="0" destOrd="0" parTransId="{D7F31366-83BA-4344-AFA0-3233ADCD0FB9}" sibTransId="{D1245F6C-C8AE-453B-8850-935453AA18C9}"/>
    <dgm:cxn modelId="{75CC9EB0-7589-4525-BE1D-FA64A8D84CE7}" type="presOf" srcId="{6304F74B-D09A-4478-A63F-DB6F1E215B02}" destId="{A0F60BEE-59BF-4E1A-9A22-FC2E75FB0F14}" srcOrd="0" destOrd="0" presId="urn:microsoft.com/office/officeart/2005/8/layout/process2"/>
    <dgm:cxn modelId="{E937D7F8-DC0C-4097-AEF3-45C6E40E2894}" srcId="{9232C75D-DEEC-44E0-949F-DDB5A4E7F556}" destId="{6304F74B-D09A-4478-A63F-DB6F1E215B02}" srcOrd="1" destOrd="0" parTransId="{E223A161-CBF6-4DBF-A973-9E490EF9C504}" sibTransId="{715E12D3-9926-4CB0-8CE1-7AF775FF43B5}"/>
    <dgm:cxn modelId="{416A6A41-5351-4DB7-82DB-2813283DFCA6}" type="presParOf" srcId="{CF5FFF5B-8558-4D1C-87FF-D76098551814}" destId="{77858641-E788-4051-ABD0-1EF9D43949DE}" srcOrd="0" destOrd="0" presId="urn:microsoft.com/office/officeart/2005/8/layout/process2"/>
    <dgm:cxn modelId="{32B67AB7-A607-414E-ABF4-0C322C8DBD5E}" type="presParOf" srcId="{CF5FFF5B-8558-4D1C-87FF-D76098551814}" destId="{DE2902AC-67E3-4D49-A54B-E53439FDA05C}" srcOrd="1" destOrd="0" presId="urn:microsoft.com/office/officeart/2005/8/layout/process2"/>
    <dgm:cxn modelId="{56521735-4C68-490C-B5D7-D4E1A3E6E90B}" type="presParOf" srcId="{DE2902AC-67E3-4D49-A54B-E53439FDA05C}" destId="{5FA05F70-8E38-4580-8941-E05804F35F63}" srcOrd="0" destOrd="0" presId="urn:microsoft.com/office/officeart/2005/8/layout/process2"/>
    <dgm:cxn modelId="{1D8BB28E-6B0A-459A-BB8F-82A4BBF76829}" type="presParOf" srcId="{CF5FFF5B-8558-4D1C-87FF-D76098551814}" destId="{A0F60BEE-59BF-4E1A-9A22-FC2E75FB0F14}" srcOrd="2" destOrd="0" presId="urn:microsoft.com/office/officeart/2005/8/layout/process2"/>
    <dgm:cxn modelId="{B213C783-4BD9-4FE9-8AF9-470F4A2B077E}" type="presParOf" srcId="{CF5FFF5B-8558-4D1C-87FF-D76098551814}" destId="{5E308AF8-1C36-4FAF-B197-BF31548F0E34}" srcOrd="3" destOrd="0" presId="urn:microsoft.com/office/officeart/2005/8/layout/process2"/>
    <dgm:cxn modelId="{0A9DAAFE-07A9-4629-A41E-BBDD3C4755EB}" type="presParOf" srcId="{5E308AF8-1C36-4FAF-B197-BF31548F0E34}" destId="{A5EAEECE-D065-4FEF-A77E-8269EED55385}" srcOrd="0" destOrd="0" presId="urn:microsoft.com/office/officeart/2005/8/layout/process2"/>
    <dgm:cxn modelId="{95D806BA-7730-4BD3-9127-12ADB66ED558}" type="presParOf" srcId="{CF5FFF5B-8558-4D1C-87FF-D76098551814}" destId="{D78561F6-7FA9-458D-AE73-A77E44647E2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58641-E788-4051-ABD0-1EF9D43949DE}">
      <dsp:nvSpPr>
        <dsp:cNvPr id="0" name=""/>
        <dsp:cNvSpPr/>
      </dsp:nvSpPr>
      <dsp:spPr>
        <a:xfrm>
          <a:off x="161539" y="0"/>
          <a:ext cx="2164967" cy="120275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データの準備</a:t>
          </a:r>
        </a:p>
      </dsp:txBody>
      <dsp:txXfrm>
        <a:off x="196767" y="35228"/>
        <a:ext cx="2094511" cy="1132303"/>
      </dsp:txXfrm>
    </dsp:sp>
    <dsp:sp modelId="{DE2902AC-67E3-4D49-A54B-E53439FDA05C}">
      <dsp:nvSpPr>
        <dsp:cNvPr id="0" name=""/>
        <dsp:cNvSpPr/>
      </dsp:nvSpPr>
      <dsp:spPr>
        <a:xfrm rot="5400000">
          <a:off x="1018505" y="1232828"/>
          <a:ext cx="451034" cy="54124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1081650" y="1277931"/>
        <a:ext cx="324745" cy="315724"/>
      </dsp:txXfrm>
    </dsp:sp>
    <dsp:sp modelId="{A0F60BEE-59BF-4E1A-9A22-FC2E75FB0F14}">
      <dsp:nvSpPr>
        <dsp:cNvPr id="0" name=""/>
        <dsp:cNvSpPr/>
      </dsp:nvSpPr>
      <dsp:spPr>
        <a:xfrm>
          <a:off x="161539" y="1804139"/>
          <a:ext cx="2164967" cy="120275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学習</a:t>
          </a:r>
        </a:p>
      </dsp:txBody>
      <dsp:txXfrm>
        <a:off x="196767" y="1839367"/>
        <a:ext cx="2094511" cy="1132303"/>
      </dsp:txXfrm>
    </dsp:sp>
    <dsp:sp modelId="{5E308AF8-1C36-4FAF-B197-BF31548F0E34}">
      <dsp:nvSpPr>
        <dsp:cNvPr id="0" name=""/>
        <dsp:cNvSpPr/>
      </dsp:nvSpPr>
      <dsp:spPr>
        <a:xfrm rot="5400000">
          <a:off x="1018505" y="3036967"/>
          <a:ext cx="451034" cy="54124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1081650" y="3082070"/>
        <a:ext cx="324745" cy="315724"/>
      </dsp:txXfrm>
    </dsp:sp>
    <dsp:sp modelId="{D78561F6-7FA9-458D-AE73-A77E44647E2E}">
      <dsp:nvSpPr>
        <dsp:cNvPr id="0" name=""/>
        <dsp:cNvSpPr/>
      </dsp:nvSpPr>
      <dsp:spPr>
        <a:xfrm>
          <a:off x="161539" y="3608278"/>
          <a:ext cx="2164967" cy="120275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検証／適用</a:t>
          </a:r>
        </a:p>
      </dsp:txBody>
      <dsp:txXfrm>
        <a:off x="196767" y="3643506"/>
        <a:ext cx="2094511" cy="11323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6" cy="498693"/>
          </a:xfrm>
          <a:prstGeom prst="rect">
            <a:avLst/>
          </a:prstGeom>
        </p:spPr>
        <p:txBody>
          <a:bodyPr vert="horz" lIns="88313" tIns="44156" rIns="88313" bIns="4415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40" y="1"/>
            <a:ext cx="2949786" cy="498693"/>
          </a:xfrm>
          <a:prstGeom prst="rect">
            <a:avLst/>
          </a:prstGeom>
        </p:spPr>
        <p:txBody>
          <a:bodyPr vert="horz" lIns="88313" tIns="44156" rIns="88313" bIns="44156" rtlCol="0"/>
          <a:lstStyle>
            <a:lvl1pPr algn="r">
              <a:defRPr sz="1200"/>
            </a:lvl1pPr>
          </a:lstStyle>
          <a:p>
            <a:fld id="{424E9CE9-D1EF-4858-A1E0-968B445726BE}" type="datetimeFigureOut">
              <a:rPr kumimoji="1" lang="ja-JP" altLang="en-US" smtClean="0"/>
              <a:t>2018/1/27</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88313" tIns="44156" rIns="88313" bIns="44156"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3"/>
          </a:xfrm>
          <a:prstGeom prst="rect">
            <a:avLst/>
          </a:prstGeom>
        </p:spPr>
        <p:txBody>
          <a:bodyPr vert="horz" lIns="88313" tIns="44156" rIns="88313" bIns="4415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7"/>
            <a:ext cx="2949786" cy="498692"/>
          </a:xfrm>
          <a:prstGeom prst="rect">
            <a:avLst/>
          </a:prstGeom>
        </p:spPr>
        <p:txBody>
          <a:bodyPr vert="horz" lIns="88313" tIns="44156" rIns="88313" bIns="4415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40" y="9440647"/>
            <a:ext cx="2949786" cy="498692"/>
          </a:xfrm>
          <a:prstGeom prst="rect">
            <a:avLst/>
          </a:prstGeom>
        </p:spPr>
        <p:txBody>
          <a:bodyPr vert="horz" lIns="88313" tIns="44156" rIns="88313" bIns="44156" rtlCol="0" anchor="b"/>
          <a:lstStyle>
            <a:lvl1pPr algn="r">
              <a:defRPr sz="1200"/>
            </a:lvl1pPr>
          </a:lstStyle>
          <a:p>
            <a:fld id="{0C71163E-95F9-4C8E-AEA0-2B6689AD63F5}" type="slidenum">
              <a:rPr kumimoji="1" lang="ja-JP" altLang="en-US" smtClean="0"/>
              <a:t>‹#›</a:t>
            </a:fld>
            <a:endParaRPr kumimoji="1" lang="ja-JP" altLang="en-US"/>
          </a:p>
        </p:txBody>
      </p:sp>
    </p:spTree>
    <p:extLst>
      <p:ext uri="{BB962C8B-B14F-4D97-AF65-F5344CB8AC3E}">
        <p14:creationId xmlns:p14="http://schemas.microsoft.com/office/powerpoint/2010/main" val="32054786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4</a:t>
            </a:fld>
            <a:endParaRPr kumimoji="1" lang="ja-JP" altLang="en-US"/>
          </a:p>
        </p:txBody>
      </p:sp>
    </p:spTree>
    <p:extLst>
      <p:ext uri="{BB962C8B-B14F-4D97-AF65-F5344CB8AC3E}">
        <p14:creationId xmlns:p14="http://schemas.microsoft.com/office/powerpoint/2010/main" val="246130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6</a:t>
            </a:fld>
            <a:endParaRPr kumimoji="1" lang="ja-JP" altLang="en-US"/>
          </a:p>
        </p:txBody>
      </p:sp>
    </p:spTree>
    <p:extLst>
      <p:ext uri="{BB962C8B-B14F-4D97-AF65-F5344CB8AC3E}">
        <p14:creationId xmlns:p14="http://schemas.microsoft.com/office/powerpoint/2010/main" val="2461306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25</a:t>
            </a:fld>
            <a:endParaRPr kumimoji="1" lang="ja-JP" altLang="en-US"/>
          </a:p>
        </p:txBody>
      </p:sp>
    </p:spTree>
    <p:extLst>
      <p:ext uri="{BB962C8B-B14F-4D97-AF65-F5344CB8AC3E}">
        <p14:creationId xmlns:p14="http://schemas.microsoft.com/office/powerpoint/2010/main" val="2461306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28</a:t>
            </a:fld>
            <a:endParaRPr kumimoji="1" lang="ja-JP" altLang="en-US"/>
          </a:p>
        </p:txBody>
      </p:sp>
    </p:spTree>
    <p:extLst>
      <p:ext uri="{BB962C8B-B14F-4D97-AF65-F5344CB8AC3E}">
        <p14:creationId xmlns:p14="http://schemas.microsoft.com/office/powerpoint/2010/main" val="388147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b="0"/>
            </a:lvl1pPr>
          </a:lstStyle>
          <a:p>
            <a:fld id="{2DD1F2AC-FC1D-4CE1-84E0-E98DC7770AAB}" type="datetime1">
              <a:rPr lang="ja-JP" altLang="en-US" smtClean="0"/>
              <a:t>2018/1/27</a:t>
            </a:fld>
            <a:endParaRPr lang="ja-JP" altLang="en-US"/>
          </a:p>
        </p:txBody>
      </p:sp>
      <p:sp>
        <p:nvSpPr>
          <p:cNvPr id="5" name="フッター プレースホルダー 4"/>
          <p:cNvSpPr>
            <a:spLocks noGrp="1"/>
          </p:cNvSpPr>
          <p:nvPr>
            <p:ph type="ftr" sz="quarter" idx="11"/>
          </p:nvPr>
        </p:nvSpPr>
        <p:spPr/>
        <p:txBody>
          <a:bodyPr/>
          <a:lstStyle>
            <a:lvl1pPr>
              <a:defRPr b="0"/>
            </a:lvl1pPr>
          </a:lstStyle>
          <a:p>
            <a:endParaRPr lang="ja-JP" altLang="en-US"/>
          </a:p>
        </p:txBody>
      </p:sp>
      <p:sp>
        <p:nvSpPr>
          <p:cNvPr id="6" name="スライド番号プレースホルダー 5"/>
          <p:cNvSpPr>
            <a:spLocks noGrp="1"/>
          </p:cNvSpPr>
          <p:nvPr>
            <p:ph type="sldNum" sz="quarter" idx="12"/>
          </p:nvPr>
        </p:nvSpPr>
        <p:spPr/>
        <p:txBody>
          <a:bodyPr/>
          <a:lstStyle>
            <a:lvl1pPr>
              <a:defRPr b="0"/>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345105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AC0C6-B966-4D9B-8311-7F321F837FBE}" type="datetime1">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40618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A16755-884C-4B1B-8E0D-5A98395AA44D}" type="datetime1">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9953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B047400-4BA0-4546-8E72-F73116D0D39D}" type="datetime1">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66617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8C30C3E-F4AE-4C00-BBC7-D76A7A311301}" type="datetime1">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85955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2C198E4-E96A-481B-B656-2F739A539F02}" type="datetime1">
              <a:rPr kumimoji="1" lang="ja-JP" altLang="en-US" smtClean="0"/>
              <a:t>2018/1/27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4839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38B6D2A-8521-4619-8E58-21CA02F6E38F}" type="datetime1">
              <a:rPr kumimoji="1" lang="ja-JP" altLang="en-US" smtClean="0"/>
              <a:t>2018/1/27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71538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5CE1D26-6D7B-4FC2-AFD2-FB1AF0BDE885}" type="datetime1">
              <a:rPr kumimoji="1" lang="ja-JP" altLang="en-US" smtClean="0"/>
              <a:t>2018/1/27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64985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7E2E64-E1F6-49BA-9C32-0E7ACDA3ECC1}" type="datetime1">
              <a:rPr kumimoji="1" lang="ja-JP" altLang="en-US" smtClean="0"/>
              <a:t>2018/1/27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37541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784AD7B-F583-4A1B-9786-B8CBE9C8D928}" type="datetime1">
              <a:rPr kumimoji="1" lang="ja-JP" altLang="en-US" smtClean="0"/>
              <a:t>2018/1/27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419319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9C52D52-AF96-4424-84A4-229912061C51}" type="datetime1">
              <a:rPr kumimoji="1" lang="ja-JP" altLang="en-US" smtClean="0"/>
              <a:t>2018/1/27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78947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fld id="{5C5547A1-AC82-49AF-8B77-4DBAC56F523E}" type="datetime1">
              <a:rPr lang="ja-JP" altLang="en-US" smtClean="0"/>
              <a:t>2018/1/27</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a:solidFill>
                  <a:schemeClr val="tx1">
                    <a:tint val="75000"/>
                  </a:schemeClr>
                </a:solidFill>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143500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hyperlink" Target="https://keras.io/applications/" TargetMode="External"/><Relationship Id="rId5" Type="http://schemas.openxmlformats.org/officeDocument/2006/relationships/image" Target="../media/image34.png"/><Relationship Id="rId4" Type="http://schemas.openxmlformats.org/officeDocument/2006/relationships/hyperlink" Target="https://arxiv.org/pdf/1512.03385.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hyperlink" Target="https://research.googleblog.com/2017/06/mobilenets-open-source-models-for.html" TargetMode="External"/><Relationship Id="rId4" Type="http://schemas.openxmlformats.org/officeDocument/2006/relationships/hyperlink" Target="https://www.slideshare.net/harmonylab/mobilenet-81645825"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yoshihiroo/programming-workshop/tree/master/rpi_ai_handson"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0659" y="410961"/>
            <a:ext cx="11393509" cy="2387600"/>
          </a:xfrm>
          <a:noFill/>
        </p:spPr>
        <p:txBody>
          <a:bodyPr>
            <a:normAutofit/>
          </a:bodyPr>
          <a:lstStyle/>
          <a:p>
            <a:pPr algn="l"/>
            <a:r>
              <a:rPr lang="ja-JP" altLang="en-US" sz="4400" b="1" dirty="0"/>
              <a:t>ゼロから学ぶ、ラズパイ</a:t>
            </a:r>
            <a:r>
              <a:rPr lang="en-US" altLang="ja-JP" sz="4400" b="1" dirty="0"/>
              <a:t>AI</a:t>
            </a:r>
            <a:r>
              <a:rPr lang="ja-JP" altLang="en-US" sz="4400" b="1" dirty="0"/>
              <a:t>実装</a:t>
            </a:r>
            <a:br>
              <a:rPr lang="en-US" altLang="ja-JP" sz="4400" b="1" dirty="0"/>
            </a:br>
            <a:r>
              <a:rPr lang="ja-JP" altLang="en-US" sz="4400" b="1" dirty="0"/>
              <a:t>ハンズオンセミナー資料</a:t>
            </a:r>
            <a:br>
              <a:rPr lang="en-US" altLang="ja-JP" sz="4400" b="1" dirty="0"/>
            </a:br>
            <a:r>
              <a:rPr lang="ja-JP" altLang="en-US" sz="3200" dirty="0"/>
              <a:t>～セットアップから画像認識</a:t>
            </a:r>
            <a:r>
              <a:rPr lang="en-US" altLang="ja-JP" sz="3200" dirty="0"/>
              <a:t>AI</a:t>
            </a:r>
            <a:r>
              <a:rPr lang="ja-JP" altLang="en-US" sz="3200" dirty="0"/>
              <a:t>実装まで～</a:t>
            </a:r>
            <a:endParaRPr kumimoji="1" lang="ja-JP" altLang="en-US" sz="1200" dirty="0"/>
          </a:p>
        </p:txBody>
      </p:sp>
      <p:sp>
        <p:nvSpPr>
          <p:cNvPr id="3" name="サブタイトル 2"/>
          <p:cNvSpPr>
            <a:spLocks noGrp="1"/>
          </p:cNvSpPr>
          <p:nvPr>
            <p:ph type="subTitle" idx="1"/>
          </p:nvPr>
        </p:nvSpPr>
        <p:spPr>
          <a:xfrm>
            <a:off x="390659" y="3490996"/>
            <a:ext cx="9144000" cy="1655762"/>
          </a:xfrm>
          <a:noFill/>
        </p:spPr>
        <p:txBody>
          <a:bodyPr>
            <a:normAutofit/>
          </a:bodyPr>
          <a:lstStyle/>
          <a:p>
            <a:pPr algn="l"/>
            <a:r>
              <a:rPr kumimoji="1" lang="en-US" altLang="ja-JP" dirty="0"/>
              <a:t>2018</a:t>
            </a:r>
            <a:r>
              <a:rPr kumimoji="1" lang="ja-JP" altLang="en-US" dirty="0"/>
              <a:t>年</a:t>
            </a:r>
            <a:r>
              <a:rPr kumimoji="1" lang="en-US" altLang="ja-JP" dirty="0"/>
              <a:t>1</a:t>
            </a:r>
            <a:r>
              <a:rPr kumimoji="1" lang="ja-JP" altLang="en-US" dirty="0"/>
              <a:t>月</a:t>
            </a:r>
            <a:r>
              <a:rPr lang="en-US" altLang="ja-JP" dirty="0"/>
              <a:t>27</a:t>
            </a:r>
            <a:r>
              <a:rPr kumimoji="1" lang="ja-JP" altLang="en-US" dirty="0"/>
              <a:t>日</a:t>
            </a:r>
            <a:endParaRPr kumimoji="1" lang="en-US" altLang="ja-JP" dirty="0"/>
          </a:p>
          <a:p>
            <a:pPr algn="l"/>
            <a:r>
              <a:rPr lang="ja-JP" altLang="en-US" dirty="0"/>
              <a:t>名古屋校 </a:t>
            </a:r>
            <a:r>
              <a:rPr lang="en-US" altLang="ja-JP" dirty="0"/>
              <a:t>2011</a:t>
            </a:r>
            <a:r>
              <a:rPr lang="ja-JP" altLang="en-US" dirty="0"/>
              <a:t>期 越智 由浩</a:t>
            </a:r>
            <a:endParaRPr lang="en-US" altLang="ja-JP" dirty="0"/>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1</a:t>
            </a:fld>
            <a:endParaRPr lang="ja-JP"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672839" y="4741046"/>
            <a:ext cx="2665615" cy="199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33308" y="4819337"/>
            <a:ext cx="3418609" cy="1842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6" descr="Image result for Raspberry 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634105" y="4969127"/>
            <a:ext cx="1224643"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838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183499" y="2291221"/>
            <a:ext cx="6511328" cy="22998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2201332" y="41231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2201332" y="41891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2201332" y="42551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2201332" y="43211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2201332" y="43871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2201332" y="44531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2201332" y="45191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2201332" y="45850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2201332" y="46510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2201332" y="47170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2201332" y="47830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2201332" y="48490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2201332" y="49150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2201332" y="49810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2201332" y="50470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2201332" y="51130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2201332" y="51790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2201332" y="52450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2201332" y="53110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2201332" y="53769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2201332" y="54429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2201332" y="55089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2201332" y="55749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2201332" y="56409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2201332" y="57069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2201332" y="57729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2201332" y="58389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2201332" y="59049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2201332" y="59709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2201332" y="60369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2201332" y="61029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2201332" y="61689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2201332" y="62348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2201332" y="63008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2201332" y="63668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2201332" y="64328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2201332" y="64988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2201332" y="65648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2201332" y="66308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2201332" y="6696799"/>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4601953" y="1814850"/>
            <a:ext cx="84720" cy="3226301"/>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2201332" y="1636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2201332" y="2296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2201332" y="2956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2201332" y="3616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2201332" y="4275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2201332" y="4935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2201332" y="5595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2201332" y="6255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2201332" y="6915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2201332" y="7575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2201332" y="8235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2201332" y="8895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2201332" y="9555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2201332" y="10215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2201332" y="10875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2201332" y="11535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2201332" y="12195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2201332" y="12854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2201332" y="13514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2201332" y="14174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2201332" y="14834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2201332" y="15494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2201332" y="16154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2201332" y="16814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2201332" y="17474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2201332" y="18134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2201332" y="18794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2201332" y="19454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2201332" y="20114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2201332" y="20773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2201332" y="21433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2201332" y="22093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2201332" y="22753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2201332" y="23413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2201332" y="24073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2201332" y="24733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2201332" y="25393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2201332" y="26053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2201332" y="26713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2201332" y="27373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2201332" y="28033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2201332" y="28693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2201332" y="29352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2201332" y="30012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2201332" y="30672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2201332" y="31332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2201332" y="31992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2201332" y="32652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2201332" y="33312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2201332" y="33972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2201332" y="34632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2201332" y="35292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2201332" y="35952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2201332" y="36612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2201332" y="37271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2201332" y="37931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2201332" y="38591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2201332" y="39251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2201332" y="39911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2201332" y="40571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1785027" y="4525769"/>
            <a:ext cx="858905" cy="624862"/>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1262131" y="1030652"/>
            <a:ext cx="800219" cy="369332"/>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3798316" y="2111127"/>
            <a:ext cx="671979" cy="369332"/>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2607628" y="2305038"/>
            <a:ext cx="6511328" cy="221025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6997320" y="191169"/>
            <a:ext cx="84720" cy="3226301"/>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6997318" y="3448363"/>
            <a:ext cx="84720" cy="3226301"/>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6129563" y="731521"/>
            <a:ext cx="800219" cy="369332"/>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4983642" y="2289314"/>
            <a:ext cx="6511328" cy="22230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276769" y="1125887"/>
            <a:ext cx="351046" cy="4381298"/>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8504324" y="1573693"/>
            <a:ext cx="671979" cy="369332"/>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4170357" y="3850604"/>
            <a:ext cx="858905" cy="624862"/>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6602410" y="5045786"/>
            <a:ext cx="858905" cy="624862"/>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スライド番号プレースホルダー 9"/>
          <p:cNvSpPr>
            <a:spLocks noGrp="1"/>
          </p:cNvSpPr>
          <p:nvPr>
            <p:ph type="sldNum" sz="quarter" idx="12"/>
          </p:nvPr>
        </p:nvSpPr>
        <p:spPr/>
        <p:txBody>
          <a:bodyPr/>
          <a:lstStyle/>
          <a:p>
            <a:fld id="{8AEBDCA3-918C-4541-BF84-4F93CF1796EA}" type="slidenum">
              <a:rPr kumimoji="1" lang="ja-JP" altLang="en-US" smtClean="0"/>
              <a:t>10</a:t>
            </a:fld>
            <a:endParaRPr kumimoji="1" lang="ja-JP" altLang="en-US"/>
          </a:p>
        </p:txBody>
      </p:sp>
    </p:spTree>
    <p:extLst>
      <p:ext uri="{BB962C8B-B14F-4D97-AF65-F5344CB8AC3E}">
        <p14:creationId xmlns:p14="http://schemas.microsoft.com/office/powerpoint/2010/main" val="1394819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183499" y="2291221"/>
            <a:ext cx="6511328" cy="22998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2201332" y="41231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2201332" y="41891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2201332" y="42551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2201332" y="43211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2201332" y="43871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2201332" y="44531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2201332" y="45191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2201332" y="45850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2201332" y="46510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2201332" y="47170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2201332" y="47830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2201332" y="48490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2201332" y="49150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2201332" y="49810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2201332" y="50470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2201332" y="51130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2201332" y="51790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2201332" y="52450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2201332" y="53110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2201332" y="53769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2201332" y="54429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2201332" y="55089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2201332" y="55749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2201332" y="56409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2201332" y="57069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2201332" y="57729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2201332" y="58389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2201332" y="59049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2201332" y="59709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2201332" y="60369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2201332" y="61029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2201332" y="61689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2201332" y="62348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2201332" y="63008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2201332" y="63668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2201332" y="64328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2201332" y="64988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2201332" y="65648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2201332" y="66308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2201332" y="6696799"/>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4601953" y="1814850"/>
            <a:ext cx="84720" cy="3226301"/>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2201332" y="1636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2201332" y="2296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2201332" y="2956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2201332" y="3616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2201332" y="4275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2201332" y="4935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2201332" y="5595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2201332" y="6255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2201332" y="6915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2201332" y="7575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2201332" y="8235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2201332" y="8895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2201332" y="9555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2201332" y="10215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2201332" y="10875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2201332" y="11535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2201332" y="12195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2201332" y="12854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2201332" y="13514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2201332" y="14174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2201332" y="14834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2201332" y="15494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2201332" y="16154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2201332" y="16814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2201332" y="17474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2201332" y="18134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2201332" y="18794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2201332" y="19454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2201332" y="20114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2201332" y="20773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2201332" y="21433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2201332" y="22093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2201332" y="22753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2201332" y="23413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2201332" y="24073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2201332" y="24733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2201332" y="25393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2201332" y="26053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2201332" y="26713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2201332" y="27373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2201332" y="28033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2201332" y="28693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2201332" y="29352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2201332" y="30012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2201332" y="30672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2201332" y="31332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2201332" y="31992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2201332" y="32652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2201332" y="33312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2201332" y="33972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2201332" y="34632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2201332" y="35292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2201332" y="35952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2201332" y="36612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2201332" y="37271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2201332" y="37931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2201332" y="38591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2201332" y="39251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2201332" y="39911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2201332" y="40571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1785027" y="4525769"/>
            <a:ext cx="858905" cy="624862"/>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1262131" y="1030652"/>
            <a:ext cx="800219" cy="369332"/>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3798316" y="2111127"/>
            <a:ext cx="671979" cy="369332"/>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2607628" y="2305038"/>
            <a:ext cx="6511328" cy="221025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6997320" y="191169"/>
            <a:ext cx="84720" cy="3226301"/>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6997318" y="3448363"/>
            <a:ext cx="84720" cy="3226301"/>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6129563" y="731521"/>
            <a:ext cx="800219" cy="369332"/>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4983642" y="2289314"/>
            <a:ext cx="6511328" cy="22230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276769" y="1125887"/>
            <a:ext cx="351046" cy="4381298"/>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8504324" y="1573693"/>
            <a:ext cx="671979" cy="369332"/>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4170357" y="3850604"/>
            <a:ext cx="858905" cy="624862"/>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6602410" y="5045786"/>
            <a:ext cx="858905" cy="624862"/>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円/楕円 12"/>
          <p:cNvSpPr/>
          <p:nvPr/>
        </p:nvSpPr>
        <p:spPr>
          <a:xfrm>
            <a:off x="1309077" y="503206"/>
            <a:ext cx="1506545" cy="5839401"/>
          </a:xfrm>
          <a:prstGeom prst="ellipse">
            <a:avLst/>
          </a:prstGeom>
          <a:solidFill>
            <a:srgbClr val="FFFF66">
              <a:alpha val="69804"/>
            </a:srgbClr>
          </a:solidFill>
        </p:spPr>
        <p:txBody>
          <a:bodyPr wrap="square" rtlCol="0" anchor="ctr">
            <a:noAutofit/>
          </a:bodyPr>
          <a:lstStyle/>
          <a:p>
            <a:r>
              <a:rPr lang="ja-JP" altLang="en-US" sz="3200" dirty="0"/>
              <a:t>入力</a:t>
            </a:r>
            <a:endParaRPr lang="ja-JP" altLang="en-US" sz="3200" dirty="0">
              <a:solidFill>
                <a:schemeClr val="tx1"/>
              </a:solidFill>
            </a:endParaRPr>
          </a:p>
        </p:txBody>
      </p:sp>
      <p:sp>
        <p:nvSpPr>
          <p:cNvPr id="241" name="円/楕円 240"/>
          <p:cNvSpPr/>
          <p:nvPr/>
        </p:nvSpPr>
        <p:spPr>
          <a:xfrm>
            <a:off x="3148331" y="1201862"/>
            <a:ext cx="5353462" cy="4333260"/>
          </a:xfrm>
          <a:prstGeom prst="ellipse">
            <a:avLst/>
          </a:prstGeom>
          <a:solidFill>
            <a:srgbClr val="FFFF66">
              <a:alpha val="69804"/>
            </a:srgbClr>
          </a:solidFill>
        </p:spPr>
        <p:txBody>
          <a:bodyPr wrap="square" rtlCol="0" anchor="ctr">
            <a:noAutofit/>
          </a:bodyPr>
          <a:lstStyle/>
          <a:p>
            <a:pPr algn="ctr"/>
            <a:r>
              <a:rPr lang="ja-JP" altLang="en-US" sz="4000" dirty="0">
                <a:solidFill>
                  <a:schemeClr val="tx1"/>
                </a:solidFill>
              </a:rPr>
              <a:t>計算</a:t>
            </a:r>
            <a:endParaRPr lang="en-US" altLang="ja-JP" sz="4000" dirty="0">
              <a:solidFill>
                <a:schemeClr val="tx1"/>
              </a:solidFill>
            </a:endParaRPr>
          </a:p>
          <a:p>
            <a:pPr algn="ctr"/>
            <a:r>
              <a:rPr lang="ja-JP" altLang="en-US" sz="3200" dirty="0"/>
              <a:t>（膨大な量の</a:t>
            </a:r>
            <a:endParaRPr lang="en-US" altLang="ja-JP" sz="3200" dirty="0"/>
          </a:p>
          <a:p>
            <a:pPr algn="ctr"/>
            <a:r>
              <a:rPr lang="ja-JP" altLang="en-US" sz="3200" dirty="0"/>
              <a:t>掛け算と足し算</a:t>
            </a:r>
            <a:endParaRPr lang="en-US" altLang="ja-JP" sz="3200" dirty="0"/>
          </a:p>
          <a:p>
            <a:pPr algn="ctr"/>
            <a:r>
              <a:rPr lang="ja-JP" altLang="en-US" sz="3200" dirty="0"/>
              <a:t>と活性化関数）</a:t>
            </a:r>
            <a:endParaRPr lang="ja-JP" altLang="en-US" sz="4000" dirty="0">
              <a:solidFill>
                <a:schemeClr val="tx1"/>
              </a:solidFill>
            </a:endParaRPr>
          </a:p>
        </p:txBody>
      </p:sp>
      <p:sp>
        <p:nvSpPr>
          <p:cNvPr id="242" name="円/楕円 241"/>
          <p:cNvSpPr/>
          <p:nvPr/>
        </p:nvSpPr>
        <p:spPr>
          <a:xfrm>
            <a:off x="8795672" y="196910"/>
            <a:ext cx="1506545" cy="5839401"/>
          </a:xfrm>
          <a:prstGeom prst="ellipse">
            <a:avLst/>
          </a:prstGeom>
          <a:solidFill>
            <a:srgbClr val="FFFF66">
              <a:alpha val="69804"/>
            </a:srgbClr>
          </a:solidFill>
        </p:spPr>
        <p:txBody>
          <a:bodyPr wrap="square" rtlCol="0" anchor="ctr">
            <a:noAutofit/>
          </a:bodyPr>
          <a:lstStyle/>
          <a:p>
            <a:r>
              <a:rPr lang="ja-JP" altLang="en-US" sz="3200" dirty="0">
                <a:solidFill>
                  <a:schemeClr val="tx1"/>
                </a:solidFill>
              </a:rPr>
              <a:t>出力</a:t>
            </a:r>
          </a:p>
        </p:txBody>
      </p:sp>
      <p:sp>
        <p:nvSpPr>
          <p:cNvPr id="14" name="右矢印 13"/>
          <p:cNvSpPr/>
          <p:nvPr/>
        </p:nvSpPr>
        <p:spPr>
          <a:xfrm>
            <a:off x="2586671" y="2279319"/>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右矢印 242"/>
          <p:cNvSpPr/>
          <p:nvPr/>
        </p:nvSpPr>
        <p:spPr>
          <a:xfrm>
            <a:off x="7279659" y="2069166"/>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テキスト ボックス 243"/>
          <p:cNvSpPr txBox="1"/>
          <p:nvPr/>
        </p:nvSpPr>
        <p:spPr>
          <a:xfrm>
            <a:off x="1728358" y="238351"/>
            <a:ext cx="8802410"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kumimoji="1" lang="ja-JP" altLang="en-US" sz="2800" dirty="0"/>
              <a:t>このくらいの数のニューラルネットワークを使うと、</a:t>
            </a:r>
            <a:endParaRPr kumimoji="1" lang="en-US" altLang="ja-JP" sz="2800" dirty="0"/>
          </a:p>
          <a:p>
            <a:r>
              <a:rPr kumimoji="1" lang="ja-JP" altLang="en-US" sz="2800" dirty="0"/>
              <a:t>手書きの文字認識ができちゃいます。</a:t>
            </a:r>
          </a:p>
        </p:txBody>
      </p:sp>
      <p:sp>
        <p:nvSpPr>
          <p:cNvPr id="25" name="スライド番号プレースホルダー 24"/>
          <p:cNvSpPr>
            <a:spLocks noGrp="1"/>
          </p:cNvSpPr>
          <p:nvPr>
            <p:ph type="sldNum" sz="quarter" idx="12"/>
          </p:nvPr>
        </p:nvSpPr>
        <p:spPr/>
        <p:txBody>
          <a:bodyPr/>
          <a:lstStyle/>
          <a:p>
            <a:fld id="{8AEBDCA3-918C-4541-BF84-4F93CF1796EA}" type="slidenum">
              <a:rPr kumimoji="1" lang="ja-JP" altLang="en-US" smtClean="0"/>
              <a:t>11</a:t>
            </a:fld>
            <a:endParaRPr kumimoji="1" lang="ja-JP" altLang="en-US"/>
          </a:p>
        </p:txBody>
      </p:sp>
    </p:spTree>
    <p:extLst>
      <p:ext uri="{BB962C8B-B14F-4D97-AF65-F5344CB8AC3E}">
        <p14:creationId xmlns:p14="http://schemas.microsoft.com/office/powerpoint/2010/main" val="3663516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normAutofit/>
          </a:bodyPr>
          <a:lstStyle/>
          <a:p>
            <a:r>
              <a:rPr kumimoji="1" lang="ja-JP" altLang="en-US" dirty="0"/>
              <a:t>手書き文字</a:t>
            </a:r>
            <a:r>
              <a:rPr kumimoji="1" lang="en-US" altLang="ja-JP" dirty="0"/>
              <a:t>(</a:t>
            </a:r>
            <a:r>
              <a:rPr kumimoji="1" lang="ja-JP" altLang="en-US" dirty="0"/>
              <a:t>数字</a:t>
            </a:r>
            <a:r>
              <a:rPr kumimoji="1" lang="en-US" altLang="ja-JP" dirty="0"/>
              <a:t>)</a:t>
            </a:r>
            <a:r>
              <a:rPr kumimoji="1" lang="ja-JP" altLang="en-US" dirty="0"/>
              <a:t>認識をさせてみる</a:t>
            </a:r>
          </a:p>
        </p:txBody>
      </p:sp>
      <p:sp>
        <p:nvSpPr>
          <p:cNvPr id="10" name="楕円 9"/>
          <p:cNvSpPr/>
          <p:nvPr/>
        </p:nvSpPr>
        <p:spPr>
          <a:xfrm>
            <a:off x="2086378"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手書き文字認識</a:t>
            </a:r>
          </a:p>
        </p:txBody>
      </p:sp>
      <p:sp>
        <p:nvSpPr>
          <p:cNvPr id="11" name="楕円 10"/>
          <p:cNvSpPr/>
          <p:nvPr/>
        </p:nvSpPr>
        <p:spPr>
          <a:xfrm>
            <a:off x="6875173"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ディープラーニング</a:t>
            </a:r>
          </a:p>
        </p:txBody>
      </p:sp>
      <p:sp>
        <p:nvSpPr>
          <p:cNvPr id="13" name="矢印: 左右 12"/>
          <p:cNvSpPr/>
          <p:nvPr/>
        </p:nvSpPr>
        <p:spPr>
          <a:xfrm>
            <a:off x="5311463" y="3322749"/>
            <a:ext cx="1455312" cy="81136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5563668" y="1975856"/>
            <a:ext cx="950901" cy="1862048"/>
          </a:xfrm>
          <a:prstGeom prst="rect">
            <a:avLst/>
          </a:prstGeom>
          <a:noFill/>
        </p:spPr>
        <p:txBody>
          <a:bodyPr wrap="none" rtlCol="0">
            <a:spAutoFit/>
          </a:bodyPr>
          <a:lstStyle/>
          <a:p>
            <a:r>
              <a:rPr kumimoji="1" lang="en-US" altLang="ja-JP" sz="11500" dirty="0"/>
              <a:t>?</a:t>
            </a:r>
            <a:endParaRPr kumimoji="1" lang="ja-JP" altLang="en-US" sz="11500" dirty="0"/>
          </a:p>
        </p:txBody>
      </p:sp>
      <p:sp>
        <p:nvSpPr>
          <p:cNvPr id="15" name="テキスト ボックス 14"/>
          <p:cNvSpPr txBox="1"/>
          <p:nvPr/>
        </p:nvSpPr>
        <p:spPr>
          <a:xfrm>
            <a:off x="4508300" y="4233593"/>
            <a:ext cx="3005951" cy="400110"/>
          </a:xfrm>
          <a:prstGeom prst="rect">
            <a:avLst/>
          </a:prstGeom>
          <a:noFill/>
        </p:spPr>
        <p:txBody>
          <a:bodyPr wrap="none" rtlCol="0">
            <a:spAutoFit/>
          </a:bodyPr>
          <a:lstStyle/>
          <a:p>
            <a:r>
              <a:rPr lang="ja-JP" altLang="en-US" sz="2000" dirty="0"/>
              <a:t>一体どう結びつくのか？</a:t>
            </a:r>
            <a:endParaRPr kumimoji="1" lang="ja-JP" altLang="en-US" sz="2000" dirty="0"/>
          </a:p>
        </p:txBody>
      </p:sp>
      <p:sp>
        <p:nvSpPr>
          <p:cNvPr id="8" name="テキスト ボックス 7">
            <a:extLst>
              <a:ext uri="{FF2B5EF4-FFF2-40B4-BE49-F238E27FC236}">
                <a16:creationId xmlns:a16="http://schemas.microsoft.com/office/drawing/2014/main" id="{25BC232E-53AB-41DE-9BCD-D92D66567AF7}"/>
              </a:ext>
            </a:extLst>
          </p:cNvPr>
          <p:cNvSpPr txBox="1"/>
          <p:nvPr/>
        </p:nvSpPr>
        <p:spPr>
          <a:xfrm>
            <a:off x="5563668" y="6187625"/>
            <a:ext cx="6340197" cy="400110"/>
          </a:xfrm>
          <a:prstGeom prst="rect">
            <a:avLst/>
          </a:prstGeom>
          <a:noFill/>
        </p:spPr>
        <p:txBody>
          <a:bodyPr wrap="none" rtlCol="0">
            <a:spAutoFit/>
          </a:bodyPr>
          <a:lstStyle/>
          <a:p>
            <a:r>
              <a:rPr kumimoji="1" lang="ja-JP" altLang="en-US" sz="2000" dirty="0"/>
              <a:t>人間が文字認識する、をホワイトボード</a:t>
            </a:r>
            <a:r>
              <a:rPr lang="ja-JP" altLang="en-US" sz="2000" dirty="0"/>
              <a:t>でやってみる</a:t>
            </a:r>
            <a:endParaRPr kumimoji="1" lang="ja-JP" altLang="en-US" sz="2000" dirty="0"/>
          </a:p>
        </p:txBody>
      </p:sp>
      <p:sp>
        <p:nvSpPr>
          <p:cNvPr id="9" name="スライド番号プレースホルダー 2">
            <a:extLst>
              <a:ext uri="{FF2B5EF4-FFF2-40B4-BE49-F238E27FC236}">
                <a16:creationId xmlns:a16="http://schemas.microsoft.com/office/drawing/2014/main" id="{0EE18C65-E6E1-4BDB-8B3C-DD60EC418402}"/>
              </a:ext>
            </a:extLst>
          </p:cNvPr>
          <p:cNvSpPr>
            <a:spLocks noGrp="1"/>
          </p:cNvSpPr>
          <p:nvPr>
            <p:ph type="sldNum" sz="quarter" idx="12"/>
          </p:nvPr>
        </p:nvSpPr>
        <p:spPr>
          <a:xfrm>
            <a:off x="8610600" y="6356350"/>
            <a:ext cx="2743200" cy="365125"/>
          </a:xfrm>
        </p:spPr>
        <p:txBody>
          <a:bodyPr/>
          <a:lstStyle/>
          <a:p>
            <a:fld id="{8AEBDCA3-918C-4541-BF84-4F93CF1796EA}" type="slidenum">
              <a:rPr lang="ja-JP" altLang="en-US" smtClean="0"/>
              <a:pPr/>
              <a:t>12</a:t>
            </a:fld>
            <a:endParaRPr lang="ja-JP" altLang="en-US"/>
          </a:p>
        </p:txBody>
      </p:sp>
    </p:spTree>
    <p:extLst>
      <p:ext uri="{BB962C8B-B14F-4D97-AF65-F5344CB8AC3E}">
        <p14:creationId xmlns:p14="http://schemas.microsoft.com/office/powerpoint/2010/main" val="372844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p:nvPr/>
        </p:nvCxnSpPr>
        <p:spPr>
          <a:xfrm>
            <a:off x="1984664" y="2975695"/>
            <a:ext cx="9705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984663" y="4960383"/>
            <a:ext cx="970510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a:t>ディープラーニングの全体の流れ</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13</a:t>
            </a:fld>
            <a:endParaRPr kumimoji="1" lang="ja-JP" altLang="en-US"/>
          </a:p>
        </p:txBody>
      </p:sp>
      <p:graphicFrame>
        <p:nvGraphicFramePr>
          <p:cNvPr id="4" name="図表 3">
            <a:extLst>
              <a:ext uri="{FF2B5EF4-FFF2-40B4-BE49-F238E27FC236}">
                <a16:creationId xmlns:a16="http://schemas.microsoft.com/office/drawing/2014/main" id="{2FD5F94A-07B3-4336-9E2A-417A944C5A76}"/>
              </a:ext>
            </a:extLst>
          </p:cNvPr>
          <p:cNvGraphicFramePr/>
          <p:nvPr>
            <p:extLst>
              <p:ext uri="{D42A27DB-BD31-4B8C-83A1-F6EECF244321}">
                <p14:modId xmlns:p14="http://schemas.microsoft.com/office/powerpoint/2010/main" val="1691769798"/>
              </p:ext>
            </p:extLst>
          </p:nvPr>
        </p:nvGraphicFramePr>
        <p:xfrm>
          <a:off x="213591" y="1552488"/>
          <a:ext cx="2488046" cy="4811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図 4">
            <a:extLst>
              <a:ext uri="{FF2B5EF4-FFF2-40B4-BE49-F238E27FC236}">
                <a16:creationId xmlns:a16="http://schemas.microsoft.com/office/drawing/2014/main" id="{AB19AA7A-8A50-4C74-8F22-EF43B55E461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618510" y="1286136"/>
            <a:ext cx="1693718" cy="1689559"/>
          </a:xfrm>
          <a:prstGeom prst="ellipse">
            <a:avLst/>
          </a:prstGeom>
          <a:ln>
            <a:noFill/>
          </a:ln>
          <a:effectLst>
            <a:softEdge rad="112500"/>
          </a:effectLst>
        </p:spPr>
      </p:pic>
      <p:sp>
        <p:nvSpPr>
          <p:cNvPr id="6" name="正方形/長方形 5">
            <a:extLst>
              <a:ext uri="{FF2B5EF4-FFF2-40B4-BE49-F238E27FC236}">
                <a16:creationId xmlns:a16="http://schemas.microsoft.com/office/drawing/2014/main" id="{759B3008-A3D0-4BFC-B90A-4693BC88B629}"/>
              </a:ext>
            </a:extLst>
          </p:cNvPr>
          <p:cNvSpPr/>
          <p:nvPr/>
        </p:nvSpPr>
        <p:spPr>
          <a:xfrm>
            <a:off x="4386914" y="1611908"/>
            <a:ext cx="4034861" cy="1107996"/>
          </a:xfrm>
          <a:prstGeom prst="rect">
            <a:avLst/>
          </a:prstGeom>
        </p:spPr>
        <p:txBody>
          <a:bodyPr wrap="square">
            <a:spAutoFit/>
          </a:bodyPr>
          <a:lstStyle/>
          <a:p>
            <a:r>
              <a:rPr lang="en-US" altLang="ja-JP" dirty="0"/>
              <a:t>MNIST</a:t>
            </a:r>
            <a:r>
              <a:rPr lang="ja-JP" altLang="en-US" dirty="0"/>
              <a:t>手書き文字データ</a:t>
            </a:r>
            <a:endParaRPr lang="en-US" altLang="ja-JP" dirty="0"/>
          </a:p>
          <a:p>
            <a:r>
              <a:rPr lang="ja-JP" altLang="en-US" sz="1200" dirty="0"/>
              <a:t>http://yann.lecun.com/exdb/mnist/</a:t>
            </a:r>
            <a:endParaRPr lang="en-US" altLang="ja-JP" sz="1200" dirty="0"/>
          </a:p>
          <a:p>
            <a:pPr marL="285750" indent="-285750">
              <a:buFont typeface="Arial" panose="020B0604020202020204" pitchFamily="34" charset="0"/>
              <a:buChar char="•"/>
            </a:pPr>
            <a:r>
              <a:rPr lang="en-US" altLang="ja-JP" dirty="0"/>
              <a:t>6</a:t>
            </a:r>
            <a:r>
              <a:rPr lang="ja-JP" altLang="en-US" dirty="0"/>
              <a:t>万文字分の学習用データ</a:t>
            </a:r>
            <a:endParaRPr lang="en-US" altLang="ja-JP" dirty="0"/>
          </a:p>
          <a:p>
            <a:pPr marL="285750" indent="-285750">
              <a:buFont typeface="Arial" panose="020B0604020202020204" pitchFamily="34" charset="0"/>
              <a:buChar char="•"/>
            </a:pPr>
            <a:r>
              <a:rPr lang="en-US" altLang="ja-JP" dirty="0"/>
              <a:t>1</a:t>
            </a:r>
            <a:r>
              <a:rPr lang="ja-JP" altLang="en-US" dirty="0"/>
              <a:t>万文字分の検証用データ</a:t>
            </a:r>
            <a:endParaRPr lang="en-US" altLang="ja-JP" dirty="0"/>
          </a:p>
        </p:txBody>
      </p:sp>
      <p:sp>
        <p:nvSpPr>
          <p:cNvPr id="31" name="正方形/長方形 30"/>
          <p:cNvSpPr/>
          <p:nvPr/>
        </p:nvSpPr>
        <p:spPr>
          <a:xfrm>
            <a:off x="7123945" y="3413482"/>
            <a:ext cx="4207593" cy="1200329"/>
          </a:xfrm>
          <a:prstGeom prst="rect">
            <a:avLst/>
          </a:prstGeom>
        </p:spPr>
        <p:txBody>
          <a:bodyPr wrap="square">
            <a:spAutoFit/>
          </a:bodyPr>
          <a:lstStyle/>
          <a:p>
            <a:r>
              <a:rPr lang="en-US" altLang="ja-JP" dirty="0"/>
              <a:t>6</a:t>
            </a:r>
            <a:r>
              <a:rPr lang="ja-JP" altLang="en-US" dirty="0"/>
              <a:t>万文字分の学習用データを使って、入力した手書き文字に対応した出力が得られるようにパラメータ</a:t>
            </a:r>
            <a:r>
              <a:rPr lang="en-US" altLang="ja-JP" dirty="0"/>
              <a:t>W1, W2, W3, b1, b2, b3 </a:t>
            </a:r>
            <a:r>
              <a:rPr lang="ja-JP" altLang="en-US" dirty="0"/>
              <a:t>を調整</a:t>
            </a:r>
            <a:endParaRPr lang="en-US" altLang="ja-JP" dirty="0"/>
          </a:p>
        </p:txBody>
      </p:sp>
      <p:grpSp>
        <p:nvGrpSpPr>
          <p:cNvPr id="82" name="グループ化 81"/>
          <p:cNvGrpSpPr/>
          <p:nvPr/>
        </p:nvGrpSpPr>
        <p:grpSpPr>
          <a:xfrm>
            <a:off x="7358859" y="4832819"/>
            <a:ext cx="2361773" cy="2055368"/>
            <a:chOff x="7871985" y="2137314"/>
            <a:chExt cx="3459497" cy="3010680"/>
          </a:xfrm>
        </p:grpSpPr>
        <p:pic>
          <p:nvPicPr>
            <p:cNvPr id="83" name="図 8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871985" y="2512704"/>
              <a:ext cx="3021950" cy="2372044"/>
            </a:xfrm>
            <a:prstGeom prst="rect">
              <a:avLst/>
            </a:prstGeom>
          </p:spPr>
        </p:pic>
        <p:sp>
          <p:nvSpPr>
            <p:cNvPr id="84" name="テキスト ボックス 83"/>
            <p:cNvSpPr txBox="1"/>
            <p:nvPr/>
          </p:nvSpPr>
          <p:spPr>
            <a:xfrm>
              <a:off x="10855686" y="2998260"/>
              <a:ext cx="212611" cy="178766"/>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85" name="テキスト ボックス 84"/>
            <p:cNvSpPr txBox="1"/>
            <p:nvPr/>
          </p:nvSpPr>
          <p:spPr>
            <a:xfrm>
              <a:off x="10855686" y="2835637"/>
              <a:ext cx="212611" cy="178766"/>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86" name="テキスト ボックス 85"/>
            <p:cNvSpPr txBox="1"/>
            <p:nvPr/>
          </p:nvSpPr>
          <p:spPr>
            <a:xfrm>
              <a:off x="10855686" y="3160884"/>
              <a:ext cx="212611" cy="178766"/>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87" name="テキスト ボックス 86"/>
            <p:cNvSpPr txBox="1"/>
            <p:nvPr/>
          </p:nvSpPr>
          <p:spPr>
            <a:xfrm>
              <a:off x="10855686" y="3323509"/>
              <a:ext cx="212611" cy="178766"/>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88" name="テキスト ボックス 87"/>
            <p:cNvSpPr txBox="1"/>
            <p:nvPr/>
          </p:nvSpPr>
          <p:spPr>
            <a:xfrm>
              <a:off x="10855686" y="3648758"/>
              <a:ext cx="212611" cy="178766"/>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89" name="テキスト ボックス 88"/>
            <p:cNvSpPr txBox="1"/>
            <p:nvPr/>
          </p:nvSpPr>
          <p:spPr>
            <a:xfrm>
              <a:off x="10855686" y="3486133"/>
              <a:ext cx="212611" cy="178766"/>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90" name="テキスト ボックス 89"/>
            <p:cNvSpPr txBox="1"/>
            <p:nvPr/>
          </p:nvSpPr>
          <p:spPr>
            <a:xfrm>
              <a:off x="10855686" y="3811383"/>
              <a:ext cx="212611" cy="178766"/>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91" name="テキスト ボックス 90"/>
            <p:cNvSpPr txBox="1"/>
            <p:nvPr/>
          </p:nvSpPr>
          <p:spPr>
            <a:xfrm>
              <a:off x="10855686" y="3974008"/>
              <a:ext cx="212611" cy="178766"/>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92" name="テキスト ボックス 91"/>
            <p:cNvSpPr txBox="1"/>
            <p:nvPr/>
          </p:nvSpPr>
          <p:spPr>
            <a:xfrm>
              <a:off x="10855686" y="4299257"/>
              <a:ext cx="212611" cy="178766"/>
            </a:xfrm>
            <a:prstGeom prst="rect">
              <a:avLst/>
            </a:prstGeom>
            <a:noFill/>
          </p:spPr>
          <p:txBody>
            <a:bodyPr wrap="square" rtlCol="0">
              <a:spAutoFit/>
            </a:bodyPr>
            <a:lstStyle/>
            <a:p>
              <a:r>
                <a:rPr kumimoji="1" lang="en-US" altLang="ja-JP" sz="100" dirty="0"/>
                <a:t>9</a:t>
              </a:r>
              <a:endParaRPr kumimoji="1" lang="ja-JP" altLang="en-US" sz="100" dirty="0"/>
            </a:p>
          </p:txBody>
        </p:sp>
        <p:sp>
          <p:nvSpPr>
            <p:cNvPr id="93" name="テキスト ボックス 92"/>
            <p:cNvSpPr txBox="1"/>
            <p:nvPr/>
          </p:nvSpPr>
          <p:spPr>
            <a:xfrm>
              <a:off x="10855686" y="4136630"/>
              <a:ext cx="212611" cy="178766"/>
            </a:xfrm>
            <a:prstGeom prst="rect">
              <a:avLst/>
            </a:prstGeom>
            <a:noFill/>
          </p:spPr>
          <p:txBody>
            <a:bodyPr wrap="square" rtlCol="0">
              <a:spAutoFit/>
            </a:bodyPr>
            <a:lstStyle/>
            <a:p>
              <a:r>
                <a:rPr lang="en-US" altLang="ja-JP" sz="100" dirty="0"/>
                <a:t>8</a:t>
              </a:r>
              <a:endParaRPr kumimoji="1" lang="ja-JP" altLang="en-US" sz="100" dirty="0"/>
            </a:p>
          </p:txBody>
        </p:sp>
        <p:sp>
          <p:nvSpPr>
            <p:cNvPr id="94" name="テキスト ボックス 93"/>
            <p:cNvSpPr txBox="1"/>
            <p:nvPr/>
          </p:nvSpPr>
          <p:spPr>
            <a:xfrm>
              <a:off x="8405284" y="3512459"/>
              <a:ext cx="686863" cy="459682"/>
            </a:xfrm>
            <a:prstGeom prst="rect">
              <a:avLst/>
            </a:prstGeom>
            <a:noFill/>
          </p:spPr>
          <p:txBody>
            <a:bodyPr wrap="none" rtlCol="0">
              <a:spAutoFit/>
            </a:bodyPr>
            <a:lstStyle/>
            <a:p>
              <a:r>
                <a:rPr kumimoji="1" lang="en-US" altLang="ja-JP" sz="1200" b="1" dirty="0">
                  <a:solidFill>
                    <a:schemeClr val="accent2"/>
                  </a:solidFill>
                </a:rPr>
                <a:t>W1</a:t>
              </a:r>
              <a:endParaRPr kumimoji="1" lang="ja-JP" altLang="en-US" sz="1200" b="1" dirty="0">
                <a:solidFill>
                  <a:schemeClr val="accent2"/>
                </a:solidFill>
              </a:endParaRPr>
            </a:p>
          </p:txBody>
        </p:sp>
        <p:sp>
          <p:nvSpPr>
            <p:cNvPr id="95" name="テキスト ボックス 94"/>
            <p:cNvSpPr txBox="1"/>
            <p:nvPr/>
          </p:nvSpPr>
          <p:spPr>
            <a:xfrm>
              <a:off x="9258975" y="3493705"/>
              <a:ext cx="686863" cy="459682"/>
            </a:xfrm>
            <a:prstGeom prst="rect">
              <a:avLst/>
            </a:prstGeom>
            <a:noFill/>
          </p:spPr>
          <p:txBody>
            <a:bodyPr wrap="none" rtlCol="0">
              <a:spAutoFit/>
            </a:bodyPr>
            <a:lstStyle/>
            <a:p>
              <a:r>
                <a:rPr kumimoji="1" lang="en-US" altLang="ja-JP" sz="1200" b="1" dirty="0">
                  <a:solidFill>
                    <a:schemeClr val="accent2"/>
                  </a:solidFill>
                </a:rPr>
                <a:t>W2</a:t>
              </a:r>
              <a:endParaRPr kumimoji="1" lang="ja-JP" altLang="en-US" sz="1200" b="1" dirty="0">
                <a:solidFill>
                  <a:schemeClr val="accent2"/>
                </a:solidFill>
              </a:endParaRPr>
            </a:p>
          </p:txBody>
        </p:sp>
        <p:sp>
          <p:nvSpPr>
            <p:cNvPr id="96" name="テキスト ボックス 95"/>
            <p:cNvSpPr txBox="1"/>
            <p:nvPr/>
          </p:nvSpPr>
          <p:spPr>
            <a:xfrm>
              <a:off x="10112663" y="3493717"/>
              <a:ext cx="686863" cy="459682"/>
            </a:xfrm>
            <a:prstGeom prst="rect">
              <a:avLst/>
            </a:prstGeom>
            <a:noFill/>
          </p:spPr>
          <p:txBody>
            <a:bodyPr wrap="none" rtlCol="0">
              <a:spAutoFit/>
            </a:bodyPr>
            <a:lstStyle/>
            <a:p>
              <a:r>
                <a:rPr kumimoji="1" lang="en-US" altLang="ja-JP" sz="1200" b="1" dirty="0">
                  <a:solidFill>
                    <a:schemeClr val="accent2"/>
                  </a:solidFill>
                </a:rPr>
                <a:t>W3</a:t>
              </a:r>
              <a:endParaRPr kumimoji="1" lang="ja-JP" altLang="en-US" sz="1200" b="1" dirty="0">
                <a:solidFill>
                  <a:schemeClr val="accent2"/>
                </a:solidFill>
              </a:endParaRPr>
            </a:p>
          </p:txBody>
        </p:sp>
        <p:sp>
          <p:nvSpPr>
            <p:cNvPr id="97" name="テキスト ボックス 96"/>
            <p:cNvSpPr txBox="1"/>
            <p:nvPr/>
          </p:nvSpPr>
          <p:spPr>
            <a:xfrm>
              <a:off x="8082104" y="4892616"/>
              <a:ext cx="222128" cy="255378"/>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98" name="テキスト ボックス 97"/>
            <p:cNvSpPr txBox="1"/>
            <p:nvPr/>
          </p:nvSpPr>
          <p:spPr>
            <a:xfrm>
              <a:off x="8834016" y="2819764"/>
              <a:ext cx="609716" cy="459682"/>
            </a:xfrm>
            <a:prstGeom prst="rect">
              <a:avLst/>
            </a:prstGeom>
            <a:noFill/>
          </p:spPr>
          <p:txBody>
            <a:bodyPr wrap="none" rtlCol="0">
              <a:spAutoFit/>
            </a:bodyPr>
            <a:lstStyle/>
            <a:p>
              <a:r>
                <a:rPr kumimoji="1" lang="en-US" altLang="ja-JP" sz="1200" b="1" dirty="0">
                  <a:solidFill>
                    <a:schemeClr val="accent2"/>
                  </a:solidFill>
                </a:rPr>
                <a:t>b1</a:t>
              </a:r>
              <a:endParaRPr kumimoji="1" lang="ja-JP" altLang="en-US" sz="1200" b="1" dirty="0">
                <a:solidFill>
                  <a:schemeClr val="accent2"/>
                </a:solidFill>
              </a:endParaRPr>
            </a:p>
          </p:txBody>
        </p:sp>
        <p:sp>
          <p:nvSpPr>
            <p:cNvPr id="99" name="テキスト ボックス 98"/>
            <p:cNvSpPr txBox="1"/>
            <p:nvPr/>
          </p:nvSpPr>
          <p:spPr>
            <a:xfrm>
              <a:off x="9692403" y="2280108"/>
              <a:ext cx="609716" cy="459682"/>
            </a:xfrm>
            <a:prstGeom prst="rect">
              <a:avLst/>
            </a:prstGeom>
            <a:noFill/>
          </p:spPr>
          <p:txBody>
            <a:bodyPr wrap="none" rtlCol="0">
              <a:spAutoFit/>
            </a:bodyPr>
            <a:lstStyle/>
            <a:p>
              <a:r>
                <a:rPr kumimoji="1" lang="en-US" altLang="ja-JP" sz="1200" b="1" dirty="0">
                  <a:solidFill>
                    <a:schemeClr val="accent2"/>
                  </a:solidFill>
                </a:rPr>
                <a:t>b2</a:t>
              </a:r>
              <a:endParaRPr kumimoji="1" lang="ja-JP" altLang="en-US" sz="1200" b="1" dirty="0">
                <a:solidFill>
                  <a:schemeClr val="accent2"/>
                </a:solidFill>
              </a:endParaRPr>
            </a:p>
          </p:txBody>
        </p:sp>
        <p:sp>
          <p:nvSpPr>
            <p:cNvPr id="100" name="テキスト ボックス 99"/>
            <p:cNvSpPr txBox="1"/>
            <p:nvPr/>
          </p:nvSpPr>
          <p:spPr>
            <a:xfrm>
              <a:off x="10601249" y="2572976"/>
              <a:ext cx="609716" cy="459682"/>
            </a:xfrm>
            <a:prstGeom prst="rect">
              <a:avLst/>
            </a:prstGeom>
            <a:noFill/>
          </p:spPr>
          <p:txBody>
            <a:bodyPr wrap="none" rtlCol="0">
              <a:spAutoFit/>
            </a:bodyPr>
            <a:lstStyle/>
            <a:p>
              <a:r>
                <a:rPr kumimoji="1" lang="en-US" altLang="ja-JP" sz="1200" b="1" dirty="0">
                  <a:solidFill>
                    <a:schemeClr val="accent2"/>
                  </a:solidFill>
                </a:rPr>
                <a:t>b3</a:t>
              </a:r>
              <a:endParaRPr kumimoji="1" lang="ja-JP" altLang="en-US" sz="1200" b="1" dirty="0">
                <a:solidFill>
                  <a:schemeClr val="accent2"/>
                </a:solidFill>
              </a:endParaRPr>
            </a:p>
          </p:txBody>
        </p:sp>
        <p:sp>
          <p:nvSpPr>
            <p:cNvPr id="101" name="テキスト ボックス 100"/>
            <p:cNvSpPr txBox="1"/>
            <p:nvPr/>
          </p:nvSpPr>
          <p:spPr>
            <a:xfrm>
              <a:off x="9036788" y="4299257"/>
              <a:ext cx="350989" cy="357531"/>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102" name="テキスト ボックス 101"/>
            <p:cNvSpPr txBox="1"/>
            <p:nvPr/>
          </p:nvSpPr>
          <p:spPr>
            <a:xfrm>
              <a:off x="9926090" y="4769490"/>
              <a:ext cx="350989" cy="357531"/>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103" name="テキスト ボックス 102"/>
            <p:cNvSpPr txBox="1"/>
            <p:nvPr/>
          </p:nvSpPr>
          <p:spPr>
            <a:xfrm>
              <a:off x="10696626" y="4465516"/>
              <a:ext cx="350989" cy="357531"/>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104" name="テキスト ボックス 103"/>
            <p:cNvSpPr txBox="1"/>
            <p:nvPr/>
          </p:nvSpPr>
          <p:spPr>
            <a:xfrm>
              <a:off x="8255461" y="3774348"/>
              <a:ext cx="1072591" cy="434144"/>
            </a:xfrm>
            <a:prstGeom prst="rect">
              <a:avLst/>
            </a:prstGeom>
            <a:noFill/>
          </p:spPr>
          <p:txBody>
            <a:bodyPr wrap="none" rtlCol="0">
              <a:spAutoFit/>
            </a:bodyPr>
            <a:lstStyle/>
            <a:p>
              <a:r>
                <a:rPr kumimoji="1" lang="en-US" altLang="ja-JP" sz="1050" dirty="0">
                  <a:solidFill>
                    <a:schemeClr val="accent2"/>
                  </a:solidFill>
                </a:rPr>
                <a:t>50x784</a:t>
              </a:r>
              <a:endParaRPr kumimoji="1" lang="ja-JP" altLang="en-US" sz="1050" dirty="0">
                <a:solidFill>
                  <a:schemeClr val="accent2"/>
                </a:solidFill>
              </a:endParaRPr>
            </a:p>
          </p:txBody>
        </p:sp>
        <p:sp>
          <p:nvSpPr>
            <p:cNvPr id="105" name="テキスト ボックス 104"/>
            <p:cNvSpPr txBox="1"/>
            <p:nvPr/>
          </p:nvSpPr>
          <p:spPr>
            <a:xfrm>
              <a:off x="9127359" y="3754404"/>
              <a:ext cx="1072591" cy="434144"/>
            </a:xfrm>
            <a:prstGeom prst="rect">
              <a:avLst/>
            </a:prstGeom>
            <a:noFill/>
          </p:spPr>
          <p:txBody>
            <a:bodyPr wrap="none" rtlCol="0">
              <a:spAutoFit/>
            </a:bodyPr>
            <a:lstStyle/>
            <a:p>
              <a:r>
                <a:rPr kumimoji="1" lang="en-US" altLang="ja-JP" sz="1050" dirty="0">
                  <a:solidFill>
                    <a:schemeClr val="accent2"/>
                  </a:solidFill>
                </a:rPr>
                <a:t>100x50</a:t>
              </a:r>
              <a:endParaRPr kumimoji="1" lang="ja-JP" altLang="en-US" sz="1050" dirty="0">
                <a:solidFill>
                  <a:schemeClr val="accent2"/>
                </a:solidFill>
              </a:endParaRPr>
            </a:p>
          </p:txBody>
        </p:sp>
        <p:sp>
          <p:nvSpPr>
            <p:cNvPr id="106" name="テキスト ボックス 105"/>
            <p:cNvSpPr txBox="1"/>
            <p:nvPr/>
          </p:nvSpPr>
          <p:spPr>
            <a:xfrm>
              <a:off x="10023229" y="3757066"/>
              <a:ext cx="1072591" cy="434144"/>
            </a:xfrm>
            <a:prstGeom prst="rect">
              <a:avLst/>
            </a:prstGeom>
            <a:noFill/>
          </p:spPr>
          <p:txBody>
            <a:bodyPr wrap="none" rtlCol="0">
              <a:spAutoFit/>
            </a:bodyPr>
            <a:lstStyle/>
            <a:p>
              <a:r>
                <a:rPr kumimoji="1" lang="en-US" altLang="ja-JP" sz="1050" dirty="0">
                  <a:solidFill>
                    <a:schemeClr val="accent2"/>
                  </a:solidFill>
                </a:rPr>
                <a:t>10x100</a:t>
              </a:r>
              <a:endParaRPr kumimoji="1" lang="ja-JP" altLang="en-US" sz="1050" dirty="0">
                <a:solidFill>
                  <a:schemeClr val="accent2"/>
                </a:solidFill>
              </a:endParaRPr>
            </a:p>
          </p:txBody>
        </p:sp>
        <p:pic>
          <p:nvPicPr>
            <p:cNvPr id="107" name="図 106"/>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975569" y="2623405"/>
              <a:ext cx="592032" cy="558520"/>
            </a:xfrm>
            <a:prstGeom prst="rect">
              <a:avLst/>
            </a:prstGeom>
          </p:spPr>
        </p:pic>
        <p:pic>
          <p:nvPicPr>
            <p:cNvPr id="108" name="図 107"/>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583322" y="3342919"/>
              <a:ext cx="592032" cy="558520"/>
            </a:xfrm>
            <a:prstGeom prst="rect">
              <a:avLst/>
            </a:prstGeom>
          </p:spPr>
        </p:pic>
        <p:pic>
          <p:nvPicPr>
            <p:cNvPr id="109" name="図 108"/>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461656" y="3326074"/>
              <a:ext cx="592032" cy="558520"/>
            </a:xfrm>
            <a:prstGeom prst="rect">
              <a:avLst/>
            </a:prstGeom>
          </p:spPr>
        </p:pic>
        <p:pic>
          <p:nvPicPr>
            <p:cNvPr id="110" name="図 109"/>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339990" y="3381421"/>
              <a:ext cx="592032" cy="558520"/>
            </a:xfrm>
            <a:prstGeom prst="rect">
              <a:avLst/>
            </a:prstGeom>
          </p:spPr>
        </p:pic>
        <p:pic>
          <p:nvPicPr>
            <p:cNvPr id="111" name="図 110"/>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832240" y="2137314"/>
              <a:ext cx="592032" cy="558520"/>
            </a:xfrm>
            <a:prstGeom prst="rect">
              <a:avLst/>
            </a:prstGeom>
          </p:spPr>
        </p:pic>
        <p:pic>
          <p:nvPicPr>
            <p:cNvPr id="112" name="図 111"/>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739450" y="2409236"/>
              <a:ext cx="592032" cy="558520"/>
            </a:xfrm>
            <a:prstGeom prst="rect">
              <a:avLst/>
            </a:prstGeom>
          </p:spPr>
        </p:pic>
        <p:sp>
          <p:nvSpPr>
            <p:cNvPr id="113" name="矢印: 右 30">
              <a:extLst>
                <a:ext uri="{FF2B5EF4-FFF2-40B4-BE49-F238E27FC236}">
                  <a16:creationId xmlns:a16="http://schemas.microsoft.com/office/drawing/2014/main" id="{AE0FE77E-FC00-4298-9A02-4982620B6DAA}"/>
                </a:ext>
              </a:extLst>
            </p:cNvPr>
            <p:cNvSpPr/>
            <p:nvPr/>
          </p:nvSpPr>
          <p:spPr>
            <a:xfrm>
              <a:off x="7969407" y="3364619"/>
              <a:ext cx="470951" cy="6369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入力</a:t>
              </a:r>
            </a:p>
          </p:txBody>
        </p:sp>
        <p:sp>
          <p:nvSpPr>
            <p:cNvPr id="114" name="矢印: 右 31">
              <a:extLst>
                <a:ext uri="{FF2B5EF4-FFF2-40B4-BE49-F238E27FC236}">
                  <a16:creationId xmlns:a16="http://schemas.microsoft.com/office/drawing/2014/main" id="{E3D7EC7F-88CD-4690-ABC9-412366CBE7BD}"/>
                </a:ext>
              </a:extLst>
            </p:cNvPr>
            <p:cNvSpPr/>
            <p:nvPr/>
          </p:nvSpPr>
          <p:spPr>
            <a:xfrm>
              <a:off x="10650727" y="3349400"/>
              <a:ext cx="470951" cy="6369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出力</a:t>
              </a:r>
            </a:p>
          </p:txBody>
        </p:sp>
      </p:grpSp>
      <p:grpSp>
        <p:nvGrpSpPr>
          <p:cNvPr id="207" name="グループ化 206"/>
          <p:cNvGrpSpPr/>
          <p:nvPr/>
        </p:nvGrpSpPr>
        <p:grpSpPr>
          <a:xfrm>
            <a:off x="4575826" y="3045063"/>
            <a:ext cx="2279498" cy="1957884"/>
            <a:chOff x="5270238" y="3411600"/>
            <a:chExt cx="2012031" cy="1728154"/>
          </a:xfrm>
        </p:grpSpPr>
        <p:pic>
          <p:nvPicPr>
            <p:cNvPr id="181" name="図 18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270238" y="3551760"/>
              <a:ext cx="1820992" cy="1429366"/>
            </a:xfrm>
            <a:prstGeom prst="rect">
              <a:avLst/>
            </a:prstGeom>
          </p:spPr>
        </p:pic>
        <p:sp>
          <p:nvSpPr>
            <p:cNvPr id="182" name="テキスト ボックス 181"/>
            <p:cNvSpPr txBox="1"/>
            <p:nvPr/>
          </p:nvSpPr>
          <p:spPr>
            <a:xfrm>
              <a:off x="7068182" y="3844350"/>
              <a:ext cx="128117" cy="107722"/>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183" name="テキスト ボックス 182"/>
            <p:cNvSpPr txBox="1"/>
            <p:nvPr/>
          </p:nvSpPr>
          <p:spPr>
            <a:xfrm>
              <a:off x="7068182" y="3746355"/>
              <a:ext cx="128117" cy="107722"/>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184" name="テキスト ボックス 183"/>
            <p:cNvSpPr txBox="1"/>
            <p:nvPr/>
          </p:nvSpPr>
          <p:spPr>
            <a:xfrm>
              <a:off x="7068182" y="3942345"/>
              <a:ext cx="128117" cy="107722"/>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185" name="テキスト ボックス 184"/>
            <p:cNvSpPr txBox="1"/>
            <p:nvPr/>
          </p:nvSpPr>
          <p:spPr>
            <a:xfrm>
              <a:off x="7068182" y="4040341"/>
              <a:ext cx="128117" cy="107722"/>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186" name="テキスト ボックス 185"/>
            <p:cNvSpPr txBox="1"/>
            <p:nvPr/>
          </p:nvSpPr>
          <p:spPr>
            <a:xfrm>
              <a:off x="7068182" y="4236332"/>
              <a:ext cx="128117" cy="107722"/>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187" name="テキスト ボックス 186"/>
            <p:cNvSpPr txBox="1"/>
            <p:nvPr/>
          </p:nvSpPr>
          <p:spPr>
            <a:xfrm>
              <a:off x="7068182" y="4138336"/>
              <a:ext cx="128117" cy="107722"/>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188" name="テキスト ボックス 187"/>
            <p:cNvSpPr txBox="1"/>
            <p:nvPr/>
          </p:nvSpPr>
          <p:spPr>
            <a:xfrm>
              <a:off x="7068182" y="4334328"/>
              <a:ext cx="128117" cy="107722"/>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189" name="テキスト ボックス 188"/>
            <p:cNvSpPr txBox="1"/>
            <p:nvPr/>
          </p:nvSpPr>
          <p:spPr>
            <a:xfrm>
              <a:off x="7068182" y="4432324"/>
              <a:ext cx="128117" cy="107722"/>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190" name="テキスト ボックス 189"/>
            <p:cNvSpPr txBox="1"/>
            <p:nvPr/>
          </p:nvSpPr>
          <p:spPr>
            <a:xfrm>
              <a:off x="7068182" y="4628315"/>
              <a:ext cx="128117" cy="107722"/>
            </a:xfrm>
            <a:prstGeom prst="rect">
              <a:avLst/>
            </a:prstGeom>
            <a:noFill/>
          </p:spPr>
          <p:txBody>
            <a:bodyPr wrap="square" rtlCol="0">
              <a:spAutoFit/>
            </a:bodyPr>
            <a:lstStyle/>
            <a:p>
              <a:r>
                <a:rPr kumimoji="1" lang="en-US" altLang="ja-JP" sz="100" dirty="0"/>
                <a:t>9</a:t>
              </a:r>
              <a:endParaRPr kumimoji="1" lang="ja-JP" altLang="en-US" sz="100" dirty="0"/>
            </a:p>
          </p:txBody>
        </p:sp>
        <p:sp>
          <p:nvSpPr>
            <p:cNvPr id="191" name="テキスト ボックス 190"/>
            <p:cNvSpPr txBox="1"/>
            <p:nvPr/>
          </p:nvSpPr>
          <p:spPr>
            <a:xfrm>
              <a:off x="7068182" y="4530318"/>
              <a:ext cx="128117" cy="107722"/>
            </a:xfrm>
            <a:prstGeom prst="rect">
              <a:avLst/>
            </a:prstGeom>
            <a:noFill/>
          </p:spPr>
          <p:txBody>
            <a:bodyPr wrap="square" rtlCol="0">
              <a:spAutoFit/>
            </a:bodyPr>
            <a:lstStyle/>
            <a:p>
              <a:r>
                <a:rPr lang="en-US" altLang="ja-JP" sz="100" dirty="0"/>
                <a:t>8</a:t>
              </a:r>
              <a:endParaRPr kumimoji="1" lang="ja-JP" altLang="en-US" sz="100" dirty="0"/>
            </a:p>
          </p:txBody>
        </p:sp>
        <p:sp>
          <p:nvSpPr>
            <p:cNvPr id="192" name="テキスト ボックス 191"/>
            <p:cNvSpPr txBox="1"/>
            <p:nvPr/>
          </p:nvSpPr>
          <p:spPr>
            <a:xfrm>
              <a:off x="5591598" y="4154200"/>
              <a:ext cx="413896" cy="276999"/>
            </a:xfrm>
            <a:prstGeom prst="rect">
              <a:avLst/>
            </a:prstGeom>
            <a:noFill/>
          </p:spPr>
          <p:txBody>
            <a:bodyPr wrap="none" rtlCol="0">
              <a:spAutoFit/>
            </a:bodyPr>
            <a:lstStyle/>
            <a:p>
              <a:r>
                <a:rPr kumimoji="1" lang="en-US" altLang="ja-JP" sz="1200" b="1" dirty="0"/>
                <a:t>W1</a:t>
              </a:r>
              <a:endParaRPr kumimoji="1" lang="ja-JP" altLang="en-US" sz="1200" b="1" dirty="0"/>
            </a:p>
          </p:txBody>
        </p:sp>
        <p:sp>
          <p:nvSpPr>
            <p:cNvPr id="193" name="テキスト ボックス 192"/>
            <p:cNvSpPr txBox="1"/>
            <p:nvPr/>
          </p:nvSpPr>
          <p:spPr>
            <a:xfrm>
              <a:off x="6106022" y="4142899"/>
              <a:ext cx="413896" cy="276999"/>
            </a:xfrm>
            <a:prstGeom prst="rect">
              <a:avLst/>
            </a:prstGeom>
            <a:noFill/>
          </p:spPr>
          <p:txBody>
            <a:bodyPr wrap="none" rtlCol="0">
              <a:spAutoFit/>
            </a:bodyPr>
            <a:lstStyle/>
            <a:p>
              <a:r>
                <a:rPr kumimoji="1" lang="en-US" altLang="ja-JP" sz="1200" b="1" dirty="0"/>
                <a:t>W2</a:t>
              </a:r>
              <a:endParaRPr kumimoji="1" lang="ja-JP" altLang="en-US" sz="1200" b="1" dirty="0"/>
            </a:p>
          </p:txBody>
        </p:sp>
        <p:sp>
          <p:nvSpPr>
            <p:cNvPr id="194" name="テキスト ボックス 193"/>
            <p:cNvSpPr txBox="1"/>
            <p:nvPr/>
          </p:nvSpPr>
          <p:spPr>
            <a:xfrm>
              <a:off x="6620445" y="4142906"/>
              <a:ext cx="413896" cy="276999"/>
            </a:xfrm>
            <a:prstGeom prst="rect">
              <a:avLst/>
            </a:prstGeom>
            <a:noFill/>
          </p:spPr>
          <p:txBody>
            <a:bodyPr wrap="none" rtlCol="0">
              <a:spAutoFit/>
            </a:bodyPr>
            <a:lstStyle/>
            <a:p>
              <a:r>
                <a:rPr kumimoji="1" lang="en-US" altLang="ja-JP" sz="1200" b="1" dirty="0"/>
                <a:t>W3</a:t>
              </a:r>
              <a:endParaRPr kumimoji="1" lang="ja-JP" altLang="en-US" sz="1200" b="1" dirty="0"/>
            </a:p>
          </p:txBody>
        </p:sp>
        <p:sp>
          <p:nvSpPr>
            <p:cNvPr id="195" name="テキスト ボックス 194"/>
            <p:cNvSpPr txBox="1"/>
            <p:nvPr/>
          </p:nvSpPr>
          <p:spPr>
            <a:xfrm>
              <a:off x="5396853" y="4985866"/>
              <a:ext cx="133852" cy="153888"/>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196" name="テキスト ボックス 195"/>
            <p:cNvSpPr txBox="1"/>
            <p:nvPr/>
          </p:nvSpPr>
          <p:spPr>
            <a:xfrm>
              <a:off x="5849947" y="3736790"/>
              <a:ext cx="367408" cy="276999"/>
            </a:xfrm>
            <a:prstGeom prst="rect">
              <a:avLst/>
            </a:prstGeom>
            <a:noFill/>
          </p:spPr>
          <p:txBody>
            <a:bodyPr wrap="none" rtlCol="0">
              <a:spAutoFit/>
            </a:bodyPr>
            <a:lstStyle/>
            <a:p>
              <a:r>
                <a:rPr kumimoji="1" lang="en-US" altLang="ja-JP" sz="1200" b="1" dirty="0"/>
                <a:t>b1</a:t>
              </a:r>
              <a:endParaRPr kumimoji="1" lang="ja-JP" altLang="en-US" sz="1200" b="1" dirty="0"/>
            </a:p>
          </p:txBody>
        </p:sp>
        <p:sp>
          <p:nvSpPr>
            <p:cNvPr id="197" name="テキスト ボックス 196"/>
            <p:cNvSpPr txBox="1"/>
            <p:nvPr/>
          </p:nvSpPr>
          <p:spPr>
            <a:xfrm>
              <a:off x="6367201" y="3411600"/>
              <a:ext cx="367408" cy="276999"/>
            </a:xfrm>
            <a:prstGeom prst="rect">
              <a:avLst/>
            </a:prstGeom>
            <a:noFill/>
          </p:spPr>
          <p:txBody>
            <a:bodyPr wrap="none" rtlCol="0">
              <a:spAutoFit/>
            </a:bodyPr>
            <a:lstStyle/>
            <a:p>
              <a:r>
                <a:rPr kumimoji="1" lang="en-US" altLang="ja-JP" sz="1200" b="1" dirty="0"/>
                <a:t>b2</a:t>
              </a:r>
              <a:endParaRPr kumimoji="1" lang="ja-JP" altLang="en-US" sz="1200" b="1" dirty="0"/>
            </a:p>
          </p:txBody>
        </p:sp>
        <p:sp>
          <p:nvSpPr>
            <p:cNvPr id="198" name="テキスト ボックス 197"/>
            <p:cNvSpPr txBox="1"/>
            <p:nvPr/>
          </p:nvSpPr>
          <p:spPr>
            <a:xfrm>
              <a:off x="6914861" y="3588079"/>
              <a:ext cx="367408" cy="276999"/>
            </a:xfrm>
            <a:prstGeom prst="rect">
              <a:avLst/>
            </a:prstGeom>
            <a:noFill/>
          </p:spPr>
          <p:txBody>
            <a:bodyPr wrap="none" rtlCol="0">
              <a:spAutoFit/>
            </a:bodyPr>
            <a:lstStyle/>
            <a:p>
              <a:r>
                <a:rPr kumimoji="1" lang="en-US" altLang="ja-JP" sz="1200" b="1" dirty="0"/>
                <a:t>b3</a:t>
              </a:r>
              <a:endParaRPr kumimoji="1" lang="ja-JP" altLang="en-US" sz="1200" b="1" dirty="0"/>
            </a:p>
          </p:txBody>
        </p:sp>
        <p:sp>
          <p:nvSpPr>
            <p:cNvPr id="199" name="テキスト ボックス 198"/>
            <p:cNvSpPr txBox="1"/>
            <p:nvPr/>
          </p:nvSpPr>
          <p:spPr>
            <a:xfrm>
              <a:off x="5972135" y="4628315"/>
              <a:ext cx="211502" cy="215444"/>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200" name="テキスト ボックス 199"/>
            <p:cNvSpPr txBox="1"/>
            <p:nvPr/>
          </p:nvSpPr>
          <p:spPr>
            <a:xfrm>
              <a:off x="6508018" y="4911672"/>
              <a:ext cx="211502" cy="215444"/>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201" name="テキスト ボックス 200"/>
            <p:cNvSpPr txBox="1"/>
            <p:nvPr/>
          </p:nvSpPr>
          <p:spPr>
            <a:xfrm>
              <a:off x="6972334" y="4728501"/>
              <a:ext cx="211502" cy="215444"/>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202" name="テキスト ボックス 201"/>
            <p:cNvSpPr txBox="1"/>
            <p:nvPr/>
          </p:nvSpPr>
          <p:spPr>
            <a:xfrm>
              <a:off x="5501316" y="4312011"/>
              <a:ext cx="646331" cy="261610"/>
            </a:xfrm>
            <a:prstGeom prst="rect">
              <a:avLst/>
            </a:prstGeom>
            <a:noFill/>
          </p:spPr>
          <p:txBody>
            <a:bodyPr wrap="none" rtlCol="0">
              <a:spAutoFit/>
            </a:bodyPr>
            <a:lstStyle/>
            <a:p>
              <a:r>
                <a:rPr kumimoji="1" lang="en-US" altLang="ja-JP" sz="1050" dirty="0"/>
                <a:t>50x784</a:t>
              </a:r>
              <a:endParaRPr kumimoji="1" lang="ja-JP" altLang="en-US" sz="1050" dirty="0"/>
            </a:p>
          </p:txBody>
        </p:sp>
        <p:sp>
          <p:nvSpPr>
            <p:cNvPr id="203" name="テキスト ボックス 202"/>
            <p:cNvSpPr txBox="1"/>
            <p:nvPr/>
          </p:nvSpPr>
          <p:spPr>
            <a:xfrm>
              <a:off x="6026712" y="4299993"/>
              <a:ext cx="646331" cy="261610"/>
            </a:xfrm>
            <a:prstGeom prst="rect">
              <a:avLst/>
            </a:prstGeom>
            <a:noFill/>
          </p:spPr>
          <p:txBody>
            <a:bodyPr wrap="none" rtlCol="0">
              <a:spAutoFit/>
            </a:bodyPr>
            <a:lstStyle/>
            <a:p>
              <a:r>
                <a:rPr kumimoji="1" lang="en-US" altLang="ja-JP" sz="1050" dirty="0"/>
                <a:t>100x50</a:t>
              </a:r>
              <a:endParaRPr kumimoji="1" lang="ja-JP" altLang="en-US" sz="1050" dirty="0"/>
            </a:p>
          </p:txBody>
        </p:sp>
        <p:sp>
          <p:nvSpPr>
            <p:cNvPr id="204" name="テキスト ボックス 203"/>
            <p:cNvSpPr txBox="1"/>
            <p:nvPr/>
          </p:nvSpPr>
          <p:spPr>
            <a:xfrm>
              <a:off x="6566553" y="4301597"/>
              <a:ext cx="646331" cy="261610"/>
            </a:xfrm>
            <a:prstGeom prst="rect">
              <a:avLst/>
            </a:prstGeom>
            <a:noFill/>
          </p:spPr>
          <p:txBody>
            <a:bodyPr wrap="none" rtlCol="0">
              <a:spAutoFit/>
            </a:bodyPr>
            <a:lstStyle/>
            <a:p>
              <a:r>
                <a:rPr kumimoji="1" lang="en-US" altLang="ja-JP" sz="1050" dirty="0"/>
                <a:t>10x100</a:t>
              </a:r>
              <a:endParaRPr kumimoji="1" lang="ja-JP" altLang="en-US" sz="1050" dirty="0"/>
            </a:p>
          </p:txBody>
        </p:sp>
        <p:sp>
          <p:nvSpPr>
            <p:cNvPr id="205" name="矢印: 右 30">
              <a:extLst>
                <a:ext uri="{FF2B5EF4-FFF2-40B4-BE49-F238E27FC236}">
                  <a16:creationId xmlns:a16="http://schemas.microsoft.com/office/drawing/2014/main" id="{AE0FE77E-FC00-4298-9A02-4982620B6DAA}"/>
                </a:ext>
              </a:extLst>
            </p:cNvPr>
            <p:cNvSpPr/>
            <p:nvPr/>
          </p:nvSpPr>
          <p:spPr>
            <a:xfrm>
              <a:off x="5328943" y="4065113"/>
              <a:ext cx="283790" cy="3838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入力</a:t>
              </a:r>
            </a:p>
          </p:txBody>
        </p:sp>
        <p:sp>
          <p:nvSpPr>
            <p:cNvPr id="206" name="矢印: 右 31">
              <a:extLst>
                <a:ext uri="{FF2B5EF4-FFF2-40B4-BE49-F238E27FC236}">
                  <a16:creationId xmlns:a16="http://schemas.microsoft.com/office/drawing/2014/main" id="{E3D7EC7F-88CD-4690-ABC9-412366CBE7BD}"/>
                </a:ext>
              </a:extLst>
            </p:cNvPr>
            <p:cNvSpPr/>
            <p:nvPr/>
          </p:nvSpPr>
          <p:spPr>
            <a:xfrm>
              <a:off x="6944676" y="4055943"/>
              <a:ext cx="283790" cy="3838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出力</a:t>
              </a:r>
            </a:p>
          </p:txBody>
        </p:sp>
      </p:grpSp>
      <p:sp>
        <p:nvSpPr>
          <p:cNvPr id="208" name="正方形/長方形 207"/>
          <p:cNvSpPr/>
          <p:nvPr/>
        </p:nvSpPr>
        <p:spPr>
          <a:xfrm>
            <a:off x="2978177" y="5291174"/>
            <a:ext cx="4207593" cy="1200329"/>
          </a:xfrm>
          <a:prstGeom prst="rect">
            <a:avLst/>
          </a:prstGeom>
        </p:spPr>
        <p:txBody>
          <a:bodyPr wrap="square">
            <a:spAutoFit/>
          </a:bodyPr>
          <a:lstStyle/>
          <a:p>
            <a:r>
              <a:rPr lang="ja-JP" altLang="en-US" dirty="0"/>
              <a:t>学習済</a:t>
            </a:r>
            <a:r>
              <a:rPr lang="en-US" altLang="ja-JP" dirty="0"/>
              <a:t>(</a:t>
            </a:r>
            <a:r>
              <a:rPr lang="ja-JP" altLang="en-US" dirty="0"/>
              <a:t>うまくパラメータが調整された状態</a:t>
            </a:r>
            <a:r>
              <a:rPr lang="en-US" altLang="ja-JP" dirty="0"/>
              <a:t>)</a:t>
            </a:r>
            <a:r>
              <a:rPr lang="ja-JP" altLang="en-US" dirty="0"/>
              <a:t>のニューラルネットに検証用データを入力し、うまく認識されることを検証する</a:t>
            </a:r>
            <a:endParaRPr lang="en-US" altLang="ja-JP" dirty="0"/>
          </a:p>
        </p:txBody>
      </p:sp>
      <p:sp>
        <p:nvSpPr>
          <p:cNvPr id="209" name="正方形/長方形 208">
            <a:extLst>
              <a:ext uri="{FF2B5EF4-FFF2-40B4-BE49-F238E27FC236}">
                <a16:creationId xmlns:a16="http://schemas.microsoft.com/office/drawing/2014/main" id="{D71BE986-08B6-426F-A5BE-79B23457E9F9}"/>
              </a:ext>
            </a:extLst>
          </p:cNvPr>
          <p:cNvSpPr/>
          <p:nvPr/>
        </p:nvSpPr>
        <p:spPr>
          <a:xfrm>
            <a:off x="7123945" y="5406030"/>
            <a:ext cx="234914" cy="260690"/>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2400" dirty="0">
                <a:latin typeface="Mistral" panose="03090702030407020403" pitchFamily="66" charset="0"/>
              </a:rPr>
              <a:t>5</a:t>
            </a:r>
            <a:endParaRPr kumimoji="1" lang="ja-JP" altLang="en-US" sz="2400" dirty="0">
              <a:latin typeface="Mistral" panose="03090702030407020403" pitchFamily="66" charset="0"/>
            </a:endParaRPr>
          </a:p>
        </p:txBody>
      </p:sp>
      <p:sp>
        <p:nvSpPr>
          <p:cNvPr id="210" name="正方形/長方形 209">
            <a:extLst>
              <a:ext uri="{FF2B5EF4-FFF2-40B4-BE49-F238E27FC236}">
                <a16:creationId xmlns:a16="http://schemas.microsoft.com/office/drawing/2014/main" id="{BD74990A-3D2D-470B-8B68-CDDAD80BB57D}"/>
              </a:ext>
            </a:extLst>
          </p:cNvPr>
          <p:cNvSpPr/>
          <p:nvPr/>
        </p:nvSpPr>
        <p:spPr>
          <a:xfrm>
            <a:off x="7177365" y="5751616"/>
            <a:ext cx="234914" cy="260690"/>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sz="2400" dirty="0">
                <a:latin typeface="Mistral" panose="03090702030407020403" pitchFamily="66" charset="0"/>
              </a:rPr>
              <a:t>7</a:t>
            </a:r>
            <a:endParaRPr kumimoji="1" lang="ja-JP" altLang="en-US" sz="2400" dirty="0">
              <a:latin typeface="Mistral" panose="03090702030407020403" pitchFamily="66" charset="0"/>
            </a:endParaRPr>
          </a:p>
        </p:txBody>
      </p:sp>
      <p:sp>
        <p:nvSpPr>
          <p:cNvPr id="211" name="正方形/長方形 210">
            <a:extLst>
              <a:ext uri="{FF2B5EF4-FFF2-40B4-BE49-F238E27FC236}">
                <a16:creationId xmlns:a16="http://schemas.microsoft.com/office/drawing/2014/main" id="{103D0E50-D805-4DA4-8D0F-E1777D102399}"/>
              </a:ext>
            </a:extLst>
          </p:cNvPr>
          <p:cNvSpPr/>
          <p:nvPr/>
        </p:nvSpPr>
        <p:spPr>
          <a:xfrm>
            <a:off x="7068313" y="6102836"/>
            <a:ext cx="234914" cy="260690"/>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2400" dirty="0">
                <a:latin typeface="Mistral" panose="03090702030407020403" pitchFamily="66" charset="0"/>
              </a:rPr>
              <a:t>9</a:t>
            </a:r>
            <a:endParaRPr kumimoji="1" lang="ja-JP" altLang="en-US" sz="2400" dirty="0">
              <a:latin typeface="Mistral" panose="03090702030407020403" pitchFamily="66" charset="0"/>
            </a:endParaRPr>
          </a:p>
        </p:txBody>
      </p:sp>
      <p:sp>
        <p:nvSpPr>
          <p:cNvPr id="212" name="吹き出し: 円形 17">
            <a:extLst>
              <a:ext uri="{FF2B5EF4-FFF2-40B4-BE49-F238E27FC236}">
                <a16:creationId xmlns:a16="http://schemas.microsoft.com/office/drawing/2014/main" id="{5629C521-D6B9-4D3B-8BF1-5C7258E0299C}"/>
              </a:ext>
            </a:extLst>
          </p:cNvPr>
          <p:cNvSpPr/>
          <p:nvPr/>
        </p:nvSpPr>
        <p:spPr>
          <a:xfrm>
            <a:off x="9798010" y="5209463"/>
            <a:ext cx="1213372" cy="402163"/>
          </a:xfrm>
          <a:prstGeom prst="wedgeEllipseCallout">
            <a:avLst>
              <a:gd name="adj1" fmla="val -71644"/>
              <a:gd name="adj2" fmla="val 635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これは「５」です</a:t>
            </a:r>
          </a:p>
        </p:txBody>
      </p:sp>
      <p:sp>
        <p:nvSpPr>
          <p:cNvPr id="213" name="吹き出し: 円形 18">
            <a:extLst>
              <a:ext uri="{FF2B5EF4-FFF2-40B4-BE49-F238E27FC236}">
                <a16:creationId xmlns:a16="http://schemas.microsoft.com/office/drawing/2014/main" id="{D89B525E-888B-4AD3-B47F-84D2B029D15A}"/>
              </a:ext>
            </a:extLst>
          </p:cNvPr>
          <p:cNvSpPr/>
          <p:nvPr/>
        </p:nvSpPr>
        <p:spPr>
          <a:xfrm>
            <a:off x="10146932" y="5627668"/>
            <a:ext cx="1213372" cy="402163"/>
          </a:xfrm>
          <a:prstGeom prst="wedgeEllipseCallout">
            <a:avLst>
              <a:gd name="adj1" fmla="val -82455"/>
              <a:gd name="adj2" fmla="val 729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これは「７」です</a:t>
            </a:r>
          </a:p>
        </p:txBody>
      </p:sp>
      <p:sp>
        <p:nvSpPr>
          <p:cNvPr id="214" name="吹き出し: 円形 19">
            <a:extLst>
              <a:ext uri="{FF2B5EF4-FFF2-40B4-BE49-F238E27FC236}">
                <a16:creationId xmlns:a16="http://schemas.microsoft.com/office/drawing/2014/main" id="{90F6FDB5-B465-4A0F-BA18-2AFE7830CD63}"/>
              </a:ext>
            </a:extLst>
          </p:cNvPr>
          <p:cNvSpPr/>
          <p:nvPr/>
        </p:nvSpPr>
        <p:spPr>
          <a:xfrm>
            <a:off x="9798010" y="6092721"/>
            <a:ext cx="1213372" cy="402163"/>
          </a:xfrm>
          <a:prstGeom prst="wedgeEllipseCallout">
            <a:avLst>
              <a:gd name="adj1" fmla="val -73371"/>
              <a:gd name="adj2" fmla="val -55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これは「９」です</a:t>
            </a:r>
          </a:p>
        </p:txBody>
      </p:sp>
    </p:spTree>
    <p:extLst>
      <p:ext uri="{BB962C8B-B14F-4D97-AF65-F5344CB8AC3E}">
        <p14:creationId xmlns:p14="http://schemas.microsoft.com/office/powerpoint/2010/main" val="330684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ディープラーニングにおける学習とは</a:t>
            </a:r>
          </a:p>
        </p:txBody>
      </p:sp>
      <p:pic>
        <p:nvPicPr>
          <p:cNvPr id="85" name="図 84"/>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977034" y="2412693"/>
            <a:ext cx="2209473" cy="2289342"/>
          </a:xfrm>
          <a:prstGeom prst="rect">
            <a:avLst/>
          </a:prstGeom>
        </p:spPr>
      </p:pic>
      <p:sp>
        <p:nvSpPr>
          <p:cNvPr id="86" name="左中かっこ 85"/>
          <p:cNvSpPr/>
          <p:nvPr/>
        </p:nvSpPr>
        <p:spPr>
          <a:xfrm>
            <a:off x="803112" y="2412693"/>
            <a:ext cx="85998" cy="22893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左中かっこ 86"/>
          <p:cNvSpPr/>
          <p:nvPr/>
        </p:nvSpPr>
        <p:spPr>
          <a:xfrm rot="5400000">
            <a:off x="2038771" y="1173047"/>
            <a:ext cx="85998" cy="220947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テキスト ボックス 87"/>
          <p:cNvSpPr txBox="1"/>
          <p:nvPr/>
        </p:nvSpPr>
        <p:spPr>
          <a:xfrm>
            <a:off x="1846770" y="1873406"/>
            <a:ext cx="470000" cy="400110"/>
          </a:xfrm>
          <a:prstGeom prst="rect">
            <a:avLst/>
          </a:prstGeom>
          <a:noFill/>
        </p:spPr>
        <p:txBody>
          <a:bodyPr wrap="none" rtlCol="0">
            <a:spAutoFit/>
          </a:bodyPr>
          <a:lstStyle/>
          <a:p>
            <a:r>
              <a:rPr kumimoji="1" lang="en-US" altLang="ja-JP" sz="2000" dirty="0"/>
              <a:t>28</a:t>
            </a:r>
            <a:endParaRPr kumimoji="1" lang="ja-JP" altLang="en-US" sz="2000" dirty="0"/>
          </a:p>
        </p:txBody>
      </p:sp>
      <p:sp>
        <p:nvSpPr>
          <p:cNvPr id="89" name="テキスト ボックス 88"/>
          <p:cNvSpPr txBox="1"/>
          <p:nvPr/>
        </p:nvSpPr>
        <p:spPr>
          <a:xfrm rot="16200000">
            <a:off x="445133" y="3336144"/>
            <a:ext cx="470000" cy="400110"/>
          </a:xfrm>
          <a:prstGeom prst="rect">
            <a:avLst/>
          </a:prstGeom>
          <a:noFill/>
        </p:spPr>
        <p:txBody>
          <a:bodyPr wrap="none" rtlCol="0">
            <a:spAutoFit/>
          </a:bodyPr>
          <a:lstStyle/>
          <a:p>
            <a:r>
              <a:rPr kumimoji="1" lang="en-US" altLang="ja-JP" sz="2000" dirty="0"/>
              <a:t>28</a:t>
            </a:r>
            <a:endParaRPr kumimoji="1" lang="ja-JP" altLang="en-US" sz="2000" dirty="0"/>
          </a:p>
        </p:txBody>
      </p:sp>
      <p:sp>
        <p:nvSpPr>
          <p:cNvPr id="91" name="テキスト ボックス 90"/>
          <p:cNvSpPr txBox="1"/>
          <p:nvPr/>
        </p:nvSpPr>
        <p:spPr>
          <a:xfrm>
            <a:off x="365337" y="5043963"/>
            <a:ext cx="3400049" cy="1200329"/>
          </a:xfrm>
          <a:prstGeom prst="rect">
            <a:avLst/>
          </a:prstGeom>
          <a:noFill/>
        </p:spPr>
        <p:txBody>
          <a:bodyPr wrap="square" rtlCol="0">
            <a:spAutoFit/>
          </a:bodyPr>
          <a:lstStyle/>
          <a:p>
            <a:r>
              <a:rPr lang="en-US" altLang="ja-JP" dirty="0"/>
              <a:t>28x28=784</a:t>
            </a:r>
            <a:r>
              <a:rPr lang="ja-JP" altLang="en-US" dirty="0"/>
              <a:t>個の格子</a:t>
            </a:r>
            <a:r>
              <a:rPr lang="en-US" altLang="ja-JP" dirty="0"/>
              <a:t>(</a:t>
            </a:r>
            <a:r>
              <a:rPr lang="ja-JP" altLang="en-US" dirty="0"/>
              <a:t>ピクセル</a:t>
            </a:r>
            <a:r>
              <a:rPr lang="en-US" altLang="ja-JP" dirty="0"/>
              <a:t>)</a:t>
            </a:r>
            <a:r>
              <a:rPr lang="ja-JP" altLang="en-US" dirty="0"/>
              <a:t>ごとに</a:t>
            </a:r>
            <a:r>
              <a:rPr lang="en-US" altLang="ja-JP" dirty="0"/>
              <a:t>0~1</a:t>
            </a:r>
            <a:r>
              <a:rPr kumimoji="1" lang="ja-JP" altLang="en-US" dirty="0"/>
              <a:t>の</a:t>
            </a:r>
            <a:r>
              <a:rPr kumimoji="1" lang="en-US" altLang="ja-JP" dirty="0"/>
              <a:t>255</a:t>
            </a:r>
            <a:r>
              <a:rPr kumimoji="1" lang="ja-JP" altLang="en-US" dirty="0"/>
              <a:t>段階の</a:t>
            </a:r>
            <a:r>
              <a:rPr lang="ja-JP" altLang="en-US" dirty="0"/>
              <a:t>値で明るさを示すことで手書き文字を表現</a:t>
            </a:r>
            <a:endParaRPr kumimoji="1" lang="en-US" altLang="ja-JP" dirty="0"/>
          </a:p>
        </p:txBody>
      </p:sp>
      <p:pic>
        <p:nvPicPr>
          <p:cNvPr id="93" name="図 9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8186" y="2409668"/>
            <a:ext cx="2780716" cy="2182690"/>
          </a:xfrm>
          <a:prstGeom prst="rect">
            <a:avLst/>
          </a:prstGeom>
        </p:spPr>
      </p:pic>
      <p:sp>
        <p:nvSpPr>
          <p:cNvPr id="94" name="テキスト ボックス 93"/>
          <p:cNvSpPr txBox="1"/>
          <p:nvPr/>
        </p:nvSpPr>
        <p:spPr>
          <a:xfrm>
            <a:off x="6553707" y="2856463"/>
            <a:ext cx="195639" cy="164495"/>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95" name="テキスト ボックス 94"/>
          <p:cNvSpPr txBox="1"/>
          <p:nvPr/>
        </p:nvSpPr>
        <p:spPr>
          <a:xfrm>
            <a:off x="6553707" y="2706821"/>
            <a:ext cx="195639" cy="164495"/>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96" name="テキスト ボックス 95"/>
          <p:cNvSpPr txBox="1"/>
          <p:nvPr/>
        </p:nvSpPr>
        <p:spPr>
          <a:xfrm>
            <a:off x="6553707" y="3006104"/>
            <a:ext cx="195639" cy="164495"/>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97" name="テキスト ボックス 96"/>
          <p:cNvSpPr txBox="1"/>
          <p:nvPr/>
        </p:nvSpPr>
        <p:spPr>
          <a:xfrm>
            <a:off x="6553707" y="3155748"/>
            <a:ext cx="195639" cy="164495"/>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98" name="テキスト ボックス 97"/>
          <p:cNvSpPr txBox="1"/>
          <p:nvPr/>
        </p:nvSpPr>
        <p:spPr>
          <a:xfrm>
            <a:off x="6553707" y="3455032"/>
            <a:ext cx="195639" cy="164495"/>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99" name="テキスト ボックス 98"/>
          <p:cNvSpPr txBox="1"/>
          <p:nvPr/>
        </p:nvSpPr>
        <p:spPr>
          <a:xfrm>
            <a:off x="6553707" y="3305389"/>
            <a:ext cx="195639" cy="164495"/>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100" name="テキスト ボックス 99"/>
          <p:cNvSpPr txBox="1"/>
          <p:nvPr/>
        </p:nvSpPr>
        <p:spPr>
          <a:xfrm>
            <a:off x="6553707" y="3604676"/>
            <a:ext cx="195639" cy="164495"/>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101" name="テキスト ボックス 100"/>
          <p:cNvSpPr txBox="1"/>
          <p:nvPr/>
        </p:nvSpPr>
        <p:spPr>
          <a:xfrm>
            <a:off x="6553707" y="3754319"/>
            <a:ext cx="195639" cy="164495"/>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102" name="テキスト ボックス 101"/>
          <p:cNvSpPr txBox="1"/>
          <p:nvPr/>
        </p:nvSpPr>
        <p:spPr>
          <a:xfrm>
            <a:off x="6553707" y="4053604"/>
            <a:ext cx="195639" cy="164495"/>
          </a:xfrm>
          <a:prstGeom prst="rect">
            <a:avLst/>
          </a:prstGeom>
          <a:noFill/>
        </p:spPr>
        <p:txBody>
          <a:bodyPr wrap="square" rtlCol="0">
            <a:spAutoFit/>
          </a:bodyPr>
          <a:lstStyle/>
          <a:p>
            <a:r>
              <a:rPr kumimoji="1" lang="en-US" altLang="ja-JP" sz="100" dirty="0"/>
              <a:t>9</a:t>
            </a:r>
            <a:endParaRPr kumimoji="1" lang="ja-JP" altLang="en-US" sz="100" dirty="0"/>
          </a:p>
        </p:txBody>
      </p:sp>
      <p:sp>
        <p:nvSpPr>
          <p:cNvPr id="103" name="テキスト ボックス 102"/>
          <p:cNvSpPr txBox="1"/>
          <p:nvPr/>
        </p:nvSpPr>
        <p:spPr>
          <a:xfrm>
            <a:off x="6553707" y="3903959"/>
            <a:ext cx="195639" cy="164495"/>
          </a:xfrm>
          <a:prstGeom prst="rect">
            <a:avLst/>
          </a:prstGeom>
          <a:noFill/>
        </p:spPr>
        <p:txBody>
          <a:bodyPr wrap="square" rtlCol="0">
            <a:spAutoFit/>
          </a:bodyPr>
          <a:lstStyle/>
          <a:p>
            <a:r>
              <a:rPr lang="en-US" altLang="ja-JP" sz="100" dirty="0"/>
              <a:t>8</a:t>
            </a:r>
            <a:endParaRPr kumimoji="1" lang="ja-JP" altLang="en-US" sz="100" dirty="0"/>
          </a:p>
        </p:txBody>
      </p:sp>
      <p:sp>
        <p:nvSpPr>
          <p:cNvPr id="104" name="テキスト ボックス 103"/>
          <p:cNvSpPr txBox="1"/>
          <p:nvPr/>
        </p:nvSpPr>
        <p:spPr>
          <a:xfrm>
            <a:off x="4298914" y="3329614"/>
            <a:ext cx="632033" cy="422987"/>
          </a:xfrm>
          <a:prstGeom prst="rect">
            <a:avLst/>
          </a:prstGeom>
          <a:noFill/>
        </p:spPr>
        <p:txBody>
          <a:bodyPr wrap="none" rtlCol="0">
            <a:spAutoFit/>
          </a:bodyPr>
          <a:lstStyle/>
          <a:p>
            <a:r>
              <a:rPr kumimoji="1" lang="en-US" altLang="ja-JP" sz="1200" b="1" dirty="0"/>
              <a:t>W1</a:t>
            </a:r>
            <a:endParaRPr kumimoji="1" lang="ja-JP" altLang="en-US" sz="1200" b="1" dirty="0"/>
          </a:p>
        </p:txBody>
      </p:sp>
      <p:sp>
        <p:nvSpPr>
          <p:cNvPr id="105" name="テキスト ボックス 104"/>
          <p:cNvSpPr txBox="1"/>
          <p:nvPr/>
        </p:nvSpPr>
        <p:spPr>
          <a:xfrm>
            <a:off x="5084456" y="3312357"/>
            <a:ext cx="632033" cy="422987"/>
          </a:xfrm>
          <a:prstGeom prst="rect">
            <a:avLst/>
          </a:prstGeom>
          <a:noFill/>
        </p:spPr>
        <p:txBody>
          <a:bodyPr wrap="none" rtlCol="0">
            <a:spAutoFit/>
          </a:bodyPr>
          <a:lstStyle/>
          <a:p>
            <a:r>
              <a:rPr kumimoji="1" lang="en-US" altLang="ja-JP" sz="1200" b="1" dirty="0"/>
              <a:t>W2</a:t>
            </a:r>
            <a:endParaRPr kumimoji="1" lang="ja-JP" altLang="en-US" sz="1200" b="1" dirty="0"/>
          </a:p>
        </p:txBody>
      </p:sp>
      <p:sp>
        <p:nvSpPr>
          <p:cNvPr id="106" name="テキスト ボックス 105"/>
          <p:cNvSpPr txBox="1"/>
          <p:nvPr/>
        </p:nvSpPr>
        <p:spPr>
          <a:xfrm>
            <a:off x="5869997" y="3312368"/>
            <a:ext cx="632033" cy="422987"/>
          </a:xfrm>
          <a:prstGeom prst="rect">
            <a:avLst/>
          </a:prstGeom>
          <a:noFill/>
        </p:spPr>
        <p:txBody>
          <a:bodyPr wrap="none" rtlCol="0">
            <a:spAutoFit/>
          </a:bodyPr>
          <a:lstStyle/>
          <a:p>
            <a:r>
              <a:rPr kumimoji="1" lang="en-US" altLang="ja-JP" sz="1200" b="1" dirty="0"/>
              <a:t>W3</a:t>
            </a:r>
            <a:endParaRPr kumimoji="1" lang="ja-JP" altLang="en-US" sz="1200" b="1" dirty="0"/>
          </a:p>
        </p:txBody>
      </p:sp>
      <p:sp>
        <p:nvSpPr>
          <p:cNvPr id="107" name="テキスト ボックス 106"/>
          <p:cNvSpPr txBox="1"/>
          <p:nvPr/>
        </p:nvSpPr>
        <p:spPr>
          <a:xfrm>
            <a:off x="4001531" y="4599596"/>
            <a:ext cx="204397" cy="234992"/>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108" name="テキスト ボックス 107"/>
          <p:cNvSpPr txBox="1"/>
          <p:nvPr/>
        </p:nvSpPr>
        <p:spPr>
          <a:xfrm>
            <a:off x="4693421" y="2692215"/>
            <a:ext cx="561044" cy="422987"/>
          </a:xfrm>
          <a:prstGeom prst="rect">
            <a:avLst/>
          </a:prstGeom>
          <a:noFill/>
        </p:spPr>
        <p:txBody>
          <a:bodyPr wrap="none" rtlCol="0">
            <a:spAutoFit/>
          </a:bodyPr>
          <a:lstStyle/>
          <a:p>
            <a:r>
              <a:rPr kumimoji="1" lang="en-US" altLang="ja-JP" sz="1200" b="1" dirty="0"/>
              <a:t>b1</a:t>
            </a:r>
            <a:endParaRPr kumimoji="1" lang="ja-JP" altLang="en-US" sz="1200" b="1" dirty="0"/>
          </a:p>
        </p:txBody>
      </p:sp>
      <p:sp>
        <p:nvSpPr>
          <p:cNvPr id="109" name="テキスト ボックス 108"/>
          <p:cNvSpPr txBox="1"/>
          <p:nvPr/>
        </p:nvSpPr>
        <p:spPr>
          <a:xfrm>
            <a:off x="5483285" y="2195639"/>
            <a:ext cx="561044" cy="422987"/>
          </a:xfrm>
          <a:prstGeom prst="rect">
            <a:avLst/>
          </a:prstGeom>
          <a:noFill/>
        </p:spPr>
        <p:txBody>
          <a:bodyPr wrap="none" rtlCol="0">
            <a:spAutoFit/>
          </a:bodyPr>
          <a:lstStyle/>
          <a:p>
            <a:r>
              <a:rPr kumimoji="1" lang="en-US" altLang="ja-JP" sz="1200" b="1" dirty="0"/>
              <a:t>b2</a:t>
            </a:r>
            <a:endParaRPr kumimoji="1" lang="ja-JP" altLang="en-US" sz="1200" b="1" dirty="0"/>
          </a:p>
        </p:txBody>
      </p:sp>
      <p:sp>
        <p:nvSpPr>
          <p:cNvPr id="110" name="テキスト ボックス 109"/>
          <p:cNvSpPr txBox="1"/>
          <p:nvPr/>
        </p:nvSpPr>
        <p:spPr>
          <a:xfrm>
            <a:off x="6319581" y="2465128"/>
            <a:ext cx="561044" cy="422987"/>
          </a:xfrm>
          <a:prstGeom prst="rect">
            <a:avLst/>
          </a:prstGeom>
          <a:noFill/>
        </p:spPr>
        <p:txBody>
          <a:bodyPr wrap="none" rtlCol="0">
            <a:spAutoFit/>
          </a:bodyPr>
          <a:lstStyle/>
          <a:p>
            <a:r>
              <a:rPr kumimoji="1" lang="en-US" altLang="ja-JP" sz="1200" b="1" dirty="0"/>
              <a:t>b3</a:t>
            </a:r>
            <a:endParaRPr kumimoji="1" lang="ja-JP" altLang="en-US" sz="1200" b="1" dirty="0"/>
          </a:p>
        </p:txBody>
      </p:sp>
      <p:sp>
        <p:nvSpPr>
          <p:cNvPr id="111" name="テキスト ボックス 110"/>
          <p:cNvSpPr txBox="1"/>
          <p:nvPr/>
        </p:nvSpPr>
        <p:spPr>
          <a:xfrm>
            <a:off x="4880006" y="4053604"/>
            <a:ext cx="322971" cy="328990"/>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112" name="テキスト ボックス 111"/>
          <p:cNvSpPr txBox="1"/>
          <p:nvPr/>
        </p:nvSpPr>
        <p:spPr>
          <a:xfrm>
            <a:off x="5698318" y="4486299"/>
            <a:ext cx="322971" cy="328990"/>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113" name="テキスト ボックス 112"/>
          <p:cNvSpPr txBox="1"/>
          <p:nvPr/>
        </p:nvSpPr>
        <p:spPr>
          <a:xfrm>
            <a:off x="6407344" y="4206591"/>
            <a:ext cx="322971" cy="328990"/>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114" name="テキスト ボックス 113"/>
          <p:cNvSpPr txBox="1"/>
          <p:nvPr/>
        </p:nvSpPr>
        <p:spPr>
          <a:xfrm>
            <a:off x="4161050" y="3570597"/>
            <a:ext cx="986969" cy="399487"/>
          </a:xfrm>
          <a:prstGeom prst="rect">
            <a:avLst/>
          </a:prstGeom>
          <a:noFill/>
        </p:spPr>
        <p:txBody>
          <a:bodyPr wrap="none" rtlCol="0">
            <a:spAutoFit/>
          </a:bodyPr>
          <a:lstStyle/>
          <a:p>
            <a:r>
              <a:rPr kumimoji="1" lang="en-US" altLang="ja-JP" sz="1050" dirty="0"/>
              <a:t>50x784</a:t>
            </a:r>
            <a:endParaRPr kumimoji="1" lang="ja-JP" altLang="en-US" sz="1050" dirty="0"/>
          </a:p>
        </p:txBody>
      </p:sp>
      <p:sp>
        <p:nvSpPr>
          <p:cNvPr id="115" name="テキスト ボックス 114"/>
          <p:cNvSpPr txBox="1"/>
          <p:nvPr/>
        </p:nvSpPr>
        <p:spPr>
          <a:xfrm>
            <a:off x="4963347" y="3552245"/>
            <a:ext cx="986969" cy="399487"/>
          </a:xfrm>
          <a:prstGeom prst="rect">
            <a:avLst/>
          </a:prstGeom>
          <a:noFill/>
        </p:spPr>
        <p:txBody>
          <a:bodyPr wrap="none" rtlCol="0">
            <a:spAutoFit/>
          </a:bodyPr>
          <a:lstStyle/>
          <a:p>
            <a:r>
              <a:rPr kumimoji="1" lang="en-US" altLang="ja-JP" sz="1050" dirty="0"/>
              <a:t>100x50</a:t>
            </a:r>
            <a:endParaRPr kumimoji="1" lang="ja-JP" altLang="en-US" sz="1050" dirty="0"/>
          </a:p>
        </p:txBody>
      </p:sp>
      <p:sp>
        <p:nvSpPr>
          <p:cNvPr id="116" name="テキスト ボックス 115"/>
          <p:cNvSpPr txBox="1"/>
          <p:nvPr/>
        </p:nvSpPr>
        <p:spPr>
          <a:xfrm>
            <a:off x="5787703" y="3554694"/>
            <a:ext cx="986969" cy="399487"/>
          </a:xfrm>
          <a:prstGeom prst="rect">
            <a:avLst/>
          </a:prstGeom>
          <a:noFill/>
        </p:spPr>
        <p:txBody>
          <a:bodyPr wrap="none" rtlCol="0">
            <a:spAutoFit/>
          </a:bodyPr>
          <a:lstStyle/>
          <a:p>
            <a:r>
              <a:rPr kumimoji="1" lang="en-US" altLang="ja-JP" sz="1050" dirty="0"/>
              <a:t>10x100</a:t>
            </a:r>
            <a:endParaRPr kumimoji="1" lang="ja-JP" altLang="en-US" sz="1050" dirty="0"/>
          </a:p>
        </p:txBody>
      </p:sp>
      <p:sp>
        <p:nvSpPr>
          <p:cNvPr id="117" name="矢印: 右 30">
            <a:extLst>
              <a:ext uri="{FF2B5EF4-FFF2-40B4-BE49-F238E27FC236}">
                <a16:creationId xmlns:a16="http://schemas.microsoft.com/office/drawing/2014/main" id="{AE0FE77E-FC00-4298-9A02-4982620B6DAA}"/>
              </a:ext>
            </a:extLst>
          </p:cNvPr>
          <p:cNvSpPr/>
          <p:nvPr/>
        </p:nvSpPr>
        <p:spPr>
          <a:xfrm>
            <a:off x="3324713" y="3009319"/>
            <a:ext cx="722247" cy="9768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400" dirty="0"/>
              <a:t>入力</a:t>
            </a:r>
          </a:p>
        </p:txBody>
      </p:sp>
      <p:sp>
        <p:nvSpPr>
          <p:cNvPr id="118" name="矢印: 右 31">
            <a:extLst>
              <a:ext uri="{FF2B5EF4-FFF2-40B4-BE49-F238E27FC236}">
                <a16:creationId xmlns:a16="http://schemas.microsoft.com/office/drawing/2014/main" id="{E3D7EC7F-88CD-4690-ABC9-412366CBE7BD}"/>
              </a:ext>
            </a:extLst>
          </p:cNvPr>
          <p:cNvSpPr/>
          <p:nvPr/>
        </p:nvSpPr>
        <p:spPr>
          <a:xfrm>
            <a:off x="6616191" y="2995316"/>
            <a:ext cx="722247" cy="9768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400" dirty="0"/>
              <a:t>出力</a:t>
            </a:r>
          </a:p>
        </p:txBody>
      </p:sp>
      <p:sp>
        <p:nvSpPr>
          <p:cNvPr id="135" name="思考の吹き出し: 雲形 134">
            <a:extLst>
              <a:ext uri="{FF2B5EF4-FFF2-40B4-BE49-F238E27FC236}">
                <a16:creationId xmlns:a16="http://schemas.microsoft.com/office/drawing/2014/main" id="{F111977E-8B0E-44A3-BF0A-78FBE3B7A55D}"/>
              </a:ext>
            </a:extLst>
          </p:cNvPr>
          <p:cNvSpPr/>
          <p:nvPr/>
        </p:nvSpPr>
        <p:spPr>
          <a:xfrm>
            <a:off x="5316724" y="4764297"/>
            <a:ext cx="4717861" cy="2375527"/>
          </a:xfrm>
          <a:prstGeom prst="cloudCallout">
            <a:avLst>
              <a:gd name="adj1" fmla="val -31543"/>
              <a:gd name="adj2" fmla="val -81058"/>
            </a:avLst>
          </a:prstGeom>
          <a:ln w="63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 name="グループ化 4"/>
          <p:cNvGrpSpPr/>
          <p:nvPr/>
        </p:nvGrpSpPr>
        <p:grpSpPr>
          <a:xfrm>
            <a:off x="6021289" y="5054926"/>
            <a:ext cx="3630941" cy="1811468"/>
            <a:chOff x="7392300" y="4451006"/>
            <a:chExt cx="4799700" cy="2394559"/>
          </a:xfrm>
        </p:grpSpPr>
        <p:grpSp>
          <p:nvGrpSpPr>
            <p:cNvPr id="374" name="グループ化 373">
              <a:extLst>
                <a:ext uri="{FF2B5EF4-FFF2-40B4-BE49-F238E27FC236}">
                  <a16:creationId xmlns:a16="http://schemas.microsoft.com/office/drawing/2014/main" id="{009E79B4-65C5-41B8-A07E-521885FD50E5}"/>
                </a:ext>
              </a:extLst>
            </p:cNvPr>
            <p:cNvGrpSpPr/>
            <p:nvPr/>
          </p:nvGrpSpPr>
          <p:grpSpPr>
            <a:xfrm>
              <a:off x="7392300" y="4463048"/>
              <a:ext cx="3191414" cy="2382517"/>
              <a:chOff x="6380535" y="3467143"/>
              <a:chExt cx="5267818" cy="3932635"/>
            </a:xfrm>
          </p:grpSpPr>
          <p:grpSp>
            <p:nvGrpSpPr>
              <p:cNvPr id="375" name="グループ化 374">
                <a:extLst>
                  <a:ext uri="{FF2B5EF4-FFF2-40B4-BE49-F238E27FC236}">
                    <a16:creationId xmlns:a16="http://schemas.microsoft.com/office/drawing/2014/main" id="{088D1C33-3673-4FC0-A3A2-812CD90FF828}"/>
                  </a:ext>
                </a:extLst>
              </p:cNvPr>
              <p:cNvGrpSpPr/>
              <p:nvPr/>
            </p:nvGrpSpPr>
            <p:grpSpPr>
              <a:xfrm>
                <a:off x="6380535" y="3482354"/>
                <a:ext cx="2613146" cy="1948945"/>
                <a:chOff x="6582879" y="3299047"/>
                <a:chExt cx="4685716" cy="3494716"/>
              </a:xfrm>
            </p:grpSpPr>
            <p:pic>
              <p:nvPicPr>
                <p:cNvPr id="415" name="図 414">
                  <a:extLst>
                    <a:ext uri="{FF2B5EF4-FFF2-40B4-BE49-F238E27FC236}">
                      <a16:creationId xmlns:a16="http://schemas.microsoft.com/office/drawing/2014/main" id="{682D5638-DE3D-4ED8-A5FE-9C4F2BD7ED7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16" name="図 415">
                  <a:extLst>
                    <a:ext uri="{FF2B5EF4-FFF2-40B4-BE49-F238E27FC236}">
                      <a16:creationId xmlns:a16="http://schemas.microsoft.com/office/drawing/2014/main" id="{ED567691-93E1-4E29-972E-2F61D2A958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17" name="図 416">
                  <a:extLst>
                    <a:ext uri="{FF2B5EF4-FFF2-40B4-BE49-F238E27FC236}">
                      <a16:creationId xmlns:a16="http://schemas.microsoft.com/office/drawing/2014/main" id="{FFB3B2F0-56A3-4A07-A0A7-A4E1AD25099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18" name="図 417">
                  <a:extLst>
                    <a:ext uri="{FF2B5EF4-FFF2-40B4-BE49-F238E27FC236}">
                      <a16:creationId xmlns:a16="http://schemas.microsoft.com/office/drawing/2014/main" id="{840A5BF0-D31B-43EC-9360-92A0E9052B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19" name="図 418">
                  <a:extLst>
                    <a:ext uri="{FF2B5EF4-FFF2-40B4-BE49-F238E27FC236}">
                      <a16:creationId xmlns:a16="http://schemas.microsoft.com/office/drawing/2014/main" id="{4CBCC027-16E1-4940-B74F-0EF2E540931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20" name="図 419">
                  <a:extLst>
                    <a:ext uri="{FF2B5EF4-FFF2-40B4-BE49-F238E27FC236}">
                      <a16:creationId xmlns:a16="http://schemas.microsoft.com/office/drawing/2014/main" id="{E8CE9463-5B46-48D8-882C-F70F11A296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21" name="図 420">
                  <a:extLst>
                    <a:ext uri="{FF2B5EF4-FFF2-40B4-BE49-F238E27FC236}">
                      <a16:creationId xmlns:a16="http://schemas.microsoft.com/office/drawing/2014/main" id="{49E04C12-FE87-4F00-AA1D-16E4C7D295F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22" name="図 421">
                  <a:extLst>
                    <a:ext uri="{FF2B5EF4-FFF2-40B4-BE49-F238E27FC236}">
                      <a16:creationId xmlns:a16="http://schemas.microsoft.com/office/drawing/2014/main" id="{D746D2EE-A013-4A1A-B977-670219B0A0C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23" name="図 422">
                  <a:extLst>
                    <a:ext uri="{FF2B5EF4-FFF2-40B4-BE49-F238E27FC236}">
                      <a16:creationId xmlns:a16="http://schemas.microsoft.com/office/drawing/2014/main" id="{ADC58515-5D2D-4F0F-80A4-49359A40782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24" name="図 423">
                  <a:extLst>
                    <a:ext uri="{FF2B5EF4-FFF2-40B4-BE49-F238E27FC236}">
                      <a16:creationId xmlns:a16="http://schemas.microsoft.com/office/drawing/2014/main" id="{8586222E-45EF-409B-9D5B-A7174624DC9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25" name="図 424">
                  <a:extLst>
                    <a:ext uri="{FF2B5EF4-FFF2-40B4-BE49-F238E27FC236}">
                      <a16:creationId xmlns:a16="http://schemas.microsoft.com/office/drawing/2014/main" id="{3848214C-5E7E-49EA-847E-1392BA45AF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26" name="図 425">
                  <a:extLst>
                    <a:ext uri="{FF2B5EF4-FFF2-40B4-BE49-F238E27FC236}">
                      <a16:creationId xmlns:a16="http://schemas.microsoft.com/office/drawing/2014/main" id="{98FFF358-BFDB-4A92-AFA7-B3F8F0B4503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376" name="グループ化 375">
                <a:extLst>
                  <a:ext uri="{FF2B5EF4-FFF2-40B4-BE49-F238E27FC236}">
                    <a16:creationId xmlns:a16="http://schemas.microsoft.com/office/drawing/2014/main" id="{A49BCD41-B4EF-4B43-8FC1-83114FD8668A}"/>
                  </a:ext>
                </a:extLst>
              </p:cNvPr>
              <p:cNvGrpSpPr/>
              <p:nvPr/>
            </p:nvGrpSpPr>
            <p:grpSpPr>
              <a:xfrm>
                <a:off x="9010331" y="3467143"/>
                <a:ext cx="2613146" cy="1948945"/>
                <a:chOff x="6582879" y="3299047"/>
                <a:chExt cx="4685716" cy="3494716"/>
              </a:xfrm>
            </p:grpSpPr>
            <p:pic>
              <p:nvPicPr>
                <p:cNvPr id="403" name="図 402">
                  <a:extLst>
                    <a:ext uri="{FF2B5EF4-FFF2-40B4-BE49-F238E27FC236}">
                      <a16:creationId xmlns:a16="http://schemas.microsoft.com/office/drawing/2014/main" id="{B8A3F951-3AFF-4E4B-BA22-27381CAAA74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04" name="図 403">
                  <a:extLst>
                    <a:ext uri="{FF2B5EF4-FFF2-40B4-BE49-F238E27FC236}">
                      <a16:creationId xmlns:a16="http://schemas.microsoft.com/office/drawing/2014/main" id="{987B58CF-56B3-45A1-BF79-01D2E46E9CF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05" name="図 404">
                  <a:extLst>
                    <a:ext uri="{FF2B5EF4-FFF2-40B4-BE49-F238E27FC236}">
                      <a16:creationId xmlns:a16="http://schemas.microsoft.com/office/drawing/2014/main" id="{B34817E7-F52D-45E7-B823-AB1C3666700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06" name="図 405">
                  <a:extLst>
                    <a:ext uri="{FF2B5EF4-FFF2-40B4-BE49-F238E27FC236}">
                      <a16:creationId xmlns:a16="http://schemas.microsoft.com/office/drawing/2014/main" id="{63000D8B-CD04-422B-9637-5824AAA6F9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07" name="図 406">
                  <a:extLst>
                    <a:ext uri="{FF2B5EF4-FFF2-40B4-BE49-F238E27FC236}">
                      <a16:creationId xmlns:a16="http://schemas.microsoft.com/office/drawing/2014/main" id="{FF05E41E-9EBB-4585-A712-6843EE2A670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08" name="図 407">
                  <a:extLst>
                    <a:ext uri="{FF2B5EF4-FFF2-40B4-BE49-F238E27FC236}">
                      <a16:creationId xmlns:a16="http://schemas.microsoft.com/office/drawing/2014/main" id="{9BE7BBA3-7507-4CD1-B793-3541046498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09" name="図 408">
                  <a:extLst>
                    <a:ext uri="{FF2B5EF4-FFF2-40B4-BE49-F238E27FC236}">
                      <a16:creationId xmlns:a16="http://schemas.microsoft.com/office/drawing/2014/main" id="{BC75FE05-D859-452A-8966-45D1451C7E0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10" name="図 409">
                  <a:extLst>
                    <a:ext uri="{FF2B5EF4-FFF2-40B4-BE49-F238E27FC236}">
                      <a16:creationId xmlns:a16="http://schemas.microsoft.com/office/drawing/2014/main" id="{D971F3DF-662E-49CE-95EF-ADEE7052544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11" name="図 410">
                  <a:extLst>
                    <a:ext uri="{FF2B5EF4-FFF2-40B4-BE49-F238E27FC236}">
                      <a16:creationId xmlns:a16="http://schemas.microsoft.com/office/drawing/2014/main" id="{963A3B3D-3E66-430A-8CF9-F0A8E38EA6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12" name="図 411">
                  <a:extLst>
                    <a:ext uri="{FF2B5EF4-FFF2-40B4-BE49-F238E27FC236}">
                      <a16:creationId xmlns:a16="http://schemas.microsoft.com/office/drawing/2014/main" id="{EDD01D40-F3A7-4564-AB10-81191C0891A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13" name="図 412">
                  <a:extLst>
                    <a:ext uri="{FF2B5EF4-FFF2-40B4-BE49-F238E27FC236}">
                      <a16:creationId xmlns:a16="http://schemas.microsoft.com/office/drawing/2014/main" id="{BE536F02-8339-4BC1-9914-2F3BEE75150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14" name="図 413">
                  <a:extLst>
                    <a:ext uri="{FF2B5EF4-FFF2-40B4-BE49-F238E27FC236}">
                      <a16:creationId xmlns:a16="http://schemas.microsoft.com/office/drawing/2014/main" id="{1D222C05-4207-4F92-8CAE-A236B0E556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377" name="グループ化 376">
                <a:extLst>
                  <a:ext uri="{FF2B5EF4-FFF2-40B4-BE49-F238E27FC236}">
                    <a16:creationId xmlns:a16="http://schemas.microsoft.com/office/drawing/2014/main" id="{4ECBE249-BDE9-4A91-B300-2BFB637F2601}"/>
                  </a:ext>
                </a:extLst>
              </p:cNvPr>
              <p:cNvGrpSpPr/>
              <p:nvPr/>
            </p:nvGrpSpPr>
            <p:grpSpPr>
              <a:xfrm>
                <a:off x="6405411" y="5450833"/>
                <a:ext cx="2613146" cy="1948945"/>
                <a:chOff x="6582879" y="3299047"/>
                <a:chExt cx="4685716" cy="3494716"/>
              </a:xfrm>
            </p:grpSpPr>
            <p:pic>
              <p:nvPicPr>
                <p:cNvPr id="391" name="図 390">
                  <a:extLst>
                    <a:ext uri="{FF2B5EF4-FFF2-40B4-BE49-F238E27FC236}">
                      <a16:creationId xmlns:a16="http://schemas.microsoft.com/office/drawing/2014/main" id="{C09B0907-2100-466C-B330-D7EDFF74F4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392" name="図 391">
                  <a:extLst>
                    <a:ext uri="{FF2B5EF4-FFF2-40B4-BE49-F238E27FC236}">
                      <a16:creationId xmlns:a16="http://schemas.microsoft.com/office/drawing/2014/main" id="{1D3BF75C-1EFD-421C-8AD8-615624B9D94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393" name="図 392">
                  <a:extLst>
                    <a:ext uri="{FF2B5EF4-FFF2-40B4-BE49-F238E27FC236}">
                      <a16:creationId xmlns:a16="http://schemas.microsoft.com/office/drawing/2014/main" id="{F63FF8E4-B9BB-40CE-A1D1-428E3DFD454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394" name="図 393">
                  <a:extLst>
                    <a:ext uri="{FF2B5EF4-FFF2-40B4-BE49-F238E27FC236}">
                      <a16:creationId xmlns:a16="http://schemas.microsoft.com/office/drawing/2014/main" id="{828192D4-7214-4A5D-8A38-5FC09D64469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395" name="図 394">
                  <a:extLst>
                    <a:ext uri="{FF2B5EF4-FFF2-40B4-BE49-F238E27FC236}">
                      <a16:creationId xmlns:a16="http://schemas.microsoft.com/office/drawing/2014/main" id="{7018584F-39EE-40E6-814A-04F86ADCAA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396" name="図 395">
                  <a:extLst>
                    <a:ext uri="{FF2B5EF4-FFF2-40B4-BE49-F238E27FC236}">
                      <a16:creationId xmlns:a16="http://schemas.microsoft.com/office/drawing/2014/main" id="{CF3CB28F-68EC-44F5-B41D-9A8B3A059CF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397" name="図 396">
                  <a:extLst>
                    <a:ext uri="{FF2B5EF4-FFF2-40B4-BE49-F238E27FC236}">
                      <a16:creationId xmlns:a16="http://schemas.microsoft.com/office/drawing/2014/main" id="{1BF0E65F-2FBB-4818-8ABF-40FC43A4B0E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398" name="図 397">
                  <a:extLst>
                    <a:ext uri="{FF2B5EF4-FFF2-40B4-BE49-F238E27FC236}">
                      <a16:creationId xmlns:a16="http://schemas.microsoft.com/office/drawing/2014/main" id="{85280E77-AC87-4DF5-AD6E-9E0E92E323E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399" name="図 398">
                  <a:extLst>
                    <a:ext uri="{FF2B5EF4-FFF2-40B4-BE49-F238E27FC236}">
                      <a16:creationId xmlns:a16="http://schemas.microsoft.com/office/drawing/2014/main" id="{6332B06A-A81A-41C2-9221-4ACABAA044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00" name="図 399">
                  <a:extLst>
                    <a:ext uri="{FF2B5EF4-FFF2-40B4-BE49-F238E27FC236}">
                      <a16:creationId xmlns:a16="http://schemas.microsoft.com/office/drawing/2014/main" id="{9C502EB6-0337-498E-8F1B-C89F1DAE70B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01" name="図 400">
                  <a:extLst>
                    <a:ext uri="{FF2B5EF4-FFF2-40B4-BE49-F238E27FC236}">
                      <a16:creationId xmlns:a16="http://schemas.microsoft.com/office/drawing/2014/main" id="{CA9264BE-8670-4B78-B2AA-0559D45AECF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02" name="図 401">
                  <a:extLst>
                    <a:ext uri="{FF2B5EF4-FFF2-40B4-BE49-F238E27FC236}">
                      <a16:creationId xmlns:a16="http://schemas.microsoft.com/office/drawing/2014/main" id="{7345B279-54CF-42CB-9A69-B39626F93E7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378" name="グループ化 377">
                <a:extLst>
                  <a:ext uri="{FF2B5EF4-FFF2-40B4-BE49-F238E27FC236}">
                    <a16:creationId xmlns:a16="http://schemas.microsoft.com/office/drawing/2014/main" id="{BBDF1CE7-AEF5-4340-AEF5-8079B72BE2CF}"/>
                  </a:ext>
                </a:extLst>
              </p:cNvPr>
              <p:cNvGrpSpPr/>
              <p:nvPr/>
            </p:nvGrpSpPr>
            <p:grpSpPr>
              <a:xfrm>
                <a:off x="9035207" y="5435622"/>
                <a:ext cx="2613146" cy="1948945"/>
                <a:chOff x="6582879" y="3299047"/>
                <a:chExt cx="4685716" cy="3494716"/>
              </a:xfrm>
            </p:grpSpPr>
            <p:pic>
              <p:nvPicPr>
                <p:cNvPr id="379" name="図 378">
                  <a:extLst>
                    <a:ext uri="{FF2B5EF4-FFF2-40B4-BE49-F238E27FC236}">
                      <a16:creationId xmlns:a16="http://schemas.microsoft.com/office/drawing/2014/main" id="{6BE9ED88-8687-4F8F-AA42-818EEAED89B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380" name="図 379">
                  <a:extLst>
                    <a:ext uri="{FF2B5EF4-FFF2-40B4-BE49-F238E27FC236}">
                      <a16:creationId xmlns:a16="http://schemas.microsoft.com/office/drawing/2014/main" id="{29FA9CEE-70DF-4932-92BC-D02983E3494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381" name="図 380">
                  <a:extLst>
                    <a:ext uri="{FF2B5EF4-FFF2-40B4-BE49-F238E27FC236}">
                      <a16:creationId xmlns:a16="http://schemas.microsoft.com/office/drawing/2014/main" id="{757543ED-911D-4884-98F2-E89DD59592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382" name="図 381">
                  <a:extLst>
                    <a:ext uri="{FF2B5EF4-FFF2-40B4-BE49-F238E27FC236}">
                      <a16:creationId xmlns:a16="http://schemas.microsoft.com/office/drawing/2014/main" id="{FF38BEC9-CB26-4AD3-945E-5A49F0FDF87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383" name="図 382">
                  <a:extLst>
                    <a:ext uri="{FF2B5EF4-FFF2-40B4-BE49-F238E27FC236}">
                      <a16:creationId xmlns:a16="http://schemas.microsoft.com/office/drawing/2014/main" id="{14CF3A9F-24E5-4789-A357-8F464A641E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384" name="図 383">
                  <a:extLst>
                    <a:ext uri="{FF2B5EF4-FFF2-40B4-BE49-F238E27FC236}">
                      <a16:creationId xmlns:a16="http://schemas.microsoft.com/office/drawing/2014/main" id="{FB202C92-1742-48D5-8B3A-7438ABDD19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385" name="図 384">
                  <a:extLst>
                    <a:ext uri="{FF2B5EF4-FFF2-40B4-BE49-F238E27FC236}">
                      <a16:creationId xmlns:a16="http://schemas.microsoft.com/office/drawing/2014/main" id="{CC537CC9-7736-4524-B062-7CBB23F18C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386" name="図 385">
                  <a:extLst>
                    <a:ext uri="{FF2B5EF4-FFF2-40B4-BE49-F238E27FC236}">
                      <a16:creationId xmlns:a16="http://schemas.microsoft.com/office/drawing/2014/main" id="{9548B7EE-5EF2-4B0C-973F-9CBFF092249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387" name="図 386">
                  <a:extLst>
                    <a:ext uri="{FF2B5EF4-FFF2-40B4-BE49-F238E27FC236}">
                      <a16:creationId xmlns:a16="http://schemas.microsoft.com/office/drawing/2014/main" id="{123CF746-1908-4CDC-89F4-C4A78E0DF6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388" name="図 387">
                  <a:extLst>
                    <a:ext uri="{FF2B5EF4-FFF2-40B4-BE49-F238E27FC236}">
                      <a16:creationId xmlns:a16="http://schemas.microsoft.com/office/drawing/2014/main" id="{4505AE17-341F-4655-A762-948006A6002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389" name="図 388">
                  <a:extLst>
                    <a:ext uri="{FF2B5EF4-FFF2-40B4-BE49-F238E27FC236}">
                      <a16:creationId xmlns:a16="http://schemas.microsoft.com/office/drawing/2014/main" id="{58FD516C-0275-467E-ABA5-8FB5974B1F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390" name="図 389">
                  <a:extLst>
                    <a:ext uri="{FF2B5EF4-FFF2-40B4-BE49-F238E27FC236}">
                      <a16:creationId xmlns:a16="http://schemas.microsoft.com/office/drawing/2014/main" id="{24ACB87E-83A1-4F82-BC4F-6FD191BB0ED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grpSp>
          <p:nvGrpSpPr>
            <p:cNvPr id="427" name="グループ化 426">
              <a:extLst>
                <a:ext uri="{FF2B5EF4-FFF2-40B4-BE49-F238E27FC236}">
                  <a16:creationId xmlns:a16="http://schemas.microsoft.com/office/drawing/2014/main" id="{5F77A506-7198-4BBA-AAFD-DA8F967B84D4}"/>
                </a:ext>
              </a:extLst>
            </p:cNvPr>
            <p:cNvGrpSpPr/>
            <p:nvPr/>
          </p:nvGrpSpPr>
          <p:grpSpPr>
            <a:xfrm>
              <a:off x="10593801" y="4451006"/>
              <a:ext cx="1583128" cy="1180734"/>
              <a:chOff x="6582879" y="3299047"/>
              <a:chExt cx="4685716" cy="3494716"/>
            </a:xfrm>
          </p:grpSpPr>
          <p:pic>
            <p:nvPicPr>
              <p:cNvPr id="428" name="図 427">
                <a:extLst>
                  <a:ext uri="{FF2B5EF4-FFF2-40B4-BE49-F238E27FC236}">
                    <a16:creationId xmlns:a16="http://schemas.microsoft.com/office/drawing/2014/main" id="{252E3D9D-0B11-473D-86C7-B692025BE6F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29" name="図 428">
                <a:extLst>
                  <a:ext uri="{FF2B5EF4-FFF2-40B4-BE49-F238E27FC236}">
                    <a16:creationId xmlns:a16="http://schemas.microsoft.com/office/drawing/2014/main" id="{FA825ECC-FCE7-49E7-BCE1-D250141039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30" name="図 429">
                <a:extLst>
                  <a:ext uri="{FF2B5EF4-FFF2-40B4-BE49-F238E27FC236}">
                    <a16:creationId xmlns:a16="http://schemas.microsoft.com/office/drawing/2014/main" id="{066B4204-0A2E-4D20-A352-BE1C40C530B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31" name="図 430">
                <a:extLst>
                  <a:ext uri="{FF2B5EF4-FFF2-40B4-BE49-F238E27FC236}">
                    <a16:creationId xmlns:a16="http://schemas.microsoft.com/office/drawing/2014/main" id="{871924C2-103A-4100-B650-589C9527255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32" name="図 431">
                <a:extLst>
                  <a:ext uri="{FF2B5EF4-FFF2-40B4-BE49-F238E27FC236}">
                    <a16:creationId xmlns:a16="http://schemas.microsoft.com/office/drawing/2014/main" id="{1C579C4A-422C-4EA3-BD31-6313F76A3AA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33" name="図 432">
                <a:extLst>
                  <a:ext uri="{FF2B5EF4-FFF2-40B4-BE49-F238E27FC236}">
                    <a16:creationId xmlns:a16="http://schemas.microsoft.com/office/drawing/2014/main" id="{C4BDCC2F-C08D-4F4D-9DCA-C2CBE547B0B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34" name="図 433">
                <a:extLst>
                  <a:ext uri="{FF2B5EF4-FFF2-40B4-BE49-F238E27FC236}">
                    <a16:creationId xmlns:a16="http://schemas.microsoft.com/office/drawing/2014/main" id="{A39AB868-2359-4046-874B-C712D95F5A2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35" name="図 434">
                <a:extLst>
                  <a:ext uri="{FF2B5EF4-FFF2-40B4-BE49-F238E27FC236}">
                    <a16:creationId xmlns:a16="http://schemas.microsoft.com/office/drawing/2014/main" id="{B66B6E6E-174D-4F8F-A734-3257943BB34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36" name="図 435">
                <a:extLst>
                  <a:ext uri="{FF2B5EF4-FFF2-40B4-BE49-F238E27FC236}">
                    <a16:creationId xmlns:a16="http://schemas.microsoft.com/office/drawing/2014/main" id="{055BC2F3-65F3-4A5B-8F44-711F0D7649E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37" name="図 436">
                <a:extLst>
                  <a:ext uri="{FF2B5EF4-FFF2-40B4-BE49-F238E27FC236}">
                    <a16:creationId xmlns:a16="http://schemas.microsoft.com/office/drawing/2014/main" id="{1E0DBFF9-28EA-470F-B024-2E382D820D0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38" name="図 437">
                <a:extLst>
                  <a:ext uri="{FF2B5EF4-FFF2-40B4-BE49-F238E27FC236}">
                    <a16:creationId xmlns:a16="http://schemas.microsoft.com/office/drawing/2014/main" id="{198D181B-8A12-45A2-A1C2-9BB1D046C4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39" name="図 438">
                <a:extLst>
                  <a:ext uri="{FF2B5EF4-FFF2-40B4-BE49-F238E27FC236}">
                    <a16:creationId xmlns:a16="http://schemas.microsoft.com/office/drawing/2014/main" id="{032D24E3-1BF8-4DE0-A1AA-B0933C0C58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440" name="グループ化 439">
              <a:extLst>
                <a:ext uri="{FF2B5EF4-FFF2-40B4-BE49-F238E27FC236}">
                  <a16:creationId xmlns:a16="http://schemas.microsoft.com/office/drawing/2014/main" id="{6A33DE0A-7DEE-40B7-BD29-F6341C8A1951}"/>
                </a:ext>
              </a:extLst>
            </p:cNvPr>
            <p:cNvGrpSpPr/>
            <p:nvPr/>
          </p:nvGrpSpPr>
          <p:grpSpPr>
            <a:xfrm>
              <a:off x="10608872" y="5643574"/>
              <a:ext cx="1583128" cy="1180734"/>
              <a:chOff x="6582879" y="3299047"/>
              <a:chExt cx="4685716" cy="3494716"/>
            </a:xfrm>
          </p:grpSpPr>
          <p:pic>
            <p:nvPicPr>
              <p:cNvPr id="441" name="図 440">
                <a:extLst>
                  <a:ext uri="{FF2B5EF4-FFF2-40B4-BE49-F238E27FC236}">
                    <a16:creationId xmlns:a16="http://schemas.microsoft.com/office/drawing/2014/main" id="{46113A33-2073-4CA5-992F-75BD6DB954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42" name="図 441">
                <a:extLst>
                  <a:ext uri="{FF2B5EF4-FFF2-40B4-BE49-F238E27FC236}">
                    <a16:creationId xmlns:a16="http://schemas.microsoft.com/office/drawing/2014/main" id="{A0173381-FBCC-4EFF-8E07-392A4932A82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43" name="図 442">
                <a:extLst>
                  <a:ext uri="{FF2B5EF4-FFF2-40B4-BE49-F238E27FC236}">
                    <a16:creationId xmlns:a16="http://schemas.microsoft.com/office/drawing/2014/main" id="{04FE655A-7311-441E-B6C6-5DFD6ABFD27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44" name="図 443">
                <a:extLst>
                  <a:ext uri="{FF2B5EF4-FFF2-40B4-BE49-F238E27FC236}">
                    <a16:creationId xmlns:a16="http://schemas.microsoft.com/office/drawing/2014/main" id="{FFC95DDE-7BB2-4C37-A0E5-61683E614F4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45" name="図 444">
                <a:extLst>
                  <a:ext uri="{FF2B5EF4-FFF2-40B4-BE49-F238E27FC236}">
                    <a16:creationId xmlns:a16="http://schemas.microsoft.com/office/drawing/2014/main" id="{F06BE953-0717-4454-A988-22B55DB9A1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46" name="図 445">
                <a:extLst>
                  <a:ext uri="{FF2B5EF4-FFF2-40B4-BE49-F238E27FC236}">
                    <a16:creationId xmlns:a16="http://schemas.microsoft.com/office/drawing/2014/main" id="{29EACC20-9A55-4B2C-9E7B-FBD9B08775E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47" name="図 446">
                <a:extLst>
                  <a:ext uri="{FF2B5EF4-FFF2-40B4-BE49-F238E27FC236}">
                    <a16:creationId xmlns:a16="http://schemas.microsoft.com/office/drawing/2014/main" id="{7727E0F9-C5FB-4429-89F7-E3A83F6D1F2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48" name="図 447">
                <a:extLst>
                  <a:ext uri="{FF2B5EF4-FFF2-40B4-BE49-F238E27FC236}">
                    <a16:creationId xmlns:a16="http://schemas.microsoft.com/office/drawing/2014/main" id="{6C310421-BC1A-4FED-8C6E-D1CDFACC63E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49" name="図 448">
                <a:extLst>
                  <a:ext uri="{FF2B5EF4-FFF2-40B4-BE49-F238E27FC236}">
                    <a16:creationId xmlns:a16="http://schemas.microsoft.com/office/drawing/2014/main" id="{2F25ABF1-3643-4847-9AC8-50338F98225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50" name="図 449">
                <a:extLst>
                  <a:ext uri="{FF2B5EF4-FFF2-40B4-BE49-F238E27FC236}">
                    <a16:creationId xmlns:a16="http://schemas.microsoft.com/office/drawing/2014/main" id="{63CC8752-F7DC-4586-8EB1-A2635AF290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51" name="図 450">
                <a:extLst>
                  <a:ext uri="{FF2B5EF4-FFF2-40B4-BE49-F238E27FC236}">
                    <a16:creationId xmlns:a16="http://schemas.microsoft.com/office/drawing/2014/main" id="{6CF6DF24-54B2-4827-974C-F937A410D86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52" name="図 451">
                <a:extLst>
                  <a:ext uri="{FF2B5EF4-FFF2-40B4-BE49-F238E27FC236}">
                    <a16:creationId xmlns:a16="http://schemas.microsoft.com/office/drawing/2014/main" id="{C8F5D629-22F4-4E8B-93F2-59B65DD7A89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pic>
          <p:nvPicPr>
            <p:cNvPr id="453" name="図 452">
              <a:extLst>
                <a:ext uri="{FF2B5EF4-FFF2-40B4-BE49-F238E27FC236}">
                  <a16:creationId xmlns:a16="http://schemas.microsoft.com/office/drawing/2014/main" id="{9E230D56-FFD5-4745-8383-F21D2C057216}"/>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183406" y="5563151"/>
              <a:ext cx="2242390" cy="1253881"/>
            </a:xfrm>
            <a:prstGeom prst="rect">
              <a:avLst/>
            </a:prstGeom>
          </p:spPr>
        </p:pic>
      </p:grpSp>
      <p:sp>
        <p:nvSpPr>
          <p:cNvPr id="454" name="テキスト ボックス 453"/>
          <p:cNvSpPr txBox="1"/>
          <p:nvPr/>
        </p:nvSpPr>
        <p:spPr>
          <a:xfrm>
            <a:off x="7430167" y="2450542"/>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-2.2</a:t>
            </a:r>
            <a:endParaRPr kumimoji="1" lang="ja-JP" altLang="en-US" sz="1600" dirty="0">
              <a:latin typeface="Courier New" panose="02070309020205020404" pitchFamily="49" charset="0"/>
              <a:cs typeface="Courier New" panose="02070309020205020404" pitchFamily="49" charset="0"/>
            </a:endParaRPr>
          </a:p>
        </p:txBody>
      </p:sp>
      <p:sp>
        <p:nvSpPr>
          <p:cNvPr id="455" name="テキスト ボックス 454"/>
          <p:cNvSpPr txBox="1"/>
          <p:nvPr/>
        </p:nvSpPr>
        <p:spPr>
          <a:xfrm>
            <a:off x="7430167" y="2195639"/>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4.9</a:t>
            </a:r>
            <a:endParaRPr kumimoji="1" lang="ja-JP" altLang="en-US" sz="1600" dirty="0">
              <a:latin typeface="Courier New" panose="02070309020205020404" pitchFamily="49" charset="0"/>
              <a:cs typeface="Courier New" panose="02070309020205020404" pitchFamily="49" charset="0"/>
            </a:endParaRPr>
          </a:p>
        </p:txBody>
      </p:sp>
      <p:sp>
        <p:nvSpPr>
          <p:cNvPr id="456" name="テキスト ボックス 455"/>
          <p:cNvSpPr txBox="1"/>
          <p:nvPr/>
        </p:nvSpPr>
        <p:spPr>
          <a:xfrm>
            <a:off x="7430167" y="2705445"/>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-1.3</a:t>
            </a:r>
            <a:endParaRPr kumimoji="1" lang="ja-JP" altLang="en-US" sz="1600" dirty="0">
              <a:latin typeface="Courier New" panose="02070309020205020404" pitchFamily="49" charset="0"/>
              <a:cs typeface="Courier New" panose="02070309020205020404" pitchFamily="49" charset="0"/>
            </a:endParaRPr>
          </a:p>
        </p:txBody>
      </p:sp>
      <p:sp>
        <p:nvSpPr>
          <p:cNvPr id="457" name="テキスト ボックス 456"/>
          <p:cNvSpPr txBox="1"/>
          <p:nvPr/>
        </p:nvSpPr>
        <p:spPr>
          <a:xfrm>
            <a:off x="7430167" y="2960348"/>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-1.1</a:t>
            </a:r>
            <a:endParaRPr kumimoji="1" lang="ja-JP" altLang="en-US" sz="1600" dirty="0">
              <a:latin typeface="Courier New" panose="02070309020205020404" pitchFamily="49" charset="0"/>
              <a:cs typeface="Courier New" panose="02070309020205020404" pitchFamily="49" charset="0"/>
            </a:endParaRPr>
          </a:p>
        </p:txBody>
      </p:sp>
      <p:sp>
        <p:nvSpPr>
          <p:cNvPr id="458" name="テキスト ボックス 457"/>
          <p:cNvSpPr txBox="1"/>
          <p:nvPr/>
        </p:nvSpPr>
        <p:spPr>
          <a:xfrm>
            <a:off x="7430167" y="3470154"/>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4.1</a:t>
            </a:r>
            <a:endParaRPr kumimoji="1" lang="ja-JP" altLang="en-US" sz="1600" dirty="0">
              <a:latin typeface="Courier New" panose="02070309020205020404" pitchFamily="49" charset="0"/>
              <a:cs typeface="Courier New" panose="02070309020205020404" pitchFamily="49" charset="0"/>
            </a:endParaRPr>
          </a:p>
        </p:txBody>
      </p:sp>
      <p:sp>
        <p:nvSpPr>
          <p:cNvPr id="459" name="テキスト ボックス 458"/>
          <p:cNvSpPr txBox="1"/>
          <p:nvPr/>
        </p:nvSpPr>
        <p:spPr>
          <a:xfrm>
            <a:off x="7430167" y="3215251"/>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2</a:t>
            </a:r>
            <a:r>
              <a:rPr kumimoji="1" lang="en-US" altLang="ja-JP" sz="1600" dirty="0">
                <a:latin typeface="Courier New" panose="02070309020205020404" pitchFamily="49" charset="0"/>
                <a:cs typeface="Courier New" panose="02070309020205020404" pitchFamily="49" charset="0"/>
              </a:rPr>
              <a:t>.7</a:t>
            </a:r>
            <a:endParaRPr kumimoji="1" lang="ja-JP" altLang="en-US" sz="1600" dirty="0">
              <a:latin typeface="Courier New" panose="02070309020205020404" pitchFamily="49" charset="0"/>
              <a:cs typeface="Courier New" panose="02070309020205020404" pitchFamily="49" charset="0"/>
            </a:endParaRPr>
          </a:p>
        </p:txBody>
      </p:sp>
      <p:sp>
        <p:nvSpPr>
          <p:cNvPr id="460" name="テキスト ボックス 459"/>
          <p:cNvSpPr txBox="1"/>
          <p:nvPr/>
        </p:nvSpPr>
        <p:spPr>
          <a:xfrm>
            <a:off x="7430167" y="3725057"/>
            <a:ext cx="298480" cy="338554"/>
          </a:xfrm>
          <a:prstGeom prst="rect">
            <a:avLst/>
          </a:prstGeom>
          <a:noFill/>
        </p:spPr>
        <p:txBody>
          <a:bodyPr wrap="none" rtlCol="0">
            <a:normAutofit/>
          </a:bodyPr>
          <a:lstStyle/>
          <a:p>
            <a:r>
              <a:rPr lang="en-US" altLang="ja-JP" sz="1600" b="1" dirty="0">
                <a:latin typeface="Courier New" panose="02070309020205020404" pitchFamily="49" charset="0"/>
                <a:cs typeface="Courier New" panose="02070309020205020404" pitchFamily="49" charset="0"/>
              </a:rPr>
              <a:t> 7.6</a:t>
            </a:r>
            <a:endParaRPr kumimoji="1" lang="ja-JP" altLang="en-US" sz="1600" b="1" dirty="0">
              <a:latin typeface="Courier New" panose="02070309020205020404" pitchFamily="49" charset="0"/>
              <a:cs typeface="Courier New" panose="02070309020205020404" pitchFamily="49" charset="0"/>
            </a:endParaRPr>
          </a:p>
        </p:txBody>
      </p:sp>
      <p:sp>
        <p:nvSpPr>
          <p:cNvPr id="461" name="テキスト ボックス 460"/>
          <p:cNvSpPr txBox="1"/>
          <p:nvPr/>
        </p:nvSpPr>
        <p:spPr>
          <a:xfrm>
            <a:off x="7430167" y="3979960"/>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-3.2</a:t>
            </a:r>
            <a:endParaRPr kumimoji="1" lang="ja-JP" altLang="en-US" sz="1600" dirty="0">
              <a:latin typeface="Courier New" panose="02070309020205020404" pitchFamily="49" charset="0"/>
              <a:cs typeface="Courier New" panose="02070309020205020404" pitchFamily="49" charset="0"/>
            </a:endParaRPr>
          </a:p>
        </p:txBody>
      </p:sp>
      <p:sp>
        <p:nvSpPr>
          <p:cNvPr id="462" name="テキスト ボックス 461"/>
          <p:cNvSpPr txBox="1"/>
          <p:nvPr/>
        </p:nvSpPr>
        <p:spPr>
          <a:xfrm>
            <a:off x="7430167" y="4489770"/>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3.1</a:t>
            </a:r>
            <a:endParaRPr kumimoji="1" lang="ja-JP" altLang="en-US" sz="1600" dirty="0">
              <a:latin typeface="Courier New" panose="02070309020205020404" pitchFamily="49" charset="0"/>
              <a:cs typeface="Courier New" panose="02070309020205020404" pitchFamily="49" charset="0"/>
            </a:endParaRPr>
          </a:p>
        </p:txBody>
      </p:sp>
      <p:sp>
        <p:nvSpPr>
          <p:cNvPr id="463" name="テキスト ボックス 462"/>
          <p:cNvSpPr txBox="1"/>
          <p:nvPr/>
        </p:nvSpPr>
        <p:spPr>
          <a:xfrm>
            <a:off x="7430167" y="4234863"/>
            <a:ext cx="298480" cy="338554"/>
          </a:xfrm>
          <a:prstGeom prst="rect">
            <a:avLst/>
          </a:prstGeom>
          <a:noFill/>
        </p:spPr>
        <p:txBody>
          <a:bodyPr wrap="none" rtlCol="0">
            <a:normAutofit/>
          </a:bodyPr>
          <a:lstStyle/>
          <a:p>
            <a:r>
              <a:rPr kumimoji="1" lang="en-US" altLang="ja-JP" sz="1600" dirty="0">
                <a:latin typeface="Courier New" panose="02070309020205020404" pitchFamily="49" charset="0"/>
                <a:cs typeface="Courier New" panose="02070309020205020404" pitchFamily="49" charset="0"/>
              </a:rPr>
              <a:t> 5.3</a:t>
            </a:r>
            <a:endParaRPr kumimoji="1" lang="ja-JP" altLang="en-US" sz="1600" dirty="0">
              <a:latin typeface="Courier New" panose="02070309020205020404" pitchFamily="49" charset="0"/>
              <a:cs typeface="Courier New" panose="02070309020205020404" pitchFamily="49" charset="0"/>
            </a:endParaRPr>
          </a:p>
        </p:txBody>
      </p:sp>
      <p:sp>
        <p:nvSpPr>
          <p:cNvPr id="465" name="左矢印 464"/>
          <p:cNvSpPr/>
          <p:nvPr/>
        </p:nvSpPr>
        <p:spPr>
          <a:xfrm>
            <a:off x="8084705" y="3743670"/>
            <a:ext cx="262837" cy="2257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518604" y="2175298"/>
            <a:ext cx="3601200" cy="2677656"/>
          </a:xfrm>
          <a:prstGeom prst="rect">
            <a:avLst/>
          </a:prstGeom>
        </p:spPr>
        <p:txBody>
          <a:bodyPr wrap="square">
            <a:spAutoFit/>
          </a:bodyPr>
          <a:lstStyle/>
          <a:p>
            <a:r>
              <a:rPr lang="ja-JP" altLang="en-US" sz="2400" dirty="0"/>
              <a:t>パラメータ</a:t>
            </a:r>
            <a:r>
              <a:rPr lang="en-US" altLang="ja-JP" sz="2400" dirty="0"/>
              <a:t>(W1, W2, W3, b1, b2, b3 –</a:t>
            </a:r>
            <a:r>
              <a:rPr lang="ja-JP" altLang="en-US" sz="2400" dirty="0"/>
              <a:t>全部で</a:t>
            </a:r>
            <a:r>
              <a:rPr lang="en-US" altLang="ja-JP" sz="2400" dirty="0"/>
              <a:t>45,350</a:t>
            </a:r>
            <a:r>
              <a:rPr lang="ja-JP" altLang="en-US" sz="2400" dirty="0"/>
              <a:t>個の数字</a:t>
            </a:r>
            <a:r>
              <a:rPr lang="en-US" altLang="ja-JP" sz="2400" dirty="0"/>
              <a:t>)</a:t>
            </a:r>
            <a:r>
              <a:rPr lang="ja-JP" altLang="en-US" sz="2400" dirty="0"/>
              <a:t>を少しずつ変えながら、入力に対応した箇所が大きな数値を示すような</a:t>
            </a:r>
            <a:r>
              <a:rPr lang="ja-JP" altLang="en-US" sz="2400" b="1" dirty="0"/>
              <a:t>絶妙な組み合わせを探す</a:t>
            </a:r>
            <a:r>
              <a:rPr lang="ja-JP" altLang="en-US" sz="2400" dirty="0"/>
              <a:t>プロセス</a:t>
            </a:r>
          </a:p>
        </p:txBody>
      </p:sp>
      <p:sp>
        <p:nvSpPr>
          <p:cNvPr id="8" name="正方形/長方形 7"/>
          <p:cNvSpPr/>
          <p:nvPr/>
        </p:nvSpPr>
        <p:spPr>
          <a:xfrm>
            <a:off x="791485" y="1587076"/>
            <a:ext cx="2723823" cy="369332"/>
          </a:xfrm>
          <a:prstGeom prst="rect">
            <a:avLst/>
          </a:prstGeom>
        </p:spPr>
        <p:txBody>
          <a:bodyPr wrap="none">
            <a:spAutoFit/>
          </a:bodyPr>
          <a:lstStyle/>
          <a:p>
            <a:r>
              <a:rPr lang="ja-JP" altLang="en-US" dirty="0"/>
              <a:t>手書き文字を数値化し、</a:t>
            </a:r>
          </a:p>
        </p:txBody>
      </p:sp>
      <p:sp>
        <p:nvSpPr>
          <p:cNvPr id="9" name="正方形/長方形 8"/>
          <p:cNvSpPr/>
          <p:nvPr/>
        </p:nvSpPr>
        <p:spPr>
          <a:xfrm>
            <a:off x="3719798" y="1587076"/>
            <a:ext cx="3185487" cy="369332"/>
          </a:xfrm>
          <a:prstGeom prst="rect">
            <a:avLst/>
          </a:prstGeom>
        </p:spPr>
        <p:txBody>
          <a:bodyPr wrap="none">
            <a:spAutoFit/>
          </a:bodyPr>
          <a:lstStyle/>
          <a:p>
            <a:r>
              <a:rPr lang="ja-JP" altLang="en-US" dirty="0"/>
              <a:t>ニューラルネットに食わせ</a:t>
            </a:r>
            <a:r>
              <a:rPr lang="en-US" altLang="ja-JP" dirty="0"/>
              <a:t>‥</a:t>
            </a:r>
            <a:endParaRPr lang="ja-JP" altLang="en-US" dirty="0"/>
          </a:p>
        </p:txBody>
      </p:sp>
      <p:sp>
        <p:nvSpPr>
          <p:cNvPr id="466"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14</a:t>
            </a:fld>
            <a:endParaRPr kumimoji="1" lang="ja-JP" altLang="en-US"/>
          </a:p>
        </p:txBody>
      </p:sp>
    </p:spTree>
    <p:extLst>
      <p:ext uri="{BB962C8B-B14F-4D97-AF65-F5344CB8AC3E}">
        <p14:creationId xmlns:p14="http://schemas.microsoft.com/office/powerpoint/2010/main" val="2003793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FCB38-3557-4410-82F1-50AD46D3EDB4}"/>
              </a:ext>
            </a:extLst>
          </p:cNvPr>
          <p:cNvSpPr>
            <a:spLocks noGrp="1"/>
          </p:cNvSpPr>
          <p:nvPr>
            <p:ph type="title"/>
          </p:nvPr>
        </p:nvSpPr>
        <p:spPr/>
        <p:txBody>
          <a:bodyPr>
            <a:normAutofit/>
          </a:bodyPr>
          <a:lstStyle/>
          <a:p>
            <a:r>
              <a:rPr kumimoji="1" lang="ja-JP" altLang="en-US" sz="4000" dirty="0"/>
              <a:t>具体的にどうアプローチするか</a:t>
            </a:r>
            <a:r>
              <a:rPr kumimoji="1" lang="en-US" altLang="ja-JP" sz="4000" dirty="0"/>
              <a:t>—</a:t>
            </a:r>
            <a:r>
              <a:rPr kumimoji="1" lang="ja-JP" altLang="en-US" sz="4000" dirty="0"/>
              <a:t>指標の定義</a:t>
            </a:r>
          </a:p>
        </p:txBody>
      </p:sp>
      <p:sp>
        <p:nvSpPr>
          <p:cNvPr id="3" name="スライド番号プレースホルダー 2">
            <a:extLst>
              <a:ext uri="{FF2B5EF4-FFF2-40B4-BE49-F238E27FC236}">
                <a16:creationId xmlns:a16="http://schemas.microsoft.com/office/drawing/2014/main" id="{95998116-5ED8-4565-B914-B22012515331}"/>
              </a:ext>
            </a:extLst>
          </p:cNvPr>
          <p:cNvSpPr>
            <a:spLocks noGrp="1"/>
          </p:cNvSpPr>
          <p:nvPr>
            <p:ph type="sldNum" sz="quarter" idx="12"/>
          </p:nvPr>
        </p:nvSpPr>
        <p:spPr/>
        <p:txBody>
          <a:bodyPr/>
          <a:lstStyle/>
          <a:p>
            <a:fld id="{8AEBDCA3-918C-4541-BF84-4F93CF1796EA}" type="slidenum">
              <a:rPr kumimoji="1" lang="ja-JP" altLang="en-US" smtClean="0"/>
              <a:t>15</a:t>
            </a:fld>
            <a:endParaRPr kumimoji="1" lang="ja-JP" altLang="en-US"/>
          </a:p>
        </p:txBody>
      </p:sp>
      <p:sp>
        <p:nvSpPr>
          <p:cNvPr id="37" name="楕円 36">
            <a:extLst>
              <a:ext uri="{FF2B5EF4-FFF2-40B4-BE49-F238E27FC236}">
                <a16:creationId xmlns:a16="http://schemas.microsoft.com/office/drawing/2014/main" id="{A4E2A332-17AE-4FC4-848B-573120217901}"/>
              </a:ext>
            </a:extLst>
          </p:cNvPr>
          <p:cNvSpPr/>
          <p:nvPr/>
        </p:nvSpPr>
        <p:spPr>
          <a:xfrm>
            <a:off x="333062" y="2041245"/>
            <a:ext cx="2176529" cy="11848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400" dirty="0"/>
              <a:t>目指す姿</a:t>
            </a:r>
            <a:endParaRPr kumimoji="1" lang="ja-JP" altLang="en-US" sz="2400" dirty="0"/>
          </a:p>
        </p:txBody>
      </p:sp>
      <p:sp>
        <p:nvSpPr>
          <p:cNvPr id="38" name="楕円 37">
            <a:extLst>
              <a:ext uri="{FF2B5EF4-FFF2-40B4-BE49-F238E27FC236}">
                <a16:creationId xmlns:a16="http://schemas.microsoft.com/office/drawing/2014/main" id="{8F8755E8-BB21-497F-BA18-82A4976F4EE6}"/>
              </a:ext>
            </a:extLst>
          </p:cNvPr>
          <p:cNvSpPr/>
          <p:nvPr/>
        </p:nvSpPr>
        <p:spPr>
          <a:xfrm>
            <a:off x="333063" y="4511842"/>
            <a:ext cx="2176529" cy="118485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2400" dirty="0"/>
              <a:t>現状</a:t>
            </a:r>
          </a:p>
        </p:txBody>
      </p:sp>
      <p:cxnSp>
        <p:nvCxnSpPr>
          <p:cNvPr id="40" name="直線矢印コネクタ 39">
            <a:extLst>
              <a:ext uri="{FF2B5EF4-FFF2-40B4-BE49-F238E27FC236}">
                <a16:creationId xmlns:a16="http://schemas.microsoft.com/office/drawing/2014/main" id="{F3F39C56-4FD1-42FE-BAEC-514D840CF066}"/>
              </a:ext>
            </a:extLst>
          </p:cNvPr>
          <p:cNvCxnSpPr>
            <a:stCxn id="38" idx="0"/>
            <a:endCxn id="37" idx="4"/>
          </p:cNvCxnSpPr>
          <p:nvPr/>
        </p:nvCxnSpPr>
        <p:spPr>
          <a:xfrm flipH="1" flipV="1">
            <a:off x="1421327" y="3226102"/>
            <a:ext cx="1" cy="12857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55F66F6-EEA4-4BB9-9D27-5FEB36124E41}"/>
              </a:ext>
            </a:extLst>
          </p:cNvPr>
          <p:cNvSpPr txBox="1"/>
          <p:nvPr/>
        </p:nvSpPr>
        <p:spPr>
          <a:xfrm>
            <a:off x="1421326" y="3630355"/>
            <a:ext cx="7497565" cy="523220"/>
          </a:xfrm>
          <a:prstGeom prst="rect">
            <a:avLst/>
          </a:prstGeom>
          <a:noFill/>
        </p:spPr>
        <p:txBody>
          <a:bodyPr wrap="none" rtlCol="0">
            <a:spAutoFit/>
          </a:bodyPr>
          <a:lstStyle/>
          <a:p>
            <a:r>
              <a:rPr lang="ja-JP" altLang="en-US" sz="2800" dirty="0"/>
              <a:t>ギャップを示す指標</a:t>
            </a:r>
            <a:r>
              <a:rPr lang="en-US" altLang="ja-JP" sz="2800" dirty="0"/>
              <a:t>(</a:t>
            </a:r>
            <a:r>
              <a:rPr lang="ja-JP" altLang="en-US" sz="2800" u="sng" dirty="0"/>
              <a:t>損失関数</a:t>
            </a:r>
            <a:r>
              <a:rPr lang="en-US" altLang="ja-JP" sz="2800" dirty="0"/>
              <a:t>)</a:t>
            </a:r>
            <a:r>
              <a:rPr lang="ja-JP" altLang="en-US" sz="2800" dirty="0"/>
              <a:t>を定義する</a:t>
            </a:r>
            <a:r>
              <a:rPr lang="en-US" altLang="ja-JP" sz="2800" dirty="0">
                <a:sym typeface="Wingdings" panose="05000000000000000000" pitchFamily="2" charset="2"/>
              </a:rPr>
              <a:t></a:t>
            </a:r>
            <a:endParaRPr kumimoji="1" lang="ja-JP" altLang="en-US" sz="2800" dirty="0"/>
          </a:p>
        </p:txBody>
      </p:sp>
      <p:sp>
        <p:nvSpPr>
          <p:cNvPr id="43" name="テキスト ボックス 42">
            <a:extLst>
              <a:ext uri="{FF2B5EF4-FFF2-40B4-BE49-F238E27FC236}">
                <a16:creationId xmlns:a16="http://schemas.microsoft.com/office/drawing/2014/main" id="{EA03060D-A24E-4EBE-9263-4229D1EBFDC3}"/>
              </a:ext>
            </a:extLst>
          </p:cNvPr>
          <p:cNvSpPr txBox="1"/>
          <p:nvPr/>
        </p:nvSpPr>
        <p:spPr>
          <a:xfrm>
            <a:off x="2477391" y="4919225"/>
            <a:ext cx="2698175" cy="523220"/>
          </a:xfrm>
          <a:prstGeom prst="rect">
            <a:avLst/>
          </a:prstGeom>
          <a:noFill/>
        </p:spPr>
        <p:txBody>
          <a:bodyPr wrap="none" rtlCol="0">
            <a:spAutoFit/>
          </a:bodyPr>
          <a:lstStyle/>
          <a:p>
            <a:r>
              <a:rPr lang="ja-JP" altLang="en-US" sz="2800" dirty="0"/>
              <a:t>学習の途中段階</a:t>
            </a:r>
            <a:endParaRPr kumimoji="1" lang="ja-JP" altLang="en-US" sz="2800" dirty="0"/>
          </a:p>
        </p:txBody>
      </p:sp>
      <p:sp>
        <p:nvSpPr>
          <p:cNvPr id="44" name="テキスト ボックス 43">
            <a:extLst>
              <a:ext uri="{FF2B5EF4-FFF2-40B4-BE49-F238E27FC236}">
                <a16:creationId xmlns:a16="http://schemas.microsoft.com/office/drawing/2014/main" id="{1F65AF3A-F7F5-4CA6-92BE-95FF8E1F9D85}"/>
              </a:ext>
            </a:extLst>
          </p:cNvPr>
          <p:cNvSpPr txBox="1"/>
          <p:nvPr/>
        </p:nvSpPr>
        <p:spPr>
          <a:xfrm>
            <a:off x="8540839" y="2959293"/>
            <a:ext cx="3706472" cy="1815882"/>
          </a:xfrm>
          <a:prstGeom prst="rect">
            <a:avLst/>
          </a:prstGeom>
          <a:noFill/>
        </p:spPr>
        <p:txBody>
          <a:bodyPr wrap="square" rtlCol="0">
            <a:spAutoFit/>
          </a:bodyPr>
          <a:lstStyle/>
          <a:p>
            <a:r>
              <a:rPr lang="ja-JP" altLang="en-US" sz="2800" dirty="0"/>
              <a:t>この損失関数が最小となるパラメータ</a:t>
            </a:r>
            <a:r>
              <a:rPr lang="en-US" altLang="ja-JP" sz="2800" dirty="0"/>
              <a:t>W1, W2, W3, b1, b2, b3 </a:t>
            </a:r>
            <a:r>
              <a:rPr lang="ja-JP" altLang="en-US" sz="2800" dirty="0"/>
              <a:t>の組み合わせを探す</a:t>
            </a:r>
            <a:endParaRPr kumimoji="1" lang="ja-JP" altLang="en-US" sz="2800" dirty="0"/>
          </a:p>
        </p:txBody>
      </p:sp>
      <p:sp>
        <p:nvSpPr>
          <p:cNvPr id="11" name="テキスト ボックス 10">
            <a:extLst>
              <a:ext uri="{FF2B5EF4-FFF2-40B4-BE49-F238E27FC236}">
                <a16:creationId xmlns:a16="http://schemas.microsoft.com/office/drawing/2014/main" id="{EA03060D-A24E-4EBE-9263-4229D1EBFDC3}"/>
              </a:ext>
            </a:extLst>
          </p:cNvPr>
          <p:cNvSpPr txBox="1"/>
          <p:nvPr/>
        </p:nvSpPr>
        <p:spPr>
          <a:xfrm>
            <a:off x="2509592" y="2372063"/>
            <a:ext cx="4852610" cy="523220"/>
          </a:xfrm>
          <a:prstGeom prst="rect">
            <a:avLst/>
          </a:prstGeom>
          <a:noFill/>
        </p:spPr>
        <p:txBody>
          <a:bodyPr wrap="none" rtlCol="0">
            <a:spAutoFit/>
          </a:bodyPr>
          <a:lstStyle/>
          <a:p>
            <a:r>
              <a:rPr lang="ja-JP" altLang="en-US" sz="2800" dirty="0"/>
              <a:t>完璧に数字を判別できる状態</a:t>
            </a:r>
          </a:p>
        </p:txBody>
      </p:sp>
    </p:spTree>
    <p:extLst>
      <p:ext uri="{BB962C8B-B14F-4D97-AF65-F5344CB8AC3E}">
        <p14:creationId xmlns:p14="http://schemas.microsoft.com/office/powerpoint/2010/main" val="125405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損失関数～当たってなさ具合の指標</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16</a:t>
            </a:fld>
            <a:endParaRPr lang="ja-JP" altLang="en-US" dirty="0"/>
          </a:p>
        </p:txBody>
      </p:sp>
      <p:pic>
        <p:nvPicPr>
          <p:cNvPr id="6" name="図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857" y="2066819"/>
            <a:ext cx="1894838" cy="1890184"/>
          </a:xfrm>
          <a:prstGeom prst="ellipse">
            <a:avLst/>
          </a:prstGeom>
          <a:ln>
            <a:noFill/>
          </a:ln>
          <a:effectLst>
            <a:softEdge rad="112500"/>
          </a:effectLst>
        </p:spPr>
      </p:pic>
      <p:sp>
        <p:nvSpPr>
          <p:cNvPr id="7" name="テキスト ボックス 6"/>
          <p:cNvSpPr txBox="1"/>
          <p:nvPr/>
        </p:nvSpPr>
        <p:spPr>
          <a:xfrm>
            <a:off x="261057" y="2769442"/>
            <a:ext cx="800219"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1600" dirty="0"/>
              <a:t>学習用</a:t>
            </a:r>
            <a:endParaRPr lang="en-US" altLang="ja-JP" sz="1600" dirty="0"/>
          </a:p>
          <a:p>
            <a:r>
              <a:rPr lang="ja-JP" altLang="en-US" sz="1600" dirty="0"/>
              <a:t>データ</a:t>
            </a:r>
            <a:endParaRPr kumimoji="1" lang="ja-JP" altLang="en-US" sz="1600" dirty="0"/>
          </a:p>
        </p:txBody>
      </p:sp>
      <p:sp>
        <p:nvSpPr>
          <p:cNvPr id="9" name="テキスト ボックス 8"/>
          <p:cNvSpPr txBox="1"/>
          <p:nvPr/>
        </p:nvSpPr>
        <p:spPr>
          <a:xfrm>
            <a:off x="490275" y="4064189"/>
            <a:ext cx="3036839" cy="584775"/>
          </a:xfrm>
          <a:prstGeom prst="rect">
            <a:avLst/>
          </a:prstGeom>
          <a:noFill/>
        </p:spPr>
        <p:txBody>
          <a:bodyPr wrap="square" rtlCol="0">
            <a:spAutoFit/>
          </a:bodyPr>
          <a:lstStyle/>
          <a:p>
            <a:r>
              <a:rPr kumimoji="1" lang="en-US" altLang="ja-JP" sz="1600" dirty="0"/>
              <a:t>MNIST</a:t>
            </a:r>
            <a:r>
              <a:rPr kumimoji="1" lang="ja-JP" altLang="en-US" sz="1600" dirty="0"/>
              <a:t>計</a:t>
            </a:r>
            <a:r>
              <a:rPr kumimoji="1" lang="en-US" altLang="ja-JP" sz="1600" dirty="0"/>
              <a:t>6</a:t>
            </a:r>
            <a:r>
              <a:rPr lang="ja-JP" altLang="en-US" sz="1600" dirty="0"/>
              <a:t>万枚のデータ群から、ランダムに</a:t>
            </a:r>
            <a:r>
              <a:rPr lang="en-US" altLang="ja-JP" sz="1600" dirty="0"/>
              <a:t>100</a:t>
            </a:r>
            <a:r>
              <a:rPr lang="ja-JP" altLang="en-US" sz="1600" dirty="0"/>
              <a:t>枚を選び出す。</a:t>
            </a:r>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2479" y="2183639"/>
            <a:ext cx="2695546" cy="2115837"/>
          </a:xfrm>
          <a:prstGeom prst="rect">
            <a:avLst/>
          </a:prstGeom>
        </p:spPr>
      </p:pic>
      <p:pic>
        <p:nvPicPr>
          <p:cNvPr id="14" name="図 1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802213" y="2159187"/>
            <a:ext cx="884170" cy="2197390"/>
          </a:xfrm>
          <a:prstGeom prst="rect">
            <a:avLst/>
          </a:prstGeom>
        </p:spPr>
      </p:pic>
      <p:sp>
        <p:nvSpPr>
          <p:cNvPr id="15" name="テキスト ボックス 14"/>
          <p:cNvSpPr txBox="1"/>
          <p:nvPr/>
        </p:nvSpPr>
        <p:spPr>
          <a:xfrm>
            <a:off x="7103908" y="2616750"/>
            <a:ext cx="189647" cy="161832"/>
          </a:xfrm>
          <a:prstGeom prst="rect">
            <a:avLst/>
          </a:prstGeom>
          <a:noFill/>
        </p:spPr>
        <p:txBody>
          <a:bodyPr wrap="square" rtlCol="0">
            <a:spAutoFit/>
          </a:bodyPr>
          <a:lstStyle/>
          <a:p>
            <a:r>
              <a:rPr kumimoji="1" lang="en-US" altLang="ja-JP" sz="400" dirty="0"/>
              <a:t>1</a:t>
            </a:r>
            <a:endParaRPr kumimoji="1" lang="ja-JP" altLang="en-US" sz="400" dirty="0"/>
          </a:p>
        </p:txBody>
      </p:sp>
      <p:sp>
        <p:nvSpPr>
          <p:cNvPr id="16" name="テキスト ボックス 15"/>
          <p:cNvSpPr txBox="1"/>
          <p:nvPr/>
        </p:nvSpPr>
        <p:spPr>
          <a:xfrm>
            <a:off x="7103908" y="2471692"/>
            <a:ext cx="189647" cy="161832"/>
          </a:xfrm>
          <a:prstGeom prst="rect">
            <a:avLst/>
          </a:prstGeom>
          <a:noFill/>
        </p:spPr>
        <p:txBody>
          <a:bodyPr wrap="square" rtlCol="0">
            <a:spAutoFit/>
          </a:bodyPr>
          <a:lstStyle/>
          <a:p>
            <a:r>
              <a:rPr kumimoji="1" lang="en-US" altLang="ja-JP" sz="400" dirty="0"/>
              <a:t>0</a:t>
            </a:r>
            <a:endParaRPr kumimoji="1" lang="ja-JP" altLang="en-US" sz="400" dirty="0"/>
          </a:p>
        </p:txBody>
      </p:sp>
      <p:sp>
        <p:nvSpPr>
          <p:cNvPr id="17" name="テキスト ボックス 16"/>
          <p:cNvSpPr txBox="1"/>
          <p:nvPr/>
        </p:nvSpPr>
        <p:spPr>
          <a:xfrm>
            <a:off x="7103908" y="2761809"/>
            <a:ext cx="189647" cy="161832"/>
          </a:xfrm>
          <a:prstGeom prst="rect">
            <a:avLst/>
          </a:prstGeom>
          <a:noFill/>
        </p:spPr>
        <p:txBody>
          <a:bodyPr wrap="square" rtlCol="0">
            <a:spAutoFit/>
          </a:bodyPr>
          <a:lstStyle/>
          <a:p>
            <a:r>
              <a:rPr kumimoji="1" lang="en-US" altLang="ja-JP" sz="400" dirty="0"/>
              <a:t>2</a:t>
            </a:r>
            <a:endParaRPr kumimoji="1" lang="ja-JP" altLang="en-US" sz="400" dirty="0"/>
          </a:p>
        </p:txBody>
      </p:sp>
      <p:sp>
        <p:nvSpPr>
          <p:cNvPr id="18" name="テキスト ボックス 17"/>
          <p:cNvSpPr txBox="1"/>
          <p:nvPr/>
        </p:nvSpPr>
        <p:spPr>
          <a:xfrm>
            <a:off x="7103908" y="2906868"/>
            <a:ext cx="189647" cy="161832"/>
          </a:xfrm>
          <a:prstGeom prst="rect">
            <a:avLst/>
          </a:prstGeom>
          <a:noFill/>
        </p:spPr>
        <p:txBody>
          <a:bodyPr wrap="square" rtlCol="0">
            <a:spAutoFit/>
          </a:bodyPr>
          <a:lstStyle/>
          <a:p>
            <a:r>
              <a:rPr kumimoji="1" lang="en-US" altLang="ja-JP" sz="400" dirty="0"/>
              <a:t>3</a:t>
            </a:r>
            <a:endParaRPr kumimoji="1" lang="ja-JP" altLang="en-US" sz="400" dirty="0"/>
          </a:p>
        </p:txBody>
      </p:sp>
      <p:sp>
        <p:nvSpPr>
          <p:cNvPr id="19" name="テキスト ボックス 18"/>
          <p:cNvSpPr txBox="1"/>
          <p:nvPr/>
        </p:nvSpPr>
        <p:spPr>
          <a:xfrm>
            <a:off x="7103908" y="3196987"/>
            <a:ext cx="189647" cy="161832"/>
          </a:xfrm>
          <a:prstGeom prst="rect">
            <a:avLst/>
          </a:prstGeom>
          <a:noFill/>
        </p:spPr>
        <p:txBody>
          <a:bodyPr wrap="square" rtlCol="0">
            <a:spAutoFit/>
          </a:bodyPr>
          <a:lstStyle/>
          <a:p>
            <a:r>
              <a:rPr kumimoji="1" lang="en-US" altLang="ja-JP" sz="400" dirty="0"/>
              <a:t>5</a:t>
            </a:r>
            <a:endParaRPr kumimoji="1" lang="ja-JP" altLang="en-US" sz="400" dirty="0"/>
          </a:p>
        </p:txBody>
      </p:sp>
      <p:sp>
        <p:nvSpPr>
          <p:cNvPr id="20" name="テキスト ボックス 19"/>
          <p:cNvSpPr txBox="1"/>
          <p:nvPr/>
        </p:nvSpPr>
        <p:spPr>
          <a:xfrm>
            <a:off x="7103908" y="3051927"/>
            <a:ext cx="189647" cy="161832"/>
          </a:xfrm>
          <a:prstGeom prst="rect">
            <a:avLst/>
          </a:prstGeom>
          <a:noFill/>
        </p:spPr>
        <p:txBody>
          <a:bodyPr wrap="square" rtlCol="0">
            <a:spAutoFit/>
          </a:bodyPr>
          <a:lstStyle/>
          <a:p>
            <a:r>
              <a:rPr lang="en-US" altLang="ja-JP" sz="400" dirty="0"/>
              <a:t>4</a:t>
            </a:r>
            <a:endParaRPr kumimoji="1" lang="ja-JP" altLang="en-US" sz="400" dirty="0"/>
          </a:p>
        </p:txBody>
      </p:sp>
      <p:sp>
        <p:nvSpPr>
          <p:cNvPr id="21" name="テキスト ボックス 20"/>
          <p:cNvSpPr txBox="1"/>
          <p:nvPr/>
        </p:nvSpPr>
        <p:spPr>
          <a:xfrm>
            <a:off x="7103908" y="3342046"/>
            <a:ext cx="189647" cy="161832"/>
          </a:xfrm>
          <a:prstGeom prst="rect">
            <a:avLst/>
          </a:prstGeom>
          <a:noFill/>
        </p:spPr>
        <p:txBody>
          <a:bodyPr wrap="square" rtlCol="0">
            <a:spAutoFit/>
          </a:bodyPr>
          <a:lstStyle/>
          <a:p>
            <a:r>
              <a:rPr kumimoji="1" lang="en-US" altLang="ja-JP" sz="400" dirty="0"/>
              <a:t>6</a:t>
            </a:r>
            <a:endParaRPr kumimoji="1" lang="ja-JP" altLang="en-US" sz="400" dirty="0"/>
          </a:p>
        </p:txBody>
      </p:sp>
      <p:sp>
        <p:nvSpPr>
          <p:cNvPr id="22" name="テキスト ボックス 21"/>
          <p:cNvSpPr txBox="1"/>
          <p:nvPr/>
        </p:nvSpPr>
        <p:spPr>
          <a:xfrm>
            <a:off x="7103908" y="3487105"/>
            <a:ext cx="189647" cy="161832"/>
          </a:xfrm>
          <a:prstGeom prst="rect">
            <a:avLst/>
          </a:prstGeom>
          <a:noFill/>
        </p:spPr>
        <p:txBody>
          <a:bodyPr wrap="square" rtlCol="0">
            <a:spAutoFit/>
          </a:bodyPr>
          <a:lstStyle/>
          <a:p>
            <a:r>
              <a:rPr kumimoji="1" lang="en-US" altLang="ja-JP" sz="400" dirty="0"/>
              <a:t>7</a:t>
            </a:r>
            <a:endParaRPr kumimoji="1" lang="ja-JP" altLang="en-US" sz="400" dirty="0"/>
          </a:p>
        </p:txBody>
      </p:sp>
      <p:sp>
        <p:nvSpPr>
          <p:cNvPr id="23" name="テキスト ボックス 22"/>
          <p:cNvSpPr txBox="1"/>
          <p:nvPr/>
        </p:nvSpPr>
        <p:spPr>
          <a:xfrm>
            <a:off x="7103908" y="3777225"/>
            <a:ext cx="189647" cy="161832"/>
          </a:xfrm>
          <a:prstGeom prst="rect">
            <a:avLst/>
          </a:prstGeom>
          <a:noFill/>
        </p:spPr>
        <p:txBody>
          <a:bodyPr wrap="square" rtlCol="0">
            <a:spAutoFit/>
          </a:bodyPr>
          <a:lstStyle/>
          <a:p>
            <a:r>
              <a:rPr kumimoji="1" lang="en-US" altLang="ja-JP" sz="400" dirty="0"/>
              <a:t>9</a:t>
            </a:r>
            <a:endParaRPr kumimoji="1" lang="ja-JP" altLang="en-US" sz="400" dirty="0"/>
          </a:p>
        </p:txBody>
      </p:sp>
      <p:sp>
        <p:nvSpPr>
          <p:cNvPr id="24" name="テキスト ボックス 23"/>
          <p:cNvSpPr txBox="1"/>
          <p:nvPr/>
        </p:nvSpPr>
        <p:spPr>
          <a:xfrm>
            <a:off x="7103908" y="3632163"/>
            <a:ext cx="189647" cy="161832"/>
          </a:xfrm>
          <a:prstGeom prst="rect">
            <a:avLst/>
          </a:prstGeom>
          <a:noFill/>
        </p:spPr>
        <p:txBody>
          <a:bodyPr wrap="square" rtlCol="0">
            <a:spAutoFit/>
          </a:bodyPr>
          <a:lstStyle/>
          <a:p>
            <a:r>
              <a:rPr lang="en-US" altLang="ja-JP" sz="400" dirty="0"/>
              <a:t>8</a:t>
            </a:r>
            <a:endParaRPr kumimoji="1" lang="ja-JP" altLang="en-US" sz="400" dirty="0"/>
          </a:p>
        </p:txBody>
      </p:sp>
      <p:sp>
        <p:nvSpPr>
          <p:cNvPr id="25" name="テキスト ボックス 24"/>
          <p:cNvSpPr txBox="1"/>
          <p:nvPr/>
        </p:nvSpPr>
        <p:spPr>
          <a:xfrm>
            <a:off x="4918177" y="3075410"/>
            <a:ext cx="529312" cy="369332"/>
          </a:xfrm>
          <a:prstGeom prst="rect">
            <a:avLst/>
          </a:prstGeom>
          <a:noFill/>
        </p:spPr>
        <p:txBody>
          <a:bodyPr wrap="none" rtlCol="0">
            <a:spAutoFit/>
          </a:bodyPr>
          <a:lstStyle/>
          <a:p>
            <a:r>
              <a:rPr kumimoji="1" lang="en-US" altLang="ja-JP" b="1" dirty="0"/>
              <a:t>W1</a:t>
            </a:r>
            <a:endParaRPr kumimoji="1" lang="ja-JP" altLang="en-US" b="1" dirty="0"/>
          </a:p>
        </p:txBody>
      </p:sp>
      <p:sp>
        <p:nvSpPr>
          <p:cNvPr id="26" name="テキスト ボックス 25"/>
          <p:cNvSpPr txBox="1"/>
          <p:nvPr/>
        </p:nvSpPr>
        <p:spPr>
          <a:xfrm>
            <a:off x="5679658" y="3058680"/>
            <a:ext cx="529312" cy="369332"/>
          </a:xfrm>
          <a:prstGeom prst="rect">
            <a:avLst/>
          </a:prstGeom>
          <a:noFill/>
        </p:spPr>
        <p:txBody>
          <a:bodyPr wrap="none" rtlCol="0">
            <a:spAutoFit/>
          </a:bodyPr>
          <a:lstStyle/>
          <a:p>
            <a:r>
              <a:rPr kumimoji="1" lang="en-US" altLang="ja-JP" b="1" dirty="0"/>
              <a:t>W2</a:t>
            </a:r>
            <a:endParaRPr kumimoji="1" lang="ja-JP" altLang="en-US" b="1" dirty="0"/>
          </a:p>
        </p:txBody>
      </p:sp>
      <p:sp>
        <p:nvSpPr>
          <p:cNvPr id="27" name="テキスト ボックス 26"/>
          <p:cNvSpPr txBox="1"/>
          <p:nvPr/>
        </p:nvSpPr>
        <p:spPr>
          <a:xfrm>
            <a:off x="6441140" y="3058691"/>
            <a:ext cx="529312" cy="369332"/>
          </a:xfrm>
          <a:prstGeom prst="rect">
            <a:avLst/>
          </a:prstGeom>
          <a:noFill/>
        </p:spPr>
        <p:txBody>
          <a:bodyPr wrap="none" rtlCol="0">
            <a:spAutoFit/>
          </a:bodyPr>
          <a:lstStyle/>
          <a:p>
            <a:r>
              <a:rPr kumimoji="1" lang="en-US" altLang="ja-JP" b="1" dirty="0"/>
              <a:t>W3</a:t>
            </a:r>
            <a:endParaRPr kumimoji="1" lang="ja-JP" altLang="en-US" b="1" dirty="0"/>
          </a:p>
        </p:txBody>
      </p:sp>
      <p:sp>
        <p:nvSpPr>
          <p:cNvPr id="28" name="テキスト ボックス 27"/>
          <p:cNvSpPr txBox="1"/>
          <p:nvPr/>
        </p:nvSpPr>
        <p:spPr>
          <a:xfrm>
            <a:off x="4629902" y="4306493"/>
            <a:ext cx="198137" cy="210383"/>
          </a:xfrm>
          <a:prstGeom prst="rect">
            <a:avLst/>
          </a:prstGeom>
          <a:noFill/>
        </p:spPr>
        <p:txBody>
          <a:bodyPr wrap="square" rtlCol="0">
            <a:spAutoFit/>
          </a:bodyPr>
          <a:lstStyle/>
          <a:p>
            <a:r>
              <a:rPr kumimoji="1" lang="en-US" altLang="ja-JP" sz="700" b="1" dirty="0"/>
              <a:t>x</a:t>
            </a:r>
            <a:endParaRPr kumimoji="1" lang="ja-JP" altLang="en-US" sz="700" b="1" dirty="0"/>
          </a:p>
        </p:txBody>
      </p:sp>
      <p:sp>
        <p:nvSpPr>
          <p:cNvPr id="29" name="テキスト ボックス 28"/>
          <p:cNvSpPr txBox="1"/>
          <p:nvPr/>
        </p:nvSpPr>
        <p:spPr>
          <a:xfrm>
            <a:off x="5300601" y="2457533"/>
            <a:ext cx="458780" cy="369332"/>
          </a:xfrm>
          <a:prstGeom prst="rect">
            <a:avLst/>
          </a:prstGeom>
          <a:noFill/>
        </p:spPr>
        <p:txBody>
          <a:bodyPr wrap="none" rtlCol="0">
            <a:spAutoFit/>
          </a:bodyPr>
          <a:lstStyle/>
          <a:p>
            <a:r>
              <a:rPr kumimoji="1" lang="en-US" altLang="ja-JP" b="1" dirty="0"/>
              <a:t>b1</a:t>
            </a:r>
            <a:endParaRPr kumimoji="1" lang="ja-JP" altLang="en-US" b="1" dirty="0"/>
          </a:p>
        </p:txBody>
      </p:sp>
      <p:sp>
        <p:nvSpPr>
          <p:cNvPr id="30" name="テキスト ボックス 29"/>
          <p:cNvSpPr txBox="1"/>
          <p:nvPr/>
        </p:nvSpPr>
        <p:spPr>
          <a:xfrm>
            <a:off x="6066272" y="1976166"/>
            <a:ext cx="458780" cy="369332"/>
          </a:xfrm>
          <a:prstGeom prst="rect">
            <a:avLst/>
          </a:prstGeom>
          <a:noFill/>
        </p:spPr>
        <p:txBody>
          <a:bodyPr wrap="none" rtlCol="0">
            <a:spAutoFit/>
          </a:bodyPr>
          <a:lstStyle/>
          <a:p>
            <a:r>
              <a:rPr kumimoji="1" lang="en-US" altLang="ja-JP" b="1" dirty="0"/>
              <a:t>b2</a:t>
            </a:r>
            <a:endParaRPr kumimoji="1" lang="ja-JP" altLang="en-US" b="1" dirty="0"/>
          </a:p>
        </p:txBody>
      </p:sp>
      <p:sp>
        <p:nvSpPr>
          <p:cNvPr id="31" name="テキスト ボックス 30"/>
          <p:cNvSpPr txBox="1"/>
          <p:nvPr/>
        </p:nvSpPr>
        <p:spPr>
          <a:xfrm>
            <a:off x="6876952" y="2237402"/>
            <a:ext cx="458780" cy="369332"/>
          </a:xfrm>
          <a:prstGeom prst="rect">
            <a:avLst/>
          </a:prstGeom>
          <a:noFill/>
        </p:spPr>
        <p:txBody>
          <a:bodyPr wrap="none" rtlCol="0">
            <a:spAutoFit/>
          </a:bodyPr>
          <a:lstStyle/>
          <a:p>
            <a:r>
              <a:rPr kumimoji="1" lang="en-US" altLang="ja-JP" b="1" dirty="0"/>
              <a:t>b3</a:t>
            </a:r>
            <a:endParaRPr kumimoji="1" lang="ja-JP" altLang="en-US" b="1" dirty="0"/>
          </a:p>
        </p:txBody>
      </p:sp>
      <p:sp>
        <p:nvSpPr>
          <p:cNvPr id="32" name="テキスト ボックス 31"/>
          <p:cNvSpPr txBox="1"/>
          <p:nvPr/>
        </p:nvSpPr>
        <p:spPr>
          <a:xfrm>
            <a:off x="5481470" y="3777225"/>
            <a:ext cx="313078" cy="210383"/>
          </a:xfrm>
          <a:prstGeom prst="rect">
            <a:avLst/>
          </a:prstGeom>
          <a:noFill/>
        </p:spPr>
        <p:txBody>
          <a:bodyPr wrap="square" rtlCol="0">
            <a:spAutoFit/>
          </a:bodyPr>
          <a:lstStyle/>
          <a:p>
            <a:r>
              <a:rPr kumimoji="1" lang="en-US" altLang="ja-JP" sz="700" b="1" dirty="0"/>
              <a:t>z1</a:t>
            </a:r>
            <a:endParaRPr kumimoji="1" lang="ja-JP" altLang="en-US" sz="700" b="1" dirty="0"/>
          </a:p>
        </p:txBody>
      </p:sp>
      <p:sp>
        <p:nvSpPr>
          <p:cNvPr id="33" name="テキスト ボックス 32"/>
          <p:cNvSpPr txBox="1"/>
          <p:nvPr/>
        </p:nvSpPr>
        <p:spPr>
          <a:xfrm>
            <a:off x="6274718" y="4196666"/>
            <a:ext cx="313078" cy="210383"/>
          </a:xfrm>
          <a:prstGeom prst="rect">
            <a:avLst/>
          </a:prstGeom>
          <a:noFill/>
        </p:spPr>
        <p:txBody>
          <a:bodyPr wrap="square" rtlCol="0">
            <a:spAutoFit/>
          </a:bodyPr>
          <a:lstStyle/>
          <a:p>
            <a:r>
              <a:rPr kumimoji="1" lang="en-US" altLang="ja-JP" sz="700" b="1" dirty="0"/>
              <a:t>z2</a:t>
            </a:r>
            <a:endParaRPr kumimoji="1" lang="ja-JP" altLang="en-US" sz="700" b="1" dirty="0"/>
          </a:p>
        </p:txBody>
      </p:sp>
      <p:sp>
        <p:nvSpPr>
          <p:cNvPr id="34" name="テキスト ボックス 33"/>
          <p:cNvSpPr txBox="1"/>
          <p:nvPr/>
        </p:nvSpPr>
        <p:spPr>
          <a:xfrm>
            <a:off x="6962027" y="3925526"/>
            <a:ext cx="313078" cy="210383"/>
          </a:xfrm>
          <a:prstGeom prst="rect">
            <a:avLst/>
          </a:prstGeom>
          <a:noFill/>
        </p:spPr>
        <p:txBody>
          <a:bodyPr wrap="square" rtlCol="0">
            <a:spAutoFit/>
          </a:bodyPr>
          <a:lstStyle/>
          <a:p>
            <a:r>
              <a:rPr kumimoji="1" lang="en-US" altLang="ja-JP" sz="700" b="1" dirty="0"/>
              <a:t>z3</a:t>
            </a:r>
            <a:endParaRPr kumimoji="1" lang="ja-JP" altLang="en-US" sz="700" b="1" dirty="0"/>
          </a:p>
        </p:txBody>
      </p:sp>
      <p:sp>
        <p:nvSpPr>
          <p:cNvPr id="35" name="テキスト ボックス 34"/>
          <p:cNvSpPr txBox="1"/>
          <p:nvPr/>
        </p:nvSpPr>
        <p:spPr>
          <a:xfrm>
            <a:off x="4784535" y="3309012"/>
            <a:ext cx="769763" cy="307777"/>
          </a:xfrm>
          <a:prstGeom prst="rect">
            <a:avLst/>
          </a:prstGeom>
          <a:noFill/>
        </p:spPr>
        <p:txBody>
          <a:bodyPr wrap="none" rtlCol="0">
            <a:spAutoFit/>
          </a:bodyPr>
          <a:lstStyle/>
          <a:p>
            <a:r>
              <a:rPr kumimoji="1" lang="en-US" altLang="ja-JP" sz="1400" dirty="0"/>
              <a:t>50x784</a:t>
            </a:r>
            <a:endParaRPr kumimoji="1" lang="ja-JP" altLang="en-US" sz="1400" dirty="0"/>
          </a:p>
        </p:txBody>
      </p:sp>
      <p:sp>
        <p:nvSpPr>
          <p:cNvPr id="36" name="テキスト ボックス 35"/>
          <p:cNvSpPr txBox="1"/>
          <p:nvPr/>
        </p:nvSpPr>
        <p:spPr>
          <a:xfrm>
            <a:off x="5562260" y="3291222"/>
            <a:ext cx="769763" cy="307777"/>
          </a:xfrm>
          <a:prstGeom prst="rect">
            <a:avLst/>
          </a:prstGeom>
          <a:noFill/>
        </p:spPr>
        <p:txBody>
          <a:bodyPr wrap="none" rtlCol="0">
            <a:spAutoFit/>
          </a:bodyPr>
          <a:lstStyle/>
          <a:p>
            <a:r>
              <a:rPr kumimoji="1" lang="en-US" altLang="ja-JP" sz="1400" dirty="0"/>
              <a:t>100x50</a:t>
            </a:r>
            <a:endParaRPr kumimoji="1" lang="ja-JP" altLang="en-US" sz="1400" dirty="0"/>
          </a:p>
        </p:txBody>
      </p:sp>
      <p:sp>
        <p:nvSpPr>
          <p:cNvPr id="37" name="テキスト ボックス 36"/>
          <p:cNvSpPr txBox="1"/>
          <p:nvPr/>
        </p:nvSpPr>
        <p:spPr>
          <a:xfrm>
            <a:off x="6361365" y="3293596"/>
            <a:ext cx="769763" cy="307777"/>
          </a:xfrm>
          <a:prstGeom prst="rect">
            <a:avLst/>
          </a:prstGeom>
          <a:noFill/>
        </p:spPr>
        <p:txBody>
          <a:bodyPr wrap="none" rtlCol="0">
            <a:spAutoFit/>
          </a:bodyPr>
          <a:lstStyle/>
          <a:p>
            <a:r>
              <a:rPr kumimoji="1" lang="en-US" altLang="ja-JP" sz="1400" dirty="0"/>
              <a:t>10x100</a:t>
            </a:r>
            <a:endParaRPr kumimoji="1" lang="ja-JP" altLang="en-US" sz="1400" dirty="0"/>
          </a:p>
        </p:txBody>
      </p:sp>
      <p:sp>
        <p:nvSpPr>
          <p:cNvPr id="38" name="正方形/長方形 37"/>
          <p:cNvSpPr/>
          <p:nvPr/>
        </p:nvSpPr>
        <p:spPr>
          <a:xfrm>
            <a:off x="2204067" y="25895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5</a:t>
            </a:r>
            <a:endParaRPr kumimoji="1" lang="ja-JP" altLang="en-US" dirty="0">
              <a:latin typeface="Mistral" panose="03090702030407020403" pitchFamily="66" charset="0"/>
            </a:endParaRPr>
          </a:p>
        </p:txBody>
      </p:sp>
      <p:sp>
        <p:nvSpPr>
          <p:cNvPr id="39" name="正方形/長方形 38"/>
          <p:cNvSpPr/>
          <p:nvPr/>
        </p:nvSpPr>
        <p:spPr>
          <a:xfrm>
            <a:off x="2356467" y="27419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0" name="正方形/長方形 39"/>
          <p:cNvSpPr/>
          <p:nvPr/>
        </p:nvSpPr>
        <p:spPr>
          <a:xfrm>
            <a:off x="2508867" y="28943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1" name="正方形/長方形 40"/>
          <p:cNvSpPr/>
          <p:nvPr/>
        </p:nvSpPr>
        <p:spPr>
          <a:xfrm>
            <a:off x="2661267" y="30467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2" name="正方形/長方形 41"/>
          <p:cNvSpPr/>
          <p:nvPr/>
        </p:nvSpPr>
        <p:spPr>
          <a:xfrm>
            <a:off x="2813667" y="31991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3" name="正方形/長方形 42"/>
          <p:cNvSpPr/>
          <p:nvPr/>
        </p:nvSpPr>
        <p:spPr>
          <a:xfrm>
            <a:off x="2356467" y="27419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4" name="正方形/長方形 43"/>
          <p:cNvSpPr/>
          <p:nvPr/>
        </p:nvSpPr>
        <p:spPr>
          <a:xfrm>
            <a:off x="2508867" y="28943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7</a:t>
            </a:r>
            <a:endParaRPr kumimoji="1" lang="ja-JP" altLang="en-US" dirty="0">
              <a:latin typeface="Mistral" panose="03090702030407020403" pitchFamily="66" charset="0"/>
            </a:endParaRPr>
          </a:p>
        </p:txBody>
      </p:sp>
      <p:sp>
        <p:nvSpPr>
          <p:cNvPr id="45" name="正方形/長方形 44"/>
          <p:cNvSpPr/>
          <p:nvPr/>
        </p:nvSpPr>
        <p:spPr>
          <a:xfrm>
            <a:off x="2661267" y="30467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1</a:t>
            </a:r>
            <a:endParaRPr kumimoji="1" lang="ja-JP" altLang="en-US" dirty="0">
              <a:latin typeface="Mistral" panose="03090702030407020403" pitchFamily="66" charset="0"/>
            </a:endParaRPr>
          </a:p>
        </p:txBody>
      </p:sp>
      <p:sp>
        <p:nvSpPr>
          <p:cNvPr id="46" name="正方形/長方形 45"/>
          <p:cNvSpPr/>
          <p:nvPr/>
        </p:nvSpPr>
        <p:spPr>
          <a:xfrm>
            <a:off x="2813667" y="31991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9</a:t>
            </a:r>
            <a:endParaRPr kumimoji="1" lang="ja-JP" altLang="en-US" dirty="0">
              <a:latin typeface="Mistral" panose="03090702030407020403" pitchFamily="66" charset="0"/>
            </a:endParaRPr>
          </a:p>
        </p:txBody>
      </p:sp>
      <p:sp>
        <p:nvSpPr>
          <p:cNvPr id="47" name="正方形/長方形 46"/>
          <p:cNvSpPr/>
          <p:nvPr/>
        </p:nvSpPr>
        <p:spPr>
          <a:xfrm>
            <a:off x="2966067" y="33515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3</a:t>
            </a:r>
            <a:endParaRPr kumimoji="1" lang="ja-JP" altLang="en-US" dirty="0">
              <a:latin typeface="Mistral" panose="03090702030407020403" pitchFamily="66" charset="0"/>
            </a:endParaRPr>
          </a:p>
        </p:txBody>
      </p:sp>
      <p:grpSp>
        <p:nvGrpSpPr>
          <p:cNvPr id="54" name="グループ化 53"/>
          <p:cNvGrpSpPr/>
          <p:nvPr/>
        </p:nvGrpSpPr>
        <p:grpSpPr>
          <a:xfrm rot="19958446">
            <a:off x="2213767" y="2877669"/>
            <a:ext cx="832610" cy="422020"/>
            <a:chOff x="1785027" y="4422737"/>
            <a:chExt cx="858905" cy="624862"/>
          </a:xfrm>
        </p:grpSpPr>
        <p:sp>
          <p:nvSpPr>
            <p:cNvPr id="55"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56"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grpSp>
      <p:sp>
        <p:nvSpPr>
          <p:cNvPr id="58" name="テキスト ボックス 57"/>
          <p:cNvSpPr txBox="1"/>
          <p:nvPr/>
        </p:nvSpPr>
        <p:spPr>
          <a:xfrm>
            <a:off x="3527114" y="4419115"/>
            <a:ext cx="4288353" cy="338554"/>
          </a:xfrm>
          <a:prstGeom prst="rect">
            <a:avLst/>
          </a:prstGeom>
          <a:noFill/>
        </p:spPr>
        <p:txBody>
          <a:bodyPr wrap="none" rtlCol="0">
            <a:spAutoFit/>
          </a:bodyPr>
          <a:lstStyle/>
          <a:p>
            <a:r>
              <a:rPr kumimoji="1" lang="ja-JP" altLang="en-US" sz="1600" dirty="0"/>
              <a:t>一枚ずつニューラルネットに放り込んで計算</a:t>
            </a:r>
          </a:p>
        </p:txBody>
      </p:sp>
      <p:sp>
        <p:nvSpPr>
          <p:cNvPr id="60" name="正方形/長方形 59"/>
          <p:cNvSpPr/>
          <p:nvPr/>
        </p:nvSpPr>
        <p:spPr>
          <a:xfrm>
            <a:off x="3507757" y="308305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6</a:t>
            </a:r>
            <a:endParaRPr kumimoji="1" lang="ja-JP" altLang="en-US" dirty="0">
              <a:latin typeface="Mistral" panose="03090702030407020403" pitchFamily="66" charset="0"/>
            </a:endParaRPr>
          </a:p>
        </p:txBody>
      </p:sp>
      <p:sp>
        <p:nvSpPr>
          <p:cNvPr id="66" name="テキスト ボックス 65"/>
          <p:cNvSpPr txBox="1"/>
          <p:nvPr/>
        </p:nvSpPr>
        <p:spPr>
          <a:xfrm>
            <a:off x="2433047" y="2381250"/>
            <a:ext cx="800219" cy="369332"/>
          </a:xfrm>
          <a:prstGeom prst="rect">
            <a:avLst/>
          </a:prstGeom>
          <a:noFill/>
        </p:spPr>
        <p:txBody>
          <a:bodyPr wrap="none" rtlCol="0">
            <a:spAutoFit/>
          </a:bodyPr>
          <a:lstStyle/>
          <a:p>
            <a:r>
              <a:rPr kumimoji="1" lang="en-US" altLang="ja-JP" dirty="0"/>
              <a:t>100</a:t>
            </a:r>
            <a:r>
              <a:rPr kumimoji="1" lang="ja-JP" altLang="en-US" dirty="0"/>
              <a:t>枚</a:t>
            </a:r>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999362" y="2345498"/>
            <a:ext cx="2160277" cy="1805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テキスト ボックス 70"/>
          <p:cNvSpPr txBox="1"/>
          <p:nvPr/>
        </p:nvSpPr>
        <p:spPr>
          <a:xfrm>
            <a:off x="10193482" y="2202674"/>
            <a:ext cx="1175322" cy="369332"/>
          </a:xfrm>
          <a:prstGeom prst="rect">
            <a:avLst/>
          </a:prstGeom>
          <a:noFill/>
        </p:spPr>
        <p:txBody>
          <a:bodyPr wrap="none" rtlCol="0">
            <a:spAutoFit/>
          </a:bodyPr>
          <a:lstStyle/>
          <a:p>
            <a:r>
              <a:rPr lang="en-US" altLang="ja-JP" dirty="0"/>
              <a:t>y=-log(x)</a:t>
            </a:r>
            <a:endParaRPr kumimoji="1" lang="ja-JP" altLang="en-US" dirty="0"/>
          </a:p>
        </p:txBody>
      </p:sp>
      <p:sp>
        <p:nvSpPr>
          <p:cNvPr id="74" name="正方形/長方形 73"/>
          <p:cNvSpPr/>
          <p:nvPr/>
        </p:nvSpPr>
        <p:spPr>
          <a:xfrm>
            <a:off x="8982535" y="4110668"/>
            <a:ext cx="3193503" cy="584775"/>
          </a:xfrm>
          <a:prstGeom prst="rect">
            <a:avLst/>
          </a:prstGeom>
        </p:spPr>
        <p:txBody>
          <a:bodyPr wrap="none">
            <a:spAutoFit/>
          </a:bodyPr>
          <a:lstStyle/>
          <a:p>
            <a:r>
              <a:rPr lang="en-US" altLang="ja-JP" sz="1600" dirty="0"/>
              <a:t>100</a:t>
            </a:r>
            <a:r>
              <a:rPr lang="ja-JP" altLang="en-US" sz="1600" dirty="0"/>
              <a:t>枚分計算して平均を求める。</a:t>
            </a:r>
            <a:endParaRPr lang="en-US" altLang="ja-JP" sz="1600" dirty="0"/>
          </a:p>
          <a:p>
            <a:r>
              <a:rPr lang="ja-JP" altLang="en-US" sz="1600" dirty="0"/>
              <a:t>これが</a:t>
            </a:r>
            <a:r>
              <a:rPr lang="ja-JP" altLang="en-US" sz="1600" u="sng" dirty="0"/>
              <a:t>損失関数の値</a:t>
            </a:r>
            <a:r>
              <a:rPr lang="ja-JP" altLang="en-US" sz="1600" dirty="0"/>
              <a:t>となる。</a:t>
            </a:r>
            <a:endParaRPr lang="en-US" altLang="ja-JP" sz="1600" dirty="0"/>
          </a:p>
        </p:txBody>
      </p:sp>
      <p:cxnSp>
        <p:nvCxnSpPr>
          <p:cNvPr id="78" name="直線コネクタ 77"/>
          <p:cNvCxnSpPr>
            <a:cxnSpLocks/>
          </p:cNvCxnSpPr>
          <p:nvPr/>
        </p:nvCxnSpPr>
        <p:spPr>
          <a:xfrm flipV="1">
            <a:off x="10737502" y="3616789"/>
            <a:ext cx="0" cy="340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p:cNvCxnSpPr>
            <a:cxnSpLocks/>
          </p:cNvCxnSpPr>
          <p:nvPr/>
        </p:nvCxnSpPr>
        <p:spPr>
          <a:xfrm flipH="1">
            <a:off x="10272095" y="3609706"/>
            <a:ext cx="465407"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8813904" y="2817940"/>
            <a:ext cx="1424282" cy="830997"/>
          </a:xfrm>
          <a:prstGeom prst="rect">
            <a:avLst/>
          </a:prstGeom>
        </p:spPr>
        <p:txBody>
          <a:bodyPr wrap="square">
            <a:spAutoFit/>
          </a:bodyPr>
          <a:lstStyle/>
          <a:p>
            <a:r>
              <a:rPr lang="ja-JP" altLang="en-US" sz="1600" dirty="0"/>
              <a:t>正解箇所の値のｴﾝﾄﾛﾋﾟｰ</a:t>
            </a:r>
            <a:endParaRPr lang="en-US" altLang="ja-JP" sz="1600" dirty="0"/>
          </a:p>
          <a:p>
            <a:r>
              <a:rPr lang="en-US" altLang="ja-JP" sz="1600" dirty="0"/>
              <a:t>-log</a:t>
            </a:r>
            <a:r>
              <a:rPr lang="ja-JP" altLang="en-US" sz="1600" dirty="0"/>
              <a:t>を計算</a:t>
            </a:r>
          </a:p>
        </p:txBody>
      </p:sp>
      <p:cxnSp>
        <p:nvCxnSpPr>
          <p:cNvPr id="5" name="直線コネクタ 4">
            <a:extLst>
              <a:ext uri="{FF2B5EF4-FFF2-40B4-BE49-F238E27FC236}">
                <a16:creationId xmlns:a16="http://schemas.microsoft.com/office/drawing/2014/main" id="{0E5270A3-8F6F-4C3D-99C3-62BDEA572347}"/>
              </a:ext>
            </a:extLst>
          </p:cNvPr>
          <p:cNvCxnSpPr>
            <a:cxnSpLocks/>
            <a:endCxn id="38" idx="0"/>
          </p:cNvCxnSpPr>
          <p:nvPr/>
        </p:nvCxnSpPr>
        <p:spPr>
          <a:xfrm>
            <a:off x="1472303" y="2236832"/>
            <a:ext cx="862480" cy="35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4A6C6B9-6143-4907-BF52-0830991E9E8F}"/>
              </a:ext>
            </a:extLst>
          </p:cNvPr>
          <p:cNvCxnSpPr>
            <a:cxnSpLocks/>
          </p:cNvCxnSpPr>
          <p:nvPr/>
        </p:nvCxnSpPr>
        <p:spPr>
          <a:xfrm flipV="1">
            <a:off x="1305309" y="3524322"/>
            <a:ext cx="1127738" cy="216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a16="http://schemas.microsoft.com/office/drawing/2014/main" id="{68FBFAA5-93F7-4FD2-9CF9-A208CEFAA85B}"/>
              </a:ext>
            </a:extLst>
          </p:cNvPr>
          <p:cNvGrpSpPr/>
          <p:nvPr/>
        </p:nvGrpSpPr>
        <p:grpSpPr>
          <a:xfrm flipH="1">
            <a:off x="7849594" y="2477297"/>
            <a:ext cx="113330" cy="1414438"/>
            <a:chOff x="1357714" y="634890"/>
            <a:chExt cx="149114" cy="1861037"/>
          </a:xfrm>
        </p:grpSpPr>
        <p:sp>
          <p:nvSpPr>
            <p:cNvPr id="67" name="楕円 66">
              <a:extLst>
                <a:ext uri="{FF2B5EF4-FFF2-40B4-BE49-F238E27FC236}">
                  <a16:creationId xmlns:a16="http://schemas.microsoft.com/office/drawing/2014/main" id="{A01682C6-6416-4D17-B701-3DE8ACCCE7A3}"/>
                </a:ext>
              </a:extLst>
            </p:cNvPr>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a:extLst>
                <a:ext uri="{FF2B5EF4-FFF2-40B4-BE49-F238E27FC236}">
                  <a16:creationId xmlns:a16="http://schemas.microsoft.com/office/drawing/2014/main" id="{04B80B2D-E87D-4D62-9E36-2CFFEE21932A}"/>
                </a:ext>
              </a:extLst>
            </p:cNvPr>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a:extLst>
                <a:ext uri="{FF2B5EF4-FFF2-40B4-BE49-F238E27FC236}">
                  <a16:creationId xmlns:a16="http://schemas.microsoft.com/office/drawing/2014/main" id="{CE7A592C-8314-4550-B23C-7D43014EE7C7}"/>
                </a:ext>
              </a:extLst>
            </p:cNvPr>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a:extLst>
                <a:ext uri="{FF2B5EF4-FFF2-40B4-BE49-F238E27FC236}">
                  <a16:creationId xmlns:a16="http://schemas.microsoft.com/office/drawing/2014/main" id="{83C0CBCB-D0C0-454F-BB7F-1D748F3D8991}"/>
                </a:ext>
              </a:extLst>
            </p:cNvPr>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2" name="楕円 71">
              <a:extLst>
                <a:ext uri="{FF2B5EF4-FFF2-40B4-BE49-F238E27FC236}">
                  <a16:creationId xmlns:a16="http://schemas.microsoft.com/office/drawing/2014/main" id="{BBE4568A-2279-4F2A-9D8D-C073C74359E7}"/>
                </a:ext>
              </a:extLst>
            </p:cNvPr>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3" name="楕円 72">
              <a:extLst>
                <a:ext uri="{FF2B5EF4-FFF2-40B4-BE49-F238E27FC236}">
                  <a16:creationId xmlns:a16="http://schemas.microsoft.com/office/drawing/2014/main" id="{40541797-004A-4851-A65D-84DF836A2868}"/>
                </a:ext>
              </a:extLst>
            </p:cNvPr>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5" name="楕円 74">
              <a:extLst>
                <a:ext uri="{FF2B5EF4-FFF2-40B4-BE49-F238E27FC236}">
                  <a16:creationId xmlns:a16="http://schemas.microsoft.com/office/drawing/2014/main" id="{401535CC-3C06-4449-B434-F3FDB7957300}"/>
                </a:ext>
              </a:extLst>
            </p:cNvPr>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7" name="楕円 76">
              <a:extLst>
                <a:ext uri="{FF2B5EF4-FFF2-40B4-BE49-F238E27FC236}">
                  <a16:creationId xmlns:a16="http://schemas.microsoft.com/office/drawing/2014/main" id="{3721A0B1-3BB7-4546-B73B-C0B1FF99D3A9}"/>
                </a:ext>
              </a:extLst>
            </p:cNvPr>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9" name="楕円 78">
              <a:extLst>
                <a:ext uri="{FF2B5EF4-FFF2-40B4-BE49-F238E27FC236}">
                  <a16:creationId xmlns:a16="http://schemas.microsoft.com/office/drawing/2014/main" id="{B4675D57-D6FA-4F98-8207-22A795DDD88C}"/>
                </a:ext>
              </a:extLst>
            </p:cNvPr>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1" name="楕円 80">
              <a:extLst>
                <a:ext uri="{FF2B5EF4-FFF2-40B4-BE49-F238E27FC236}">
                  <a16:creationId xmlns:a16="http://schemas.microsoft.com/office/drawing/2014/main" id="{33223176-7DBD-4B46-953E-A92925A9B2DD}"/>
                </a:ext>
              </a:extLst>
            </p:cNvPr>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50" name="矢印: 右 49">
            <a:extLst>
              <a:ext uri="{FF2B5EF4-FFF2-40B4-BE49-F238E27FC236}">
                <a16:creationId xmlns:a16="http://schemas.microsoft.com/office/drawing/2014/main" id="{E6DB8C66-8D7E-483A-8FD3-4E561D5F70F4}"/>
              </a:ext>
            </a:extLst>
          </p:cNvPr>
          <p:cNvSpPr/>
          <p:nvPr/>
        </p:nvSpPr>
        <p:spPr>
          <a:xfrm>
            <a:off x="7327362" y="2890185"/>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83" name="矢印: 右 82">
            <a:extLst>
              <a:ext uri="{FF2B5EF4-FFF2-40B4-BE49-F238E27FC236}">
                <a16:creationId xmlns:a16="http://schemas.microsoft.com/office/drawing/2014/main" id="{DD80E0FF-B7F9-49C6-9E59-E021EC158B5C}"/>
              </a:ext>
            </a:extLst>
          </p:cNvPr>
          <p:cNvSpPr/>
          <p:nvPr/>
        </p:nvSpPr>
        <p:spPr>
          <a:xfrm>
            <a:off x="8510066" y="2902074"/>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549E3E5C-5A4A-4364-8B16-DB7A0C91CDC3}"/>
              </a:ext>
            </a:extLst>
          </p:cNvPr>
          <p:cNvPicPr>
            <a:picLocks noChangeAspect="1"/>
          </p:cNvPicPr>
          <p:nvPr/>
        </p:nvPicPr>
        <p:blipFill>
          <a:blip r:embed="rId6"/>
          <a:stretch>
            <a:fillRect/>
          </a:stretch>
        </p:blipFill>
        <p:spPr>
          <a:xfrm>
            <a:off x="7571861" y="3808485"/>
            <a:ext cx="1074597" cy="537298"/>
          </a:xfrm>
          <a:prstGeom prst="rect">
            <a:avLst/>
          </a:prstGeom>
        </p:spPr>
      </p:pic>
      <p:sp>
        <p:nvSpPr>
          <p:cNvPr id="82" name="テキスト ボックス 81">
            <a:extLst>
              <a:ext uri="{FF2B5EF4-FFF2-40B4-BE49-F238E27FC236}">
                <a16:creationId xmlns:a16="http://schemas.microsoft.com/office/drawing/2014/main" id="{86E54C13-6D2C-454E-9669-2F3BE0BC5A0F}"/>
              </a:ext>
            </a:extLst>
          </p:cNvPr>
          <p:cNvSpPr txBox="1"/>
          <p:nvPr/>
        </p:nvSpPr>
        <p:spPr>
          <a:xfrm>
            <a:off x="7411332" y="3311317"/>
            <a:ext cx="1240724" cy="492443"/>
          </a:xfrm>
          <a:prstGeom prst="rect">
            <a:avLst/>
          </a:prstGeom>
          <a:solidFill>
            <a:srgbClr val="FFFFFF">
              <a:alpha val="60000"/>
            </a:srgbClr>
          </a:solidFill>
        </p:spPr>
        <p:txBody>
          <a:bodyPr wrap="none" lIns="0" tIns="0" rIns="0" bIns="0" rtlCol="0">
            <a:spAutoFit/>
          </a:bodyPr>
          <a:lstStyle/>
          <a:p>
            <a:pPr algn="ctr"/>
            <a:r>
              <a:rPr kumimoji="1" lang="ja-JP" altLang="en-US" sz="1600" dirty="0"/>
              <a:t>出力を正規化</a:t>
            </a:r>
            <a:endParaRPr kumimoji="1" lang="en-US" altLang="ja-JP" sz="1600" dirty="0"/>
          </a:p>
          <a:p>
            <a:pPr algn="ctr"/>
            <a:r>
              <a:rPr lang="en-US" altLang="ja-JP" sz="1600" dirty="0"/>
              <a:t>(</a:t>
            </a:r>
            <a:r>
              <a:rPr lang="ja-JP" altLang="en-US" sz="1600" dirty="0"/>
              <a:t>出力総和</a:t>
            </a:r>
            <a:r>
              <a:rPr lang="en-US" altLang="ja-JP" sz="1600" dirty="0"/>
              <a:t>=1)</a:t>
            </a:r>
            <a:endParaRPr kumimoji="1" lang="ja-JP" altLang="en-US" sz="1600" dirty="0"/>
          </a:p>
        </p:txBody>
      </p:sp>
      <p:pic>
        <p:nvPicPr>
          <p:cNvPr id="11" name="図 10">
            <a:extLst>
              <a:ext uri="{FF2B5EF4-FFF2-40B4-BE49-F238E27FC236}">
                <a16:creationId xmlns:a16="http://schemas.microsoft.com/office/drawing/2014/main" id="{8FDAB03E-C369-4746-87DF-F179C08EEF0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531070" y="79647"/>
            <a:ext cx="1329043" cy="1432684"/>
          </a:xfrm>
          <a:prstGeom prst="rect">
            <a:avLst/>
          </a:prstGeom>
        </p:spPr>
      </p:pic>
      <p:sp>
        <p:nvSpPr>
          <p:cNvPr id="85" name="正方形/長方形 84">
            <a:extLst>
              <a:ext uri="{FF2B5EF4-FFF2-40B4-BE49-F238E27FC236}">
                <a16:creationId xmlns:a16="http://schemas.microsoft.com/office/drawing/2014/main" id="{5AAE5EFC-B8D6-4F47-9333-7378FBAC7312}"/>
              </a:ext>
            </a:extLst>
          </p:cNvPr>
          <p:cNvSpPr/>
          <p:nvPr/>
        </p:nvSpPr>
        <p:spPr>
          <a:xfrm>
            <a:off x="8751938" y="5069924"/>
            <a:ext cx="3558263" cy="830997"/>
          </a:xfrm>
          <a:prstGeom prst="rect">
            <a:avLst/>
          </a:prstGeom>
        </p:spPr>
        <p:txBody>
          <a:bodyPr wrap="square">
            <a:spAutoFit/>
          </a:bodyPr>
          <a:lstStyle/>
          <a:p>
            <a:r>
              <a:rPr lang="ja-JP" altLang="en-US" sz="1600" dirty="0"/>
              <a:t>パラメータ</a:t>
            </a:r>
            <a:r>
              <a:rPr lang="en-US" altLang="ja-JP" sz="1600" dirty="0"/>
              <a:t>W1, W2, W3, b1, b2, b3 </a:t>
            </a:r>
            <a:r>
              <a:rPr lang="ja-JP" altLang="en-US" sz="1600" dirty="0"/>
              <a:t>のある組み合わせ</a:t>
            </a:r>
            <a:r>
              <a:rPr lang="en-US" altLang="ja-JP" sz="1600" dirty="0"/>
              <a:t>(</a:t>
            </a:r>
            <a:r>
              <a:rPr lang="ja-JP" altLang="en-US" sz="1600" dirty="0"/>
              <a:t>学習の途中段階</a:t>
            </a:r>
            <a:r>
              <a:rPr lang="en-US" altLang="ja-JP" sz="1600" dirty="0"/>
              <a:t>)</a:t>
            </a:r>
            <a:r>
              <a:rPr lang="ja-JP" altLang="en-US" sz="1600" dirty="0"/>
              <a:t>に</a:t>
            </a:r>
            <a:r>
              <a:rPr lang="ja-JP" altLang="en-US" sz="1600" dirty="0" err="1"/>
              <a:t>おける当たって</a:t>
            </a:r>
            <a:r>
              <a:rPr lang="ja-JP" altLang="en-US" sz="1600" dirty="0"/>
              <a:t>なさ具合</a:t>
            </a:r>
            <a:endParaRPr lang="en-US" altLang="ja-JP" sz="1600" dirty="0"/>
          </a:p>
        </p:txBody>
      </p:sp>
      <p:cxnSp>
        <p:nvCxnSpPr>
          <p:cNvPr id="48" name="直線矢印コネクタ 47">
            <a:extLst>
              <a:ext uri="{FF2B5EF4-FFF2-40B4-BE49-F238E27FC236}">
                <a16:creationId xmlns:a16="http://schemas.microsoft.com/office/drawing/2014/main" id="{950E5D05-3A23-46B4-9A11-D499DE119299}"/>
              </a:ext>
            </a:extLst>
          </p:cNvPr>
          <p:cNvCxnSpPr/>
          <p:nvPr/>
        </p:nvCxnSpPr>
        <p:spPr>
          <a:xfrm>
            <a:off x="10272095" y="4695443"/>
            <a:ext cx="0" cy="37448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396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（補足）指数関数を用いた正規化</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17</a:t>
            </a:fld>
            <a:endParaRPr kumimoji="1" lang="ja-JP" altLang="en-US"/>
          </a:p>
        </p:txBody>
      </p:sp>
      <p:sp>
        <p:nvSpPr>
          <p:cNvPr id="7" name="テキスト ボックス 6"/>
          <p:cNvSpPr txBox="1"/>
          <p:nvPr/>
        </p:nvSpPr>
        <p:spPr>
          <a:xfrm>
            <a:off x="691785" y="1781652"/>
            <a:ext cx="4711885" cy="1477328"/>
          </a:xfrm>
          <a:prstGeom prst="rect">
            <a:avLst/>
          </a:prstGeom>
          <a:noFill/>
        </p:spPr>
        <p:txBody>
          <a:bodyPr wrap="square" rtlCol="0">
            <a:spAutoFit/>
          </a:bodyPr>
          <a:lstStyle/>
          <a:p>
            <a:r>
              <a:rPr kumimoji="1" lang="ja-JP" altLang="en-US" dirty="0"/>
              <a:t>正規化の様子を数直線で表現すると</a:t>
            </a:r>
            <a:r>
              <a:rPr lang="ja-JP" altLang="en-US" dirty="0"/>
              <a:t>、</a:t>
            </a:r>
            <a:endParaRPr kumimoji="1" lang="en-US" altLang="ja-JP" dirty="0"/>
          </a:p>
          <a:p>
            <a:r>
              <a:rPr lang="ja-JP" altLang="en-US" dirty="0"/>
              <a:t>大小さまざまな数字について、それぞれの位置関係は保ったままで、</a:t>
            </a:r>
            <a:endParaRPr lang="en-US" altLang="ja-JP" dirty="0"/>
          </a:p>
          <a:p>
            <a:pPr marL="285750" indent="-285750">
              <a:buFont typeface="Arial" panose="020B0604020202020204" pitchFamily="34" charset="0"/>
              <a:buChar char="•"/>
            </a:pPr>
            <a:r>
              <a:rPr lang="en-US" altLang="ja-JP" dirty="0"/>
              <a:t>0</a:t>
            </a:r>
            <a:r>
              <a:rPr lang="ja-JP" altLang="en-US" dirty="0"/>
              <a:t>から</a:t>
            </a:r>
            <a:r>
              <a:rPr lang="en-US" altLang="ja-JP" dirty="0"/>
              <a:t>1</a:t>
            </a:r>
            <a:r>
              <a:rPr lang="ja-JP" altLang="en-US" dirty="0"/>
              <a:t>のあいだにギュッと押し込む</a:t>
            </a:r>
            <a:endParaRPr lang="en-US" altLang="ja-JP" dirty="0"/>
          </a:p>
          <a:p>
            <a:pPr marL="285750" indent="-285750">
              <a:buFont typeface="Arial" panose="020B0604020202020204" pitchFamily="34" charset="0"/>
              <a:buChar char="•"/>
            </a:pPr>
            <a:r>
              <a:rPr lang="ja-JP" altLang="en-US" dirty="0"/>
              <a:t>且つ、値の総和が</a:t>
            </a:r>
            <a:r>
              <a:rPr lang="en-US" altLang="ja-JP" dirty="0"/>
              <a:t>1</a:t>
            </a:r>
            <a:r>
              <a:rPr lang="ja-JP" altLang="en-US" dirty="0"/>
              <a:t>になる</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04508" y="3245545"/>
            <a:ext cx="3757937" cy="191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8" name="直線コネクタ 47"/>
          <p:cNvCxnSpPr/>
          <p:nvPr/>
        </p:nvCxnSpPr>
        <p:spPr>
          <a:xfrm>
            <a:off x="5810488" y="1765005"/>
            <a:ext cx="0" cy="475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6804508" y="1768217"/>
            <a:ext cx="3748142" cy="369332"/>
          </a:xfrm>
          <a:prstGeom prst="rect">
            <a:avLst/>
          </a:prstGeom>
          <a:noFill/>
        </p:spPr>
        <p:txBody>
          <a:bodyPr wrap="none" rtlCol="0">
            <a:spAutoFit/>
          </a:bodyPr>
          <a:lstStyle/>
          <a:p>
            <a:r>
              <a:rPr kumimoji="1" lang="en-US" altLang="ja-JP" dirty="0"/>
              <a:t>Excel</a:t>
            </a:r>
            <a:r>
              <a:rPr kumimoji="1" lang="ja-JP" altLang="en-US" dirty="0"/>
              <a:t>シートで実際に試してみ</a:t>
            </a:r>
            <a:r>
              <a:rPr lang="ja-JP" altLang="en-US" dirty="0"/>
              <a:t>た例</a:t>
            </a:r>
            <a:endParaRPr kumimoji="1" lang="en-US" altLang="ja-JP" dirty="0"/>
          </a:p>
        </p:txBody>
      </p:sp>
      <p:sp>
        <p:nvSpPr>
          <p:cNvPr id="51" name="テキスト ボックス 50"/>
          <p:cNvSpPr txBox="1"/>
          <p:nvPr/>
        </p:nvSpPr>
        <p:spPr>
          <a:xfrm>
            <a:off x="6242533" y="2663607"/>
            <a:ext cx="1082348" cy="307777"/>
          </a:xfrm>
          <a:prstGeom prst="rect">
            <a:avLst/>
          </a:prstGeom>
          <a:noFill/>
        </p:spPr>
        <p:txBody>
          <a:bodyPr wrap="none" rtlCol="0">
            <a:spAutoFit/>
          </a:bodyPr>
          <a:lstStyle/>
          <a:p>
            <a:r>
              <a:rPr kumimoji="1" lang="ja-JP" altLang="en-US" sz="1400" dirty="0"/>
              <a:t>適当な数字</a:t>
            </a:r>
          </a:p>
        </p:txBody>
      </p:sp>
      <p:cxnSp>
        <p:nvCxnSpPr>
          <p:cNvPr id="52" name="直線矢印コネクタ 51"/>
          <p:cNvCxnSpPr/>
          <p:nvPr/>
        </p:nvCxnSpPr>
        <p:spPr>
          <a:xfrm>
            <a:off x="6872847" y="2963948"/>
            <a:ext cx="452034" cy="2815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7437042" y="2509718"/>
            <a:ext cx="1337226" cy="307777"/>
          </a:xfrm>
          <a:prstGeom prst="rect">
            <a:avLst/>
          </a:prstGeom>
          <a:noFill/>
        </p:spPr>
        <p:txBody>
          <a:bodyPr wrap="none" rtlCol="0">
            <a:spAutoFit/>
          </a:bodyPr>
          <a:lstStyle/>
          <a:p>
            <a:r>
              <a:rPr lang="en-US" altLang="ja-JP" sz="1400" dirty="0"/>
              <a:t>=</a:t>
            </a:r>
            <a:r>
              <a:rPr kumimoji="1" lang="en-US" altLang="ja-JP" sz="1400" dirty="0"/>
              <a:t>EXP(</a:t>
            </a:r>
            <a:r>
              <a:rPr kumimoji="1" lang="ja-JP" altLang="en-US" sz="1400" dirty="0"/>
              <a:t>左セル</a:t>
            </a:r>
            <a:r>
              <a:rPr kumimoji="1" lang="en-US" altLang="ja-JP" sz="1400" dirty="0"/>
              <a:t>)</a:t>
            </a:r>
            <a:endParaRPr kumimoji="1" lang="ja-JP" altLang="en-US" sz="1400" dirty="0"/>
          </a:p>
        </p:txBody>
      </p:sp>
      <p:pic>
        <p:nvPicPr>
          <p:cNvPr id="56" name="図 55">
            <a:extLst>
              <a:ext uri="{FF2B5EF4-FFF2-40B4-BE49-F238E27FC236}">
                <a16:creationId xmlns:a16="http://schemas.microsoft.com/office/drawing/2014/main" id="{549E3E5C-5A4A-4364-8B16-DB7A0C91CDC3}"/>
              </a:ext>
            </a:extLst>
          </p:cNvPr>
          <p:cNvPicPr>
            <a:picLocks noChangeAspect="1"/>
          </p:cNvPicPr>
          <p:nvPr/>
        </p:nvPicPr>
        <p:blipFill>
          <a:blip r:embed="rId3"/>
          <a:stretch>
            <a:fillRect/>
          </a:stretch>
        </p:blipFill>
        <p:spPr>
          <a:xfrm>
            <a:off x="9808122" y="611267"/>
            <a:ext cx="1581971" cy="790985"/>
          </a:xfrm>
          <a:prstGeom prst="rect">
            <a:avLst/>
          </a:prstGeom>
        </p:spPr>
      </p:pic>
      <p:cxnSp>
        <p:nvCxnSpPr>
          <p:cNvPr id="57" name="直線矢印コネクタ 56"/>
          <p:cNvCxnSpPr/>
          <p:nvPr/>
        </p:nvCxnSpPr>
        <p:spPr>
          <a:xfrm>
            <a:off x="7935937" y="2814658"/>
            <a:ext cx="125325" cy="4308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7102594" y="5434406"/>
            <a:ext cx="1580882" cy="307777"/>
          </a:xfrm>
          <a:prstGeom prst="rect">
            <a:avLst/>
          </a:prstGeom>
          <a:noFill/>
        </p:spPr>
        <p:txBody>
          <a:bodyPr wrap="none" rtlCol="0">
            <a:spAutoFit/>
          </a:bodyPr>
          <a:lstStyle/>
          <a:p>
            <a:r>
              <a:rPr lang="en-US" altLang="ja-JP" sz="1400" dirty="0"/>
              <a:t>=SUM(</a:t>
            </a:r>
            <a:r>
              <a:rPr lang="ja-JP" altLang="en-US" sz="1400" dirty="0"/>
              <a:t>列の合計</a:t>
            </a:r>
            <a:r>
              <a:rPr lang="en-US" altLang="ja-JP" sz="1400" dirty="0"/>
              <a:t>)</a:t>
            </a:r>
            <a:endParaRPr kumimoji="1" lang="ja-JP" altLang="en-US" sz="1400" dirty="0"/>
          </a:p>
        </p:txBody>
      </p:sp>
      <p:cxnSp>
        <p:nvCxnSpPr>
          <p:cNvPr id="62" name="直線矢印コネクタ 61"/>
          <p:cNvCxnSpPr/>
          <p:nvPr/>
        </p:nvCxnSpPr>
        <p:spPr>
          <a:xfrm flipV="1">
            <a:off x="8028357" y="5157022"/>
            <a:ext cx="32905" cy="273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7893035" y="5929343"/>
            <a:ext cx="1939955" cy="307777"/>
          </a:xfrm>
          <a:prstGeom prst="rect">
            <a:avLst/>
          </a:prstGeom>
          <a:noFill/>
        </p:spPr>
        <p:txBody>
          <a:bodyPr wrap="none" rtlCol="0">
            <a:spAutoFit/>
          </a:bodyPr>
          <a:lstStyle/>
          <a:p>
            <a:r>
              <a:rPr lang="en-US" altLang="ja-JP" sz="1400" dirty="0"/>
              <a:t>=(</a:t>
            </a:r>
            <a:r>
              <a:rPr lang="ja-JP" altLang="en-US" sz="1400" dirty="0"/>
              <a:t>左セル</a:t>
            </a:r>
            <a:r>
              <a:rPr lang="en-US" altLang="ja-JP" sz="1400" dirty="0"/>
              <a:t>)÷SUM</a:t>
            </a:r>
            <a:r>
              <a:rPr lang="ja-JP" altLang="en-US" sz="1400" dirty="0"/>
              <a:t>の値</a:t>
            </a:r>
            <a:endParaRPr lang="en-US" altLang="ja-JP" sz="1400" dirty="0"/>
          </a:p>
        </p:txBody>
      </p:sp>
      <p:cxnSp>
        <p:nvCxnSpPr>
          <p:cNvPr id="66" name="直線矢印コネクタ 65"/>
          <p:cNvCxnSpPr/>
          <p:nvPr/>
        </p:nvCxnSpPr>
        <p:spPr>
          <a:xfrm flipV="1">
            <a:off x="8683476" y="4705467"/>
            <a:ext cx="447416" cy="1223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10183554" y="2971384"/>
            <a:ext cx="138264" cy="2741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9382406" y="2723825"/>
            <a:ext cx="1406154" cy="307777"/>
          </a:xfrm>
          <a:prstGeom prst="rect">
            <a:avLst/>
          </a:prstGeom>
          <a:noFill/>
        </p:spPr>
        <p:txBody>
          <a:bodyPr wrap="none" rtlCol="0">
            <a:spAutoFit/>
          </a:bodyPr>
          <a:lstStyle/>
          <a:p>
            <a:r>
              <a:rPr kumimoji="1" lang="ja-JP" altLang="en-US" sz="1400" dirty="0"/>
              <a:t>左セルを</a:t>
            </a:r>
            <a:r>
              <a:rPr kumimoji="1" lang="en-US" altLang="ja-JP" sz="1400" dirty="0"/>
              <a:t>%</a:t>
            </a:r>
            <a:r>
              <a:rPr kumimoji="1" lang="ja-JP" altLang="en-US" sz="1400" dirty="0"/>
              <a:t>表示</a:t>
            </a:r>
          </a:p>
        </p:txBody>
      </p:sp>
      <p:sp>
        <p:nvSpPr>
          <p:cNvPr id="74" name="テキスト ボックス 73"/>
          <p:cNvSpPr txBox="1"/>
          <p:nvPr/>
        </p:nvSpPr>
        <p:spPr>
          <a:xfrm>
            <a:off x="9877340" y="5430202"/>
            <a:ext cx="1540806" cy="523220"/>
          </a:xfrm>
          <a:prstGeom prst="rect">
            <a:avLst/>
          </a:prstGeom>
          <a:noFill/>
        </p:spPr>
        <p:txBody>
          <a:bodyPr wrap="none" rtlCol="0">
            <a:spAutoFit/>
          </a:bodyPr>
          <a:lstStyle/>
          <a:p>
            <a:r>
              <a:rPr lang="ja-JP" altLang="en-US" sz="1400" dirty="0"/>
              <a:t>列の</a:t>
            </a:r>
            <a:r>
              <a:rPr lang="en-US" altLang="ja-JP" sz="1400" dirty="0"/>
              <a:t>SUM</a:t>
            </a:r>
          </a:p>
          <a:p>
            <a:r>
              <a:rPr kumimoji="1" lang="ja-JP" altLang="en-US" sz="1400" dirty="0"/>
              <a:t>確かに足したら</a:t>
            </a:r>
            <a:r>
              <a:rPr kumimoji="1" lang="en-US" altLang="ja-JP" sz="1400" dirty="0"/>
              <a:t>1</a:t>
            </a:r>
            <a:endParaRPr kumimoji="1" lang="ja-JP" altLang="en-US" sz="1400" dirty="0"/>
          </a:p>
        </p:txBody>
      </p:sp>
      <p:cxnSp>
        <p:nvCxnSpPr>
          <p:cNvPr id="76" name="直線矢印コネクタ 75"/>
          <p:cNvCxnSpPr/>
          <p:nvPr/>
        </p:nvCxnSpPr>
        <p:spPr>
          <a:xfrm flipV="1">
            <a:off x="10183554" y="5136883"/>
            <a:ext cx="138264" cy="2739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601484" y="3648801"/>
            <a:ext cx="478938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01484" y="6194777"/>
            <a:ext cx="478938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2769998" y="353450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2221467" y="6077014"/>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17965" y="6077014"/>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637194" y="3165169"/>
            <a:ext cx="265607" cy="369332"/>
          </a:xfrm>
          <a:prstGeom prst="rect">
            <a:avLst/>
          </a:prstGeom>
          <a:noFill/>
        </p:spPr>
        <p:txBody>
          <a:bodyPr wrap="none" rtlCol="0">
            <a:spAutoFit/>
          </a:bodyPr>
          <a:lstStyle/>
          <a:p>
            <a:r>
              <a:rPr kumimoji="1" lang="en-US" altLang="ja-JP" dirty="0"/>
              <a:t>0</a:t>
            </a:r>
            <a:endParaRPr kumimoji="1" lang="ja-JP" altLang="en-US" dirty="0"/>
          </a:p>
        </p:txBody>
      </p:sp>
      <p:sp>
        <p:nvSpPr>
          <p:cNvPr id="14" name="テキスト ボックス 13"/>
          <p:cNvSpPr txBox="1"/>
          <p:nvPr/>
        </p:nvSpPr>
        <p:spPr>
          <a:xfrm>
            <a:off x="2088663" y="5707682"/>
            <a:ext cx="265607" cy="369332"/>
          </a:xfrm>
          <a:prstGeom prst="rect">
            <a:avLst/>
          </a:prstGeom>
          <a:noFill/>
        </p:spPr>
        <p:txBody>
          <a:bodyPr wrap="none" rtlCol="0">
            <a:spAutoFit/>
          </a:bodyPr>
          <a:lstStyle/>
          <a:p>
            <a:r>
              <a:rPr kumimoji="1" lang="en-US" altLang="ja-JP" dirty="0"/>
              <a:t>0</a:t>
            </a:r>
            <a:endParaRPr kumimoji="1" lang="ja-JP" altLang="en-US" dirty="0"/>
          </a:p>
        </p:txBody>
      </p:sp>
      <p:sp>
        <p:nvSpPr>
          <p:cNvPr id="15" name="テキスト ボックス 14"/>
          <p:cNvSpPr txBox="1"/>
          <p:nvPr/>
        </p:nvSpPr>
        <p:spPr>
          <a:xfrm>
            <a:off x="3585161" y="5740133"/>
            <a:ext cx="265607" cy="369332"/>
          </a:xfrm>
          <a:prstGeom prst="rect">
            <a:avLst/>
          </a:prstGeom>
          <a:noFill/>
        </p:spPr>
        <p:txBody>
          <a:bodyPr wrap="none" rtlCol="0">
            <a:spAutoFit/>
          </a:bodyPr>
          <a:lstStyle/>
          <a:p>
            <a:r>
              <a:rPr lang="en-US" altLang="ja-JP" dirty="0"/>
              <a:t>1</a:t>
            </a:r>
            <a:endParaRPr kumimoji="1" lang="ja-JP" altLang="en-US" dirty="0"/>
          </a:p>
        </p:txBody>
      </p:sp>
      <p:sp>
        <p:nvSpPr>
          <p:cNvPr id="16" name="テキスト ボックス 15"/>
          <p:cNvSpPr txBox="1"/>
          <p:nvPr/>
        </p:nvSpPr>
        <p:spPr>
          <a:xfrm>
            <a:off x="4913574" y="3712424"/>
            <a:ext cx="494204" cy="369332"/>
          </a:xfrm>
          <a:prstGeom prst="rect">
            <a:avLst/>
          </a:prstGeom>
          <a:noFill/>
        </p:spPr>
        <p:txBody>
          <a:bodyPr wrap="none" rtlCol="0">
            <a:spAutoFit/>
          </a:bodyPr>
          <a:lstStyle/>
          <a:p>
            <a:r>
              <a:rPr kumimoji="1" lang="en-US" altLang="ja-JP" dirty="0"/>
              <a:t>+</a:t>
            </a:r>
            <a:r>
              <a:rPr kumimoji="1" lang="ja-JP" altLang="en-US" dirty="0"/>
              <a:t>∞</a:t>
            </a:r>
          </a:p>
        </p:txBody>
      </p:sp>
      <p:sp>
        <p:nvSpPr>
          <p:cNvPr id="17" name="テキスト ボックス 16"/>
          <p:cNvSpPr txBox="1"/>
          <p:nvPr/>
        </p:nvSpPr>
        <p:spPr>
          <a:xfrm>
            <a:off x="447327" y="3725187"/>
            <a:ext cx="548632" cy="369332"/>
          </a:xfrm>
          <a:prstGeom prst="rect">
            <a:avLst/>
          </a:prstGeom>
          <a:noFill/>
        </p:spPr>
        <p:txBody>
          <a:bodyPr wrap="none" rtlCol="0">
            <a:spAutoFit/>
          </a:bodyPr>
          <a:lstStyle/>
          <a:p>
            <a:r>
              <a:rPr kumimoji="1" lang="ja-JP" altLang="en-US" dirty="0"/>
              <a:t>－∞</a:t>
            </a:r>
          </a:p>
        </p:txBody>
      </p:sp>
      <p:sp>
        <p:nvSpPr>
          <p:cNvPr id="18" name="円/楕円 17"/>
          <p:cNvSpPr/>
          <p:nvPr/>
        </p:nvSpPr>
        <p:spPr>
          <a:xfrm>
            <a:off x="2189201" y="6109927"/>
            <a:ext cx="131316" cy="154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330643" y="3582031"/>
            <a:ext cx="131316" cy="154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円/楕円 19"/>
          <p:cNvSpPr/>
          <p:nvPr/>
        </p:nvSpPr>
        <p:spPr>
          <a:xfrm>
            <a:off x="2912889" y="3582031"/>
            <a:ext cx="131316" cy="154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1" name="円/楕円 20"/>
          <p:cNvSpPr/>
          <p:nvPr/>
        </p:nvSpPr>
        <p:spPr>
          <a:xfrm>
            <a:off x="3596626" y="3582031"/>
            <a:ext cx="131316" cy="1547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 name="円/楕円 21"/>
          <p:cNvSpPr/>
          <p:nvPr/>
        </p:nvSpPr>
        <p:spPr>
          <a:xfrm>
            <a:off x="4770015" y="3582031"/>
            <a:ext cx="131316" cy="154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円/楕円 28"/>
          <p:cNvSpPr/>
          <p:nvPr/>
        </p:nvSpPr>
        <p:spPr>
          <a:xfrm>
            <a:off x="2309744" y="6109927"/>
            <a:ext cx="131316" cy="154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円/楕円 29"/>
          <p:cNvSpPr/>
          <p:nvPr/>
        </p:nvSpPr>
        <p:spPr>
          <a:xfrm>
            <a:off x="2480694" y="6109927"/>
            <a:ext cx="131316" cy="154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1" name="円/楕円 30"/>
          <p:cNvSpPr/>
          <p:nvPr/>
        </p:nvSpPr>
        <p:spPr>
          <a:xfrm>
            <a:off x="2684495" y="6109927"/>
            <a:ext cx="131316" cy="1547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2" name="円/楕円 31"/>
          <p:cNvSpPr/>
          <p:nvPr/>
        </p:nvSpPr>
        <p:spPr>
          <a:xfrm>
            <a:off x="2871684" y="6109927"/>
            <a:ext cx="131316" cy="154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6" name="右中かっこ 35"/>
          <p:cNvSpPr/>
          <p:nvPr/>
        </p:nvSpPr>
        <p:spPr>
          <a:xfrm rot="5400000">
            <a:off x="2862204" y="2182995"/>
            <a:ext cx="279688" cy="382305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右中かっこ 36"/>
          <p:cNvSpPr/>
          <p:nvPr/>
        </p:nvSpPr>
        <p:spPr>
          <a:xfrm rot="16200000">
            <a:off x="2810004" y="4830323"/>
            <a:ext cx="279688" cy="14685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9" name="直線コネクタ 38"/>
          <p:cNvCxnSpPr/>
          <p:nvPr/>
        </p:nvCxnSpPr>
        <p:spPr>
          <a:xfrm>
            <a:off x="1156182" y="4234364"/>
            <a:ext cx="1059404" cy="1190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3717965" y="4234364"/>
            <a:ext cx="1183366" cy="1190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下矢印 41"/>
          <p:cNvSpPr/>
          <p:nvPr/>
        </p:nvSpPr>
        <p:spPr>
          <a:xfrm>
            <a:off x="2478791" y="4545360"/>
            <a:ext cx="872603" cy="56838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3" name="円/楕円 42"/>
          <p:cNvSpPr/>
          <p:nvPr/>
        </p:nvSpPr>
        <p:spPr>
          <a:xfrm>
            <a:off x="1090524" y="3578568"/>
            <a:ext cx="131316" cy="154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8">
            <a:extLst>
              <a:ext uri="{FF2B5EF4-FFF2-40B4-BE49-F238E27FC236}">
                <a16:creationId xmlns:a16="http://schemas.microsoft.com/office/drawing/2014/main" id="{FF4EE4D0-A9A0-4D5A-A2CF-FD75B5D33CD1}"/>
              </a:ext>
            </a:extLst>
          </p:cNvPr>
          <p:cNvSpPr/>
          <p:nvPr/>
        </p:nvSpPr>
        <p:spPr>
          <a:xfrm>
            <a:off x="2292037" y="3564335"/>
            <a:ext cx="131316" cy="1547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円/楕円 18">
            <a:extLst>
              <a:ext uri="{FF2B5EF4-FFF2-40B4-BE49-F238E27FC236}">
                <a16:creationId xmlns:a16="http://schemas.microsoft.com/office/drawing/2014/main" id="{35B0984C-BDE4-485C-AE4A-E6219E4261A1}"/>
              </a:ext>
            </a:extLst>
          </p:cNvPr>
          <p:cNvSpPr/>
          <p:nvPr/>
        </p:nvSpPr>
        <p:spPr>
          <a:xfrm>
            <a:off x="2376721" y="6109465"/>
            <a:ext cx="131316" cy="1547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0327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損失関数が最小となるパラメータを探す</a:t>
            </a:r>
            <a:endParaRPr kumimoji="1" lang="ja-JP" altLang="en-US"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18</a:t>
            </a:fld>
            <a:endParaRPr kumimoji="1" lang="ja-JP" altLang="en-US" dirty="0"/>
          </a:p>
        </p:txBody>
      </p:sp>
      <p:cxnSp>
        <p:nvCxnSpPr>
          <p:cNvPr id="84" name="直線矢印コネクタ 83">
            <a:extLst>
              <a:ext uri="{FF2B5EF4-FFF2-40B4-BE49-F238E27FC236}">
                <a16:creationId xmlns:a16="http://schemas.microsoft.com/office/drawing/2014/main" id="{87CCA950-A19E-4731-AFA9-B37847D09CFC}"/>
              </a:ext>
            </a:extLst>
          </p:cNvPr>
          <p:cNvCxnSpPr>
            <a:cxnSpLocks/>
          </p:cNvCxnSpPr>
          <p:nvPr/>
        </p:nvCxnSpPr>
        <p:spPr>
          <a:xfrm>
            <a:off x="1627649" y="1810252"/>
            <a:ext cx="0" cy="261684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336663EA-42DB-4734-99A1-D6E455D8E25B}"/>
              </a:ext>
            </a:extLst>
          </p:cNvPr>
          <p:cNvCxnSpPr>
            <a:cxnSpLocks/>
          </p:cNvCxnSpPr>
          <p:nvPr/>
        </p:nvCxnSpPr>
        <p:spPr>
          <a:xfrm flipH="1">
            <a:off x="1623838" y="4427100"/>
            <a:ext cx="30265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フリーフォーム: 図形 85">
            <a:extLst>
              <a:ext uri="{FF2B5EF4-FFF2-40B4-BE49-F238E27FC236}">
                <a16:creationId xmlns:a16="http://schemas.microsoft.com/office/drawing/2014/main" id="{A4F4E46A-2EA2-41FE-B951-210A446A65CB}"/>
              </a:ext>
            </a:extLst>
          </p:cNvPr>
          <p:cNvSpPr/>
          <p:nvPr/>
        </p:nvSpPr>
        <p:spPr>
          <a:xfrm>
            <a:off x="1826655" y="2079932"/>
            <a:ext cx="2583592" cy="2069414"/>
          </a:xfrm>
          <a:custGeom>
            <a:avLst/>
            <a:gdLst>
              <a:gd name="connsiteX0" fmla="*/ 0 w 3361386"/>
              <a:gd name="connsiteY0" fmla="*/ 77273 h 1894499"/>
              <a:gd name="connsiteX1" fmla="*/ 746975 w 3361386"/>
              <a:gd name="connsiteY1" fmla="*/ 1313645 h 1894499"/>
              <a:gd name="connsiteX2" fmla="*/ 1661375 w 3361386"/>
              <a:gd name="connsiteY2" fmla="*/ 1893194 h 1894499"/>
              <a:gd name="connsiteX3" fmla="*/ 2395470 w 3361386"/>
              <a:gd name="connsiteY3" fmla="*/ 1171977 h 1894499"/>
              <a:gd name="connsiteX4" fmla="*/ 2936383 w 3361386"/>
              <a:gd name="connsiteY4" fmla="*/ 721216 h 1894499"/>
              <a:gd name="connsiteX5" fmla="*/ 3361386 w 3361386"/>
              <a:gd name="connsiteY5" fmla="*/ 0 h 189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1386" h="1894499">
                <a:moveTo>
                  <a:pt x="0" y="77273"/>
                </a:moveTo>
                <a:cubicBezTo>
                  <a:pt x="235039" y="544132"/>
                  <a:pt x="470079" y="1010992"/>
                  <a:pt x="746975" y="1313645"/>
                </a:cubicBezTo>
                <a:cubicBezTo>
                  <a:pt x="1023871" y="1616298"/>
                  <a:pt x="1386626" y="1916805"/>
                  <a:pt x="1661375" y="1893194"/>
                </a:cubicBezTo>
                <a:cubicBezTo>
                  <a:pt x="1936124" y="1869583"/>
                  <a:pt x="2182969" y="1367307"/>
                  <a:pt x="2395470" y="1171977"/>
                </a:cubicBezTo>
                <a:cubicBezTo>
                  <a:pt x="2607971" y="976647"/>
                  <a:pt x="2775397" y="916546"/>
                  <a:pt x="2936383" y="721216"/>
                </a:cubicBezTo>
                <a:cubicBezTo>
                  <a:pt x="3097369" y="525887"/>
                  <a:pt x="3229377" y="262943"/>
                  <a:pt x="336138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7" name="テキスト ボックス 86">
            <a:extLst>
              <a:ext uri="{FF2B5EF4-FFF2-40B4-BE49-F238E27FC236}">
                <a16:creationId xmlns:a16="http://schemas.microsoft.com/office/drawing/2014/main" id="{6373CF08-9CCB-482C-A82B-CEB4E2FFF0E1}"/>
              </a:ext>
            </a:extLst>
          </p:cNvPr>
          <p:cNvSpPr txBox="1"/>
          <p:nvPr/>
        </p:nvSpPr>
        <p:spPr>
          <a:xfrm>
            <a:off x="254552" y="1659659"/>
            <a:ext cx="1369286" cy="400110"/>
          </a:xfrm>
          <a:prstGeom prst="rect">
            <a:avLst/>
          </a:prstGeom>
          <a:noFill/>
        </p:spPr>
        <p:txBody>
          <a:bodyPr wrap="none" rtlCol="0">
            <a:spAutoFit/>
          </a:bodyPr>
          <a:lstStyle/>
          <a:p>
            <a:r>
              <a:rPr kumimoji="1" lang="ja-JP" altLang="en-US" sz="2000" dirty="0"/>
              <a:t>損失関数</a:t>
            </a:r>
            <a:r>
              <a:rPr kumimoji="1" lang="en-US" altLang="ja-JP" sz="2000" i="1" dirty="0"/>
              <a:t>E</a:t>
            </a:r>
            <a:endParaRPr kumimoji="1" lang="ja-JP" altLang="en-US" sz="2000" i="1" dirty="0"/>
          </a:p>
        </p:txBody>
      </p:sp>
      <p:sp>
        <p:nvSpPr>
          <p:cNvPr id="88" name="テキスト ボックス 87">
            <a:extLst>
              <a:ext uri="{FF2B5EF4-FFF2-40B4-BE49-F238E27FC236}">
                <a16:creationId xmlns:a16="http://schemas.microsoft.com/office/drawing/2014/main" id="{14877F9F-7E58-4978-8057-95AB5E0DC0FE}"/>
              </a:ext>
            </a:extLst>
          </p:cNvPr>
          <p:cNvSpPr txBox="1"/>
          <p:nvPr/>
        </p:nvSpPr>
        <p:spPr>
          <a:xfrm>
            <a:off x="274132" y="2095986"/>
            <a:ext cx="1415772" cy="584775"/>
          </a:xfrm>
          <a:prstGeom prst="rect">
            <a:avLst/>
          </a:prstGeom>
          <a:noFill/>
        </p:spPr>
        <p:txBody>
          <a:bodyPr wrap="none" rtlCol="0">
            <a:spAutoFit/>
          </a:bodyPr>
          <a:lstStyle/>
          <a:p>
            <a:r>
              <a:rPr lang="ja-JP" altLang="en-US" sz="1600" dirty="0"/>
              <a:t>当たってなさ</a:t>
            </a:r>
            <a:endParaRPr lang="en-US" altLang="ja-JP" sz="1600" dirty="0"/>
          </a:p>
          <a:p>
            <a:r>
              <a:rPr lang="ja-JP" altLang="en-US" sz="1600" dirty="0"/>
              <a:t>具合の指標</a:t>
            </a:r>
            <a:endParaRPr lang="en-US" altLang="ja-JP" sz="1600" dirty="0"/>
          </a:p>
        </p:txBody>
      </p:sp>
      <p:sp>
        <p:nvSpPr>
          <p:cNvPr id="89" name="テキスト ボックス 88">
            <a:extLst>
              <a:ext uri="{FF2B5EF4-FFF2-40B4-BE49-F238E27FC236}">
                <a16:creationId xmlns:a16="http://schemas.microsoft.com/office/drawing/2014/main" id="{72A9533F-18DB-4E62-A740-F56C1CFAC56A}"/>
              </a:ext>
            </a:extLst>
          </p:cNvPr>
          <p:cNvSpPr txBox="1"/>
          <p:nvPr/>
        </p:nvSpPr>
        <p:spPr>
          <a:xfrm>
            <a:off x="4609252" y="4060483"/>
            <a:ext cx="2583592" cy="1015663"/>
          </a:xfrm>
          <a:prstGeom prst="rect">
            <a:avLst/>
          </a:prstGeom>
          <a:noFill/>
        </p:spPr>
        <p:txBody>
          <a:bodyPr wrap="square" rtlCol="0">
            <a:spAutoFit/>
          </a:bodyPr>
          <a:lstStyle/>
          <a:p>
            <a:r>
              <a:rPr lang="ja-JP" altLang="en-US" sz="2000" dirty="0"/>
              <a:t>パラメータ</a:t>
            </a:r>
            <a:endParaRPr lang="en-US" altLang="ja-JP" sz="2000" dirty="0"/>
          </a:p>
          <a:p>
            <a:r>
              <a:rPr lang="en-US" altLang="ja-JP" sz="2000" dirty="0"/>
              <a:t>W1, W2, W3, b1, b2, b3 </a:t>
            </a:r>
            <a:endParaRPr kumimoji="1" lang="en-US" altLang="ja-JP" sz="2000" dirty="0"/>
          </a:p>
        </p:txBody>
      </p:sp>
      <p:sp>
        <p:nvSpPr>
          <p:cNvPr id="90" name="楕円 89">
            <a:extLst>
              <a:ext uri="{FF2B5EF4-FFF2-40B4-BE49-F238E27FC236}">
                <a16:creationId xmlns:a16="http://schemas.microsoft.com/office/drawing/2014/main" id="{8B89CC8B-2A88-4DD7-8C92-2DA12F10FC67}"/>
              </a:ext>
            </a:extLst>
          </p:cNvPr>
          <p:cNvSpPr/>
          <p:nvPr/>
        </p:nvSpPr>
        <p:spPr>
          <a:xfrm>
            <a:off x="1940659" y="2639682"/>
            <a:ext cx="156479" cy="1564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400"/>
          </a:p>
        </p:txBody>
      </p:sp>
      <p:cxnSp>
        <p:nvCxnSpPr>
          <p:cNvPr id="93" name="直線矢印コネクタ 92">
            <a:extLst>
              <a:ext uri="{FF2B5EF4-FFF2-40B4-BE49-F238E27FC236}">
                <a16:creationId xmlns:a16="http://schemas.microsoft.com/office/drawing/2014/main" id="{5139DD3F-CD4E-47FE-8A82-BBDBBD40339F}"/>
              </a:ext>
            </a:extLst>
          </p:cNvPr>
          <p:cNvCxnSpPr>
            <a:cxnSpLocks/>
          </p:cNvCxnSpPr>
          <p:nvPr/>
        </p:nvCxnSpPr>
        <p:spPr>
          <a:xfrm>
            <a:off x="2224441" y="2650836"/>
            <a:ext cx="188769" cy="469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997FACFB-7D7B-4370-B005-06BDB4DDE313}"/>
              </a:ext>
            </a:extLst>
          </p:cNvPr>
          <p:cNvSpPr txBox="1"/>
          <p:nvPr/>
        </p:nvSpPr>
        <p:spPr>
          <a:xfrm>
            <a:off x="939196" y="5024588"/>
            <a:ext cx="4965216" cy="1323439"/>
          </a:xfrm>
          <a:prstGeom prst="rect">
            <a:avLst/>
          </a:prstGeom>
          <a:noFill/>
        </p:spPr>
        <p:txBody>
          <a:bodyPr wrap="square" rtlCol="0">
            <a:spAutoFit/>
          </a:bodyPr>
          <a:lstStyle/>
          <a:p>
            <a:r>
              <a:rPr lang="ja-JP" altLang="en-US" sz="2000" dirty="0">
                <a:solidFill>
                  <a:srgbClr val="0070C0"/>
                </a:solidFill>
              </a:rPr>
              <a:t>足元の坂の傾きを調べて、</a:t>
            </a:r>
            <a:endParaRPr lang="en-US" altLang="ja-JP" sz="2000" dirty="0">
              <a:solidFill>
                <a:srgbClr val="0070C0"/>
              </a:solidFill>
            </a:endParaRPr>
          </a:p>
          <a:p>
            <a:r>
              <a:rPr lang="ja-JP" altLang="en-US" sz="2000" dirty="0">
                <a:solidFill>
                  <a:srgbClr val="0070C0"/>
                </a:solidFill>
              </a:rPr>
              <a:t>その傾きの大きさに従って一歩進む。</a:t>
            </a:r>
            <a:endParaRPr kumimoji="1" lang="en-US" altLang="ja-JP" sz="2000" dirty="0">
              <a:solidFill>
                <a:srgbClr val="0070C0"/>
              </a:solidFill>
            </a:endParaRPr>
          </a:p>
          <a:p>
            <a:r>
              <a:rPr lang="ja-JP" altLang="en-US" sz="2000" dirty="0">
                <a:solidFill>
                  <a:srgbClr val="0070C0"/>
                </a:solidFill>
              </a:rPr>
              <a:t>それを繰り返して、</a:t>
            </a:r>
            <a:r>
              <a:rPr lang="en-US" altLang="ja-JP" sz="2000" i="1" dirty="0">
                <a:solidFill>
                  <a:srgbClr val="0070C0"/>
                </a:solidFill>
              </a:rPr>
              <a:t>E</a:t>
            </a:r>
            <a:r>
              <a:rPr lang="ja-JP" altLang="en-US" sz="2000" dirty="0">
                <a:solidFill>
                  <a:srgbClr val="0070C0"/>
                </a:solidFill>
              </a:rPr>
              <a:t>の</a:t>
            </a:r>
            <a:r>
              <a:rPr kumimoji="1" lang="ja-JP" altLang="en-US" sz="2000" dirty="0">
                <a:solidFill>
                  <a:srgbClr val="0070C0"/>
                </a:solidFill>
              </a:rPr>
              <a:t>一番低いところにたどり着く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0433573-8969-46CF-A706-B8F00C0FBD74}"/>
                  </a:ext>
                </a:extLst>
              </p:cNvPr>
              <p:cNvSpPr txBox="1"/>
              <p:nvPr/>
            </p:nvSpPr>
            <p:spPr>
              <a:xfrm>
                <a:off x="8092030" y="2388373"/>
                <a:ext cx="2573910" cy="2069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𝑊</m:t>
                      </m:r>
                      <m:r>
                        <a:rPr lang="ja-JP" altLang="en-US" sz="2800" i="1">
                          <a:latin typeface="Cambria Math" panose="02040503050406030204" pitchFamily="18" charset="0"/>
                        </a:rPr>
                        <m:t>←</m:t>
                      </m:r>
                      <m:r>
                        <a:rPr lang="en-US" altLang="ja-JP" sz="2800" b="0" i="1" smtClean="0">
                          <a:latin typeface="Cambria Math" panose="02040503050406030204" pitchFamily="18" charset="0"/>
                        </a:rPr>
                        <m:t>𝑊</m:t>
                      </m:r>
                      <m:r>
                        <a:rPr kumimoji="1" lang="ja-JP" altLang="en-US" sz="2800" i="1" smtClean="0">
                          <a:latin typeface="Cambria Math" panose="02040503050406030204" pitchFamily="18" charset="0"/>
                        </a:rPr>
                        <m:t>−</m:t>
                      </m:r>
                      <m:r>
                        <a:rPr kumimoji="1" lang="ja-JP" altLang="en-US" sz="2800" i="1" smtClean="0">
                          <a:latin typeface="Cambria Math" panose="02040503050406030204" pitchFamily="18" charset="0"/>
                        </a:rPr>
                        <m:t>𝛼</m:t>
                      </m:r>
                      <m:f>
                        <m:fPr>
                          <m:ctrlPr>
                            <a:rPr kumimoji="1" lang="ja-JP" altLang="en-US" sz="2800" i="1" smtClean="0">
                              <a:latin typeface="Cambria Math" panose="02040503050406030204" pitchFamily="18" charset="0"/>
                            </a:rPr>
                          </m:ctrlPr>
                        </m:fPr>
                        <m:num>
                          <m:r>
                            <a:rPr kumimoji="1" lang="ja-JP" altLang="en-US" sz="2800" i="1" smtClean="0">
                              <a:latin typeface="Cambria Math" panose="02040503050406030204" pitchFamily="18" charset="0"/>
                            </a:rPr>
                            <m:t>𝜕</m:t>
                          </m:r>
                          <m:r>
                            <a:rPr kumimoji="1" lang="ja-JP" altLang="en-US" sz="2800" i="1" smtClean="0">
                              <a:latin typeface="Cambria Math" panose="02040503050406030204" pitchFamily="18" charset="0"/>
                            </a:rPr>
                            <m:t>𝐸</m:t>
                          </m:r>
                        </m:num>
                        <m:den>
                          <m:r>
                            <a:rPr kumimoji="1" lang="ja-JP" altLang="en-US" sz="2800" i="1" smtClean="0">
                              <a:latin typeface="Cambria Math" panose="02040503050406030204" pitchFamily="18" charset="0"/>
                            </a:rPr>
                            <m:t>𝜕</m:t>
                          </m:r>
                          <m:r>
                            <a:rPr kumimoji="1" lang="en-US" altLang="ja-JP" sz="2800" b="0" i="1" smtClean="0">
                              <a:latin typeface="Cambria Math" panose="02040503050406030204" pitchFamily="18" charset="0"/>
                            </a:rPr>
                            <m:t>𝑊</m:t>
                          </m:r>
                        </m:den>
                      </m:f>
                    </m:oMath>
                  </m:oMathPara>
                </a14:m>
                <a:endParaRPr kumimoji="1" lang="en-US" altLang="ja-JP" sz="2800" i="1" dirty="0">
                  <a:latin typeface="Cambria Math" panose="02040503050406030204" pitchFamily="18" charset="0"/>
                </a:endParaRPr>
              </a:p>
              <a:p>
                <a:endParaRPr kumimoji="1" lang="en-US" altLang="ja-JP"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ja-JP" altLang="en-US" sz="2800" i="1" smtClean="0">
                          <a:latin typeface="Cambria Math" panose="02040503050406030204" pitchFamily="18" charset="0"/>
                        </a:rPr>
                        <m:t>𝑏</m:t>
                      </m:r>
                      <m:r>
                        <a:rPr lang="ja-JP" altLang="en-US" sz="2800" i="1">
                          <a:latin typeface="Cambria Math" panose="02040503050406030204" pitchFamily="18" charset="0"/>
                        </a:rPr>
                        <m:t>←</m:t>
                      </m:r>
                      <m:r>
                        <a:rPr kumimoji="1" lang="ja-JP" altLang="en-US" sz="2800" i="1">
                          <a:latin typeface="Cambria Math" panose="02040503050406030204" pitchFamily="18" charset="0"/>
                        </a:rPr>
                        <m:t>𝑏</m:t>
                      </m:r>
                      <m:r>
                        <a:rPr kumimoji="1" lang="ja-JP" altLang="en-US" sz="2800" i="0">
                          <a:latin typeface="Cambria Math" panose="02040503050406030204" pitchFamily="18" charset="0"/>
                        </a:rPr>
                        <m:t>−</m:t>
                      </m:r>
                      <m:r>
                        <a:rPr kumimoji="1" lang="ja-JP" altLang="en-US" sz="2800" i="1">
                          <a:latin typeface="Cambria Math" panose="02040503050406030204" pitchFamily="18" charset="0"/>
                        </a:rPr>
                        <m:t>𝛼</m:t>
                      </m:r>
                      <m:f>
                        <m:fPr>
                          <m:ctrlPr>
                            <a:rPr kumimoji="1" lang="ja-JP" altLang="en-US" sz="2800" i="1">
                              <a:latin typeface="Cambria Math" panose="02040503050406030204" pitchFamily="18" charset="0"/>
                            </a:rPr>
                          </m:ctrlPr>
                        </m:fPr>
                        <m:num>
                          <m:r>
                            <a:rPr kumimoji="1" lang="ja-JP" altLang="en-US" sz="2800" i="0">
                              <a:latin typeface="Cambria Math" panose="02040503050406030204" pitchFamily="18" charset="0"/>
                            </a:rPr>
                            <m:t>𝜕</m:t>
                          </m:r>
                          <m:r>
                            <a:rPr kumimoji="1" lang="ja-JP" altLang="en-US" sz="2800" i="1">
                              <a:latin typeface="Cambria Math" panose="02040503050406030204" pitchFamily="18" charset="0"/>
                            </a:rPr>
                            <m:t>𝐸</m:t>
                          </m:r>
                        </m:num>
                        <m:den>
                          <m:r>
                            <a:rPr kumimoji="1" lang="ja-JP" altLang="en-US" sz="2800" i="0">
                              <a:latin typeface="Cambria Math" panose="02040503050406030204" pitchFamily="18" charset="0"/>
                            </a:rPr>
                            <m:t>𝜕</m:t>
                          </m:r>
                          <m:r>
                            <a:rPr kumimoji="1" lang="ja-JP" altLang="en-US" sz="2800" i="1">
                              <a:latin typeface="Cambria Math" panose="02040503050406030204" pitchFamily="18" charset="0"/>
                            </a:rPr>
                            <m:t>𝑏</m:t>
                          </m:r>
                        </m:den>
                      </m:f>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80433573-8969-46CF-A706-B8F00C0FBD74}"/>
                  </a:ext>
                </a:extLst>
              </p:cNvPr>
              <p:cNvSpPr txBox="1">
                <a:spLocks noRot="1" noChangeAspect="1" noMove="1" noResize="1" noEditPoints="1" noAdjustHandles="1" noChangeArrowheads="1" noChangeShapeType="1" noTextEdit="1"/>
              </p:cNvSpPr>
              <p:nvPr/>
            </p:nvSpPr>
            <p:spPr>
              <a:xfrm>
                <a:off x="8092030" y="2388373"/>
                <a:ext cx="2573910" cy="2069413"/>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539492B-3B7B-4FD1-9FEB-4153E40277D5}"/>
              </a:ext>
            </a:extLst>
          </p:cNvPr>
          <p:cNvSpPr txBox="1"/>
          <p:nvPr/>
        </p:nvSpPr>
        <p:spPr>
          <a:xfrm>
            <a:off x="8534399" y="2955048"/>
            <a:ext cx="466794" cy="261610"/>
          </a:xfrm>
          <a:prstGeom prst="rect">
            <a:avLst/>
          </a:prstGeom>
          <a:noFill/>
        </p:spPr>
        <p:txBody>
          <a:bodyPr wrap="none" rtlCol="0">
            <a:spAutoFit/>
          </a:bodyPr>
          <a:lstStyle/>
          <a:p>
            <a:r>
              <a:rPr kumimoji="1" lang="ja-JP" altLang="en-US" sz="1100" dirty="0"/>
              <a:t>代入</a:t>
            </a:r>
          </a:p>
        </p:txBody>
      </p:sp>
      <p:sp>
        <p:nvSpPr>
          <p:cNvPr id="22" name="テキスト ボックス 21">
            <a:extLst>
              <a:ext uri="{FF2B5EF4-FFF2-40B4-BE49-F238E27FC236}">
                <a16:creationId xmlns:a16="http://schemas.microsoft.com/office/drawing/2014/main" id="{F7E89D37-BE93-43EE-852C-49A4913B75D4}"/>
              </a:ext>
            </a:extLst>
          </p:cNvPr>
          <p:cNvSpPr txBox="1"/>
          <p:nvPr/>
        </p:nvSpPr>
        <p:spPr>
          <a:xfrm>
            <a:off x="8610600" y="4204725"/>
            <a:ext cx="466794" cy="261610"/>
          </a:xfrm>
          <a:prstGeom prst="rect">
            <a:avLst/>
          </a:prstGeom>
          <a:noFill/>
        </p:spPr>
        <p:txBody>
          <a:bodyPr wrap="none" rtlCol="0">
            <a:spAutoFit/>
          </a:bodyPr>
          <a:lstStyle/>
          <a:p>
            <a:r>
              <a:rPr kumimoji="1" lang="ja-JP" altLang="en-US" sz="1100" dirty="0"/>
              <a:t>代入</a:t>
            </a:r>
          </a:p>
        </p:txBody>
      </p:sp>
      <p:sp>
        <p:nvSpPr>
          <p:cNvPr id="25" name="楕円 24">
            <a:extLst>
              <a:ext uri="{FF2B5EF4-FFF2-40B4-BE49-F238E27FC236}">
                <a16:creationId xmlns:a16="http://schemas.microsoft.com/office/drawing/2014/main" id="{AFD3DDDC-2BBF-4188-BD3E-CBF8F85B5E1E}"/>
              </a:ext>
            </a:extLst>
          </p:cNvPr>
          <p:cNvSpPr/>
          <p:nvPr/>
        </p:nvSpPr>
        <p:spPr>
          <a:xfrm>
            <a:off x="2119980" y="3024552"/>
            <a:ext cx="156479" cy="1564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400"/>
          </a:p>
        </p:txBody>
      </p:sp>
      <p:sp>
        <p:nvSpPr>
          <p:cNvPr id="29" name="楕円 28">
            <a:extLst>
              <a:ext uri="{FF2B5EF4-FFF2-40B4-BE49-F238E27FC236}">
                <a16:creationId xmlns:a16="http://schemas.microsoft.com/office/drawing/2014/main" id="{FA971FDE-5A43-42E4-94AB-7E2EE33066BB}"/>
              </a:ext>
            </a:extLst>
          </p:cNvPr>
          <p:cNvSpPr/>
          <p:nvPr/>
        </p:nvSpPr>
        <p:spPr>
          <a:xfrm>
            <a:off x="4019383" y="2807435"/>
            <a:ext cx="156479" cy="1564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400"/>
          </a:p>
        </p:txBody>
      </p:sp>
      <p:sp>
        <p:nvSpPr>
          <p:cNvPr id="30" name="楕円 29">
            <a:extLst>
              <a:ext uri="{FF2B5EF4-FFF2-40B4-BE49-F238E27FC236}">
                <a16:creationId xmlns:a16="http://schemas.microsoft.com/office/drawing/2014/main" id="{5F5B6C7A-8A75-464D-950D-275BCD47882E}"/>
              </a:ext>
            </a:extLst>
          </p:cNvPr>
          <p:cNvSpPr/>
          <p:nvPr/>
        </p:nvSpPr>
        <p:spPr>
          <a:xfrm>
            <a:off x="3832290" y="3011488"/>
            <a:ext cx="156479" cy="1564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400"/>
          </a:p>
        </p:txBody>
      </p:sp>
      <p:cxnSp>
        <p:nvCxnSpPr>
          <p:cNvPr id="31" name="直線矢印コネクタ 30">
            <a:extLst>
              <a:ext uri="{FF2B5EF4-FFF2-40B4-BE49-F238E27FC236}">
                <a16:creationId xmlns:a16="http://schemas.microsoft.com/office/drawing/2014/main" id="{0C5D4F09-B0C5-4D5B-AD67-F9E4C049CBF8}"/>
              </a:ext>
            </a:extLst>
          </p:cNvPr>
          <p:cNvCxnSpPr>
            <a:cxnSpLocks/>
          </p:cNvCxnSpPr>
          <p:nvPr/>
        </p:nvCxnSpPr>
        <p:spPr>
          <a:xfrm flipH="1">
            <a:off x="4019383" y="2984192"/>
            <a:ext cx="296479" cy="3348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485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ディープラーニングの学習 </a:t>
            </a:r>
            <a:r>
              <a:rPr lang="en-US" altLang="ja-JP" dirty="0"/>
              <a:t>~ </a:t>
            </a:r>
            <a:r>
              <a:rPr lang="ja-JP" altLang="en-US" dirty="0"/>
              <a:t>奥深い世界</a:t>
            </a:r>
            <a:endParaRPr kumimoji="1" lang="ja-JP" altLang="en-US" dirty="0"/>
          </a:p>
        </p:txBody>
      </p:sp>
      <p:sp>
        <p:nvSpPr>
          <p:cNvPr id="4" name="コンテンツ プレースホルダー 3"/>
          <p:cNvSpPr>
            <a:spLocks noGrp="1"/>
          </p:cNvSpPr>
          <p:nvPr>
            <p:ph idx="1"/>
          </p:nvPr>
        </p:nvSpPr>
        <p:spPr/>
        <p:txBody>
          <a:bodyPr>
            <a:normAutofit/>
          </a:bodyPr>
          <a:lstStyle/>
          <a:p>
            <a:r>
              <a:rPr kumimoji="1" lang="ja-JP" altLang="en-US" sz="3200" dirty="0"/>
              <a:t>学習をいかに効率よく行うかが、実際にディープラーニングを使う上で大きな課題</a:t>
            </a:r>
            <a:endParaRPr kumimoji="1" lang="en-US" altLang="ja-JP" sz="3200" dirty="0"/>
          </a:p>
          <a:p>
            <a:r>
              <a:rPr kumimoji="1" lang="ja-JP" altLang="en-US" sz="3200" dirty="0"/>
              <a:t>学習</a:t>
            </a:r>
            <a:r>
              <a:rPr kumimoji="1" lang="en-US" altLang="ja-JP" sz="3200" dirty="0"/>
              <a:t>(</a:t>
            </a:r>
            <a:r>
              <a:rPr kumimoji="1" lang="ja-JP" altLang="en-US" sz="3200" dirty="0"/>
              <a:t>コンピューターの数値計算</a:t>
            </a:r>
            <a:r>
              <a:rPr kumimoji="1" lang="en-US" altLang="ja-JP" sz="3200" dirty="0"/>
              <a:t>)</a:t>
            </a:r>
            <a:r>
              <a:rPr lang="ja-JP" altLang="en-US" sz="3200" dirty="0"/>
              <a:t>の</a:t>
            </a:r>
            <a:r>
              <a:rPr kumimoji="1" lang="ja-JP" altLang="en-US" sz="3200" dirty="0"/>
              <a:t>手法はそれ自体が奥深い研究テーマであり、誤差逆伝搬法</a:t>
            </a:r>
            <a:r>
              <a:rPr kumimoji="1" lang="en-US" altLang="ja-JP" sz="3200" dirty="0"/>
              <a:t>(</a:t>
            </a:r>
            <a:r>
              <a:rPr kumimoji="1" lang="ja-JP" altLang="en-US" sz="3200" dirty="0"/>
              <a:t>バックプロパゲーション</a:t>
            </a:r>
            <a:r>
              <a:rPr kumimoji="1" lang="en-US" altLang="ja-JP" sz="3200" dirty="0"/>
              <a:t>)</a:t>
            </a:r>
            <a:r>
              <a:rPr kumimoji="1" lang="ja-JP" altLang="en-US" sz="3200" dirty="0" err="1"/>
              <a:t>、</a:t>
            </a:r>
            <a:r>
              <a:rPr lang="en-US" altLang="ja-JP" sz="3200" dirty="0"/>
              <a:t>SGD</a:t>
            </a:r>
            <a:r>
              <a:rPr lang="ja-JP" altLang="en-US" sz="3200" dirty="0" err="1"/>
              <a:t>、</a:t>
            </a:r>
            <a:r>
              <a:rPr lang="en-US" altLang="ja-JP" sz="3200" dirty="0"/>
              <a:t>Momentum</a:t>
            </a:r>
            <a:r>
              <a:rPr lang="ja-JP" altLang="en-US" sz="3200" dirty="0" err="1"/>
              <a:t>、</a:t>
            </a:r>
            <a:r>
              <a:rPr lang="en-US" altLang="ja-JP" sz="3200" dirty="0" err="1"/>
              <a:t>AdaGrad</a:t>
            </a:r>
            <a:r>
              <a:rPr lang="ja-JP" altLang="en-US" sz="3200" dirty="0" err="1"/>
              <a:t>、</a:t>
            </a:r>
            <a:r>
              <a:rPr lang="en-US" altLang="ja-JP" sz="3200" dirty="0"/>
              <a:t>Adam</a:t>
            </a:r>
            <a:r>
              <a:rPr lang="ja-JP" altLang="en-US" sz="3200" dirty="0" err="1"/>
              <a:t>、</a:t>
            </a:r>
            <a:r>
              <a:rPr lang="en-US" altLang="ja-JP" sz="3200" dirty="0"/>
              <a:t>…</a:t>
            </a:r>
            <a:r>
              <a:rPr lang="ja-JP" altLang="en-US" sz="3200" dirty="0"/>
              <a:t>など、専門用語がバンバン出てくる領域。今日はそのあたりの深入りはやめときます</a:t>
            </a:r>
          </a:p>
          <a:p>
            <a:endParaRPr kumimoji="1" lang="ja-JP" altLang="en-US" sz="32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19</a:t>
            </a:fld>
            <a:endParaRPr kumimoji="1" lang="ja-JP" altLang="en-US"/>
          </a:p>
        </p:txBody>
      </p:sp>
    </p:spTree>
    <p:extLst>
      <p:ext uri="{BB962C8B-B14F-4D97-AF65-F5344CB8AC3E}">
        <p14:creationId xmlns:p14="http://schemas.microsoft.com/office/powerpoint/2010/main" val="2122016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B7384-86C5-4F9F-9E63-C04CD99B6BB1}"/>
              </a:ext>
            </a:extLst>
          </p:cNvPr>
          <p:cNvSpPr>
            <a:spLocks noGrp="1"/>
          </p:cNvSpPr>
          <p:nvPr>
            <p:ph type="title"/>
          </p:nvPr>
        </p:nvSpPr>
        <p:spPr/>
        <p:txBody>
          <a:bodyPr/>
          <a:lstStyle/>
          <a:p>
            <a:r>
              <a:rPr lang="ja-JP" altLang="en-US" dirty="0"/>
              <a:t>今日の心がまえ、スタンス</a:t>
            </a:r>
          </a:p>
        </p:txBody>
      </p:sp>
      <p:sp>
        <p:nvSpPr>
          <p:cNvPr id="3" name="コンテンツ プレースホルダー 2">
            <a:extLst>
              <a:ext uri="{FF2B5EF4-FFF2-40B4-BE49-F238E27FC236}">
                <a16:creationId xmlns:a16="http://schemas.microsoft.com/office/drawing/2014/main" id="{E5D1E0F9-1CC0-4A90-84C1-04A7C10927C3}"/>
              </a:ext>
            </a:extLst>
          </p:cNvPr>
          <p:cNvSpPr>
            <a:spLocks noGrp="1"/>
          </p:cNvSpPr>
          <p:nvPr>
            <p:ph idx="1"/>
          </p:nvPr>
        </p:nvSpPr>
        <p:spPr/>
        <p:txBody>
          <a:bodyPr>
            <a:normAutofit/>
          </a:bodyPr>
          <a:lstStyle/>
          <a:p>
            <a:r>
              <a:rPr lang="ja-JP" altLang="en-US" dirty="0"/>
              <a:t>他人の知見</a:t>
            </a:r>
            <a:r>
              <a:rPr lang="en-US" altLang="ja-JP" dirty="0"/>
              <a:t>(</a:t>
            </a:r>
            <a:r>
              <a:rPr lang="ja-JP" altLang="en-US" dirty="0"/>
              <a:t>ブログや記事</a:t>
            </a:r>
            <a:r>
              <a:rPr lang="en-US" altLang="ja-JP" dirty="0"/>
              <a:t>)</a:t>
            </a:r>
            <a:r>
              <a:rPr lang="ja-JP" altLang="en-US" dirty="0"/>
              <a:t>を参考に“真似ながら動かしてみる”を実践できるようになることを目指します</a:t>
            </a:r>
            <a:endParaRPr lang="en-US" altLang="ja-JP" dirty="0"/>
          </a:p>
          <a:p>
            <a:r>
              <a:rPr lang="ja-JP" altLang="en-US" dirty="0"/>
              <a:t>コマンドや各種ツールなど次々に新しいことが出てきます。手順は</a:t>
            </a:r>
            <a:r>
              <a:rPr lang="en-US" altLang="ja-JP" dirty="0"/>
              <a:t>GitHub</a:t>
            </a:r>
            <a:r>
              <a:rPr lang="ja-JP" altLang="en-US" dirty="0"/>
              <a:t>に掲載しますので復習などにお使いください</a:t>
            </a:r>
            <a:endParaRPr lang="en-US" altLang="ja-JP" dirty="0"/>
          </a:p>
          <a:p>
            <a:r>
              <a:rPr lang="en-US" altLang="ja-JP" dirty="0"/>
              <a:t>AI</a:t>
            </a:r>
            <a:r>
              <a:rPr lang="ja-JP" altLang="en-US" dirty="0"/>
              <a:t>を実装して動かすまでの一通りを体感してもらうことで、どのような要素で成り立っているのか、これからどういったことを深掘りして学べばよいかを考えるきっかけになればと思います</a:t>
            </a:r>
          </a:p>
        </p:txBody>
      </p:sp>
      <p:sp>
        <p:nvSpPr>
          <p:cNvPr id="4" name="スライド番号プレースホルダー 3">
            <a:extLst>
              <a:ext uri="{FF2B5EF4-FFF2-40B4-BE49-F238E27FC236}">
                <a16:creationId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lang="ja-JP" altLang="en-US" smtClean="0"/>
              <a:pPr/>
              <a:t>2</a:t>
            </a:fld>
            <a:endParaRPr lang="ja-JP" altLang="en-US"/>
          </a:p>
        </p:txBody>
      </p:sp>
    </p:spTree>
    <p:extLst>
      <p:ext uri="{BB962C8B-B14F-4D97-AF65-F5344CB8AC3E}">
        <p14:creationId xmlns:p14="http://schemas.microsoft.com/office/powerpoint/2010/main" val="278859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学習済のパラメータを使って、文字認識が正しく行われていることを確かめる</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20</a:t>
            </a:fld>
            <a:endParaRPr lang="ja-JP" altLang="en-US"/>
          </a:p>
        </p:txBody>
      </p:sp>
      <p:pic>
        <p:nvPicPr>
          <p:cNvPr id="46" name="図 45">
            <a:extLst>
              <a:ext uri="{FF2B5EF4-FFF2-40B4-BE49-F238E27FC236}">
                <a16:creationId xmlns:a16="http://schemas.microsoft.com/office/drawing/2014/main" id="{2ED7E6D5-CE00-4D5B-BA30-87E96132098C}"/>
              </a:ext>
            </a:extLst>
          </p:cNvPr>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11388" y="3507906"/>
            <a:ext cx="1532680" cy="1588084"/>
          </a:xfrm>
          <a:prstGeom prst="rect">
            <a:avLst/>
          </a:prstGeom>
        </p:spPr>
      </p:pic>
      <p:pic>
        <p:nvPicPr>
          <p:cNvPr id="6" name="図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02658" y="2925673"/>
            <a:ext cx="3021950" cy="2372044"/>
          </a:xfrm>
          <a:prstGeom prst="rect">
            <a:avLst/>
          </a:prstGeom>
        </p:spPr>
      </p:pic>
      <p:pic>
        <p:nvPicPr>
          <p:cNvPr id="7" name="図 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184862" y="2898260"/>
            <a:ext cx="991234" cy="2463473"/>
          </a:xfrm>
          <a:prstGeom prst="rect">
            <a:avLst/>
          </a:prstGeom>
        </p:spPr>
      </p:pic>
      <p:sp>
        <p:nvSpPr>
          <p:cNvPr id="8" name="テキスト ボックス 7"/>
          <p:cNvSpPr txBox="1"/>
          <p:nvPr/>
        </p:nvSpPr>
        <p:spPr>
          <a:xfrm>
            <a:off x="6886360" y="3411229"/>
            <a:ext cx="212611" cy="172522"/>
          </a:xfrm>
          <a:prstGeom prst="rect">
            <a:avLst/>
          </a:prstGeom>
          <a:noFill/>
        </p:spPr>
        <p:txBody>
          <a:bodyPr wrap="square" rtlCol="0">
            <a:spAutoFit/>
          </a:bodyPr>
          <a:lstStyle/>
          <a:p>
            <a:r>
              <a:rPr kumimoji="1" lang="en-US" altLang="ja-JP" sz="500" dirty="0">
                <a:solidFill>
                  <a:schemeClr val="accent2"/>
                </a:solidFill>
              </a:rPr>
              <a:t>1</a:t>
            </a:r>
            <a:endParaRPr kumimoji="1" lang="ja-JP" altLang="en-US" sz="500" dirty="0">
              <a:solidFill>
                <a:schemeClr val="accent2"/>
              </a:solidFill>
            </a:endParaRPr>
          </a:p>
        </p:txBody>
      </p:sp>
      <p:sp>
        <p:nvSpPr>
          <p:cNvPr id="9" name="テキスト ボックス 8"/>
          <p:cNvSpPr txBox="1"/>
          <p:nvPr/>
        </p:nvSpPr>
        <p:spPr>
          <a:xfrm>
            <a:off x="6886360" y="3248606"/>
            <a:ext cx="212611" cy="172522"/>
          </a:xfrm>
          <a:prstGeom prst="rect">
            <a:avLst/>
          </a:prstGeom>
          <a:noFill/>
        </p:spPr>
        <p:txBody>
          <a:bodyPr wrap="square" rtlCol="0">
            <a:spAutoFit/>
          </a:bodyPr>
          <a:lstStyle/>
          <a:p>
            <a:r>
              <a:rPr kumimoji="1" lang="en-US" altLang="ja-JP" sz="500" dirty="0">
                <a:solidFill>
                  <a:schemeClr val="accent2"/>
                </a:solidFill>
              </a:rPr>
              <a:t>0</a:t>
            </a:r>
            <a:endParaRPr kumimoji="1" lang="ja-JP" altLang="en-US" sz="500" dirty="0">
              <a:solidFill>
                <a:schemeClr val="accent2"/>
              </a:solidFill>
            </a:endParaRPr>
          </a:p>
        </p:txBody>
      </p:sp>
      <p:sp>
        <p:nvSpPr>
          <p:cNvPr id="10" name="テキスト ボックス 9"/>
          <p:cNvSpPr txBox="1"/>
          <p:nvPr/>
        </p:nvSpPr>
        <p:spPr>
          <a:xfrm>
            <a:off x="6886360" y="3573853"/>
            <a:ext cx="212611" cy="172522"/>
          </a:xfrm>
          <a:prstGeom prst="rect">
            <a:avLst/>
          </a:prstGeom>
          <a:noFill/>
        </p:spPr>
        <p:txBody>
          <a:bodyPr wrap="square" rtlCol="0">
            <a:spAutoFit/>
          </a:bodyPr>
          <a:lstStyle/>
          <a:p>
            <a:r>
              <a:rPr kumimoji="1" lang="en-US" altLang="ja-JP" sz="500" dirty="0">
                <a:solidFill>
                  <a:schemeClr val="accent2"/>
                </a:solidFill>
              </a:rPr>
              <a:t>2</a:t>
            </a:r>
            <a:endParaRPr kumimoji="1" lang="ja-JP" altLang="en-US" sz="500" dirty="0">
              <a:solidFill>
                <a:schemeClr val="accent2"/>
              </a:solidFill>
            </a:endParaRPr>
          </a:p>
        </p:txBody>
      </p:sp>
      <p:sp>
        <p:nvSpPr>
          <p:cNvPr id="11" name="テキスト ボックス 10"/>
          <p:cNvSpPr txBox="1"/>
          <p:nvPr/>
        </p:nvSpPr>
        <p:spPr>
          <a:xfrm>
            <a:off x="6886360" y="3736478"/>
            <a:ext cx="212611" cy="172522"/>
          </a:xfrm>
          <a:prstGeom prst="rect">
            <a:avLst/>
          </a:prstGeom>
          <a:noFill/>
        </p:spPr>
        <p:txBody>
          <a:bodyPr wrap="square" rtlCol="0">
            <a:spAutoFit/>
          </a:bodyPr>
          <a:lstStyle/>
          <a:p>
            <a:r>
              <a:rPr kumimoji="1" lang="en-US" altLang="ja-JP" sz="500" dirty="0">
                <a:solidFill>
                  <a:schemeClr val="accent2"/>
                </a:solidFill>
              </a:rPr>
              <a:t>3</a:t>
            </a:r>
            <a:endParaRPr kumimoji="1" lang="ja-JP" altLang="en-US" sz="500" dirty="0">
              <a:solidFill>
                <a:schemeClr val="accent2"/>
              </a:solidFill>
            </a:endParaRPr>
          </a:p>
        </p:txBody>
      </p:sp>
      <p:sp>
        <p:nvSpPr>
          <p:cNvPr id="12" name="テキスト ボックス 11"/>
          <p:cNvSpPr txBox="1"/>
          <p:nvPr/>
        </p:nvSpPr>
        <p:spPr>
          <a:xfrm>
            <a:off x="6886360" y="4061727"/>
            <a:ext cx="212611" cy="172522"/>
          </a:xfrm>
          <a:prstGeom prst="rect">
            <a:avLst/>
          </a:prstGeom>
          <a:noFill/>
        </p:spPr>
        <p:txBody>
          <a:bodyPr wrap="square" rtlCol="0">
            <a:spAutoFit/>
          </a:bodyPr>
          <a:lstStyle/>
          <a:p>
            <a:r>
              <a:rPr kumimoji="1" lang="en-US" altLang="ja-JP" sz="500" dirty="0">
                <a:solidFill>
                  <a:schemeClr val="accent2"/>
                </a:solidFill>
              </a:rPr>
              <a:t>5</a:t>
            </a:r>
            <a:endParaRPr kumimoji="1" lang="ja-JP" altLang="en-US" sz="500" dirty="0">
              <a:solidFill>
                <a:schemeClr val="accent2"/>
              </a:solidFill>
            </a:endParaRPr>
          </a:p>
        </p:txBody>
      </p:sp>
      <p:sp>
        <p:nvSpPr>
          <p:cNvPr id="13" name="テキスト ボックス 12"/>
          <p:cNvSpPr txBox="1"/>
          <p:nvPr/>
        </p:nvSpPr>
        <p:spPr>
          <a:xfrm>
            <a:off x="6886360" y="3899102"/>
            <a:ext cx="212611" cy="172522"/>
          </a:xfrm>
          <a:prstGeom prst="rect">
            <a:avLst/>
          </a:prstGeom>
          <a:noFill/>
        </p:spPr>
        <p:txBody>
          <a:bodyPr wrap="square" rtlCol="0">
            <a:spAutoFit/>
          </a:bodyPr>
          <a:lstStyle/>
          <a:p>
            <a:r>
              <a:rPr lang="en-US" altLang="ja-JP" sz="500" dirty="0">
                <a:solidFill>
                  <a:schemeClr val="accent2"/>
                </a:solidFill>
              </a:rPr>
              <a:t>4</a:t>
            </a:r>
            <a:endParaRPr kumimoji="1" lang="ja-JP" altLang="en-US" sz="500" dirty="0">
              <a:solidFill>
                <a:schemeClr val="accent2"/>
              </a:solidFill>
            </a:endParaRPr>
          </a:p>
        </p:txBody>
      </p:sp>
      <p:sp>
        <p:nvSpPr>
          <p:cNvPr id="14" name="テキスト ボックス 13"/>
          <p:cNvSpPr txBox="1"/>
          <p:nvPr/>
        </p:nvSpPr>
        <p:spPr>
          <a:xfrm>
            <a:off x="6886360" y="4224351"/>
            <a:ext cx="212611" cy="172522"/>
          </a:xfrm>
          <a:prstGeom prst="rect">
            <a:avLst/>
          </a:prstGeom>
          <a:noFill/>
        </p:spPr>
        <p:txBody>
          <a:bodyPr wrap="square" rtlCol="0">
            <a:spAutoFit/>
          </a:bodyPr>
          <a:lstStyle/>
          <a:p>
            <a:r>
              <a:rPr kumimoji="1" lang="en-US" altLang="ja-JP" sz="500" dirty="0">
                <a:solidFill>
                  <a:schemeClr val="accent2"/>
                </a:solidFill>
              </a:rPr>
              <a:t>6</a:t>
            </a:r>
            <a:endParaRPr kumimoji="1" lang="ja-JP" altLang="en-US" sz="500" dirty="0">
              <a:solidFill>
                <a:schemeClr val="accent2"/>
              </a:solidFill>
            </a:endParaRPr>
          </a:p>
        </p:txBody>
      </p:sp>
      <p:sp>
        <p:nvSpPr>
          <p:cNvPr id="15" name="テキスト ボックス 14"/>
          <p:cNvSpPr txBox="1"/>
          <p:nvPr/>
        </p:nvSpPr>
        <p:spPr>
          <a:xfrm>
            <a:off x="6886360" y="4386976"/>
            <a:ext cx="212611" cy="172522"/>
          </a:xfrm>
          <a:prstGeom prst="rect">
            <a:avLst/>
          </a:prstGeom>
          <a:noFill/>
        </p:spPr>
        <p:txBody>
          <a:bodyPr wrap="square" rtlCol="0">
            <a:spAutoFit/>
          </a:bodyPr>
          <a:lstStyle/>
          <a:p>
            <a:r>
              <a:rPr kumimoji="1" lang="en-US" altLang="ja-JP" sz="500" dirty="0">
                <a:solidFill>
                  <a:schemeClr val="accent2"/>
                </a:solidFill>
              </a:rPr>
              <a:t>7</a:t>
            </a:r>
            <a:endParaRPr kumimoji="1" lang="ja-JP" altLang="en-US" sz="500" dirty="0">
              <a:solidFill>
                <a:schemeClr val="accent2"/>
              </a:solidFill>
            </a:endParaRPr>
          </a:p>
        </p:txBody>
      </p:sp>
      <p:sp>
        <p:nvSpPr>
          <p:cNvPr id="16" name="テキスト ボックス 15"/>
          <p:cNvSpPr txBox="1"/>
          <p:nvPr/>
        </p:nvSpPr>
        <p:spPr>
          <a:xfrm>
            <a:off x="6886360" y="4712226"/>
            <a:ext cx="212611" cy="172522"/>
          </a:xfrm>
          <a:prstGeom prst="rect">
            <a:avLst/>
          </a:prstGeom>
          <a:noFill/>
        </p:spPr>
        <p:txBody>
          <a:bodyPr wrap="square" rtlCol="0">
            <a:spAutoFit/>
          </a:bodyPr>
          <a:lstStyle/>
          <a:p>
            <a:r>
              <a:rPr kumimoji="1" lang="en-US" altLang="ja-JP" sz="500" dirty="0"/>
              <a:t>9</a:t>
            </a:r>
            <a:endParaRPr kumimoji="1" lang="ja-JP" altLang="en-US" sz="500" dirty="0"/>
          </a:p>
        </p:txBody>
      </p:sp>
      <p:sp>
        <p:nvSpPr>
          <p:cNvPr id="17" name="テキスト ボックス 16"/>
          <p:cNvSpPr txBox="1"/>
          <p:nvPr/>
        </p:nvSpPr>
        <p:spPr>
          <a:xfrm>
            <a:off x="6886360" y="4549599"/>
            <a:ext cx="212611" cy="172522"/>
          </a:xfrm>
          <a:prstGeom prst="rect">
            <a:avLst/>
          </a:prstGeom>
          <a:noFill/>
        </p:spPr>
        <p:txBody>
          <a:bodyPr wrap="square" rtlCol="0">
            <a:spAutoFit/>
          </a:bodyPr>
          <a:lstStyle/>
          <a:p>
            <a:r>
              <a:rPr lang="en-US" altLang="ja-JP" sz="500" dirty="0"/>
              <a:t>8</a:t>
            </a:r>
            <a:endParaRPr kumimoji="1" lang="ja-JP" altLang="en-US" sz="500" dirty="0"/>
          </a:p>
        </p:txBody>
      </p:sp>
      <p:sp>
        <p:nvSpPr>
          <p:cNvPr id="18" name="テキスト ボックス 17"/>
          <p:cNvSpPr txBox="1"/>
          <p:nvPr/>
        </p:nvSpPr>
        <p:spPr>
          <a:xfrm>
            <a:off x="4435958" y="3925428"/>
            <a:ext cx="566181" cy="400110"/>
          </a:xfrm>
          <a:prstGeom prst="rect">
            <a:avLst/>
          </a:prstGeom>
          <a:noFill/>
        </p:spPr>
        <p:txBody>
          <a:bodyPr wrap="none" rtlCol="0">
            <a:spAutoFit/>
          </a:bodyPr>
          <a:lstStyle/>
          <a:p>
            <a:r>
              <a:rPr kumimoji="1" lang="en-US" altLang="ja-JP" sz="2000" b="1" dirty="0">
                <a:solidFill>
                  <a:schemeClr val="accent2"/>
                </a:solidFill>
              </a:rPr>
              <a:t>W1</a:t>
            </a:r>
            <a:endParaRPr kumimoji="1" lang="ja-JP" altLang="en-US" sz="2000" b="1" dirty="0">
              <a:solidFill>
                <a:schemeClr val="accent2"/>
              </a:solidFill>
            </a:endParaRPr>
          </a:p>
        </p:txBody>
      </p:sp>
      <p:sp>
        <p:nvSpPr>
          <p:cNvPr id="19" name="テキスト ボックス 18"/>
          <p:cNvSpPr txBox="1"/>
          <p:nvPr/>
        </p:nvSpPr>
        <p:spPr>
          <a:xfrm>
            <a:off x="5289647" y="3906673"/>
            <a:ext cx="566181" cy="400110"/>
          </a:xfrm>
          <a:prstGeom prst="rect">
            <a:avLst/>
          </a:prstGeom>
          <a:noFill/>
        </p:spPr>
        <p:txBody>
          <a:bodyPr wrap="none" rtlCol="0">
            <a:spAutoFit/>
          </a:bodyPr>
          <a:lstStyle/>
          <a:p>
            <a:r>
              <a:rPr kumimoji="1" lang="en-US" altLang="ja-JP" sz="2000" b="1" dirty="0">
                <a:solidFill>
                  <a:schemeClr val="accent2"/>
                </a:solidFill>
              </a:rPr>
              <a:t>W2</a:t>
            </a:r>
            <a:endParaRPr kumimoji="1" lang="ja-JP" altLang="en-US" sz="2000" b="1" dirty="0">
              <a:solidFill>
                <a:schemeClr val="accent2"/>
              </a:solidFill>
            </a:endParaRPr>
          </a:p>
        </p:txBody>
      </p:sp>
      <p:sp>
        <p:nvSpPr>
          <p:cNvPr id="20" name="テキスト ボックス 19"/>
          <p:cNvSpPr txBox="1"/>
          <p:nvPr/>
        </p:nvSpPr>
        <p:spPr>
          <a:xfrm>
            <a:off x="6143337" y="3906685"/>
            <a:ext cx="566181" cy="400110"/>
          </a:xfrm>
          <a:prstGeom prst="rect">
            <a:avLst/>
          </a:prstGeom>
          <a:noFill/>
        </p:spPr>
        <p:txBody>
          <a:bodyPr wrap="none" rtlCol="0">
            <a:spAutoFit/>
          </a:bodyPr>
          <a:lstStyle/>
          <a:p>
            <a:r>
              <a:rPr kumimoji="1" lang="en-US" altLang="ja-JP" sz="2000" b="1" dirty="0">
                <a:solidFill>
                  <a:schemeClr val="accent2"/>
                </a:solidFill>
              </a:rPr>
              <a:t>W3</a:t>
            </a:r>
            <a:endParaRPr kumimoji="1" lang="ja-JP" altLang="en-US" sz="2000" b="1" dirty="0">
              <a:solidFill>
                <a:schemeClr val="accent2"/>
              </a:solidFill>
            </a:endParaRPr>
          </a:p>
        </p:txBody>
      </p:sp>
      <p:sp>
        <p:nvSpPr>
          <p:cNvPr id="21" name="テキスト ボックス 20"/>
          <p:cNvSpPr txBox="1"/>
          <p:nvPr/>
        </p:nvSpPr>
        <p:spPr>
          <a:xfrm>
            <a:off x="4112776" y="5305584"/>
            <a:ext cx="222129" cy="215444"/>
          </a:xfrm>
          <a:prstGeom prst="rect">
            <a:avLst/>
          </a:prstGeom>
          <a:noFill/>
        </p:spPr>
        <p:txBody>
          <a:bodyPr wrap="square" rtlCol="0">
            <a:spAutoFit/>
          </a:bodyPr>
          <a:lstStyle/>
          <a:p>
            <a:r>
              <a:rPr kumimoji="1" lang="en-US" altLang="ja-JP" sz="800" b="1" dirty="0"/>
              <a:t>x</a:t>
            </a:r>
            <a:endParaRPr kumimoji="1" lang="ja-JP" altLang="en-US" sz="800" b="1" dirty="0"/>
          </a:p>
        </p:txBody>
      </p:sp>
      <p:sp>
        <p:nvSpPr>
          <p:cNvPr id="22" name="テキスト ボックス 21"/>
          <p:cNvSpPr txBox="1"/>
          <p:nvPr/>
        </p:nvSpPr>
        <p:spPr>
          <a:xfrm>
            <a:off x="4864690" y="3232733"/>
            <a:ext cx="489236" cy="400110"/>
          </a:xfrm>
          <a:prstGeom prst="rect">
            <a:avLst/>
          </a:prstGeom>
          <a:noFill/>
        </p:spPr>
        <p:txBody>
          <a:bodyPr wrap="none" rtlCol="0">
            <a:spAutoFit/>
          </a:bodyPr>
          <a:lstStyle/>
          <a:p>
            <a:r>
              <a:rPr kumimoji="1" lang="en-US" altLang="ja-JP" sz="2000" b="1" dirty="0">
                <a:solidFill>
                  <a:schemeClr val="accent2"/>
                </a:solidFill>
              </a:rPr>
              <a:t>b1</a:t>
            </a:r>
            <a:endParaRPr kumimoji="1" lang="ja-JP" altLang="en-US" sz="2000" b="1" dirty="0">
              <a:solidFill>
                <a:schemeClr val="accent2"/>
              </a:solidFill>
            </a:endParaRPr>
          </a:p>
        </p:txBody>
      </p:sp>
      <p:sp>
        <p:nvSpPr>
          <p:cNvPr id="23" name="テキスト ボックス 22"/>
          <p:cNvSpPr txBox="1"/>
          <p:nvPr/>
        </p:nvSpPr>
        <p:spPr>
          <a:xfrm>
            <a:off x="5723076" y="2693077"/>
            <a:ext cx="489236" cy="400110"/>
          </a:xfrm>
          <a:prstGeom prst="rect">
            <a:avLst/>
          </a:prstGeom>
          <a:noFill/>
        </p:spPr>
        <p:txBody>
          <a:bodyPr wrap="none" rtlCol="0">
            <a:spAutoFit/>
          </a:bodyPr>
          <a:lstStyle/>
          <a:p>
            <a:r>
              <a:rPr kumimoji="1" lang="en-US" altLang="ja-JP" sz="2000" b="1" dirty="0">
                <a:solidFill>
                  <a:schemeClr val="accent2"/>
                </a:solidFill>
              </a:rPr>
              <a:t>b2</a:t>
            </a:r>
            <a:endParaRPr kumimoji="1" lang="ja-JP" altLang="en-US" sz="2000" b="1" dirty="0">
              <a:solidFill>
                <a:schemeClr val="accent2"/>
              </a:solidFill>
            </a:endParaRPr>
          </a:p>
        </p:txBody>
      </p:sp>
      <p:sp>
        <p:nvSpPr>
          <p:cNvPr id="24" name="テキスト ボックス 23"/>
          <p:cNvSpPr txBox="1"/>
          <p:nvPr/>
        </p:nvSpPr>
        <p:spPr>
          <a:xfrm>
            <a:off x="6631922" y="2985946"/>
            <a:ext cx="489236" cy="400110"/>
          </a:xfrm>
          <a:prstGeom prst="rect">
            <a:avLst/>
          </a:prstGeom>
          <a:noFill/>
        </p:spPr>
        <p:txBody>
          <a:bodyPr wrap="none" rtlCol="0">
            <a:spAutoFit/>
          </a:bodyPr>
          <a:lstStyle/>
          <a:p>
            <a:r>
              <a:rPr kumimoji="1" lang="en-US" altLang="ja-JP" sz="2000" b="1" dirty="0">
                <a:solidFill>
                  <a:schemeClr val="accent2"/>
                </a:solidFill>
              </a:rPr>
              <a:t>b3</a:t>
            </a:r>
            <a:endParaRPr kumimoji="1" lang="ja-JP" altLang="en-US" sz="2000" b="1" dirty="0">
              <a:solidFill>
                <a:schemeClr val="accent2"/>
              </a:solidFill>
            </a:endParaRPr>
          </a:p>
        </p:txBody>
      </p:sp>
      <p:sp>
        <p:nvSpPr>
          <p:cNvPr id="25" name="テキスト ボックス 24"/>
          <p:cNvSpPr txBox="1"/>
          <p:nvPr/>
        </p:nvSpPr>
        <p:spPr>
          <a:xfrm>
            <a:off x="5067461" y="4712226"/>
            <a:ext cx="350989" cy="215444"/>
          </a:xfrm>
          <a:prstGeom prst="rect">
            <a:avLst/>
          </a:prstGeom>
          <a:noFill/>
        </p:spPr>
        <p:txBody>
          <a:bodyPr wrap="square" rtlCol="0">
            <a:spAutoFit/>
          </a:bodyPr>
          <a:lstStyle/>
          <a:p>
            <a:r>
              <a:rPr kumimoji="1" lang="en-US" altLang="ja-JP" sz="800" b="1" dirty="0"/>
              <a:t>z1</a:t>
            </a:r>
            <a:endParaRPr kumimoji="1" lang="ja-JP" altLang="en-US" sz="800" b="1" dirty="0"/>
          </a:p>
        </p:txBody>
      </p:sp>
      <p:sp>
        <p:nvSpPr>
          <p:cNvPr id="26" name="テキスト ボックス 25"/>
          <p:cNvSpPr txBox="1"/>
          <p:nvPr/>
        </p:nvSpPr>
        <p:spPr>
          <a:xfrm>
            <a:off x="5956763" y="5182458"/>
            <a:ext cx="350989" cy="215444"/>
          </a:xfrm>
          <a:prstGeom prst="rect">
            <a:avLst/>
          </a:prstGeom>
          <a:noFill/>
        </p:spPr>
        <p:txBody>
          <a:bodyPr wrap="square" rtlCol="0">
            <a:spAutoFit/>
          </a:bodyPr>
          <a:lstStyle/>
          <a:p>
            <a:r>
              <a:rPr kumimoji="1" lang="en-US" altLang="ja-JP" sz="800" b="1" dirty="0"/>
              <a:t>z2</a:t>
            </a:r>
            <a:endParaRPr kumimoji="1" lang="ja-JP" altLang="en-US" sz="800" b="1" dirty="0"/>
          </a:p>
        </p:txBody>
      </p:sp>
      <p:sp>
        <p:nvSpPr>
          <p:cNvPr id="27" name="テキスト ボックス 26"/>
          <p:cNvSpPr txBox="1"/>
          <p:nvPr/>
        </p:nvSpPr>
        <p:spPr>
          <a:xfrm>
            <a:off x="6727299" y="4878485"/>
            <a:ext cx="350989" cy="215444"/>
          </a:xfrm>
          <a:prstGeom prst="rect">
            <a:avLst/>
          </a:prstGeom>
          <a:noFill/>
        </p:spPr>
        <p:txBody>
          <a:bodyPr wrap="square" rtlCol="0">
            <a:spAutoFit/>
          </a:bodyPr>
          <a:lstStyle/>
          <a:p>
            <a:r>
              <a:rPr kumimoji="1" lang="en-US" altLang="ja-JP" sz="800" b="1" dirty="0"/>
              <a:t>z3</a:t>
            </a:r>
            <a:endParaRPr kumimoji="1" lang="ja-JP" altLang="en-US" sz="800" b="1" dirty="0"/>
          </a:p>
        </p:txBody>
      </p:sp>
      <p:sp>
        <p:nvSpPr>
          <p:cNvPr id="28" name="テキスト ボックス 27"/>
          <p:cNvSpPr txBox="1"/>
          <p:nvPr/>
        </p:nvSpPr>
        <p:spPr>
          <a:xfrm>
            <a:off x="4286133" y="4187317"/>
            <a:ext cx="862974" cy="345046"/>
          </a:xfrm>
          <a:prstGeom prst="rect">
            <a:avLst/>
          </a:prstGeom>
          <a:noFill/>
        </p:spPr>
        <p:txBody>
          <a:bodyPr wrap="none" rtlCol="0">
            <a:spAutoFit/>
          </a:bodyPr>
          <a:lstStyle/>
          <a:p>
            <a:r>
              <a:rPr kumimoji="1" lang="en-US" altLang="ja-JP" sz="1600" dirty="0">
                <a:solidFill>
                  <a:schemeClr val="accent2"/>
                </a:solidFill>
              </a:rPr>
              <a:t>50x784</a:t>
            </a:r>
            <a:endParaRPr kumimoji="1" lang="ja-JP" altLang="en-US" sz="1600" dirty="0">
              <a:solidFill>
                <a:schemeClr val="accent2"/>
              </a:solidFill>
            </a:endParaRPr>
          </a:p>
        </p:txBody>
      </p:sp>
      <p:sp>
        <p:nvSpPr>
          <p:cNvPr id="29" name="テキスト ボックス 28"/>
          <p:cNvSpPr txBox="1"/>
          <p:nvPr/>
        </p:nvSpPr>
        <p:spPr>
          <a:xfrm>
            <a:off x="5158033" y="4167373"/>
            <a:ext cx="862974" cy="345046"/>
          </a:xfrm>
          <a:prstGeom prst="rect">
            <a:avLst/>
          </a:prstGeom>
          <a:noFill/>
        </p:spPr>
        <p:txBody>
          <a:bodyPr wrap="none" rtlCol="0">
            <a:spAutoFit/>
          </a:bodyPr>
          <a:lstStyle/>
          <a:p>
            <a:r>
              <a:rPr kumimoji="1" lang="en-US" altLang="ja-JP" sz="1600" dirty="0">
                <a:solidFill>
                  <a:schemeClr val="accent2"/>
                </a:solidFill>
              </a:rPr>
              <a:t>100x50</a:t>
            </a:r>
            <a:endParaRPr kumimoji="1" lang="ja-JP" altLang="en-US" sz="1600" dirty="0">
              <a:solidFill>
                <a:schemeClr val="accent2"/>
              </a:solidFill>
            </a:endParaRPr>
          </a:p>
        </p:txBody>
      </p:sp>
      <p:sp>
        <p:nvSpPr>
          <p:cNvPr id="30" name="テキスト ボックス 29"/>
          <p:cNvSpPr txBox="1"/>
          <p:nvPr/>
        </p:nvSpPr>
        <p:spPr>
          <a:xfrm>
            <a:off x="6053902" y="4170035"/>
            <a:ext cx="862974" cy="345046"/>
          </a:xfrm>
          <a:prstGeom prst="rect">
            <a:avLst/>
          </a:prstGeom>
          <a:noFill/>
        </p:spPr>
        <p:txBody>
          <a:bodyPr wrap="none" rtlCol="0">
            <a:spAutoFit/>
          </a:bodyPr>
          <a:lstStyle/>
          <a:p>
            <a:r>
              <a:rPr kumimoji="1" lang="en-US" altLang="ja-JP" sz="1600" dirty="0">
                <a:solidFill>
                  <a:schemeClr val="accent2"/>
                </a:solidFill>
              </a:rPr>
              <a:t>10x100</a:t>
            </a:r>
            <a:endParaRPr kumimoji="1" lang="ja-JP" altLang="en-US" sz="1600" dirty="0">
              <a:solidFill>
                <a:schemeClr val="accent2"/>
              </a:solidFill>
            </a:endParaRPr>
          </a:p>
        </p:txBody>
      </p:sp>
      <p:pic>
        <p:nvPicPr>
          <p:cNvPr id="39" name="図 38"/>
          <p:cNvPicPr>
            <a:picLocks noChangeAspect="1"/>
          </p:cNvPicPr>
          <p:nvPr/>
        </p:nvPicPr>
        <p:blipFill>
          <a:blip r:embed="rId5">
            <a:clrChange>
              <a:clrFrom>
                <a:srgbClr val="FFFFFF"/>
              </a:clrFrom>
              <a:clrTo>
                <a:srgbClr val="FFFFFF">
                  <a:alpha val="0"/>
                </a:srgbClr>
              </a:clrTo>
            </a:clrChange>
          </a:blip>
          <a:stretch>
            <a:fillRect/>
          </a:stretch>
        </p:blipFill>
        <p:spPr>
          <a:xfrm>
            <a:off x="5006242" y="3036374"/>
            <a:ext cx="592032" cy="558520"/>
          </a:xfrm>
          <a:prstGeom prst="rect">
            <a:avLst/>
          </a:prstGeom>
        </p:spPr>
      </p:pic>
      <p:pic>
        <p:nvPicPr>
          <p:cNvPr id="40" name="図 39"/>
          <p:cNvPicPr>
            <a:picLocks noChangeAspect="1"/>
          </p:cNvPicPr>
          <p:nvPr/>
        </p:nvPicPr>
        <p:blipFill>
          <a:blip r:embed="rId5">
            <a:clrChange>
              <a:clrFrom>
                <a:srgbClr val="FFFFFF"/>
              </a:clrFrom>
              <a:clrTo>
                <a:srgbClr val="FFFFFF">
                  <a:alpha val="0"/>
                </a:srgbClr>
              </a:clrTo>
            </a:clrChange>
          </a:blip>
          <a:stretch>
            <a:fillRect/>
          </a:stretch>
        </p:blipFill>
        <p:spPr>
          <a:xfrm>
            <a:off x="4613995" y="3755888"/>
            <a:ext cx="592032" cy="558520"/>
          </a:xfrm>
          <a:prstGeom prst="rect">
            <a:avLst/>
          </a:prstGeom>
        </p:spPr>
      </p:pic>
      <p:pic>
        <p:nvPicPr>
          <p:cNvPr id="41" name="図 40"/>
          <p:cNvPicPr>
            <a:picLocks noChangeAspect="1"/>
          </p:cNvPicPr>
          <p:nvPr/>
        </p:nvPicPr>
        <p:blipFill>
          <a:blip r:embed="rId5">
            <a:clrChange>
              <a:clrFrom>
                <a:srgbClr val="FFFFFF"/>
              </a:clrFrom>
              <a:clrTo>
                <a:srgbClr val="FFFFFF">
                  <a:alpha val="0"/>
                </a:srgbClr>
              </a:clrTo>
            </a:clrChange>
          </a:blip>
          <a:stretch>
            <a:fillRect/>
          </a:stretch>
        </p:blipFill>
        <p:spPr>
          <a:xfrm>
            <a:off x="5492329" y="3739043"/>
            <a:ext cx="592032" cy="558520"/>
          </a:xfrm>
          <a:prstGeom prst="rect">
            <a:avLst/>
          </a:prstGeom>
        </p:spPr>
      </p:pic>
      <p:pic>
        <p:nvPicPr>
          <p:cNvPr id="42" name="図 41"/>
          <p:cNvPicPr>
            <a:picLocks noChangeAspect="1"/>
          </p:cNvPicPr>
          <p:nvPr/>
        </p:nvPicPr>
        <p:blipFill>
          <a:blip r:embed="rId5">
            <a:clrChange>
              <a:clrFrom>
                <a:srgbClr val="FFFFFF"/>
              </a:clrFrom>
              <a:clrTo>
                <a:srgbClr val="FFFFFF">
                  <a:alpha val="0"/>
                </a:srgbClr>
              </a:clrTo>
            </a:clrChange>
          </a:blip>
          <a:stretch>
            <a:fillRect/>
          </a:stretch>
        </p:blipFill>
        <p:spPr>
          <a:xfrm>
            <a:off x="6370663" y="3794390"/>
            <a:ext cx="592032" cy="558520"/>
          </a:xfrm>
          <a:prstGeom prst="rect">
            <a:avLst/>
          </a:prstGeom>
        </p:spPr>
      </p:pic>
      <p:pic>
        <p:nvPicPr>
          <p:cNvPr id="43" name="図 42"/>
          <p:cNvPicPr>
            <a:picLocks noChangeAspect="1"/>
          </p:cNvPicPr>
          <p:nvPr/>
        </p:nvPicPr>
        <p:blipFill>
          <a:blip r:embed="rId5">
            <a:clrChange>
              <a:clrFrom>
                <a:srgbClr val="FFFFFF"/>
              </a:clrFrom>
              <a:clrTo>
                <a:srgbClr val="FFFFFF">
                  <a:alpha val="0"/>
                </a:srgbClr>
              </a:clrTo>
            </a:clrChange>
          </a:blip>
          <a:stretch>
            <a:fillRect/>
          </a:stretch>
        </p:blipFill>
        <p:spPr>
          <a:xfrm>
            <a:off x="5862913" y="2550283"/>
            <a:ext cx="592032" cy="558520"/>
          </a:xfrm>
          <a:prstGeom prst="rect">
            <a:avLst/>
          </a:prstGeom>
        </p:spPr>
      </p:pic>
      <p:pic>
        <p:nvPicPr>
          <p:cNvPr id="44" name="図 43"/>
          <p:cNvPicPr>
            <a:picLocks noChangeAspect="1"/>
          </p:cNvPicPr>
          <p:nvPr/>
        </p:nvPicPr>
        <p:blipFill>
          <a:blip r:embed="rId5">
            <a:clrChange>
              <a:clrFrom>
                <a:srgbClr val="FFFFFF"/>
              </a:clrFrom>
              <a:clrTo>
                <a:srgbClr val="FFFFFF">
                  <a:alpha val="0"/>
                </a:srgbClr>
              </a:clrTo>
            </a:clrChange>
          </a:blip>
          <a:stretch>
            <a:fillRect/>
          </a:stretch>
        </p:blipFill>
        <p:spPr>
          <a:xfrm>
            <a:off x="6770123" y="2822205"/>
            <a:ext cx="592032" cy="558520"/>
          </a:xfrm>
          <a:prstGeom prst="rect">
            <a:avLst/>
          </a:prstGeom>
        </p:spPr>
      </p:pic>
      <p:sp>
        <p:nvSpPr>
          <p:cNvPr id="48" name="矢印: 右 47"/>
          <p:cNvSpPr/>
          <p:nvPr/>
        </p:nvSpPr>
        <p:spPr>
          <a:xfrm>
            <a:off x="2115815" y="3780538"/>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49" name="矢印: 右 48"/>
          <p:cNvSpPr/>
          <p:nvPr/>
        </p:nvSpPr>
        <p:spPr>
          <a:xfrm>
            <a:off x="6975852" y="3776321"/>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50" name="テキスト ボックス 49"/>
          <p:cNvSpPr txBox="1"/>
          <p:nvPr/>
        </p:nvSpPr>
        <p:spPr>
          <a:xfrm>
            <a:off x="8064190" y="3472585"/>
            <a:ext cx="4216219" cy="1384995"/>
          </a:xfrm>
          <a:prstGeom prst="rect">
            <a:avLst/>
          </a:prstGeom>
          <a:noFill/>
        </p:spPr>
        <p:txBody>
          <a:bodyPr wrap="none" rtlCol="0">
            <a:spAutoFit/>
          </a:bodyPr>
          <a:lstStyle/>
          <a:p>
            <a:r>
              <a:rPr lang="ja-JP" altLang="en-US" sz="2800" dirty="0"/>
              <a:t>「</a:t>
            </a:r>
            <a:r>
              <a:rPr lang="en-US" altLang="ja-JP" sz="2800" dirty="0"/>
              <a:t>6</a:t>
            </a:r>
            <a:r>
              <a:rPr lang="ja-JP" altLang="en-US" sz="2800" dirty="0"/>
              <a:t>」</a:t>
            </a:r>
            <a:r>
              <a:rPr kumimoji="1" lang="ja-JP" altLang="en-US" sz="2800" dirty="0"/>
              <a:t>と認識できるか？</a:t>
            </a:r>
            <a:endParaRPr kumimoji="1" lang="en-US" altLang="ja-JP" sz="2800" dirty="0"/>
          </a:p>
          <a:p>
            <a:r>
              <a:rPr lang="ja-JP" altLang="en-US" sz="2800" dirty="0"/>
              <a:t>実際に</a:t>
            </a:r>
            <a:r>
              <a:rPr lang="en-US" altLang="ja-JP" sz="2800" dirty="0"/>
              <a:t>Python</a:t>
            </a:r>
            <a:r>
              <a:rPr lang="ja-JP" altLang="en-US" sz="2800" dirty="0"/>
              <a:t>で動かして</a:t>
            </a:r>
            <a:endParaRPr kumimoji="1" lang="en-US" altLang="ja-JP" sz="2800" dirty="0"/>
          </a:p>
          <a:p>
            <a:r>
              <a:rPr lang="ja-JP" altLang="en-US" sz="2800" dirty="0"/>
              <a:t>試してみよう！</a:t>
            </a:r>
            <a:endParaRPr kumimoji="1" lang="ja-JP" altLang="en-US" sz="2800" dirty="0"/>
          </a:p>
        </p:txBody>
      </p:sp>
      <p:sp>
        <p:nvSpPr>
          <p:cNvPr id="51" name="テキスト ボックス 50"/>
          <p:cNvSpPr txBox="1"/>
          <p:nvPr/>
        </p:nvSpPr>
        <p:spPr>
          <a:xfrm rot="20477125">
            <a:off x="233012" y="3111436"/>
            <a:ext cx="1644716" cy="414055"/>
          </a:xfrm>
          <a:prstGeom prst="rect">
            <a:avLst/>
          </a:prstGeom>
          <a:noFill/>
        </p:spPr>
        <p:txBody>
          <a:bodyPr wrap="none" rtlCol="0">
            <a:spAutoFit/>
          </a:bodyPr>
          <a:lstStyle/>
          <a:p>
            <a:r>
              <a:rPr lang="ja-JP" altLang="en-US" sz="2000" dirty="0"/>
              <a:t>例えば「</a:t>
            </a:r>
            <a:r>
              <a:rPr lang="en-US" altLang="ja-JP" sz="2000" dirty="0"/>
              <a:t>6</a:t>
            </a:r>
            <a:r>
              <a:rPr lang="ja-JP" altLang="en-US" sz="2000" dirty="0"/>
              <a:t>」</a:t>
            </a:r>
            <a:endParaRPr kumimoji="1" lang="ja-JP" altLang="en-US" sz="2000" dirty="0"/>
          </a:p>
        </p:txBody>
      </p:sp>
      <p:sp>
        <p:nvSpPr>
          <p:cNvPr id="53" name="テキスト ボックス 52"/>
          <p:cNvSpPr txBox="1"/>
          <p:nvPr/>
        </p:nvSpPr>
        <p:spPr>
          <a:xfrm>
            <a:off x="207135" y="2468797"/>
            <a:ext cx="233910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dirty="0"/>
              <a:t>検証用のデータ</a:t>
            </a:r>
            <a:endParaRPr kumimoji="1" lang="ja-JP" altLang="en-US" sz="2400" dirty="0"/>
          </a:p>
        </p:txBody>
      </p:sp>
    </p:spTree>
    <p:extLst>
      <p:ext uri="{BB962C8B-B14F-4D97-AF65-F5344CB8AC3E}">
        <p14:creationId xmlns:p14="http://schemas.microsoft.com/office/powerpoint/2010/main" val="403472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digit_recognition_NN.py</a:t>
            </a:r>
            <a:r>
              <a:rPr lang="ja-JP" altLang="en-US" dirty="0"/>
              <a:t>の概要</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21</a:t>
            </a:fld>
            <a:endParaRPr kumimoji="1" lang="ja-JP" altLang="en-US"/>
          </a:p>
        </p:txBody>
      </p:sp>
      <p:grpSp>
        <p:nvGrpSpPr>
          <p:cNvPr id="17" name="グループ化 16"/>
          <p:cNvGrpSpPr/>
          <p:nvPr/>
        </p:nvGrpSpPr>
        <p:grpSpPr>
          <a:xfrm>
            <a:off x="983901" y="1795418"/>
            <a:ext cx="1527466" cy="1140859"/>
            <a:chOff x="2002028" y="1772718"/>
            <a:chExt cx="1527466" cy="1140859"/>
          </a:xfrm>
        </p:grpSpPr>
        <p:sp>
          <p:nvSpPr>
            <p:cNvPr id="9" name="フローチャート: 手作業 8"/>
            <p:cNvSpPr/>
            <p:nvPr/>
          </p:nvSpPr>
          <p:spPr>
            <a:xfrm rot="16200000">
              <a:off x="2195331" y="1579415"/>
              <a:ext cx="1140859" cy="1527466"/>
            </a:xfrm>
            <a:prstGeom prst="flowChartManualOperation">
              <a:avLst/>
            </a:prstGeom>
            <a:gradFill>
              <a:gsLst>
                <a:gs pos="0">
                  <a:schemeClr val="accent3">
                    <a:lumMod val="110000"/>
                    <a:satMod val="105000"/>
                    <a:tint val="67000"/>
                  </a:schemeClr>
                </a:gs>
                <a:gs pos="50000">
                  <a:schemeClr val="bg1">
                    <a:lumMod val="95000"/>
                  </a:schemeClr>
                </a:gs>
                <a:gs pos="100000">
                  <a:schemeClr val="bg1">
                    <a:lumMod val="85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2052" name="Picture 4" descr="Image result for 手書き数字"/>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097324" y="2003916"/>
              <a:ext cx="1336872" cy="678463"/>
            </a:xfrm>
            <a:prstGeom prst="rect">
              <a:avLst/>
            </a:prstGeom>
            <a:noFill/>
            <a:extLst>
              <a:ext uri="{909E8E84-426E-40DD-AFC4-6F175D3DCCD1}">
                <a14:hiddenFill xmlns:a14="http://schemas.microsoft.com/office/drawing/2010/main">
                  <a:solidFill>
                    <a:srgbClr val="FFFFFF"/>
                  </a:solidFill>
                </a14:hiddenFill>
              </a:ext>
            </a:extLst>
          </p:spPr>
        </p:pic>
        <p:sp>
          <p:nvSpPr>
            <p:cNvPr id="12" name="角丸四角形 11"/>
            <p:cNvSpPr/>
            <p:nvPr/>
          </p:nvSpPr>
          <p:spPr>
            <a:xfrm>
              <a:off x="2296391" y="2343148"/>
              <a:ext cx="339231" cy="339231"/>
            </a:xfrm>
            <a:prstGeom prst="round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1395391" y="3308708"/>
            <a:ext cx="646331" cy="369332"/>
          </a:xfrm>
          <a:prstGeom prst="rect">
            <a:avLst/>
          </a:prstGeom>
          <a:noFill/>
        </p:spPr>
        <p:txBody>
          <a:bodyPr wrap="none" rtlCol="0">
            <a:spAutoFit/>
          </a:bodyPr>
          <a:lstStyle/>
          <a:p>
            <a:r>
              <a:rPr kumimoji="1" lang="ja-JP" altLang="en-US" dirty="0"/>
              <a:t>撮影</a:t>
            </a:r>
          </a:p>
        </p:txBody>
      </p:sp>
      <p:cxnSp>
        <p:nvCxnSpPr>
          <p:cNvPr id="15" name="直線コネクタ 14"/>
          <p:cNvCxnSpPr/>
          <p:nvPr/>
        </p:nvCxnSpPr>
        <p:spPr>
          <a:xfrm>
            <a:off x="1290433" y="2705079"/>
            <a:ext cx="238993" cy="501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617495" y="2662225"/>
            <a:ext cx="76453" cy="5447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388836" y="3874898"/>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1155431" y="4638176"/>
            <a:ext cx="1066318" cy="646331"/>
          </a:xfrm>
          <a:prstGeom prst="rect">
            <a:avLst/>
          </a:prstGeom>
          <a:noFill/>
        </p:spPr>
        <p:txBody>
          <a:bodyPr wrap="none" rtlCol="0">
            <a:spAutoFit/>
          </a:bodyPr>
          <a:lstStyle/>
          <a:p>
            <a:pPr algn="ctr"/>
            <a:r>
              <a:rPr lang="en-US" altLang="ja-JP" dirty="0"/>
              <a:t>224x224</a:t>
            </a:r>
          </a:p>
          <a:p>
            <a:pPr algn="ctr"/>
            <a:r>
              <a:rPr lang="ja-JP" altLang="en-US" dirty="0"/>
              <a:t>カラー</a:t>
            </a:r>
            <a:endParaRPr kumimoji="1" lang="ja-JP"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18426" y="3900009"/>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テキスト ボックス 30"/>
          <p:cNvSpPr txBox="1"/>
          <p:nvPr/>
        </p:nvSpPr>
        <p:spPr>
          <a:xfrm>
            <a:off x="2448021" y="3308708"/>
            <a:ext cx="1338828" cy="369332"/>
          </a:xfrm>
          <a:prstGeom prst="rect">
            <a:avLst/>
          </a:prstGeom>
          <a:noFill/>
        </p:spPr>
        <p:txBody>
          <a:bodyPr wrap="none" rtlCol="0">
            <a:spAutoFit/>
          </a:bodyPr>
          <a:lstStyle/>
          <a:p>
            <a:r>
              <a:rPr lang="ja-JP" altLang="en-US" dirty="0"/>
              <a:t>画像前処理</a:t>
            </a:r>
            <a:endParaRPr kumimoji="1" lang="ja-JP" altLang="en-US" dirty="0"/>
          </a:p>
        </p:txBody>
      </p:sp>
      <p:sp>
        <p:nvSpPr>
          <p:cNvPr id="32" name="正方形/長方形 31"/>
          <p:cNvSpPr/>
          <p:nvPr/>
        </p:nvSpPr>
        <p:spPr>
          <a:xfrm>
            <a:off x="2763527" y="3874898"/>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3" name="Picture 5"/>
          <p:cNvPicPr>
            <a:picLocks noChangeAspect="1" noChangeArrowheads="1"/>
          </p:cNvPicPr>
          <p:nvPr/>
        </p:nvPicPr>
        <p:blipFill>
          <a:blip r:embed="rId3">
            <a:biLevel thresh="75000"/>
            <a:extLst>
              <a:ext uri="{28A0092B-C50C-407E-A947-70E740481C1C}">
                <a14:useLocalDpi xmlns:a14="http://schemas.microsoft.com/office/drawing/2010/main"/>
              </a:ext>
            </a:extLst>
          </a:blip>
          <a:srcRect/>
          <a:stretch>
            <a:fillRect/>
          </a:stretch>
        </p:blipFill>
        <p:spPr bwMode="auto">
          <a:xfrm>
            <a:off x="2793117" y="3900009"/>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テキスト ボックス 33"/>
          <p:cNvSpPr txBox="1"/>
          <p:nvPr/>
        </p:nvSpPr>
        <p:spPr>
          <a:xfrm>
            <a:off x="2506391" y="4638176"/>
            <a:ext cx="1184940" cy="646331"/>
          </a:xfrm>
          <a:prstGeom prst="rect">
            <a:avLst/>
          </a:prstGeom>
          <a:noFill/>
        </p:spPr>
        <p:txBody>
          <a:bodyPr wrap="none" rtlCol="0">
            <a:spAutoFit/>
          </a:bodyPr>
          <a:lstStyle/>
          <a:p>
            <a:pPr algn="ctr"/>
            <a:r>
              <a:rPr kumimoji="1" lang="en-US" altLang="ja-JP" dirty="0"/>
              <a:t>28x28</a:t>
            </a:r>
          </a:p>
          <a:p>
            <a:pPr algn="ctr"/>
            <a:r>
              <a:rPr lang="ja-JP" altLang="en-US" dirty="0"/>
              <a:t>白黒</a:t>
            </a:r>
            <a:r>
              <a:rPr lang="en-US" altLang="ja-JP" dirty="0"/>
              <a:t>(2</a:t>
            </a:r>
            <a:r>
              <a:rPr lang="ja-JP" altLang="en-US" dirty="0"/>
              <a:t>値</a:t>
            </a:r>
            <a:r>
              <a:rPr lang="en-US" altLang="ja-JP" dirty="0"/>
              <a:t>)</a:t>
            </a:r>
            <a:endParaRPr kumimoji="1" lang="ja-JP" altLang="en-US" dirty="0"/>
          </a:p>
        </p:txBody>
      </p:sp>
      <p:sp>
        <p:nvSpPr>
          <p:cNvPr id="35" name="テキスト ボックス 34"/>
          <p:cNvSpPr txBox="1"/>
          <p:nvPr/>
        </p:nvSpPr>
        <p:spPr>
          <a:xfrm>
            <a:off x="5248125" y="3308708"/>
            <a:ext cx="2723823" cy="369332"/>
          </a:xfrm>
          <a:prstGeom prst="rect">
            <a:avLst/>
          </a:prstGeom>
          <a:noFill/>
        </p:spPr>
        <p:txBody>
          <a:bodyPr wrap="none" rtlCol="0">
            <a:spAutoFit/>
          </a:bodyPr>
          <a:lstStyle/>
          <a:p>
            <a:r>
              <a:rPr lang="ja-JP" altLang="en-US" dirty="0"/>
              <a:t>ニューラルネットワーク</a:t>
            </a:r>
            <a:endParaRPr kumimoji="1" lang="ja-JP" altLang="en-US" dirty="0"/>
          </a:p>
        </p:txBody>
      </p:sp>
      <p:sp>
        <p:nvSpPr>
          <p:cNvPr id="2048" name="ストライプ矢印 2047"/>
          <p:cNvSpPr/>
          <p:nvPr/>
        </p:nvSpPr>
        <p:spPr>
          <a:xfrm>
            <a:off x="3836524" y="3874043"/>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ストライプ矢印 225"/>
          <p:cNvSpPr/>
          <p:nvPr/>
        </p:nvSpPr>
        <p:spPr>
          <a:xfrm>
            <a:off x="8689079" y="3874042"/>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9585305" y="3308708"/>
            <a:ext cx="1338828" cy="369332"/>
          </a:xfrm>
          <a:prstGeom prst="rect">
            <a:avLst/>
          </a:prstGeom>
          <a:noFill/>
        </p:spPr>
        <p:txBody>
          <a:bodyPr wrap="none" rtlCol="0">
            <a:spAutoFit/>
          </a:bodyPr>
          <a:lstStyle/>
          <a:p>
            <a:r>
              <a:rPr kumimoji="1" lang="ja-JP" altLang="en-US" dirty="0"/>
              <a:t>結果の出力</a:t>
            </a:r>
          </a:p>
        </p:txBody>
      </p:sp>
      <p:sp>
        <p:nvSpPr>
          <p:cNvPr id="2049" name="AutoShape 8" descr="Image result for コマンドプロンプト イラスト"/>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375688" y="3752054"/>
            <a:ext cx="1903533" cy="118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1" name="テキスト ボックス 2050"/>
          <p:cNvSpPr txBox="1"/>
          <p:nvPr/>
        </p:nvSpPr>
        <p:spPr>
          <a:xfrm>
            <a:off x="10142548" y="3955330"/>
            <a:ext cx="1111202" cy="923330"/>
          </a:xfrm>
          <a:prstGeom prst="rect">
            <a:avLst/>
          </a:prstGeom>
          <a:noFill/>
        </p:spPr>
        <p:txBody>
          <a:bodyPr wrap="none" rtlCol="0">
            <a:spAutoFit/>
          </a:bodyPr>
          <a:lstStyle/>
          <a:p>
            <a:r>
              <a:rPr kumimoji="1" lang="en-US" altLang="ja-JP" b="1" dirty="0">
                <a:solidFill>
                  <a:schemeClr val="bg1"/>
                </a:solidFill>
              </a:rPr>
              <a:t>6: 78.9%</a:t>
            </a:r>
          </a:p>
          <a:p>
            <a:r>
              <a:rPr lang="en-US" altLang="ja-JP" b="1" dirty="0">
                <a:solidFill>
                  <a:schemeClr val="bg1"/>
                </a:solidFill>
              </a:rPr>
              <a:t>4: 12.3%</a:t>
            </a:r>
          </a:p>
          <a:p>
            <a:r>
              <a:rPr lang="en-US" altLang="ja-JP" b="1" dirty="0">
                <a:solidFill>
                  <a:schemeClr val="bg1"/>
                </a:solidFill>
              </a:rPr>
              <a:t>…</a:t>
            </a:r>
            <a:endParaRPr kumimoji="1" lang="ja-JP" altLang="en-US" b="1" dirty="0">
              <a:solidFill>
                <a:schemeClr val="bg1"/>
              </a:solidFill>
            </a:endParaRPr>
          </a:p>
        </p:txBody>
      </p:sp>
      <p:pic>
        <p:nvPicPr>
          <p:cNvPr id="3074"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928096" y="3493374"/>
            <a:ext cx="3363880" cy="240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四角形吹き出し 61"/>
          <p:cNvSpPr/>
          <p:nvPr/>
        </p:nvSpPr>
        <p:spPr>
          <a:xfrm>
            <a:off x="7252374" y="5756205"/>
            <a:ext cx="1439148" cy="786253"/>
          </a:xfrm>
          <a:prstGeom prst="wedgeRectCallout">
            <a:avLst>
              <a:gd name="adj1" fmla="val -41116"/>
              <a:gd name="adj2" fmla="val -976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MNIST</a:t>
            </a:r>
            <a:r>
              <a:rPr kumimoji="1" lang="ja-JP" altLang="en-US" sz="1400" dirty="0"/>
              <a:t>テストデータで</a:t>
            </a:r>
            <a:r>
              <a:rPr kumimoji="1" lang="en-US" altLang="ja-JP" sz="1400" dirty="0"/>
              <a:t>93%</a:t>
            </a:r>
            <a:r>
              <a:rPr kumimoji="1" lang="ja-JP" altLang="en-US" sz="1400" dirty="0"/>
              <a:t>の認識率</a:t>
            </a:r>
          </a:p>
        </p:txBody>
      </p:sp>
    </p:spTree>
    <p:extLst>
      <p:ext uri="{BB962C8B-B14F-4D97-AF65-F5344CB8AC3E}">
        <p14:creationId xmlns:p14="http://schemas.microsoft.com/office/powerpoint/2010/main" val="346258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4CE58-C3EE-475B-B4C1-F932A35B34C5}"/>
              </a:ext>
            </a:extLst>
          </p:cNvPr>
          <p:cNvSpPr>
            <a:spLocks noGrp="1"/>
          </p:cNvSpPr>
          <p:nvPr>
            <p:ph type="title"/>
          </p:nvPr>
        </p:nvSpPr>
        <p:spPr/>
        <p:txBody>
          <a:bodyPr/>
          <a:lstStyle/>
          <a:p>
            <a:r>
              <a:rPr lang="ja-JP" altLang="en-US" dirty="0"/>
              <a:t>さらに精度を上げる</a:t>
            </a:r>
            <a:br>
              <a:rPr lang="en-US" altLang="ja-JP" dirty="0"/>
            </a:br>
            <a:r>
              <a:rPr lang="en-US" altLang="ja-JP" dirty="0"/>
              <a:t>~</a:t>
            </a:r>
            <a:r>
              <a:rPr lang="ja-JP" altLang="en-US" dirty="0"/>
              <a:t>畳み込みニューラルネットワーク</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CC71B252-AFBF-48C2-A334-8258DC2B495F}"/>
              </a:ext>
            </a:extLst>
          </p:cNvPr>
          <p:cNvSpPr>
            <a:spLocks noGrp="1"/>
          </p:cNvSpPr>
          <p:nvPr>
            <p:ph type="sldNum" sz="quarter" idx="12"/>
          </p:nvPr>
        </p:nvSpPr>
        <p:spPr/>
        <p:txBody>
          <a:bodyPr/>
          <a:lstStyle/>
          <a:p>
            <a:fld id="{8AEBDCA3-918C-4541-BF84-4F93CF1796EA}" type="slidenum">
              <a:rPr kumimoji="1" lang="ja-JP" altLang="en-US" smtClean="0"/>
              <a:t>22</a:t>
            </a:fld>
            <a:endParaRPr kumimoji="1" lang="ja-JP" altLang="en-US"/>
          </a:p>
        </p:txBody>
      </p:sp>
      <p:pic>
        <p:nvPicPr>
          <p:cNvPr id="4" name="図 3">
            <a:extLst>
              <a:ext uri="{FF2B5EF4-FFF2-40B4-BE49-F238E27FC236}">
                <a16:creationId xmlns:a16="http://schemas.microsoft.com/office/drawing/2014/main" id="{51D532E6-33A0-4AC1-93B6-25ED9742B5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28029" y="1814279"/>
            <a:ext cx="5139122" cy="4418480"/>
          </a:xfrm>
          <a:prstGeom prst="rect">
            <a:avLst/>
          </a:prstGeom>
        </p:spPr>
      </p:pic>
      <p:sp>
        <p:nvSpPr>
          <p:cNvPr id="5" name="テキスト ボックス 4">
            <a:extLst>
              <a:ext uri="{FF2B5EF4-FFF2-40B4-BE49-F238E27FC236}">
                <a16:creationId xmlns:a16="http://schemas.microsoft.com/office/drawing/2014/main" id="{55A1D024-3E90-4F23-8234-22DB3AF022D9}"/>
              </a:ext>
            </a:extLst>
          </p:cNvPr>
          <p:cNvSpPr txBox="1"/>
          <p:nvPr/>
        </p:nvSpPr>
        <p:spPr>
          <a:xfrm>
            <a:off x="371356" y="1933663"/>
            <a:ext cx="5724644" cy="646331"/>
          </a:xfrm>
          <a:prstGeom prst="rect">
            <a:avLst/>
          </a:prstGeom>
          <a:noFill/>
        </p:spPr>
        <p:txBody>
          <a:bodyPr wrap="none" rtlCol="0">
            <a:spAutoFit/>
          </a:bodyPr>
          <a:lstStyle/>
          <a:p>
            <a:r>
              <a:rPr kumimoji="1" lang="ja-JP" altLang="en-US" dirty="0"/>
              <a:t>アニメーションでざっくりとしたイメージを理解する</a:t>
            </a:r>
            <a:endParaRPr kumimoji="1" lang="en-US" altLang="ja-JP" dirty="0"/>
          </a:p>
          <a:p>
            <a:r>
              <a:rPr lang="en-US" altLang="ja-JP" dirty="0"/>
              <a:t>http://cs231n.github.io/convolutional-networks/</a:t>
            </a:r>
          </a:p>
        </p:txBody>
      </p:sp>
    </p:spTree>
    <p:extLst>
      <p:ext uri="{BB962C8B-B14F-4D97-AF65-F5344CB8AC3E}">
        <p14:creationId xmlns:p14="http://schemas.microsoft.com/office/powerpoint/2010/main" val="63673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4F56C11-3EEF-4888-A5B9-B29494241DD7}"/>
              </a:ext>
            </a:extLst>
          </p:cNvPr>
          <p:cNvSpPr/>
          <p:nvPr/>
        </p:nvSpPr>
        <p:spPr>
          <a:xfrm>
            <a:off x="1084208" y="2874427"/>
            <a:ext cx="857476" cy="95156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8800" dirty="0">
                <a:latin typeface="Mistral" panose="03090702030407020403" pitchFamily="66" charset="0"/>
              </a:rPr>
              <a:t>6</a:t>
            </a:r>
            <a:endParaRPr kumimoji="1" lang="ja-JP" altLang="en-US" sz="8800" dirty="0">
              <a:latin typeface="Mistral" panose="03090702030407020403" pitchFamily="66" charset="0"/>
            </a:endParaRPr>
          </a:p>
        </p:txBody>
      </p:sp>
      <p:sp>
        <p:nvSpPr>
          <p:cNvPr id="9" name="テキスト ボックス 8">
            <a:extLst>
              <a:ext uri="{FF2B5EF4-FFF2-40B4-BE49-F238E27FC236}">
                <a16:creationId xmlns:a16="http://schemas.microsoft.com/office/drawing/2014/main" id="{1F7011A0-4781-4533-A459-3B7820DB4E4D}"/>
              </a:ext>
            </a:extLst>
          </p:cNvPr>
          <p:cNvSpPr txBox="1"/>
          <p:nvPr/>
        </p:nvSpPr>
        <p:spPr>
          <a:xfrm>
            <a:off x="1317946" y="2641443"/>
            <a:ext cx="343666" cy="275853"/>
          </a:xfrm>
          <a:prstGeom prst="rect">
            <a:avLst/>
          </a:prstGeom>
          <a:noFill/>
        </p:spPr>
        <p:txBody>
          <a:bodyPr wrap="none" rtlCol="0">
            <a:spAutoFit/>
          </a:bodyPr>
          <a:lstStyle/>
          <a:p>
            <a:r>
              <a:rPr kumimoji="1" lang="en-US" altLang="ja-JP" sz="1400" dirty="0"/>
              <a:t>28</a:t>
            </a:r>
            <a:endParaRPr kumimoji="1" lang="ja-JP" altLang="en-US" sz="1400" dirty="0"/>
          </a:p>
        </p:txBody>
      </p:sp>
      <p:sp>
        <p:nvSpPr>
          <p:cNvPr id="11" name="テキスト ボックス 10">
            <a:extLst>
              <a:ext uri="{FF2B5EF4-FFF2-40B4-BE49-F238E27FC236}">
                <a16:creationId xmlns:a16="http://schemas.microsoft.com/office/drawing/2014/main" id="{75767083-0E45-4301-B5F6-9CC8457C3769}"/>
              </a:ext>
            </a:extLst>
          </p:cNvPr>
          <p:cNvSpPr txBox="1"/>
          <p:nvPr/>
        </p:nvSpPr>
        <p:spPr>
          <a:xfrm rot="16200000">
            <a:off x="804293" y="3212282"/>
            <a:ext cx="343667" cy="275853"/>
          </a:xfrm>
          <a:prstGeom prst="rect">
            <a:avLst/>
          </a:prstGeom>
          <a:noFill/>
        </p:spPr>
        <p:txBody>
          <a:bodyPr wrap="none" rtlCol="0">
            <a:spAutoFit/>
          </a:bodyPr>
          <a:lstStyle/>
          <a:p>
            <a:r>
              <a:rPr kumimoji="1" lang="en-US" altLang="ja-JP" sz="1400" dirty="0"/>
              <a:t>28</a:t>
            </a:r>
            <a:endParaRPr kumimoji="1" lang="ja-JP" altLang="en-US" sz="1400" dirty="0"/>
          </a:p>
        </p:txBody>
      </p:sp>
      <p:sp>
        <p:nvSpPr>
          <p:cNvPr id="6" name="正方形/長方形 5">
            <a:extLst>
              <a:ext uri="{FF2B5EF4-FFF2-40B4-BE49-F238E27FC236}">
                <a16:creationId xmlns:a16="http://schemas.microsoft.com/office/drawing/2014/main" id="{BFF26309-CB84-4028-8F2C-C31BB4FCEFFF}"/>
              </a:ext>
            </a:extLst>
          </p:cNvPr>
          <p:cNvSpPr/>
          <p:nvPr/>
        </p:nvSpPr>
        <p:spPr>
          <a:xfrm>
            <a:off x="1538435" y="3005399"/>
            <a:ext cx="262178" cy="26217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 name="正方形/長方形 7">
            <a:extLst>
              <a:ext uri="{FF2B5EF4-FFF2-40B4-BE49-F238E27FC236}">
                <a16:creationId xmlns:a16="http://schemas.microsoft.com/office/drawing/2014/main" id="{8E98AA6C-6414-438C-9EEB-A4E5534D998A}"/>
              </a:ext>
            </a:extLst>
          </p:cNvPr>
          <p:cNvSpPr/>
          <p:nvPr/>
        </p:nvSpPr>
        <p:spPr>
          <a:xfrm>
            <a:off x="2497812" y="2812820"/>
            <a:ext cx="693144" cy="6931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 name="正方形/長方形 11">
            <a:extLst>
              <a:ext uri="{FF2B5EF4-FFF2-40B4-BE49-F238E27FC236}">
                <a16:creationId xmlns:a16="http://schemas.microsoft.com/office/drawing/2014/main" id="{72134B02-DB65-45EE-89A0-A67218E93D41}"/>
              </a:ext>
            </a:extLst>
          </p:cNvPr>
          <p:cNvSpPr/>
          <p:nvPr/>
        </p:nvSpPr>
        <p:spPr>
          <a:xfrm>
            <a:off x="2605996" y="2921004"/>
            <a:ext cx="693144" cy="69314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正方形/長方形 17">
            <a:extLst>
              <a:ext uri="{FF2B5EF4-FFF2-40B4-BE49-F238E27FC236}">
                <a16:creationId xmlns:a16="http://schemas.microsoft.com/office/drawing/2014/main" id="{9E0501E0-0D2D-49FA-AA32-A6902D9A9CBE}"/>
              </a:ext>
            </a:extLst>
          </p:cNvPr>
          <p:cNvSpPr/>
          <p:nvPr/>
        </p:nvSpPr>
        <p:spPr>
          <a:xfrm>
            <a:off x="2844384" y="3159392"/>
            <a:ext cx="693144" cy="6931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9" name="正方形/長方形 18">
            <a:extLst>
              <a:ext uri="{FF2B5EF4-FFF2-40B4-BE49-F238E27FC236}">
                <a16:creationId xmlns:a16="http://schemas.microsoft.com/office/drawing/2014/main" id="{60455F63-7558-4451-9035-F9E84B17B573}"/>
              </a:ext>
            </a:extLst>
          </p:cNvPr>
          <p:cNvSpPr/>
          <p:nvPr/>
        </p:nvSpPr>
        <p:spPr>
          <a:xfrm>
            <a:off x="2952568" y="3267576"/>
            <a:ext cx="693144" cy="69314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0" name="正方形/長方形 19">
            <a:extLst>
              <a:ext uri="{FF2B5EF4-FFF2-40B4-BE49-F238E27FC236}">
                <a16:creationId xmlns:a16="http://schemas.microsoft.com/office/drawing/2014/main" id="{CCD4A764-0918-468F-A850-9A3B7DFC0C46}"/>
              </a:ext>
            </a:extLst>
          </p:cNvPr>
          <p:cNvSpPr/>
          <p:nvPr/>
        </p:nvSpPr>
        <p:spPr>
          <a:xfrm>
            <a:off x="3066741" y="3372597"/>
            <a:ext cx="89755" cy="8975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1" name="直線コネクタ 20">
            <a:extLst>
              <a:ext uri="{FF2B5EF4-FFF2-40B4-BE49-F238E27FC236}">
                <a16:creationId xmlns:a16="http://schemas.microsoft.com/office/drawing/2014/main" id="{F9A9CF68-FC46-484C-8311-C97E04D9AE82}"/>
              </a:ext>
            </a:extLst>
          </p:cNvPr>
          <p:cNvCxnSpPr>
            <a:cxnSpLocks/>
            <a:stCxn id="6" idx="0"/>
            <a:endCxn id="20" idx="0"/>
          </p:cNvCxnSpPr>
          <p:nvPr/>
        </p:nvCxnSpPr>
        <p:spPr>
          <a:xfrm>
            <a:off x="1669524" y="3005399"/>
            <a:ext cx="1442095" cy="36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EE43E27-E6CE-4F10-A1E5-113612A218BB}"/>
              </a:ext>
            </a:extLst>
          </p:cNvPr>
          <p:cNvCxnSpPr>
            <a:cxnSpLocks/>
            <a:stCxn id="6" idx="2"/>
            <a:endCxn id="20" idx="2"/>
          </p:cNvCxnSpPr>
          <p:nvPr/>
        </p:nvCxnSpPr>
        <p:spPr>
          <a:xfrm>
            <a:off x="1669524" y="3267576"/>
            <a:ext cx="1442095" cy="194776"/>
          </a:xfrm>
          <a:prstGeom prst="line">
            <a:avLst/>
          </a:prstGeom>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id="{9879D54A-107F-47F1-8E32-456548CF6910}"/>
              </a:ext>
            </a:extLst>
          </p:cNvPr>
          <p:cNvSpPr/>
          <p:nvPr/>
        </p:nvSpPr>
        <p:spPr>
          <a:xfrm rot="7989950">
            <a:off x="2555111" y="3480487"/>
            <a:ext cx="162868" cy="6395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9" name="テキスト ボックス 28">
            <a:extLst>
              <a:ext uri="{FF2B5EF4-FFF2-40B4-BE49-F238E27FC236}">
                <a16:creationId xmlns:a16="http://schemas.microsoft.com/office/drawing/2014/main" id="{F5A66448-ED4E-4992-B74B-E688CEF0AD41}"/>
              </a:ext>
            </a:extLst>
          </p:cNvPr>
          <p:cNvSpPr txBox="1"/>
          <p:nvPr/>
        </p:nvSpPr>
        <p:spPr>
          <a:xfrm>
            <a:off x="2344467" y="3837168"/>
            <a:ext cx="343666" cy="275853"/>
          </a:xfrm>
          <a:prstGeom prst="rect">
            <a:avLst/>
          </a:prstGeom>
          <a:noFill/>
        </p:spPr>
        <p:txBody>
          <a:bodyPr wrap="none" rtlCol="0">
            <a:spAutoFit/>
          </a:bodyPr>
          <a:lstStyle/>
          <a:p>
            <a:r>
              <a:rPr kumimoji="1" lang="en-US" altLang="ja-JP" sz="1400" dirty="0"/>
              <a:t>30</a:t>
            </a:r>
            <a:endParaRPr kumimoji="1" lang="ja-JP" altLang="en-US" sz="1400" dirty="0"/>
          </a:p>
        </p:txBody>
      </p:sp>
      <p:sp>
        <p:nvSpPr>
          <p:cNvPr id="31" name="テキスト ボックス 30">
            <a:extLst>
              <a:ext uri="{FF2B5EF4-FFF2-40B4-BE49-F238E27FC236}">
                <a16:creationId xmlns:a16="http://schemas.microsoft.com/office/drawing/2014/main" id="{4305017E-4CD3-458D-A912-498CEC10598A}"/>
              </a:ext>
            </a:extLst>
          </p:cNvPr>
          <p:cNvSpPr txBox="1"/>
          <p:nvPr/>
        </p:nvSpPr>
        <p:spPr>
          <a:xfrm>
            <a:off x="3139056" y="3036073"/>
            <a:ext cx="343666"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32" name="テキスト ボックス 31">
            <a:extLst>
              <a:ext uri="{FF2B5EF4-FFF2-40B4-BE49-F238E27FC236}">
                <a16:creationId xmlns:a16="http://schemas.microsoft.com/office/drawing/2014/main" id="{0861E5A8-5CCA-4A05-9445-61C0D7F7EACD}"/>
              </a:ext>
            </a:extLst>
          </p:cNvPr>
          <p:cNvSpPr txBox="1"/>
          <p:nvPr/>
        </p:nvSpPr>
        <p:spPr>
          <a:xfrm rot="5400000">
            <a:off x="3583748" y="3431636"/>
            <a:ext cx="343667"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30" name="テキスト ボックス 29">
            <a:extLst>
              <a:ext uri="{FF2B5EF4-FFF2-40B4-BE49-F238E27FC236}">
                <a16:creationId xmlns:a16="http://schemas.microsoft.com/office/drawing/2014/main" id="{AC23A2B9-DA9E-4D9F-8D45-08AD94865EAA}"/>
              </a:ext>
            </a:extLst>
          </p:cNvPr>
          <p:cNvSpPr txBox="1"/>
          <p:nvPr/>
        </p:nvSpPr>
        <p:spPr>
          <a:xfrm>
            <a:off x="1624428" y="2438981"/>
            <a:ext cx="1471878" cy="307777"/>
          </a:xfrm>
          <a:prstGeom prst="rect">
            <a:avLst/>
          </a:prstGeom>
          <a:solidFill>
            <a:schemeClr val="accent1">
              <a:lumMod val="20000"/>
              <a:lumOff val="80000"/>
            </a:schemeClr>
          </a:solidFill>
        </p:spPr>
        <p:txBody>
          <a:bodyPr wrap="none" rtlCol="0">
            <a:spAutoFit/>
          </a:bodyPr>
          <a:lstStyle/>
          <a:p>
            <a:r>
              <a:rPr kumimoji="1" lang="en-US" altLang="ja-JP" sz="1400" dirty="0"/>
              <a:t>Filter 5x5 x30</a:t>
            </a:r>
            <a:r>
              <a:rPr kumimoji="1" lang="ja-JP" altLang="en-US" sz="1400" dirty="0"/>
              <a:t>枚</a:t>
            </a:r>
          </a:p>
        </p:txBody>
      </p:sp>
      <p:cxnSp>
        <p:nvCxnSpPr>
          <p:cNvPr id="34" name="直線矢印コネクタ 33">
            <a:extLst>
              <a:ext uri="{FF2B5EF4-FFF2-40B4-BE49-F238E27FC236}">
                <a16:creationId xmlns:a16="http://schemas.microsoft.com/office/drawing/2014/main" id="{FA75773F-C4C1-4DEA-82CE-89880FCE5D13}"/>
              </a:ext>
            </a:extLst>
          </p:cNvPr>
          <p:cNvCxnSpPr>
            <a:cxnSpLocks/>
            <a:stCxn id="30" idx="2"/>
          </p:cNvCxnSpPr>
          <p:nvPr/>
        </p:nvCxnSpPr>
        <p:spPr>
          <a:xfrm flipH="1">
            <a:off x="1819419" y="2746758"/>
            <a:ext cx="540948" cy="21960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グループ化 52">
            <a:extLst>
              <a:ext uri="{FF2B5EF4-FFF2-40B4-BE49-F238E27FC236}">
                <a16:creationId xmlns:a16="http://schemas.microsoft.com/office/drawing/2014/main" id="{5FC1A300-ECA4-49B3-A7F2-6A5B49393D44}"/>
              </a:ext>
            </a:extLst>
          </p:cNvPr>
          <p:cNvGrpSpPr/>
          <p:nvPr/>
        </p:nvGrpSpPr>
        <p:grpSpPr>
          <a:xfrm>
            <a:off x="4102598" y="2923505"/>
            <a:ext cx="765587" cy="738861"/>
            <a:chOff x="5384763" y="3310248"/>
            <a:chExt cx="1078489" cy="1040839"/>
          </a:xfrm>
        </p:grpSpPr>
        <p:sp>
          <p:nvSpPr>
            <p:cNvPr id="37" name="正方形/長方形 36">
              <a:extLst>
                <a:ext uri="{FF2B5EF4-FFF2-40B4-BE49-F238E27FC236}">
                  <a16:creationId xmlns:a16="http://schemas.microsoft.com/office/drawing/2014/main" id="{440F08E2-FAAD-42D0-85C3-AA6320C5D880}"/>
                </a:ext>
              </a:extLst>
            </p:cNvPr>
            <p:cNvSpPr/>
            <p:nvPr/>
          </p:nvSpPr>
          <p:spPr>
            <a:xfrm>
              <a:off x="5384763" y="33102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正方形/長方形 37">
              <a:extLst>
                <a:ext uri="{FF2B5EF4-FFF2-40B4-BE49-F238E27FC236}">
                  <a16:creationId xmlns:a16="http://schemas.microsoft.com/office/drawing/2014/main" id="{283C9B98-93F3-449D-A90E-FBFABA7EE3CC}"/>
                </a:ext>
              </a:extLst>
            </p:cNvPr>
            <p:cNvSpPr/>
            <p:nvPr/>
          </p:nvSpPr>
          <p:spPr>
            <a:xfrm>
              <a:off x="5549713" y="34626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正方形/長方形 38">
              <a:extLst>
                <a:ext uri="{FF2B5EF4-FFF2-40B4-BE49-F238E27FC236}">
                  <a16:creationId xmlns:a16="http://schemas.microsoft.com/office/drawing/2014/main" id="{28C140A6-CDC9-435F-A157-1A5D6A7B981F}"/>
                </a:ext>
              </a:extLst>
            </p:cNvPr>
            <p:cNvSpPr/>
            <p:nvPr/>
          </p:nvSpPr>
          <p:spPr>
            <a:xfrm>
              <a:off x="5714663" y="36150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正方形/長方形 39">
              <a:extLst>
                <a:ext uri="{FF2B5EF4-FFF2-40B4-BE49-F238E27FC236}">
                  <a16:creationId xmlns:a16="http://schemas.microsoft.com/office/drawing/2014/main" id="{112E25B5-A40B-4479-8FC4-C366DD87C821}"/>
                </a:ext>
              </a:extLst>
            </p:cNvPr>
            <p:cNvSpPr/>
            <p:nvPr/>
          </p:nvSpPr>
          <p:spPr>
            <a:xfrm>
              <a:off x="5879613" y="37674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正方形/長方形 50">
              <a:extLst>
                <a:ext uri="{FF2B5EF4-FFF2-40B4-BE49-F238E27FC236}">
                  <a16:creationId xmlns:a16="http://schemas.microsoft.com/office/drawing/2014/main" id="{2BE13503-74B7-48DF-9C06-9278E6AEAB58}"/>
                </a:ext>
              </a:extLst>
            </p:cNvPr>
            <p:cNvSpPr/>
            <p:nvPr/>
          </p:nvSpPr>
          <p:spPr>
            <a:xfrm>
              <a:off x="6336813" y="42246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6" name="テキスト ボックス 35">
              <a:extLst>
                <a:ext uri="{FF2B5EF4-FFF2-40B4-BE49-F238E27FC236}">
                  <a16:creationId xmlns:a16="http://schemas.microsoft.com/office/drawing/2014/main" id="{E4EA2B81-B0FA-464B-9707-3BBB05243C2A}"/>
                </a:ext>
              </a:extLst>
            </p:cNvPr>
            <p:cNvSpPr txBox="1"/>
            <p:nvPr/>
          </p:nvSpPr>
          <p:spPr>
            <a:xfrm rot="2700000">
              <a:off x="5930649" y="3885611"/>
              <a:ext cx="459838" cy="388597"/>
            </a:xfrm>
            <a:prstGeom prst="rect">
              <a:avLst/>
            </a:prstGeom>
            <a:noFill/>
          </p:spPr>
          <p:txBody>
            <a:bodyPr wrap="none" rtlCol="0">
              <a:spAutoFit/>
            </a:bodyPr>
            <a:lstStyle/>
            <a:p>
              <a:r>
                <a:rPr kumimoji="1" lang="en-US" altLang="ja-JP" sz="1400" dirty="0"/>
                <a:t>…</a:t>
              </a:r>
              <a:endParaRPr kumimoji="1" lang="ja-JP" altLang="en-US" sz="1400" dirty="0"/>
            </a:p>
          </p:txBody>
        </p:sp>
      </p:grpSp>
      <p:sp>
        <p:nvSpPr>
          <p:cNvPr id="52" name="テキスト ボックス 51">
            <a:extLst>
              <a:ext uri="{FF2B5EF4-FFF2-40B4-BE49-F238E27FC236}">
                <a16:creationId xmlns:a16="http://schemas.microsoft.com/office/drawing/2014/main" id="{D58DD929-BD12-42A0-A1FA-9D53CCA2987C}"/>
              </a:ext>
            </a:extLst>
          </p:cNvPr>
          <p:cNvSpPr txBox="1"/>
          <p:nvPr/>
        </p:nvSpPr>
        <p:spPr>
          <a:xfrm>
            <a:off x="3773571" y="3125848"/>
            <a:ext cx="281888" cy="275853"/>
          </a:xfrm>
          <a:prstGeom prst="rect">
            <a:avLst/>
          </a:prstGeom>
          <a:noFill/>
        </p:spPr>
        <p:txBody>
          <a:bodyPr wrap="none" rtlCol="0">
            <a:spAutoFit/>
          </a:bodyPr>
          <a:lstStyle/>
          <a:p>
            <a:r>
              <a:rPr kumimoji="1" lang="en-US" altLang="ja-JP" sz="1400" dirty="0"/>
              <a:t>+</a:t>
            </a:r>
            <a:endParaRPr kumimoji="1" lang="ja-JP" altLang="en-US" sz="1400" dirty="0"/>
          </a:p>
        </p:txBody>
      </p:sp>
      <p:sp>
        <p:nvSpPr>
          <p:cNvPr id="55" name="テキスト ボックス 54">
            <a:extLst>
              <a:ext uri="{FF2B5EF4-FFF2-40B4-BE49-F238E27FC236}">
                <a16:creationId xmlns:a16="http://schemas.microsoft.com/office/drawing/2014/main" id="{015FB4F0-0998-42F0-B46A-A9C331BCB592}"/>
              </a:ext>
            </a:extLst>
          </p:cNvPr>
          <p:cNvSpPr txBox="1"/>
          <p:nvPr/>
        </p:nvSpPr>
        <p:spPr>
          <a:xfrm>
            <a:off x="4289646" y="2734189"/>
            <a:ext cx="488777" cy="275853"/>
          </a:xfrm>
          <a:prstGeom prst="rect">
            <a:avLst/>
          </a:prstGeom>
          <a:noFill/>
        </p:spPr>
        <p:txBody>
          <a:bodyPr wrap="none" rtlCol="0">
            <a:spAutoFit/>
          </a:bodyPr>
          <a:lstStyle/>
          <a:p>
            <a:r>
              <a:rPr kumimoji="1" lang="en-US" altLang="ja-JP" sz="1400" dirty="0"/>
              <a:t>Bias</a:t>
            </a:r>
            <a:endParaRPr kumimoji="1" lang="ja-JP" altLang="en-US" sz="1400" dirty="0"/>
          </a:p>
        </p:txBody>
      </p:sp>
      <p:sp>
        <p:nvSpPr>
          <p:cNvPr id="56" name="右中かっこ 55">
            <a:extLst>
              <a:ext uri="{FF2B5EF4-FFF2-40B4-BE49-F238E27FC236}">
                <a16:creationId xmlns:a16="http://schemas.microsoft.com/office/drawing/2014/main" id="{E365D353-D6A2-4425-B044-66E539CBEEE3}"/>
              </a:ext>
            </a:extLst>
          </p:cNvPr>
          <p:cNvSpPr/>
          <p:nvPr/>
        </p:nvSpPr>
        <p:spPr>
          <a:xfrm rot="7989950">
            <a:off x="4315976" y="2909297"/>
            <a:ext cx="143287" cy="99008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57" name="テキスト ボックス 56">
            <a:extLst>
              <a:ext uri="{FF2B5EF4-FFF2-40B4-BE49-F238E27FC236}">
                <a16:creationId xmlns:a16="http://schemas.microsoft.com/office/drawing/2014/main" id="{5192C489-1A4E-4255-B17E-19EC1854E0EB}"/>
              </a:ext>
            </a:extLst>
          </p:cNvPr>
          <p:cNvSpPr txBox="1"/>
          <p:nvPr/>
        </p:nvSpPr>
        <p:spPr>
          <a:xfrm>
            <a:off x="4159446" y="3448690"/>
            <a:ext cx="343666" cy="275853"/>
          </a:xfrm>
          <a:prstGeom prst="rect">
            <a:avLst/>
          </a:prstGeom>
          <a:noFill/>
        </p:spPr>
        <p:txBody>
          <a:bodyPr wrap="none" rtlCol="0">
            <a:spAutoFit/>
          </a:bodyPr>
          <a:lstStyle/>
          <a:p>
            <a:r>
              <a:rPr kumimoji="1" lang="en-US" altLang="ja-JP" sz="1400" dirty="0"/>
              <a:t>30</a:t>
            </a:r>
            <a:endParaRPr kumimoji="1" lang="ja-JP" altLang="en-US" sz="1400" dirty="0"/>
          </a:p>
        </p:txBody>
      </p:sp>
      <p:sp>
        <p:nvSpPr>
          <p:cNvPr id="59" name="テキスト ボックス 58">
            <a:extLst>
              <a:ext uri="{FF2B5EF4-FFF2-40B4-BE49-F238E27FC236}">
                <a16:creationId xmlns:a16="http://schemas.microsoft.com/office/drawing/2014/main" id="{6E6CF249-AA19-4EE7-828C-89169A18B59B}"/>
              </a:ext>
            </a:extLst>
          </p:cNvPr>
          <p:cNvSpPr txBox="1"/>
          <p:nvPr/>
        </p:nvSpPr>
        <p:spPr>
          <a:xfrm>
            <a:off x="5403038" y="2848382"/>
            <a:ext cx="579291" cy="275853"/>
          </a:xfrm>
          <a:prstGeom prst="rect">
            <a:avLst/>
          </a:prstGeom>
          <a:noFill/>
        </p:spPr>
        <p:txBody>
          <a:bodyPr wrap="none" rtlCol="0">
            <a:spAutoFit/>
          </a:bodyPr>
          <a:lstStyle/>
          <a:p>
            <a:r>
              <a:rPr kumimoji="1" lang="en-US" altLang="ja-JP" sz="1400" dirty="0" err="1"/>
              <a:t>ReLU</a:t>
            </a:r>
            <a:endParaRPr kumimoji="1" lang="ja-JP" altLang="en-US" sz="1400" dirty="0"/>
          </a:p>
        </p:txBody>
      </p:sp>
      <p:sp>
        <p:nvSpPr>
          <p:cNvPr id="54" name="右大かっこ 53">
            <a:extLst>
              <a:ext uri="{FF2B5EF4-FFF2-40B4-BE49-F238E27FC236}">
                <a16:creationId xmlns:a16="http://schemas.microsoft.com/office/drawing/2014/main" id="{B2A71763-07B4-4C2E-A919-B37FEC67E2BE}"/>
              </a:ext>
            </a:extLst>
          </p:cNvPr>
          <p:cNvSpPr/>
          <p:nvPr/>
        </p:nvSpPr>
        <p:spPr>
          <a:xfrm rot="5400000">
            <a:off x="3517712" y="3013700"/>
            <a:ext cx="50618" cy="2497597"/>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58" name="テキスト ボックス 57">
            <a:extLst>
              <a:ext uri="{FF2B5EF4-FFF2-40B4-BE49-F238E27FC236}">
                <a16:creationId xmlns:a16="http://schemas.microsoft.com/office/drawing/2014/main" id="{04152F57-9CC4-4486-A60D-0BBBB298D9A0}"/>
              </a:ext>
            </a:extLst>
          </p:cNvPr>
          <p:cNvSpPr txBox="1"/>
          <p:nvPr/>
        </p:nvSpPr>
        <p:spPr>
          <a:xfrm>
            <a:off x="2959153" y="4318639"/>
            <a:ext cx="1176973" cy="275853"/>
          </a:xfrm>
          <a:prstGeom prst="rect">
            <a:avLst/>
          </a:prstGeom>
          <a:noFill/>
        </p:spPr>
        <p:txBody>
          <a:bodyPr wrap="none" rtlCol="0">
            <a:spAutoFit/>
          </a:bodyPr>
          <a:lstStyle/>
          <a:p>
            <a:r>
              <a:rPr lang="en-US" altLang="ja-JP" sz="1400" dirty="0"/>
              <a:t>Convolutional</a:t>
            </a:r>
            <a:endParaRPr kumimoji="1" lang="ja-JP" altLang="en-US" sz="1400" dirty="0"/>
          </a:p>
        </p:txBody>
      </p:sp>
      <p:cxnSp>
        <p:nvCxnSpPr>
          <p:cNvPr id="61" name="直線コネクタ 60">
            <a:extLst>
              <a:ext uri="{FF2B5EF4-FFF2-40B4-BE49-F238E27FC236}">
                <a16:creationId xmlns:a16="http://schemas.microsoft.com/office/drawing/2014/main" id="{3CBBF83E-6133-4D6B-AC77-9A9EAC321F87}"/>
              </a:ext>
            </a:extLst>
          </p:cNvPr>
          <p:cNvCxnSpPr>
            <a:cxnSpLocks/>
          </p:cNvCxnSpPr>
          <p:nvPr/>
        </p:nvCxnSpPr>
        <p:spPr>
          <a:xfrm>
            <a:off x="5657649" y="3193559"/>
            <a:ext cx="0" cy="781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E61ABA4-B418-4D14-90C2-A81A00DF0115}"/>
              </a:ext>
            </a:extLst>
          </p:cNvPr>
          <p:cNvCxnSpPr>
            <a:cxnSpLocks/>
          </p:cNvCxnSpPr>
          <p:nvPr/>
        </p:nvCxnSpPr>
        <p:spPr>
          <a:xfrm flipH="1">
            <a:off x="5151613" y="3965188"/>
            <a:ext cx="101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16F3209-3E5C-4089-8742-550EA8B6D032}"/>
              </a:ext>
            </a:extLst>
          </p:cNvPr>
          <p:cNvCxnSpPr>
            <a:cxnSpLocks/>
          </p:cNvCxnSpPr>
          <p:nvPr/>
        </p:nvCxnSpPr>
        <p:spPr>
          <a:xfrm>
            <a:off x="5150020" y="3961671"/>
            <a:ext cx="5060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5C2BC32-ACE1-4AE9-B113-DFF96D612B03}"/>
              </a:ext>
            </a:extLst>
          </p:cNvPr>
          <p:cNvCxnSpPr>
            <a:cxnSpLocks/>
          </p:cNvCxnSpPr>
          <p:nvPr/>
        </p:nvCxnSpPr>
        <p:spPr>
          <a:xfrm flipV="1">
            <a:off x="5656057" y="3329610"/>
            <a:ext cx="469809" cy="6338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右大かっこ 75">
            <a:extLst>
              <a:ext uri="{FF2B5EF4-FFF2-40B4-BE49-F238E27FC236}">
                <a16:creationId xmlns:a16="http://schemas.microsoft.com/office/drawing/2014/main" id="{98911B8C-9D37-4C8E-99FF-020210798E0C}"/>
              </a:ext>
            </a:extLst>
          </p:cNvPr>
          <p:cNvSpPr/>
          <p:nvPr/>
        </p:nvSpPr>
        <p:spPr>
          <a:xfrm rot="5400000">
            <a:off x="5607026" y="3680543"/>
            <a:ext cx="46793" cy="116773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79D10D9-E4C2-44EC-AA2D-B6FC56662F6A}"/>
              </a:ext>
            </a:extLst>
          </p:cNvPr>
          <p:cNvSpPr txBox="1"/>
          <p:nvPr/>
        </p:nvSpPr>
        <p:spPr>
          <a:xfrm>
            <a:off x="5355500" y="4316470"/>
            <a:ext cx="579291" cy="275853"/>
          </a:xfrm>
          <a:prstGeom prst="rect">
            <a:avLst/>
          </a:prstGeom>
          <a:noFill/>
        </p:spPr>
        <p:txBody>
          <a:bodyPr wrap="none" rtlCol="0">
            <a:spAutoFit/>
          </a:bodyPr>
          <a:lstStyle/>
          <a:p>
            <a:r>
              <a:rPr lang="en-US" altLang="ja-JP" sz="1400" dirty="0" err="1"/>
              <a:t>ReLU</a:t>
            </a:r>
            <a:endParaRPr kumimoji="1" lang="ja-JP" altLang="en-US" sz="1400" dirty="0"/>
          </a:p>
        </p:txBody>
      </p:sp>
      <p:sp>
        <p:nvSpPr>
          <p:cNvPr id="78" name="正方形/長方形 77">
            <a:extLst>
              <a:ext uri="{FF2B5EF4-FFF2-40B4-BE49-F238E27FC236}">
                <a16:creationId xmlns:a16="http://schemas.microsoft.com/office/drawing/2014/main" id="{ECD92E2D-F921-4F36-BAD2-E01391027D46}"/>
              </a:ext>
            </a:extLst>
          </p:cNvPr>
          <p:cNvSpPr/>
          <p:nvPr/>
        </p:nvSpPr>
        <p:spPr>
          <a:xfrm>
            <a:off x="7360108" y="3073181"/>
            <a:ext cx="377005" cy="3770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5A0CBC8E-B1DB-4AA4-A808-9E3E77EFA7CD}"/>
              </a:ext>
            </a:extLst>
          </p:cNvPr>
          <p:cNvSpPr/>
          <p:nvPr/>
        </p:nvSpPr>
        <p:spPr>
          <a:xfrm>
            <a:off x="7468292" y="3181365"/>
            <a:ext cx="377005" cy="3770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正方形/長方形 79">
            <a:extLst>
              <a:ext uri="{FF2B5EF4-FFF2-40B4-BE49-F238E27FC236}">
                <a16:creationId xmlns:a16="http://schemas.microsoft.com/office/drawing/2014/main" id="{36C7D9F8-9BFB-4976-BBF1-6A473B072BA9}"/>
              </a:ext>
            </a:extLst>
          </p:cNvPr>
          <p:cNvSpPr/>
          <p:nvPr/>
        </p:nvSpPr>
        <p:spPr>
          <a:xfrm>
            <a:off x="7706680" y="3419753"/>
            <a:ext cx="377005" cy="3770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1" name="正方形/長方形 80">
            <a:extLst>
              <a:ext uri="{FF2B5EF4-FFF2-40B4-BE49-F238E27FC236}">
                <a16:creationId xmlns:a16="http://schemas.microsoft.com/office/drawing/2014/main" id="{2CA02F68-290E-4B9C-9987-5D0E3674A05B}"/>
              </a:ext>
            </a:extLst>
          </p:cNvPr>
          <p:cNvSpPr/>
          <p:nvPr/>
        </p:nvSpPr>
        <p:spPr>
          <a:xfrm>
            <a:off x="7814864" y="3527938"/>
            <a:ext cx="377005" cy="3770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右中かっこ 82">
            <a:extLst>
              <a:ext uri="{FF2B5EF4-FFF2-40B4-BE49-F238E27FC236}">
                <a16:creationId xmlns:a16="http://schemas.microsoft.com/office/drawing/2014/main" id="{02B944F6-3033-4DC0-806F-368217A25346}"/>
              </a:ext>
            </a:extLst>
          </p:cNvPr>
          <p:cNvSpPr/>
          <p:nvPr/>
        </p:nvSpPr>
        <p:spPr>
          <a:xfrm rot="7989950">
            <a:off x="7387873" y="3450830"/>
            <a:ext cx="162868" cy="6395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4" name="テキスト ボックス 83">
            <a:extLst>
              <a:ext uri="{FF2B5EF4-FFF2-40B4-BE49-F238E27FC236}">
                <a16:creationId xmlns:a16="http://schemas.microsoft.com/office/drawing/2014/main" id="{CFC0807A-0B03-4C28-8139-D3CABF542037}"/>
              </a:ext>
            </a:extLst>
          </p:cNvPr>
          <p:cNvSpPr txBox="1"/>
          <p:nvPr/>
        </p:nvSpPr>
        <p:spPr>
          <a:xfrm>
            <a:off x="7166533" y="3821143"/>
            <a:ext cx="343666" cy="275853"/>
          </a:xfrm>
          <a:prstGeom prst="rect">
            <a:avLst/>
          </a:prstGeom>
          <a:noFill/>
        </p:spPr>
        <p:txBody>
          <a:bodyPr wrap="none" rtlCol="0">
            <a:spAutoFit/>
          </a:bodyPr>
          <a:lstStyle/>
          <a:p>
            <a:r>
              <a:rPr kumimoji="1" lang="en-US" altLang="ja-JP" sz="1400" dirty="0"/>
              <a:t>30</a:t>
            </a:r>
            <a:endParaRPr kumimoji="1" lang="ja-JP" altLang="en-US" sz="1400" dirty="0"/>
          </a:p>
        </p:txBody>
      </p:sp>
      <p:sp>
        <p:nvSpPr>
          <p:cNvPr id="85" name="テキスト ボックス 84">
            <a:extLst>
              <a:ext uri="{FF2B5EF4-FFF2-40B4-BE49-F238E27FC236}">
                <a16:creationId xmlns:a16="http://schemas.microsoft.com/office/drawing/2014/main" id="{1711AFCB-2EA5-4EE2-A767-7FCDAEBC950D}"/>
              </a:ext>
            </a:extLst>
          </p:cNvPr>
          <p:cNvSpPr txBox="1"/>
          <p:nvPr/>
        </p:nvSpPr>
        <p:spPr>
          <a:xfrm>
            <a:off x="7838794" y="3307093"/>
            <a:ext cx="551009" cy="307777"/>
          </a:xfrm>
          <a:prstGeom prst="rect">
            <a:avLst/>
          </a:prstGeom>
          <a:noFill/>
        </p:spPr>
        <p:txBody>
          <a:bodyPr wrap="square" rtlCol="0">
            <a:spAutoFit/>
          </a:bodyPr>
          <a:lstStyle/>
          <a:p>
            <a:r>
              <a:rPr kumimoji="1" lang="en-US" altLang="ja-JP" sz="1400" dirty="0"/>
              <a:t>12</a:t>
            </a:r>
            <a:endParaRPr kumimoji="1" lang="ja-JP" altLang="en-US" sz="1400" dirty="0"/>
          </a:p>
        </p:txBody>
      </p:sp>
      <p:sp>
        <p:nvSpPr>
          <p:cNvPr id="86" name="テキスト ボックス 85">
            <a:extLst>
              <a:ext uri="{FF2B5EF4-FFF2-40B4-BE49-F238E27FC236}">
                <a16:creationId xmlns:a16="http://schemas.microsoft.com/office/drawing/2014/main" id="{342AF894-4FB2-49FA-8A05-08243E2F2BCB}"/>
              </a:ext>
            </a:extLst>
          </p:cNvPr>
          <p:cNvSpPr txBox="1"/>
          <p:nvPr/>
        </p:nvSpPr>
        <p:spPr>
          <a:xfrm rot="5400000">
            <a:off x="8123973" y="3577020"/>
            <a:ext cx="343667" cy="275853"/>
          </a:xfrm>
          <a:prstGeom prst="rect">
            <a:avLst/>
          </a:prstGeom>
          <a:noFill/>
        </p:spPr>
        <p:txBody>
          <a:bodyPr wrap="none" rtlCol="0">
            <a:spAutoFit/>
          </a:bodyPr>
          <a:lstStyle/>
          <a:p>
            <a:r>
              <a:rPr kumimoji="1" lang="en-US" altLang="ja-JP" sz="1400" dirty="0"/>
              <a:t>12</a:t>
            </a:r>
            <a:endParaRPr kumimoji="1" lang="ja-JP" altLang="en-US" sz="1400" dirty="0"/>
          </a:p>
        </p:txBody>
      </p:sp>
      <p:sp>
        <p:nvSpPr>
          <p:cNvPr id="96" name="テキスト ボックス 95">
            <a:extLst>
              <a:ext uri="{FF2B5EF4-FFF2-40B4-BE49-F238E27FC236}">
                <a16:creationId xmlns:a16="http://schemas.microsoft.com/office/drawing/2014/main" id="{0151710D-0350-4E4D-8D22-73BC0125BFB0}"/>
              </a:ext>
            </a:extLst>
          </p:cNvPr>
          <p:cNvSpPr txBox="1"/>
          <p:nvPr/>
        </p:nvSpPr>
        <p:spPr>
          <a:xfrm rot="2700000">
            <a:off x="2583491" y="3603197"/>
            <a:ext cx="326426" cy="275853"/>
          </a:xfrm>
          <a:prstGeom prst="rect">
            <a:avLst/>
          </a:prstGeom>
          <a:noFill/>
        </p:spPr>
        <p:txBody>
          <a:bodyPr wrap="none" rtlCol="0">
            <a:spAutoFit/>
          </a:bodyPr>
          <a:lstStyle/>
          <a:p>
            <a:r>
              <a:rPr kumimoji="1" lang="en-US" altLang="ja-JP" sz="1400" dirty="0"/>
              <a:t>…</a:t>
            </a:r>
            <a:endParaRPr kumimoji="1" lang="ja-JP" altLang="en-US" sz="1400" dirty="0"/>
          </a:p>
        </p:txBody>
      </p:sp>
      <p:sp>
        <p:nvSpPr>
          <p:cNvPr id="97" name="テキスト ボックス 96">
            <a:extLst>
              <a:ext uri="{FF2B5EF4-FFF2-40B4-BE49-F238E27FC236}">
                <a16:creationId xmlns:a16="http://schemas.microsoft.com/office/drawing/2014/main" id="{79EC6160-FF35-4FAD-8E84-FAD3B40C74FF}"/>
              </a:ext>
            </a:extLst>
          </p:cNvPr>
          <p:cNvSpPr txBox="1"/>
          <p:nvPr/>
        </p:nvSpPr>
        <p:spPr>
          <a:xfrm rot="2700000">
            <a:off x="7435323" y="3550646"/>
            <a:ext cx="326426" cy="275853"/>
          </a:xfrm>
          <a:prstGeom prst="rect">
            <a:avLst/>
          </a:prstGeom>
          <a:noFill/>
        </p:spPr>
        <p:txBody>
          <a:bodyPr wrap="none" rtlCol="0">
            <a:spAutoFit/>
          </a:bodyPr>
          <a:lstStyle/>
          <a:p>
            <a:r>
              <a:rPr kumimoji="1" lang="en-US" altLang="ja-JP" sz="1400" dirty="0"/>
              <a:t>…</a:t>
            </a:r>
            <a:endParaRPr kumimoji="1" lang="ja-JP" altLang="en-US" sz="1400" dirty="0"/>
          </a:p>
        </p:txBody>
      </p:sp>
      <p:sp>
        <p:nvSpPr>
          <p:cNvPr id="98" name="正方形/長方形 97">
            <a:extLst>
              <a:ext uri="{FF2B5EF4-FFF2-40B4-BE49-F238E27FC236}">
                <a16:creationId xmlns:a16="http://schemas.microsoft.com/office/drawing/2014/main" id="{31C11AFF-AA9E-4287-8027-EF0DF1A5C6CD}"/>
              </a:ext>
            </a:extLst>
          </p:cNvPr>
          <p:cNvSpPr/>
          <p:nvPr/>
        </p:nvSpPr>
        <p:spPr>
          <a:xfrm>
            <a:off x="6443930" y="2901486"/>
            <a:ext cx="693144" cy="69314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正方形/長方形 100">
            <a:extLst>
              <a:ext uri="{FF2B5EF4-FFF2-40B4-BE49-F238E27FC236}">
                <a16:creationId xmlns:a16="http://schemas.microsoft.com/office/drawing/2014/main" id="{AFC11D5B-DFE2-4E54-84AD-306FE755B49A}"/>
              </a:ext>
            </a:extLst>
          </p:cNvPr>
          <p:cNvSpPr/>
          <p:nvPr/>
        </p:nvSpPr>
        <p:spPr>
          <a:xfrm>
            <a:off x="6896043" y="3021931"/>
            <a:ext cx="165595" cy="16559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コネクタ 101">
            <a:extLst>
              <a:ext uri="{FF2B5EF4-FFF2-40B4-BE49-F238E27FC236}">
                <a16:creationId xmlns:a16="http://schemas.microsoft.com/office/drawing/2014/main" id="{453E04F4-1B40-427F-808D-68C4F737BD1B}"/>
              </a:ext>
            </a:extLst>
          </p:cNvPr>
          <p:cNvCxnSpPr>
            <a:cxnSpLocks/>
            <a:stCxn id="101" idx="0"/>
            <a:endCxn id="104" idx="0"/>
          </p:cNvCxnSpPr>
          <p:nvPr/>
        </p:nvCxnSpPr>
        <p:spPr>
          <a:xfrm>
            <a:off x="6978841" y="3021931"/>
            <a:ext cx="969664" cy="585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26087765-E542-4337-85C9-F81FC16101D7}"/>
              </a:ext>
            </a:extLst>
          </p:cNvPr>
          <p:cNvCxnSpPr>
            <a:cxnSpLocks/>
            <a:stCxn id="101" idx="2"/>
            <a:endCxn id="104" idx="2"/>
          </p:cNvCxnSpPr>
          <p:nvPr/>
        </p:nvCxnSpPr>
        <p:spPr>
          <a:xfrm>
            <a:off x="6978841" y="3187526"/>
            <a:ext cx="969664" cy="47846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正方形/長方形 103">
            <a:extLst>
              <a:ext uri="{FF2B5EF4-FFF2-40B4-BE49-F238E27FC236}">
                <a16:creationId xmlns:a16="http://schemas.microsoft.com/office/drawing/2014/main" id="{89D1D0C0-BDA4-4DCB-BD89-08AE7F3459AE}"/>
              </a:ext>
            </a:extLst>
          </p:cNvPr>
          <p:cNvSpPr/>
          <p:nvPr/>
        </p:nvSpPr>
        <p:spPr>
          <a:xfrm>
            <a:off x="7919360" y="3607701"/>
            <a:ext cx="58290" cy="5829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5" name="テキスト ボックス 104">
            <a:extLst>
              <a:ext uri="{FF2B5EF4-FFF2-40B4-BE49-F238E27FC236}">
                <a16:creationId xmlns:a16="http://schemas.microsoft.com/office/drawing/2014/main" id="{F446EDBE-A6BD-4494-BBEC-B1400A98DA7E}"/>
              </a:ext>
            </a:extLst>
          </p:cNvPr>
          <p:cNvSpPr txBox="1"/>
          <p:nvPr/>
        </p:nvSpPr>
        <p:spPr>
          <a:xfrm>
            <a:off x="6634230" y="2690508"/>
            <a:ext cx="343666"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106" name="テキスト ボックス 105">
            <a:extLst>
              <a:ext uri="{FF2B5EF4-FFF2-40B4-BE49-F238E27FC236}">
                <a16:creationId xmlns:a16="http://schemas.microsoft.com/office/drawing/2014/main" id="{3640EEC2-6501-4A34-839B-701D3B6CCA1F}"/>
              </a:ext>
            </a:extLst>
          </p:cNvPr>
          <p:cNvSpPr txBox="1"/>
          <p:nvPr/>
        </p:nvSpPr>
        <p:spPr>
          <a:xfrm rot="16200000">
            <a:off x="6392992" y="3099084"/>
            <a:ext cx="343667"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114" name="右大かっこ 113">
            <a:extLst>
              <a:ext uri="{FF2B5EF4-FFF2-40B4-BE49-F238E27FC236}">
                <a16:creationId xmlns:a16="http://schemas.microsoft.com/office/drawing/2014/main" id="{EB2A85D0-2F2C-4CC1-895D-D38D1D31D14A}"/>
              </a:ext>
            </a:extLst>
          </p:cNvPr>
          <p:cNvSpPr/>
          <p:nvPr/>
        </p:nvSpPr>
        <p:spPr>
          <a:xfrm rot="5400000">
            <a:off x="7326959" y="3273504"/>
            <a:ext cx="46793" cy="1973675"/>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15" name="テキスト ボックス 114">
            <a:extLst>
              <a:ext uri="{FF2B5EF4-FFF2-40B4-BE49-F238E27FC236}">
                <a16:creationId xmlns:a16="http://schemas.microsoft.com/office/drawing/2014/main" id="{3AE48C61-09F5-436E-ABA8-9D79DECF019A}"/>
              </a:ext>
            </a:extLst>
          </p:cNvPr>
          <p:cNvSpPr txBox="1"/>
          <p:nvPr/>
        </p:nvSpPr>
        <p:spPr>
          <a:xfrm>
            <a:off x="7002605" y="4316470"/>
            <a:ext cx="717218" cy="275853"/>
          </a:xfrm>
          <a:prstGeom prst="rect">
            <a:avLst/>
          </a:prstGeom>
          <a:noFill/>
        </p:spPr>
        <p:txBody>
          <a:bodyPr wrap="none" rtlCol="0">
            <a:spAutoFit/>
          </a:bodyPr>
          <a:lstStyle/>
          <a:p>
            <a:r>
              <a:rPr lang="en-US" altLang="ja-JP" sz="1400" dirty="0"/>
              <a:t>Pooling</a:t>
            </a:r>
            <a:endParaRPr kumimoji="1" lang="ja-JP" altLang="en-US" sz="1400" dirty="0"/>
          </a:p>
        </p:txBody>
      </p:sp>
      <p:sp>
        <p:nvSpPr>
          <p:cNvPr id="113" name="正方形/長方形 112">
            <a:extLst>
              <a:ext uri="{FF2B5EF4-FFF2-40B4-BE49-F238E27FC236}">
                <a16:creationId xmlns:a16="http://schemas.microsoft.com/office/drawing/2014/main" id="{8AAF4F3D-D0A2-47BA-8F9A-DEA70D6C61C8}"/>
              </a:ext>
            </a:extLst>
          </p:cNvPr>
          <p:cNvSpPr/>
          <p:nvPr/>
        </p:nvSpPr>
        <p:spPr>
          <a:xfrm>
            <a:off x="8888214" y="2734189"/>
            <a:ext cx="301059" cy="139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48A56580-D66C-4590-A347-93191EFF9A06}"/>
              </a:ext>
            </a:extLst>
          </p:cNvPr>
          <p:cNvSpPr/>
          <p:nvPr/>
        </p:nvSpPr>
        <p:spPr>
          <a:xfrm>
            <a:off x="8942527" y="2775899"/>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CEC8E320-A082-4D3B-8314-064CFC138AFC}"/>
              </a:ext>
            </a:extLst>
          </p:cNvPr>
          <p:cNvSpPr/>
          <p:nvPr/>
        </p:nvSpPr>
        <p:spPr>
          <a:xfrm>
            <a:off x="8942527" y="3008981"/>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399936AD-59E4-4C02-802A-79F72AB5083F}"/>
              </a:ext>
            </a:extLst>
          </p:cNvPr>
          <p:cNvSpPr/>
          <p:nvPr/>
        </p:nvSpPr>
        <p:spPr>
          <a:xfrm>
            <a:off x="8942527" y="3255510"/>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1" name="楕円 120">
            <a:extLst>
              <a:ext uri="{FF2B5EF4-FFF2-40B4-BE49-F238E27FC236}">
                <a16:creationId xmlns:a16="http://schemas.microsoft.com/office/drawing/2014/main" id="{E91ED2E0-BEAD-4BC8-9CFB-BA9A09F3E988}"/>
              </a:ext>
            </a:extLst>
          </p:cNvPr>
          <p:cNvSpPr/>
          <p:nvPr/>
        </p:nvSpPr>
        <p:spPr>
          <a:xfrm>
            <a:off x="8942527" y="3878555"/>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2" name="テキスト ボックス 121">
            <a:extLst>
              <a:ext uri="{FF2B5EF4-FFF2-40B4-BE49-F238E27FC236}">
                <a16:creationId xmlns:a16="http://schemas.microsoft.com/office/drawing/2014/main" id="{407B97BF-A840-4868-B41B-658B14A64CB9}"/>
              </a:ext>
            </a:extLst>
          </p:cNvPr>
          <p:cNvSpPr txBox="1"/>
          <p:nvPr/>
        </p:nvSpPr>
        <p:spPr>
          <a:xfrm rot="5400000">
            <a:off x="8892072" y="3525322"/>
            <a:ext cx="326426" cy="275853"/>
          </a:xfrm>
          <a:prstGeom prst="rect">
            <a:avLst/>
          </a:prstGeom>
          <a:noFill/>
        </p:spPr>
        <p:txBody>
          <a:bodyPr wrap="none" rtlCol="0">
            <a:spAutoFit/>
          </a:bodyPr>
          <a:lstStyle/>
          <a:p>
            <a:r>
              <a:rPr kumimoji="1" lang="en-US" altLang="ja-JP" sz="1400" dirty="0"/>
              <a:t>…</a:t>
            </a:r>
            <a:endParaRPr kumimoji="1" lang="ja-JP" altLang="en-US" sz="1400" dirty="0"/>
          </a:p>
        </p:txBody>
      </p:sp>
      <p:cxnSp>
        <p:nvCxnSpPr>
          <p:cNvPr id="118" name="直線コネクタ 117">
            <a:extLst>
              <a:ext uri="{FF2B5EF4-FFF2-40B4-BE49-F238E27FC236}">
                <a16:creationId xmlns:a16="http://schemas.microsoft.com/office/drawing/2014/main" id="{E2BE6334-24B1-4D7B-AAC0-4D74B550913E}"/>
              </a:ext>
            </a:extLst>
          </p:cNvPr>
          <p:cNvCxnSpPr>
            <a:cxnSpLocks/>
            <a:endCxn id="116" idx="2"/>
          </p:cNvCxnSpPr>
          <p:nvPr/>
        </p:nvCxnSpPr>
        <p:spPr>
          <a:xfrm flipV="1">
            <a:off x="8592769" y="2872115"/>
            <a:ext cx="349758" cy="264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90096891-C1EE-4DE2-8B01-2A15E6A1B98E}"/>
              </a:ext>
            </a:extLst>
          </p:cNvPr>
          <p:cNvCxnSpPr>
            <a:cxnSpLocks/>
            <a:endCxn id="116" idx="2"/>
          </p:cNvCxnSpPr>
          <p:nvPr/>
        </p:nvCxnSpPr>
        <p:spPr>
          <a:xfrm flipV="1">
            <a:off x="8588830" y="2872115"/>
            <a:ext cx="353697" cy="329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7F6C66B6-6D21-41E3-963D-3E75680048C6}"/>
              </a:ext>
            </a:extLst>
          </p:cNvPr>
          <p:cNvCxnSpPr>
            <a:cxnSpLocks/>
            <a:endCxn id="116" idx="2"/>
          </p:cNvCxnSpPr>
          <p:nvPr/>
        </p:nvCxnSpPr>
        <p:spPr>
          <a:xfrm flipV="1">
            <a:off x="8588829" y="2872115"/>
            <a:ext cx="353698" cy="39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0CDBC85C-3517-4D9A-A1A2-F44079BF771A}"/>
              </a:ext>
            </a:extLst>
          </p:cNvPr>
          <p:cNvCxnSpPr>
            <a:cxnSpLocks/>
            <a:endCxn id="119" idx="2"/>
          </p:cNvCxnSpPr>
          <p:nvPr/>
        </p:nvCxnSpPr>
        <p:spPr>
          <a:xfrm flipV="1">
            <a:off x="8599829" y="3105197"/>
            <a:ext cx="342698" cy="365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D2B6F2D3-19FD-427F-8F6C-24A5ABD58DD4}"/>
              </a:ext>
            </a:extLst>
          </p:cNvPr>
          <p:cNvCxnSpPr>
            <a:cxnSpLocks/>
          </p:cNvCxnSpPr>
          <p:nvPr/>
        </p:nvCxnSpPr>
        <p:spPr>
          <a:xfrm flipV="1">
            <a:off x="8588828" y="3114451"/>
            <a:ext cx="353699" cy="425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B6E84D82-33EC-4704-B0E9-75465456E31D}"/>
              </a:ext>
            </a:extLst>
          </p:cNvPr>
          <p:cNvCxnSpPr>
            <a:cxnSpLocks/>
            <a:endCxn id="119" idx="2"/>
          </p:cNvCxnSpPr>
          <p:nvPr/>
        </p:nvCxnSpPr>
        <p:spPr>
          <a:xfrm flipV="1">
            <a:off x="8599899" y="3105197"/>
            <a:ext cx="342628" cy="49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6A0A8D0C-EA0F-4090-9492-EDCFAC0FD113}"/>
              </a:ext>
            </a:extLst>
          </p:cNvPr>
          <p:cNvCxnSpPr>
            <a:cxnSpLocks/>
            <a:endCxn id="119" idx="2"/>
          </p:cNvCxnSpPr>
          <p:nvPr/>
        </p:nvCxnSpPr>
        <p:spPr>
          <a:xfrm>
            <a:off x="8592768" y="3084872"/>
            <a:ext cx="349759" cy="2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F31A73A2-7418-41D2-9EB5-023FD43B3F37}"/>
              </a:ext>
            </a:extLst>
          </p:cNvPr>
          <p:cNvCxnSpPr>
            <a:cxnSpLocks/>
            <a:endCxn id="119" idx="2"/>
          </p:cNvCxnSpPr>
          <p:nvPr/>
        </p:nvCxnSpPr>
        <p:spPr>
          <a:xfrm>
            <a:off x="8592768" y="3044222"/>
            <a:ext cx="349759" cy="6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EEAFE401-09BF-4EA3-8164-7CFC34C664CB}"/>
              </a:ext>
            </a:extLst>
          </p:cNvPr>
          <p:cNvCxnSpPr>
            <a:cxnSpLocks/>
            <a:endCxn id="119" idx="2"/>
          </p:cNvCxnSpPr>
          <p:nvPr/>
        </p:nvCxnSpPr>
        <p:spPr>
          <a:xfrm>
            <a:off x="8599829" y="3004302"/>
            <a:ext cx="342698" cy="100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67EAFD5C-D931-4E5E-BF4B-DEEEBB804552}"/>
              </a:ext>
            </a:extLst>
          </p:cNvPr>
          <p:cNvCxnSpPr>
            <a:cxnSpLocks/>
            <a:endCxn id="120" idx="2"/>
          </p:cNvCxnSpPr>
          <p:nvPr/>
        </p:nvCxnSpPr>
        <p:spPr>
          <a:xfrm>
            <a:off x="8593533" y="3329172"/>
            <a:ext cx="348994" cy="225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C9903787-63CB-4ED0-825C-173BCDF30D05}"/>
              </a:ext>
            </a:extLst>
          </p:cNvPr>
          <p:cNvCxnSpPr>
            <a:cxnSpLocks/>
            <a:endCxn id="120" idx="2"/>
          </p:cNvCxnSpPr>
          <p:nvPr/>
        </p:nvCxnSpPr>
        <p:spPr>
          <a:xfrm>
            <a:off x="8593533" y="3288522"/>
            <a:ext cx="348994" cy="63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86CD28F-7867-4FF6-A3C9-ECDD11544CC6}"/>
              </a:ext>
            </a:extLst>
          </p:cNvPr>
          <p:cNvCxnSpPr>
            <a:cxnSpLocks/>
            <a:endCxn id="120" idx="2"/>
          </p:cNvCxnSpPr>
          <p:nvPr/>
        </p:nvCxnSpPr>
        <p:spPr>
          <a:xfrm>
            <a:off x="8600594" y="3248602"/>
            <a:ext cx="341933" cy="1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右大かっこ 151">
            <a:extLst>
              <a:ext uri="{FF2B5EF4-FFF2-40B4-BE49-F238E27FC236}">
                <a16:creationId xmlns:a16="http://schemas.microsoft.com/office/drawing/2014/main" id="{A0ED3FF2-3836-4C35-9DA4-EBF5D56B7FEA}"/>
              </a:ext>
            </a:extLst>
          </p:cNvPr>
          <p:cNvSpPr/>
          <p:nvPr/>
        </p:nvSpPr>
        <p:spPr>
          <a:xfrm rot="5400000">
            <a:off x="8945913" y="3772418"/>
            <a:ext cx="65837" cy="993128"/>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53" name="テキスト ボックス 152">
            <a:extLst>
              <a:ext uri="{FF2B5EF4-FFF2-40B4-BE49-F238E27FC236}">
                <a16:creationId xmlns:a16="http://schemas.microsoft.com/office/drawing/2014/main" id="{3A88940C-C09E-4E27-A80A-00245959D0D5}"/>
              </a:ext>
            </a:extLst>
          </p:cNvPr>
          <p:cNvSpPr txBox="1"/>
          <p:nvPr/>
        </p:nvSpPr>
        <p:spPr>
          <a:xfrm>
            <a:off x="8635637" y="4316470"/>
            <a:ext cx="764953" cy="523220"/>
          </a:xfrm>
          <a:prstGeom prst="rect">
            <a:avLst/>
          </a:prstGeom>
          <a:noFill/>
        </p:spPr>
        <p:txBody>
          <a:bodyPr wrap="none" rtlCol="0">
            <a:spAutoFit/>
          </a:bodyPr>
          <a:lstStyle/>
          <a:p>
            <a:r>
              <a:rPr lang="en-US" altLang="ja-JP" sz="1400" dirty="0"/>
              <a:t>Affine/</a:t>
            </a:r>
          </a:p>
          <a:p>
            <a:r>
              <a:rPr kumimoji="1" lang="en-US" altLang="ja-JP" sz="1400" dirty="0" err="1"/>
              <a:t>ReLU</a:t>
            </a:r>
            <a:endParaRPr kumimoji="1" lang="ja-JP" altLang="en-US" sz="1400" dirty="0"/>
          </a:p>
        </p:txBody>
      </p:sp>
      <p:sp>
        <p:nvSpPr>
          <p:cNvPr id="154" name="正方形/長方形 153">
            <a:extLst>
              <a:ext uri="{FF2B5EF4-FFF2-40B4-BE49-F238E27FC236}">
                <a16:creationId xmlns:a16="http://schemas.microsoft.com/office/drawing/2014/main" id="{1C233C1B-B35D-4524-AFF4-AF03BFCF73DE}"/>
              </a:ext>
            </a:extLst>
          </p:cNvPr>
          <p:cNvSpPr/>
          <p:nvPr/>
        </p:nvSpPr>
        <p:spPr>
          <a:xfrm>
            <a:off x="10012493" y="2733307"/>
            <a:ext cx="301059" cy="139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5" name="楕円 154">
            <a:extLst>
              <a:ext uri="{FF2B5EF4-FFF2-40B4-BE49-F238E27FC236}">
                <a16:creationId xmlns:a16="http://schemas.microsoft.com/office/drawing/2014/main" id="{8F97E62C-F406-45D5-BE47-477A0CE518F8}"/>
              </a:ext>
            </a:extLst>
          </p:cNvPr>
          <p:cNvSpPr/>
          <p:nvPr/>
        </p:nvSpPr>
        <p:spPr>
          <a:xfrm>
            <a:off x="10066806" y="2775017"/>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6" name="楕円 155">
            <a:extLst>
              <a:ext uri="{FF2B5EF4-FFF2-40B4-BE49-F238E27FC236}">
                <a16:creationId xmlns:a16="http://schemas.microsoft.com/office/drawing/2014/main" id="{CED5971E-7776-498D-B71F-1535B9A958B4}"/>
              </a:ext>
            </a:extLst>
          </p:cNvPr>
          <p:cNvSpPr/>
          <p:nvPr/>
        </p:nvSpPr>
        <p:spPr>
          <a:xfrm>
            <a:off x="10066806" y="3008099"/>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631DBA1D-629A-46A0-8E68-DA1C7BC7A9CE}"/>
              </a:ext>
            </a:extLst>
          </p:cNvPr>
          <p:cNvSpPr/>
          <p:nvPr/>
        </p:nvSpPr>
        <p:spPr>
          <a:xfrm>
            <a:off x="10066806" y="3254628"/>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887BD0F6-14CD-46AE-B93C-46CFFE6AE1A3}"/>
              </a:ext>
            </a:extLst>
          </p:cNvPr>
          <p:cNvSpPr/>
          <p:nvPr/>
        </p:nvSpPr>
        <p:spPr>
          <a:xfrm>
            <a:off x="10066806" y="3877673"/>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9" name="テキスト ボックス 158">
            <a:extLst>
              <a:ext uri="{FF2B5EF4-FFF2-40B4-BE49-F238E27FC236}">
                <a16:creationId xmlns:a16="http://schemas.microsoft.com/office/drawing/2014/main" id="{F95809F4-36A6-4071-A0B6-513B39C30B03}"/>
              </a:ext>
            </a:extLst>
          </p:cNvPr>
          <p:cNvSpPr txBox="1"/>
          <p:nvPr/>
        </p:nvSpPr>
        <p:spPr>
          <a:xfrm rot="5400000">
            <a:off x="10016351" y="3524440"/>
            <a:ext cx="326426" cy="275853"/>
          </a:xfrm>
          <a:prstGeom prst="rect">
            <a:avLst/>
          </a:prstGeom>
          <a:noFill/>
        </p:spPr>
        <p:txBody>
          <a:bodyPr wrap="none" rtlCol="0">
            <a:spAutoFit/>
          </a:bodyPr>
          <a:lstStyle/>
          <a:p>
            <a:r>
              <a:rPr kumimoji="1" lang="en-US" altLang="ja-JP" sz="1400" dirty="0"/>
              <a:t>…</a:t>
            </a:r>
            <a:endParaRPr kumimoji="1" lang="ja-JP" altLang="en-US" sz="1400" dirty="0"/>
          </a:p>
        </p:txBody>
      </p:sp>
      <p:cxnSp>
        <p:nvCxnSpPr>
          <p:cNvPr id="160" name="直線コネクタ 159">
            <a:extLst>
              <a:ext uri="{FF2B5EF4-FFF2-40B4-BE49-F238E27FC236}">
                <a16:creationId xmlns:a16="http://schemas.microsoft.com/office/drawing/2014/main" id="{98124694-3143-4C13-8A71-42B1469F331D}"/>
              </a:ext>
            </a:extLst>
          </p:cNvPr>
          <p:cNvCxnSpPr>
            <a:cxnSpLocks/>
            <a:endCxn id="155" idx="2"/>
          </p:cNvCxnSpPr>
          <p:nvPr/>
        </p:nvCxnSpPr>
        <p:spPr>
          <a:xfrm flipV="1">
            <a:off x="9717048" y="2871233"/>
            <a:ext cx="349758" cy="264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C10893FC-BBF8-4141-8E94-50219EA1DFBF}"/>
              </a:ext>
            </a:extLst>
          </p:cNvPr>
          <p:cNvCxnSpPr>
            <a:cxnSpLocks/>
            <a:endCxn id="155" idx="2"/>
          </p:cNvCxnSpPr>
          <p:nvPr/>
        </p:nvCxnSpPr>
        <p:spPr>
          <a:xfrm flipV="1">
            <a:off x="9713109" y="2871233"/>
            <a:ext cx="353697" cy="329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6B71E9B3-6863-4EEB-B691-4D134B98C089}"/>
              </a:ext>
            </a:extLst>
          </p:cNvPr>
          <p:cNvCxnSpPr>
            <a:cxnSpLocks/>
            <a:endCxn id="155" idx="2"/>
          </p:cNvCxnSpPr>
          <p:nvPr/>
        </p:nvCxnSpPr>
        <p:spPr>
          <a:xfrm flipV="1">
            <a:off x="9713108" y="2871233"/>
            <a:ext cx="353698" cy="39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F20F90B2-F750-4726-B4AA-7B4D96C219F0}"/>
              </a:ext>
            </a:extLst>
          </p:cNvPr>
          <p:cNvCxnSpPr>
            <a:cxnSpLocks/>
            <a:endCxn id="156" idx="2"/>
          </p:cNvCxnSpPr>
          <p:nvPr/>
        </p:nvCxnSpPr>
        <p:spPr>
          <a:xfrm flipV="1">
            <a:off x="9724108" y="3104315"/>
            <a:ext cx="342698" cy="365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51BEB59D-6FBA-4AE5-A973-694226C65D7A}"/>
              </a:ext>
            </a:extLst>
          </p:cNvPr>
          <p:cNvCxnSpPr>
            <a:cxnSpLocks/>
          </p:cNvCxnSpPr>
          <p:nvPr/>
        </p:nvCxnSpPr>
        <p:spPr>
          <a:xfrm flipV="1">
            <a:off x="9713107" y="3113569"/>
            <a:ext cx="353699" cy="425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FB3D91C-89CC-4E10-BC73-A7B2A4BFEEE5}"/>
              </a:ext>
            </a:extLst>
          </p:cNvPr>
          <p:cNvCxnSpPr>
            <a:cxnSpLocks/>
            <a:endCxn id="156" idx="2"/>
          </p:cNvCxnSpPr>
          <p:nvPr/>
        </p:nvCxnSpPr>
        <p:spPr>
          <a:xfrm flipV="1">
            <a:off x="9724178" y="3104315"/>
            <a:ext cx="342628" cy="49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31DC7D3E-D862-4764-9866-F08AE2AA7607}"/>
              </a:ext>
            </a:extLst>
          </p:cNvPr>
          <p:cNvCxnSpPr>
            <a:cxnSpLocks/>
            <a:endCxn id="156" idx="2"/>
          </p:cNvCxnSpPr>
          <p:nvPr/>
        </p:nvCxnSpPr>
        <p:spPr>
          <a:xfrm>
            <a:off x="9717047" y="3083990"/>
            <a:ext cx="349759" cy="2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DF6E9438-1DC9-44AF-AE09-F7DE4CEFAF48}"/>
              </a:ext>
            </a:extLst>
          </p:cNvPr>
          <p:cNvCxnSpPr>
            <a:cxnSpLocks/>
            <a:endCxn id="156" idx="2"/>
          </p:cNvCxnSpPr>
          <p:nvPr/>
        </p:nvCxnSpPr>
        <p:spPr>
          <a:xfrm>
            <a:off x="9717047" y="3043340"/>
            <a:ext cx="349759" cy="6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F0411E80-9247-458B-9F88-BCAA8BE5E815}"/>
              </a:ext>
            </a:extLst>
          </p:cNvPr>
          <p:cNvCxnSpPr>
            <a:cxnSpLocks/>
            <a:endCxn id="156" idx="2"/>
          </p:cNvCxnSpPr>
          <p:nvPr/>
        </p:nvCxnSpPr>
        <p:spPr>
          <a:xfrm>
            <a:off x="9724108" y="3003420"/>
            <a:ext cx="342698" cy="100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2FD0FF6-CABB-4E82-A029-5BC8BCBBB9D1}"/>
              </a:ext>
            </a:extLst>
          </p:cNvPr>
          <p:cNvCxnSpPr>
            <a:cxnSpLocks/>
            <a:endCxn id="157" idx="2"/>
          </p:cNvCxnSpPr>
          <p:nvPr/>
        </p:nvCxnSpPr>
        <p:spPr>
          <a:xfrm>
            <a:off x="9717812" y="3328290"/>
            <a:ext cx="348994" cy="225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15614393-00E8-4613-8A69-31D75BA20067}"/>
              </a:ext>
            </a:extLst>
          </p:cNvPr>
          <p:cNvCxnSpPr>
            <a:cxnSpLocks/>
            <a:endCxn id="157" idx="2"/>
          </p:cNvCxnSpPr>
          <p:nvPr/>
        </p:nvCxnSpPr>
        <p:spPr>
          <a:xfrm>
            <a:off x="9717812" y="3287640"/>
            <a:ext cx="348994" cy="63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E0CEB01C-AD39-45F7-A6A2-1B4C973050FB}"/>
              </a:ext>
            </a:extLst>
          </p:cNvPr>
          <p:cNvCxnSpPr>
            <a:cxnSpLocks/>
            <a:endCxn id="157" idx="2"/>
          </p:cNvCxnSpPr>
          <p:nvPr/>
        </p:nvCxnSpPr>
        <p:spPr>
          <a:xfrm>
            <a:off x="9724873" y="3247720"/>
            <a:ext cx="341933" cy="1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右大かっこ 171">
            <a:extLst>
              <a:ext uri="{FF2B5EF4-FFF2-40B4-BE49-F238E27FC236}">
                <a16:creationId xmlns:a16="http://schemas.microsoft.com/office/drawing/2014/main" id="{6D8A0F7C-ACF8-491C-99AA-D83CE566E113}"/>
              </a:ext>
            </a:extLst>
          </p:cNvPr>
          <p:cNvSpPr/>
          <p:nvPr/>
        </p:nvSpPr>
        <p:spPr>
          <a:xfrm rot="5400000">
            <a:off x="10070192" y="3771536"/>
            <a:ext cx="65837" cy="993128"/>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73" name="テキスト ボックス 172">
            <a:extLst>
              <a:ext uri="{FF2B5EF4-FFF2-40B4-BE49-F238E27FC236}">
                <a16:creationId xmlns:a16="http://schemas.microsoft.com/office/drawing/2014/main" id="{54FBC78B-DACD-436E-96D6-A39CEA1C0381}"/>
              </a:ext>
            </a:extLst>
          </p:cNvPr>
          <p:cNvSpPr txBox="1"/>
          <p:nvPr/>
        </p:nvSpPr>
        <p:spPr>
          <a:xfrm>
            <a:off x="9759916" y="4315588"/>
            <a:ext cx="865943" cy="523220"/>
          </a:xfrm>
          <a:prstGeom prst="rect">
            <a:avLst/>
          </a:prstGeom>
          <a:noFill/>
        </p:spPr>
        <p:txBody>
          <a:bodyPr wrap="none" rtlCol="0">
            <a:spAutoFit/>
          </a:bodyPr>
          <a:lstStyle/>
          <a:p>
            <a:r>
              <a:rPr lang="en-US" altLang="ja-JP" sz="1400" dirty="0"/>
              <a:t>Affine/</a:t>
            </a:r>
          </a:p>
          <a:p>
            <a:r>
              <a:rPr kumimoji="1" lang="en-US" altLang="ja-JP" sz="1400" dirty="0" err="1"/>
              <a:t>Softmax</a:t>
            </a:r>
            <a:endParaRPr kumimoji="1" lang="ja-JP" altLang="en-US" sz="1400" dirty="0"/>
          </a:p>
        </p:txBody>
      </p:sp>
      <p:sp>
        <p:nvSpPr>
          <p:cNvPr id="175" name="右中かっこ 174">
            <a:extLst>
              <a:ext uri="{FF2B5EF4-FFF2-40B4-BE49-F238E27FC236}">
                <a16:creationId xmlns:a16="http://schemas.microsoft.com/office/drawing/2014/main" id="{242CD37A-99DA-4DF2-9CCB-AC867822E8C6}"/>
              </a:ext>
            </a:extLst>
          </p:cNvPr>
          <p:cNvSpPr/>
          <p:nvPr/>
        </p:nvSpPr>
        <p:spPr>
          <a:xfrm>
            <a:off x="9238439" y="2828434"/>
            <a:ext cx="60113" cy="12203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76" name="右中かっこ 175">
            <a:extLst>
              <a:ext uri="{FF2B5EF4-FFF2-40B4-BE49-F238E27FC236}">
                <a16:creationId xmlns:a16="http://schemas.microsoft.com/office/drawing/2014/main" id="{CFE83737-6749-4626-B92E-B7C8FE26F94F}"/>
              </a:ext>
            </a:extLst>
          </p:cNvPr>
          <p:cNvSpPr/>
          <p:nvPr/>
        </p:nvSpPr>
        <p:spPr>
          <a:xfrm>
            <a:off x="10371741" y="2828433"/>
            <a:ext cx="60113" cy="12203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77" name="テキスト ボックス 176">
            <a:extLst>
              <a:ext uri="{FF2B5EF4-FFF2-40B4-BE49-F238E27FC236}">
                <a16:creationId xmlns:a16="http://schemas.microsoft.com/office/drawing/2014/main" id="{B9544479-88DB-4F26-BE8A-9D029422F7E0}"/>
              </a:ext>
            </a:extLst>
          </p:cNvPr>
          <p:cNvSpPr txBox="1"/>
          <p:nvPr/>
        </p:nvSpPr>
        <p:spPr>
          <a:xfrm rot="5400000">
            <a:off x="9169291" y="3284713"/>
            <a:ext cx="482824" cy="307777"/>
          </a:xfrm>
          <a:prstGeom prst="rect">
            <a:avLst/>
          </a:prstGeom>
          <a:noFill/>
        </p:spPr>
        <p:txBody>
          <a:bodyPr wrap="square" rtlCol="0">
            <a:spAutoFit/>
          </a:bodyPr>
          <a:lstStyle/>
          <a:p>
            <a:r>
              <a:rPr lang="en-US" altLang="ja-JP" sz="1400" dirty="0"/>
              <a:t>100</a:t>
            </a:r>
            <a:endParaRPr kumimoji="1" lang="ja-JP" altLang="en-US" sz="1400" dirty="0"/>
          </a:p>
        </p:txBody>
      </p:sp>
      <p:sp>
        <p:nvSpPr>
          <p:cNvPr id="178" name="テキスト ボックス 177">
            <a:extLst>
              <a:ext uri="{FF2B5EF4-FFF2-40B4-BE49-F238E27FC236}">
                <a16:creationId xmlns:a16="http://schemas.microsoft.com/office/drawing/2014/main" id="{7B954589-0D93-4394-9EC6-4529FCFC52A6}"/>
              </a:ext>
            </a:extLst>
          </p:cNvPr>
          <p:cNvSpPr txBox="1"/>
          <p:nvPr/>
        </p:nvSpPr>
        <p:spPr>
          <a:xfrm rot="5400000">
            <a:off x="10300288" y="3317153"/>
            <a:ext cx="482824" cy="307777"/>
          </a:xfrm>
          <a:prstGeom prst="rect">
            <a:avLst/>
          </a:prstGeom>
          <a:noFill/>
        </p:spPr>
        <p:txBody>
          <a:bodyPr wrap="square" rtlCol="0">
            <a:spAutoFit/>
          </a:bodyPr>
          <a:lstStyle/>
          <a:p>
            <a:r>
              <a:rPr lang="en-US" altLang="ja-JP" sz="1400" dirty="0"/>
              <a:t>10</a:t>
            </a:r>
            <a:endParaRPr kumimoji="1" lang="ja-JP" altLang="en-US" sz="1400" dirty="0"/>
          </a:p>
        </p:txBody>
      </p:sp>
      <p:sp>
        <p:nvSpPr>
          <p:cNvPr id="1041" name="タイトル 1040">
            <a:extLst>
              <a:ext uri="{FF2B5EF4-FFF2-40B4-BE49-F238E27FC236}">
                <a16:creationId xmlns:a16="http://schemas.microsoft.com/office/drawing/2014/main" id="{CEE7B516-BE25-411B-9C73-7A664156DDCA}"/>
              </a:ext>
            </a:extLst>
          </p:cNvPr>
          <p:cNvSpPr>
            <a:spLocks noGrp="1"/>
          </p:cNvSpPr>
          <p:nvPr>
            <p:ph type="title"/>
          </p:nvPr>
        </p:nvSpPr>
        <p:spPr/>
        <p:txBody>
          <a:bodyPr/>
          <a:lstStyle/>
          <a:p>
            <a:r>
              <a:rPr lang="ja-JP" altLang="en-US" dirty="0"/>
              <a:t>評価に用いる畳み込みニューラルネットワークの構成</a:t>
            </a:r>
            <a:endParaRPr kumimoji="1" lang="ja-JP" altLang="en-US" dirty="0"/>
          </a:p>
        </p:txBody>
      </p:sp>
    </p:spTree>
    <p:extLst>
      <p:ext uri="{BB962C8B-B14F-4D97-AF65-F5344CB8AC3E}">
        <p14:creationId xmlns:p14="http://schemas.microsoft.com/office/powerpoint/2010/main" val="703010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digit_recognition_CNN.py</a:t>
            </a:r>
            <a:r>
              <a:rPr lang="ja-JP" altLang="en-US" dirty="0"/>
              <a:t>の概要</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24</a:t>
            </a:fld>
            <a:endParaRPr kumimoji="1" lang="ja-JP" altLang="en-US"/>
          </a:p>
        </p:txBody>
      </p:sp>
      <p:grpSp>
        <p:nvGrpSpPr>
          <p:cNvPr id="17" name="グループ化 16"/>
          <p:cNvGrpSpPr/>
          <p:nvPr/>
        </p:nvGrpSpPr>
        <p:grpSpPr>
          <a:xfrm>
            <a:off x="983901" y="1805809"/>
            <a:ext cx="1527466" cy="1140859"/>
            <a:chOff x="2002028" y="1772718"/>
            <a:chExt cx="1527466" cy="1140859"/>
          </a:xfrm>
        </p:grpSpPr>
        <p:sp>
          <p:nvSpPr>
            <p:cNvPr id="9" name="フローチャート: 手作業 8"/>
            <p:cNvSpPr/>
            <p:nvPr/>
          </p:nvSpPr>
          <p:spPr>
            <a:xfrm rot="16200000">
              <a:off x="2195331" y="1579415"/>
              <a:ext cx="1140859" cy="1527466"/>
            </a:xfrm>
            <a:prstGeom prst="flowChartManualOperation">
              <a:avLst/>
            </a:prstGeom>
            <a:gradFill>
              <a:gsLst>
                <a:gs pos="0">
                  <a:schemeClr val="accent3">
                    <a:lumMod val="110000"/>
                    <a:satMod val="105000"/>
                    <a:tint val="67000"/>
                  </a:schemeClr>
                </a:gs>
                <a:gs pos="50000">
                  <a:schemeClr val="bg1">
                    <a:lumMod val="95000"/>
                  </a:schemeClr>
                </a:gs>
                <a:gs pos="100000">
                  <a:schemeClr val="bg1">
                    <a:lumMod val="85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2052" name="Picture 4" descr="Image result for 手書き数字"/>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097324" y="2003916"/>
              <a:ext cx="1336872" cy="678463"/>
            </a:xfrm>
            <a:prstGeom prst="rect">
              <a:avLst/>
            </a:prstGeom>
            <a:noFill/>
            <a:extLst>
              <a:ext uri="{909E8E84-426E-40DD-AFC4-6F175D3DCCD1}">
                <a14:hiddenFill xmlns:a14="http://schemas.microsoft.com/office/drawing/2010/main">
                  <a:solidFill>
                    <a:srgbClr val="FFFFFF"/>
                  </a:solidFill>
                </a14:hiddenFill>
              </a:ext>
            </a:extLst>
          </p:spPr>
        </p:pic>
        <p:sp>
          <p:nvSpPr>
            <p:cNvPr id="12" name="角丸四角形 11"/>
            <p:cNvSpPr/>
            <p:nvPr/>
          </p:nvSpPr>
          <p:spPr>
            <a:xfrm>
              <a:off x="2296391" y="2343148"/>
              <a:ext cx="339231" cy="339231"/>
            </a:xfrm>
            <a:prstGeom prst="round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1395391" y="3319099"/>
            <a:ext cx="646331" cy="369332"/>
          </a:xfrm>
          <a:prstGeom prst="rect">
            <a:avLst/>
          </a:prstGeom>
          <a:noFill/>
        </p:spPr>
        <p:txBody>
          <a:bodyPr wrap="none" rtlCol="0">
            <a:spAutoFit/>
          </a:bodyPr>
          <a:lstStyle/>
          <a:p>
            <a:r>
              <a:rPr kumimoji="1" lang="ja-JP" altLang="en-US" dirty="0"/>
              <a:t>撮影</a:t>
            </a:r>
          </a:p>
        </p:txBody>
      </p:sp>
      <p:cxnSp>
        <p:nvCxnSpPr>
          <p:cNvPr id="15" name="直線コネクタ 14"/>
          <p:cNvCxnSpPr/>
          <p:nvPr/>
        </p:nvCxnSpPr>
        <p:spPr>
          <a:xfrm>
            <a:off x="1290433" y="2715470"/>
            <a:ext cx="238993" cy="501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617495" y="2672616"/>
            <a:ext cx="76453" cy="5447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388836" y="3885289"/>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1155431" y="4648567"/>
            <a:ext cx="1066318" cy="646331"/>
          </a:xfrm>
          <a:prstGeom prst="rect">
            <a:avLst/>
          </a:prstGeom>
          <a:noFill/>
        </p:spPr>
        <p:txBody>
          <a:bodyPr wrap="none" rtlCol="0">
            <a:spAutoFit/>
          </a:bodyPr>
          <a:lstStyle/>
          <a:p>
            <a:pPr algn="ctr"/>
            <a:r>
              <a:rPr lang="en-US" altLang="ja-JP" dirty="0"/>
              <a:t>224x224</a:t>
            </a:r>
          </a:p>
          <a:p>
            <a:pPr algn="ctr"/>
            <a:r>
              <a:rPr lang="ja-JP" altLang="en-US" dirty="0"/>
              <a:t>カラー</a:t>
            </a:r>
            <a:endParaRPr kumimoji="1" lang="ja-JP"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18426" y="3910400"/>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テキスト ボックス 30"/>
          <p:cNvSpPr txBox="1"/>
          <p:nvPr/>
        </p:nvSpPr>
        <p:spPr>
          <a:xfrm>
            <a:off x="2448021" y="3319099"/>
            <a:ext cx="1338828" cy="369332"/>
          </a:xfrm>
          <a:prstGeom prst="rect">
            <a:avLst/>
          </a:prstGeom>
          <a:noFill/>
        </p:spPr>
        <p:txBody>
          <a:bodyPr wrap="none" rtlCol="0">
            <a:spAutoFit/>
          </a:bodyPr>
          <a:lstStyle/>
          <a:p>
            <a:r>
              <a:rPr lang="ja-JP" altLang="en-US" dirty="0"/>
              <a:t>画像前処理</a:t>
            </a:r>
            <a:endParaRPr kumimoji="1" lang="ja-JP" altLang="en-US" dirty="0"/>
          </a:p>
        </p:txBody>
      </p:sp>
      <p:sp>
        <p:nvSpPr>
          <p:cNvPr id="32" name="正方形/長方形 31"/>
          <p:cNvSpPr/>
          <p:nvPr/>
        </p:nvSpPr>
        <p:spPr>
          <a:xfrm>
            <a:off x="2763527" y="3885289"/>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3" name="Picture 5"/>
          <p:cNvPicPr>
            <a:picLocks noChangeAspect="1" noChangeArrowheads="1"/>
          </p:cNvPicPr>
          <p:nvPr/>
        </p:nvPicPr>
        <p:blipFill>
          <a:blip r:embed="rId3">
            <a:biLevel thresh="75000"/>
            <a:extLst>
              <a:ext uri="{28A0092B-C50C-407E-A947-70E740481C1C}">
                <a14:useLocalDpi xmlns:a14="http://schemas.microsoft.com/office/drawing/2010/main"/>
              </a:ext>
            </a:extLst>
          </a:blip>
          <a:srcRect/>
          <a:stretch>
            <a:fillRect/>
          </a:stretch>
        </p:blipFill>
        <p:spPr bwMode="auto">
          <a:xfrm>
            <a:off x="2793117" y="3910400"/>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テキスト ボックス 33"/>
          <p:cNvSpPr txBox="1"/>
          <p:nvPr/>
        </p:nvSpPr>
        <p:spPr>
          <a:xfrm>
            <a:off x="2506391" y="4648567"/>
            <a:ext cx="1184940" cy="646331"/>
          </a:xfrm>
          <a:prstGeom prst="rect">
            <a:avLst/>
          </a:prstGeom>
          <a:noFill/>
        </p:spPr>
        <p:txBody>
          <a:bodyPr wrap="none" rtlCol="0">
            <a:spAutoFit/>
          </a:bodyPr>
          <a:lstStyle/>
          <a:p>
            <a:pPr algn="ctr"/>
            <a:r>
              <a:rPr kumimoji="1" lang="en-US" altLang="ja-JP" dirty="0"/>
              <a:t>28x28</a:t>
            </a:r>
          </a:p>
          <a:p>
            <a:pPr algn="ctr"/>
            <a:r>
              <a:rPr lang="ja-JP" altLang="en-US" dirty="0"/>
              <a:t>白黒</a:t>
            </a:r>
            <a:r>
              <a:rPr lang="en-US" altLang="ja-JP" dirty="0"/>
              <a:t>(2</a:t>
            </a:r>
            <a:r>
              <a:rPr lang="ja-JP" altLang="en-US" dirty="0"/>
              <a:t>値</a:t>
            </a:r>
            <a:r>
              <a:rPr lang="en-US" altLang="ja-JP" dirty="0"/>
              <a:t>)</a:t>
            </a:r>
            <a:endParaRPr kumimoji="1" lang="ja-JP" altLang="en-US" dirty="0"/>
          </a:p>
        </p:txBody>
      </p:sp>
      <p:sp>
        <p:nvSpPr>
          <p:cNvPr id="35" name="テキスト ボックス 34"/>
          <p:cNvSpPr txBox="1"/>
          <p:nvPr/>
        </p:nvSpPr>
        <p:spPr>
          <a:xfrm>
            <a:off x="5320861" y="3319099"/>
            <a:ext cx="2377574" cy="369332"/>
          </a:xfrm>
          <a:prstGeom prst="rect">
            <a:avLst/>
          </a:prstGeom>
          <a:noFill/>
        </p:spPr>
        <p:txBody>
          <a:bodyPr wrap="none" rtlCol="0">
            <a:spAutoFit/>
          </a:bodyPr>
          <a:lstStyle/>
          <a:p>
            <a:r>
              <a:rPr lang="ja-JP" altLang="en-US" dirty="0"/>
              <a:t>畳み込みﾆｭｰﾗﾙﾈｯﾄﾜｰｸ</a:t>
            </a:r>
            <a:endParaRPr kumimoji="1" lang="ja-JP" altLang="en-US" dirty="0"/>
          </a:p>
        </p:txBody>
      </p:sp>
      <p:pic>
        <p:nvPicPr>
          <p:cNvPr id="2054" name="Picture 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72596" y="3782680"/>
            <a:ext cx="3874105" cy="12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 name="ストライプ矢印 2047"/>
          <p:cNvSpPr/>
          <p:nvPr/>
        </p:nvSpPr>
        <p:spPr>
          <a:xfrm>
            <a:off x="3836524" y="3884434"/>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ストライプ矢印 225"/>
          <p:cNvSpPr/>
          <p:nvPr/>
        </p:nvSpPr>
        <p:spPr>
          <a:xfrm>
            <a:off x="8689079" y="3884433"/>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9585305" y="3319099"/>
            <a:ext cx="1338828" cy="369332"/>
          </a:xfrm>
          <a:prstGeom prst="rect">
            <a:avLst/>
          </a:prstGeom>
          <a:noFill/>
        </p:spPr>
        <p:txBody>
          <a:bodyPr wrap="none" rtlCol="0">
            <a:spAutoFit/>
          </a:bodyPr>
          <a:lstStyle/>
          <a:p>
            <a:r>
              <a:rPr kumimoji="1" lang="ja-JP" altLang="en-US" dirty="0"/>
              <a:t>結果の出力</a:t>
            </a:r>
          </a:p>
        </p:txBody>
      </p:sp>
      <p:sp>
        <p:nvSpPr>
          <p:cNvPr id="2049" name="AutoShape 8" descr="Image result for コマンドプロンプト イラスト"/>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9375688" y="3762445"/>
            <a:ext cx="1903533" cy="118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1" name="テキスト ボックス 2050"/>
          <p:cNvSpPr txBox="1"/>
          <p:nvPr/>
        </p:nvSpPr>
        <p:spPr>
          <a:xfrm>
            <a:off x="10142548" y="3965721"/>
            <a:ext cx="1111202" cy="923330"/>
          </a:xfrm>
          <a:prstGeom prst="rect">
            <a:avLst/>
          </a:prstGeom>
          <a:noFill/>
        </p:spPr>
        <p:txBody>
          <a:bodyPr wrap="none" rtlCol="0">
            <a:spAutoFit/>
          </a:bodyPr>
          <a:lstStyle/>
          <a:p>
            <a:r>
              <a:rPr kumimoji="1" lang="en-US" altLang="ja-JP" b="1" dirty="0">
                <a:solidFill>
                  <a:schemeClr val="bg1"/>
                </a:solidFill>
              </a:rPr>
              <a:t>6: 98.7%</a:t>
            </a:r>
          </a:p>
          <a:p>
            <a:r>
              <a:rPr lang="en-US" altLang="ja-JP" b="1" dirty="0">
                <a:solidFill>
                  <a:schemeClr val="bg1"/>
                </a:solidFill>
              </a:rPr>
              <a:t>4: 0.12%</a:t>
            </a:r>
          </a:p>
          <a:p>
            <a:r>
              <a:rPr lang="en-US" altLang="ja-JP" b="1" dirty="0">
                <a:solidFill>
                  <a:schemeClr val="bg1"/>
                </a:solidFill>
              </a:rPr>
              <a:t>…</a:t>
            </a:r>
            <a:endParaRPr kumimoji="1" lang="ja-JP" altLang="en-US" b="1" dirty="0">
              <a:solidFill>
                <a:schemeClr val="bg1"/>
              </a:solidFill>
            </a:endParaRPr>
          </a:p>
        </p:txBody>
      </p:sp>
      <p:sp>
        <p:nvSpPr>
          <p:cNvPr id="231" name="四角形吹き出し 230"/>
          <p:cNvSpPr/>
          <p:nvPr/>
        </p:nvSpPr>
        <p:spPr>
          <a:xfrm>
            <a:off x="6346565" y="5402914"/>
            <a:ext cx="1439148" cy="786253"/>
          </a:xfrm>
          <a:prstGeom prst="wedgeRectCallout">
            <a:avLst>
              <a:gd name="adj1" fmla="val -41116"/>
              <a:gd name="adj2" fmla="val -976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MNIST</a:t>
            </a:r>
            <a:r>
              <a:rPr kumimoji="1" lang="ja-JP" altLang="en-US" sz="1400" dirty="0"/>
              <a:t>テストデータで</a:t>
            </a:r>
            <a:r>
              <a:rPr kumimoji="1" lang="en-US" altLang="ja-JP" sz="1400" dirty="0"/>
              <a:t>99%</a:t>
            </a:r>
            <a:r>
              <a:rPr kumimoji="1" lang="ja-JP" altLang="en-US" sz="1400" dirty="0"/>
              <a:t>の認識率</a:t>
            </a:r>
          </a:p>
        </p:txBody>
      </p:sp>
    </p:spTree>
    <p:extLst>
      <p:ext uri="{BB962C8B-B14F-4D97-AF65-F5344CB8AC3E}">
        <p14:creationId xmlns:p14="http://schemas.microsoft.com/office/powerpoint/2010/main" val="93251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A9A54-D0D9-4541-9277-22AEC157B51C}"/>
              </a:ext>
            </a:extLst>
          </p:cNvPr>
          <p:cNvSpPr>
            <a:spLocks noGrp="1"/>
          </p:cNvSpPr>
          <p:nvPr>
            <p:ph type="title"/>
          </p:nvPr>
        </p:nvSpPr>
        <p:spPr/>
        <p:txBody>
          <a:bodyPr/>
          <a:lstStyle/>
          <a:p>
            <a:r>
              <a:rPr lang="ja-JP" altLang="en-US" dirty="0"/>
              <a:t>今日の時間配分</a:t>
            </a:r>
            <a:endParaRPr kumimoji="1" lang="ja-JP" altLang="en-US" dirty="0"/>
          </a:p>
        </p:txBody>
      </p:sp>
      <p:sp>
        <p:nvSpPr>
          <p:cNvPr id="3" name="スライド番号プレースホルダー 2">
            <a:extLst>
              <a:ext uri="{FF2B5EF4-FFF2-40B4-BE49-F238E27FC236}">
                <a16:creationId xmlns:a16="http://schemas.microsoft.com/office/drawing/2014/main" id="{A603FAD2-3389-4172-B676-4D5B73CE5F4B}"/>
              </a:ext>
            </a:extLst>
          </p:cNvPr>
          <p:cNvSpPr>
            <a:spLocks noGrp="1"/>
          </p:cNvSpPr>
          <p:nvPr>
            <p:ph type="sldNum" sz="quarter" idx="12"/>
          </p:nvPr>
        </p:nvSpPr>
        <p:spPr/>
        <p:txBody>
          <a:bodyPr/>
          <a:lstStyle/>
          <a:p>
            <a:fld id="{8AEBDCA3-918C-4541-BF84-4F93CF1796EA}" type="slidenum">
              <a:rPr kumimoji="1" lang="ja-JP" altLang="en-US" smtClean="0"/>
              <a:t>25</a:t>
            </a:fld>
            <a:endParaRPr kumimoji="1" lang="ja-JP" altLang="en-US"/>
          </a:p>
        </p:txBody>
      </p:sp>
      <p:graphicFrame>
        <p:nvGraphicFramePr>
          <p:cNvPr id="4" name="表 3">
            <a:extLst>
              <a:ext uri="{FF2B5EF4-FFF2-40B4-BE49-F238E27FC236}">
                <a16:creationId xmlns:a16="http://schemas.microsoft.com/office/drawing/2014/main" id="{2DDE3D01-3AAE-436F-A26E-EDD75305100F}"/>
              </a:ext>
            </a:extLst>
          </p:cNvPr>
          <p:cNvGraphicFramePr>
            <a:graphicFrameLocks noGrp="1"/>
          </p:cNvGraphicFramePr>
          <p:nvPr>
            <p:extLst>
              <p:ext uri="{D42A27DB-BD31-4B8C-83A1-F6EECF244321}">
                <p14:modId xmlns:p14="http://schemas.microsoft.com/office/powerpoint/2010/main" val="3201720767"/>
              </p:ext>
            </p:extLst>
          </p:nvPr>
        </p:nvGraphicFramePr>
        <p:xfrm>
          <a:off x="958402" y="1690689"/>
          <a:ext cx="10294953" cy="4567609"/>
        </p:xfrm>
        <a:graphic>
          <a:graphicData uri="http://schemas.openxmlformats.org/drawingml/2006/table">
            <a:tbl>
              <a:tblPr bandRow="1">
                <a:tableStyleId>{5C22544A-7EE6-4342-B048-85BDC9FD1C3A}</a:tableStyleId>
              </a:tblPr>
              <a:tblGrid>
                <a:gridCol w="2653873">
                  <a:extLst>
                    <a:ext uri="{9D8B030D-6E8A-4147-A177-3AD203B41FA5}">
                      <a16:colId xmlns:a16="http://schemas.microsoft.com/office/drawing/2014/main" val="2531548355"/>
                    </a:ext>
                  </a:extLst>
                </a:gridCol>
                <a:gridCol w="7641080">
                  <a:extLst>
                    <a:ext uri="{9D8B030D-6E8A-4147-A177-3AD203B41FA5}">
                      <a16:colId xmlns:a16="http://schemas.microsoft.com/office/drawing/2014/main" val="1136724413"/>
                    </a:ext>
                  </a:extLst>
                </a:gridCol>
              </a:tblGrid>
              <a:tr h="999674">
                <a:tc>
                  <a:txBody>
                    <a:bodyPr/>
                    <a:lstStyle/>
                    <a:p>
                      <a:pPr marL="0" indent="0">
                        <a:buNone/>
                      </a:pPr>
                      <a:r>
                        <a:rPr kumimoji="1" lang="en-US" altLang="ja-JP" sz="2400" dirty="0"/>
                        <a:t>10:00</a:t>
                      </a:r>
                      <a:r>
                        <a:rPr kumimoji="1" lang="en-US" altLang="ja-JP" sz="2400" baseline="0" dirty="0"/>
                        <a:t> – 12:00</a:t>
                      </a:r>
                      <a:endParaRPr kumimoji="1" lang="en-US" altLang="ja-JP" sz="2400" dirty="0"/>
                    </a:p>
                  </a:txBody>
                  <a:tcPr anchor="ctr"/>
                </a:tc>
                <a:tc>
                  <a:txBody>
                    <a:bodyPr/>
                    <a:lstStyle/>
                    <a:p>
                      <a:pPr marL="342900" indent="-342900">
                        <a:buFont typeface="Arial" panose="020B0604020202020204" pitchFamily="34" charset="0"/>
                        <a:buChar char="•"/>
                      </a:pPr>
                      <a:r>
                        <a:rPr kumimoji="1" lang="ja-JP" altLang="en-US" sz="2400" dirty="0"/>
                        <a:t>ラズパイ基本セットアップ</a:t>
                      </a:r>
                      <a:endParaRPr kumimoji="1" lang="en-US" altLang="ja-JP" sz="2400" dirty="0"/>
                    </a:p>
                    <a:p>
                      <a:pPr marL="342900" indent="-342900">
                        <a:buFont typeface="Arial" panose="020B0604020202020204" pitchFamily="34" charset="0"/>
                        <a:buChar char="•"/>
                      </a:pPr>
                      <a:r>
                        <a:rPr kumimoji="1" lang="ja-JP" altLang="en-US" sz="2400" dirty="0"/>
                        <a:t>カメラを使った画像配信</a:t>
                      </a:r>
                      <a:endParaRPr kumimoji="1" lang="en-US" altLang="ja-JP" sz="2400" dirty="0"/>
                    </a:p>
                  </a:txBody>
                  <a:tcPr anchor="ctr"/>
                </a:tc>
                <a:extLst>
                  <a:ext uri="{0D108BD9-81ED-4DB2-BD59-A6C34878D82A}">
                    <a16:rowId xmlns:a16="http://schemas.microsoft.com/office/drawing/2014/main" val="3765074325"/>
                  </a:ext>
                </a:extLst>
              </a:tr>
              <a:tr h="1568587">
                <a:tc>
                  <a:txBody>
                    <a:bodyPr/>
                    <a:lstStyle/>
                    <a:p>
                      <a:r>
                        <a:rPr kumimoji="1" lang="en-US" altLang="ja-JP" sz="2400" dirty="0"/>
                        <a:t>13:00</a:t>
                      </a:r>
                      <a:r>
                        <a:rPr kumimoji="1" lang="en-US" altLang="ja-JP" sz="2400" baseline="0" dirty="0"/>
                        <a:t> – 15:00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ニューラルネットワーク概説</a:t>
                      </a:r>
                      <a:endParaRPr kumimoji="1" lang="en-US" altLang="ja-JP" sz="2400" dirty="0"/>
                    </a:p>
                    <a:p>
                      <a:pPr marL="342900" indent="-342900">
                        <a:buFont typeface="Arial" panose="020B0604020202020204" pitchFamily="34" charset="0"/>
                        <a:buChar char="•"/>
                      </a:pPr>
                      <a:r>
                        <a:rPr kumimoji="1" lang="ja-JP" altLang="en-US" sz="2400" dirty="0"/>
                        <a:t>手書き文字認識システムの実装とテスト</a:t>
                      </a:r>
                    </a:p>
                  </a:txBody>
                  <a:tcPr anchor="ctr"/>
                </a:tc>
                <a:extLst>
                  <a:ext uri="{0D108BD9-81ED-4DB2-BD59-A6C34878D82A}">
                    <a16:rowId xmlns:a16="http://schemas.microsoft.com/office/drawing/2014/main" val="3519677506"/>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15:30</a:t>
                      </a:r>
                      <a:r>
                        <a:rPr kumimoji="1" lang="en-US" altLang="ja-JP" sz="2400" baseline="0" dirty="0"/>
                        <a:t> – 16:30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物体識別システムの実装とテスト</a:t>
                      </a:r>
                      <a:endParaRPr kumimoji="1" lang="en-US" altLang="ja-JP" sz="2400" dirty="0"/>
                    </a:p>
                  </a:txBody>
                  <a:tcPr anchor="ctr"/>
                </a:tc>
                <a:extLst>
                  <a:ext uri="{0D108BD9-81ED-4DB2-BD59-A6C34878D82A}">
                    <a16:rowId xmlns:a16="http://schemas.microsoft.com/office/drawing/2014/main" val="571958028"/>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16:30 – 17:00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クロージング・振り返り</a:t>
                      </a:r>
                    </a:p>
                  </a:txBody>
                  <a:tcPr anchor="ctr"/>
                </a:tc>
                <a:extLst>
                  <a:ext uri="{0D108BD9-81ED-4DB2-BD59-A6C34878D82A}">
                    <a16:rowId xmlns:a16="http://schemas.microsoft.com/office/drawing/2014/main" val="10003"/>
                  </a:ext>
                </a:extLst>
              </a:tr>
            </a:tbl>
          </a:graphicData>
        </a:graphic>
      </p:graphicFrame>
      <p:sp>
        <p:nvSpPr>
          <p:cNvPr id="5" name="正方形/長方形 4"/>
          <p:cNvSpPr/>
          <p:nvPr/>
        </p:nvSpPr>
        <p:spPr>
          <a:xfrm>
            <a:off x="820882" y="4166756"/>
            <a:ext cx="10536382" cy="118456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317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image_classification_resnet50.py</a:t>
            </a:r>
            <a:r>
              <a:rPr lang="ja-JP" altLang="en-US" dirty="0"/>
              <a:t>の概要</a:t>
            </a:r>
            <a:endParaRPr kumimoji="1" lang="ja-JP" altLang="en-US" dirty="0"/>
          </a:p>
        </p:txBody>
      </p:sp>
      <p:sp>
        <p:nvSpPr>
          <p:cNvPr id="3" name="スライド番号プレースホルダー 2"/>
          <p:cNvSpPr>
            <a:spLocks noGrp="1"/>
          </p:cNvSpPr>
          <p:nvPr>
            <p:ph type="sldNum" sz="quarter" idx="12"/>
          </p:nvPr>
        </p:nvSpPr>
        <p:spPr>
          <a:xfrm>
            <a:off x="8672946" y="6335036"/>
            <a:ext cx="2743200" cy="365125"/>
          </a:xfrm>
        </p:spPr>
        <p:txBody>
          <a:bodyPr/>
          <a:lstStyle/>
          <a:p>
            <a:fld id="{8AEBDCA3-918C-4541-BF84-4F93CF1796EA}" type="slidenum">
              <a:rPr kumimoji="1" lang="ja-JP" altLang="en-US" smtClean="0"/>
              <a:t>26</a:t>
            </a:fld>
            <a:endParaRPr kumimoji="1" lang="ja-JP" altLang="en-US"/>
          </a:p>
        </p:txBody>
      </p:sp>
      <p:pic>
        <p:nvPicPr>
          <p:cNvPr id="4098"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8993" y="2005444"/>
            <a:ext cx="1842813" cy="4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3401776" y="5888759"/>
            <a:ext cx="4162806" cy="646331"/>
          </a:xfrm>
          <a:prstGeom prst="rect">
            <a:avLst/>
          </a:prstGeom>
          <a:noFill/>
        </p:spPr>
        <p:txBody>
          <a:bodyPr wrap="square" rtlCol="0">
            <a:spAutoFit/>
          </a:bodyPr>
          <a:lstStyle/>
          <a:p>
            <a:r>
              <a:rPr lang="en-US" altLang="ja-JP" sz="1200" dirty="0"/>
              <a:t>50-layer </a:t>
            </a:r>
            <a:r>
              <a:rPr lang="en-US" altLang="ja-JP" sz="1200" dirty="0" err="1"/>
              <a:t>ResNet</a:t>
            </a:r>
            <a:r>
              <a:rPr lang="en-US" altLang="ja-JP" sz="1200" dirty="0"/>
              <a:t>: We replace each 2-layer block in the 34-layer net with this 3-layer bottleneck block, resulting in a 50-layer </a:t>
            </a:r>
            <a:r>
              <a:rPr lang="en-US" altLang="ja-JP" sz="1200" dirty="0" err="1"/>
              <a:t>ResNet</a:t>
            </a:r>
            <a:endParaRPr kumimoji="1" lang="ja-JP" altLang="en-US" sz="12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45773" y="1671576"/>
            <a:ext cx="4860760" cy="4127907"/>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238993" y="2005444"/>
            <a:ext cx="1852667" cy="14443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2081806" y="3449782"/>
            <a:ext cx="463967" cy="234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2081806" y="1671576"/>
            <a:ext cx="463967" cy="333869"/>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332509" y="6335036"/>
            <a:ext cx="2800767" cy="276999"/>
          </a:xfrm>
          <a:prstGeom prst="rect">
            <a:avLst/>
          </a:prstGeom>
        </p:spPr>
        <p:txBody>
          <a:bodyPr wrap="none">
            <a:spAutoFit/>
          </a:bodyPr>
          <a:lstStyle/>
          <a:p>
            <a:r>
              <a:rPr lang="en-US" altLang="ja-JP" sz="1200" dirty="0">
                <a:hlinkClick r:id="rId4"/>
              </a:rPr>
              <a:t>https://arxiv.org/pdf/1512.03385.pdf</a:t>
            </a:r>
            <a:endParaRPr lang="ja-JP" altLang="en-US" sz="1200" dirty="0"/>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904018" y="2005444"/>
            <a:ext cx="3511004" cy="324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円/楕円 17"/>
          <p:cNvSpPr/>
          <p:nvPr/>
        </p:nvSpPr>
        <p:spPr>
          <a:xfrm>
            <a:off x="10144126" y="4810989"/>
            <a:ext cx="893618" cy="30133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781925" y="5369911"/>
            <a:ext cx="4162806" cy="646331"/>
          </a:xfrm>
          <a:prstGeom prst="rect">
            <a:avLst/>
          </a:prstGeom>
          <a:noFill/>
        </p:spPr>
        <p:txBody>
          <a:bodyPr wrap="square" rtlCol="0">
            <a:spAutoFit/>
          </a:bodyPr>
          <a:lstStyle/>
          <a:p>
            <a:r>
              <a:rPr lang="ja-JP" altLang="en-US" sz="1200" dirty="0"/>
              <a:t>上記サイトで公開されている</a:t>
            </a:r>
            <a:r>
              <a:rPr kumimoji="1" lang="en-US" altLang="ja-JP" sz="1200" dirty="0" err="1"/>
              <a:t>Keras</a:t>
            </a:r>
            <a:r>
              <a:rPr lang="ja-JP" altLang="en-US" sz="1200" dirty="0"/>
              <a:t>ライブラリを用いた</a:t>
            </a:r>
            <a:r>
              <a:rPr lang="en-US" altLang="ja-JP" sz="1200" dirty="0"/>
              <a:t>ResNet50</a:t>
            </a:r>
            <a:r>
              <a:rPr lang="ja-JP" altLang="en-US" sz="1200" dirty="0"/>
              <a:t>の実装コードをベースに、カメラ画像を取り込むように変更。</a:t>
            </a:r>
            <a:endParaRPr kumimoji="1" lang="ja-JP" altLang="en-US" sz="1200" dirty="0"/>
          </a:p>
        </p:txBody>
      </p:sp>
      <p:sp>
        <p:nvSpPr>
          <p:cNvPr id="19" name="正方形/長方形 18"/>
          <p:cNvSpPr/>
          <p:nvPr/>
        </p:nvSpPr>
        <p:spPr>
          <a:xfrm>
            <a:off x="7904018" y="1728445"/>
            <a:ext cx="2308645" cy="276999"/>
          </a:xfrm>
          <a:prstGeom prst="rect">
            <a:avLst/>
          </a:prstGeom>
        </p:spPr>
        <p:txBody>
          <a:bodyPr wrap="none">
            <a:spAutoFit/>
          </a:bodyPr>
          <a:lstStyle/>
          <a:p>
            <a:r>
              <a:rPr lang="en-US" altLang="ja-JP" sz="1200" dirty="0">
                <a:hlinkClick r:id="rId6"/>
              </a:rPr>
              <a:t>https://keras.io/applications/</a:t>
            </a:r>
            <a:endParaRPr lang="ja-JP" altLang="en-US" sz="1200" dirty="0"/>
          </a:p>
        </p:txBody>
      </p:sp>
    </p:spTree>
    <p:extLst>
      <p:ext uri="{BB962C8B-B14F-4D97-AF65-F5344CB8AC3E}">
        <p14:creationId xmlns:p14="http://schemas.microsoft.com/office/powerpoint/2010/main" val="1531372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image_classification_mobilenet.py</a:t>
            </a:r>
            <a:r>
              <a:rPr lang="ja-JP" altLang="en-US" dirty="0"/>
              <a:t>の概要</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27</a:t>
            </a:fld>
            <a:endParaRPr kumimoji="1" lang="ja-JP" altLang="en-US"/>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0900" y="1449101"/>
            <a:ext cx="4138857" cy="3320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4377" y="4868623"/>
            <a:ext cx="3771902" cy="1451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980914" y="6488667"/>
            <a:ext cx="3837910" cy="246221"/>
          </a:xfrm>
          <a:prstGeom prst="rect">
            <a:avLst/>
          </a:prstGeom>
          <a:noFill/>
        </p:spPr>
        <p:txBody>
          <a:bodyPr wrap="none" rtlCol="0">
            <a:spAutoFit/>
          </a:bodyPr>
          <a:lstStyle/>
          <a:p>
            <a:r>
              <a:rPr lang="en-US" altLang="ja-JP" sz="1000" dirty="0">
                <a:hlinkClick r:id="rId4"/>
              </a:rPr>
              <a:t>https://www.slideshare.net/harmonylab/mobilenet-81645825</a:t>
            </a:r>
            <a:endParaRPr kumimoji="1" lang="ja-JP" altLang="en-US" sz="1000" dirty="0"/>
          </a:p>
        </p:txBody>
      </p:sp>
      <p:sp>
        <p:nvSpPr>
          <p:cNvPr id="7" name="テキスト ボックス 6"/>
          <p:cNvSpPr txBox="1"/>
          <p:nvPr/>
        </p:nvSpPr>
        <p:spPr>
          <a:xfrm>
            <a:off x="232956" y="6488667"/>
            <a:ext cx="5184433" cy="246221"/>
          </a:xfrm>
          <a:prstGeom prst="rect">
            <a:avLst/>
          </a:prstGeom>
          <a:noFill/>
        </p:spPr>
        <p:txBody>
          <a:bodyPr wrap="none" rtlCol="0">
            <a:spAutoFit/>
          </a:bodyPr>
          <a:lstStyle/>
          <a:p>
            <a:r>
              <a:rPr lang="en-US" altLang="ja-JP" sz="1000" dirty="0">
                <a:hlinkClick r:id="rId5"/>
              </a:rPr>
              <a:t>https://research.googleblog.com/2017/06/mobilenets-open-source-models-for.html</a:t>
            </a:r>
            <a:endParaRPr kumimoji="1" lang="ja-JP" altLang="en-US" sz="1000" dirty="0"/>
          </a:p>
        </p:txBody>
      </p:sp>
      <p:pic>
        <p:nvPicPr>
          <p:cNvPr id="1028" name="Picture 4"/>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152076" y="1584455"/>
            <a:ext cx="3309345" cy="2300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076590" y="3994581"/>
            <a:ext cx="3460319" cy="2494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05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A9A54-D0D9-4541-9277-22AEC157B51C}"/>
              </a:ext>
            </a:extLst>
          </p:cNvPr>
          <p:cNvSpPr>
            <a:spLocks noGrp="1"/>
          </p:cNvSpPr>
          <p:nvPr>
            <p:ph type="title"/>
          </p:nvPr>
        </p:nvSpPr>
        <p:spPr/>
        <p:txBody>
          <a:bodyPr/>
          <a:lstStyle/>
          <a:p>
            <a:r>
              <a:rPr lang="ja-JP" altLang="en-US" dirty="0"/>
              <a:t>今日の時間配分</a:t>
            </a:r>
            <a:endParaRPr kumimoji="1" lang="ja-JP" altLang="en-US" dirty="0"/>
          </a:p>
        </p:txBody>
      </p:sp>
      <p:sp>
        <p:nvSpPr>
          <p:cNvPr id="3" name="スライド番号プレースホルダー 2">
            <a:extLst>
              <a:ext uri="{FF2B5EF4-FFF2-40B4-BE49-F238E27FC236}">
                <a16:creationId xmlns:a16="http://schemas.microsoft.com/office/drawing/2014/main" id="{A603FAD2-3389-4172-B676-4D5B73CE5F4B}"/>
              </a:ext>
            </a:extLst>
          </p:cNvPr>
          <p:cNvSpPr>
            <a:spLocks noGrp="1"/>
          </p:cNvSpPr>
          <p:nvPr>
            <p:ph type="sldNum" sz="quarter" idx="12"/>
          </p:nvPr>
        </p:nvSpPr>
        <p:spPr/>
        <p:txBody>
          <a:bodyPr/>
          <a:lstStyle/>
          <a:p>
            <a:fld id="{8AEBDCA3-918C-4541-BF84-4F93CF1796EA}" type="slidenum">
              <a:rPr kumimoji="1" lang="ja-JP" altLang="en-US" smtClean="0"/>
              <a:t>28</a:t>
            </a:fld>
            <a:endParaRPr kumimoji="1" lang="ja-JP" altLang="en-US"/>
          </a:p>
        </p:txBody>
      </p:sp>
      <p:graphicFrame>
        <p:nvGraphicFramePr>
          <p:cNvPr id="4" name="表 3">
            <a:extLst>
              <a:ext uri="{FF2B5EF4-FFF2-40B4-BE49-F238E27FC236}">
                <a16:creationId xmlns:a16="http://schemas.microsoft.com/office/drawing/2014/main" id="{2DDE3D01-3AAE-436F-A26E-EDD75305100F}"/>
              </a:ext>
            </a:extLst>
          </p:cNvPr>
          <p:cNvGraphicFramePr>
            <a:graphicFrameLocks noGrp="1"/>
          </p:cNvGraphicFramePr>
          <p:nvPr>
            <p:extLst/>
          </p:nvPr>
        </p:nvGraphicFramePr>
        <p:xfrm>
          <a:off x="958402" y="1690689"/>
          <a:ext cx="10294953" cy="4567609"/>
        </p:xfrm>
        <a:graphic>
          <a:graphicData uri="http://schemas.openxmlformats.org/drawingml/2006/table">
            <a:tbl>
              <a:tblPr bandRow="1">
                <a:tableStyleId>{5C22544A-7EE6-4342-B048-85BDC9FD1C3A}</a:tableStyleId>
              </a:tblPr>
              <a:tblGrid>
                <a:gridCol w="2653873">
                  <a:extLst>
                    <a:ext uri="{9D8B030D-6E8A-4147-A177-3AD203B41FA5}">
                      <a16:colId xmlns:a16="http://schemas.microsoft.com/office/drawing/2014/main" val="2531548355"/>
                    </a:ext>
                  </a:extLst>
                </a:gridCol>
                <a:gridCol w="7641080">
                  <a:extLst>
                    <a:ext uri="{9D8B030D-6E8A-4147-A177-3AD203B41FA5}">
                      <a16:colId xmlns:a16="http://schemas.microsoft.com/office/drawing/2014/main" val="1136724413"/>
                    </a:ext>
                  </a:extLst>
                </a:gridCol>
              </a:tblGrid>
              <a:tr h="999674">
                <a:tc>
                  <a:txBody>
                    <a:bodyPr/>
                    <a:lstStyle/>
                    <a:p>
                      <a:pPr marL="0" indent="0">
                        <a:buNone/>
                      </a:pPr>
                      <a:r>
                        <a:rPr kumimoji="1" lang="en-US" altLang="ja-JP" sz="2400" dirty="0"/>
                        <a:t>10:00</a:t>
                      </a:r>
                      <a:r>
                        <a:rPr kumimoji="1" lang="en-US" altLang="ja-JP" sz="2400" baseline="0" dirty="0"/>
                        <a:t> – 12:00</a:t>
                      </a:r>
                      <a:endParaRPr kumimoji="1" lang="en-US" altLang="ja-JP" sz="2400" dirty="0"/>
                    </a:p>
                  </a:txBody>
                  <a:tcPr anchor="ctr"/>
                </a:tc>
                <a:tc>
                  <a:txBody>
                    <a:bodyPr/>
                    <a:lstStyle/>
                    <a:p>
                      <a:pPr marL="342900" indent="-342900">
                        <a:buFont typeface="Arial" panose="020B0604020202020204" pitchFamily="34" charset="0"/>
                        <a:buChar char="•"/>
                      </a:pPr>
                      <a:r>
                        <a:rPr kumimoji="1" lang="ja-JP" altLang="en-US" sz="2400" dirty="0"/>
                        <a:t>ラズパイ基本セットアップ</a:t>
                      </a:r>
                      <a:endParaRPr kumimoji="1" lang="en-US" altLang="ja-JP" sz="2400" dirty="0"/>
                    </a:p>
                    <a:p>
                      <a:pPr marL="342900" indent="-342900">
                        <a:buFont typeface="Arial" panose="020B0604020202020204" pitchFamily="34" charset="0"/>
                        <a:buChar char="•"/>
                      </a:pPr>
                      <a:r>
                        <a:rPr kumimoji="1" lang="ja-JP" altLang="en-US" sz="2400" dirty="0"/>
                        <a:t>カメラを使った画像配信</a:t>
                      </a:r>
                      <a:endParaRPr kumimoji="1" lang="en-US" altLang="ja-JP" sz="2400" dirty="0"/>
                    </a:p>
                  </a:txBody>
                  <a:tcPr anchor="ctr"/>
                </a:tc>
                <a:extLst>
                  <a:ext uri="{0D108BD9-81ED-4DB2-BD59-A6C34878D82A}">
                    <a16:rowId xmlns:a16="http://schemas.microsoft.com/office/drawing/2014/main" val="3765074325"/>
                  </a:ext>
                </a:extLst>
              </a:tr>
              <a:tr h="1568587">
                <a:tc>
                  <a:txBody>
                    <a:bodyPr/>
                    <a:lstStyle/>
                    <a:p>
                      <a:r>
                        <a:rPr kumimoji="1" lang="en-US" altLang="ja-JP" sz="2400" dirty="0"/>
                        <a:t>13:00</a:t>
                      </a:r>
                      <a:r>
                        <a:rPr kumimoji="1" lang="en-US" altLang="ja-JP" sz="2400" baseline="0" dirty="0"/>
                        <a:t> – 15:00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ニューラルネットワーク概説</a:t>
                      </a:r>
                      <a:endParaRPr kumimoji="1" lang="en-US" altLang="ja-JP" sz="2400" dirty="0"/>
                    </a:p>
                    <a:p>
                      <a:pPr marL="342900" indent="-342900">
                        <a:buFont typeface="Arial" panose="020B0604020202020204" pitchFamily="34" charset="0"/>
                        <a:buChar char="•"/>
                      </a:pPr>
                      <a:r>
                        <a:rPr kumimoji="1" lang="ja-JP" altLang="en-US" sz="2400" dirty="0"/>
                        <a:t>手書き文字認識システムの実装とテスト</a:t>
                      </a:r>
                    </a:p>
                  </a:txBody>
                  <a:tcPr anchor="ctr"/>
                </a:tc>
                <a:extLst>
                  <a:ext uri="{0D108BD9-81ED-4DB2-BD59-A6C34878D82A}">
                    <a16:rowId xmlns:a16="http://schemas.microsoft.com/office/drawing/2014/main" val="3519677506"/>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15:30</a:t>
                      </a:r>
                      <a:r>
                        <a:rPr kumimoji="1" lang="en-US" altLang="ja-JP" sz="2400" baseline="0" dirty="0"/>
                        <a:t> – 16:30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物体識別システムの実装とテスト</a:t>
                      </a:r>
                      <a:endParaRPr kumimoji="1" lang="en-US" altLang="ja-JP" sz="2400" dirty="0"/>
                    </a:p>
                  </a:txBody>
                  <a:tcPr anchor="ctr"/>
                </a:tc>
                <a:extLst>
                  <a:ext uri="{0D108BD9-81ED-4DB2-BD59-A6C34878D82A}">
                    <a16:rowId xmlns:a16="http://schemas.microsoft.com/office/drawing/2014/main" val="571958028"/>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16:30 – 17:00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クロージング・振り返り</a:t>
                      </a:r>
                    </a:p>
                  </a:txBody>
                  <a:tcPr anchor="ctr"/>
                </a:tc>
                <a:extLst>
                  <a:ext uri="{0D108BD9-81ED-4DB2-BD59-A6C34878D82A}">
                    <a16:rowId xmlns:a16="http://schemas.microsoft.com/office/drawing/2014/main" val="10003"/>
                  </a:ext>
                </a:extLst>
              </a:tr>
            </a:tbl>
          </a:graphicData>
        </a:graphic>
      </p:graphicFrame>
      <p:sp>
        <p:nvSpPr>
          <p:cNvPr id="5" name="正方形/長方形 4"/>
          <p:cNvSpPr/>
          <p:nvPr/>
        </p:nvSpPr>
        <p:spPr>
          <a:xfrm>
            <a:off x="820882" y="5133407"/>
            <a:ext cx="10536382" cy="118456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0463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7B9A6FE6-99C5-4AB5-AA81-15954AA400DB}"/>
              </a:ext>
            </a:extLst>
          </p:cNvPr>
          <p:cNvSpPr/>
          <p:nvPr/>
        </p:nvSpPr>
        <p:spPr>
          <a:xfrm>
            <a:off x="573239" y="4688116"/>
            <a:ext cx="10862405" cy="19608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基盤知識</a:t>
            </a:r>
          </a:p>
        </p:txBody>
      </p:sp>
      <p:sp>
        <p:nvSpPr>
          <p:cNvPr id="15" name="正方形/長方形 14">
            <a:extLst>
              <a:ext uri="{FF2B5EF4-FFF2-40B4-BE49-F238E27FC236}">
                <a16:creationId xmlns:a16="http://schemas.microsoft.com/office/drawing/2014/main" id="{0105A89F-1E15-41E0-BFDC-92087DDBF75B}"/>
              </a:ext>
            </a:extLst>
          </p:cNvPr>
          <p:cNvSpPr/>
          <p:nvPr/>
        </p:nvSpPr>
        <p:spPr>
          <a:xfrm>
            <a:off x="573239" y="1022512"/>
            <a:ext cx="10862405" cy="3566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人工知能</a:t>
            </a:r>
          </a:p>
        </p:txBody>
      </p:sp>
      <p:sp>
        <p:nvSpPr>
          <p:cNvPr id="16" name="正方形/長方形 15">
            <a:extLst>
              <a:ext uri="{FF2B5EF4-FFF2-40B4-BE49-F238E27FC236}">
                <a16:creationId xmlns:a16="http://schemas.microsoft.com/office/drawing/2014/main" id="{149ADB52-4ABE-4F9A-BF8C-2E20C1893EB7}"/>
              </a:ext>
            </a:extLst>
          </p:cNvPr>
          <p:cNvSpPr/>
          <p:nvPr/>
        </p:nvSpPr>
        <p:spPr>
          <a:xfrm>
            <a:off x="1985564" y="6048105"/>
            <a:ext cx="9345579" cy="485387"/>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数学</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7A01492F-8B0F-434F-BE2B-3D0C6F7D901A}"/>
              </a:ext>
            </a:extLst>
          </p:cNvPr>
          <p:cNvSpPr/>
          <p:nvPr/>
        </p:nvSpPr>
        <p:spPr>
          <a:xfrm>
            <a:off x="1985564" y="4790892"/>
            <a:ext cx="9345579" cy="115802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IT</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a:extLst>
              <a:ext uri="{FF2B5EF4-FFF2-40B4-BE49-F238E27FC236}">
                <a16:creationId xmlns:a16="http://schemas.microsoft.com/office/drawing/2014/main" id="{D7FEC753-3008-4847-8FB0-58872F46E0D7}"/>
              </a:ext>
            </a:extLst>
          </p:cNvPr>
          <p:cNvSpPr/>
          <p:nvPr/>
        </p:nvSpPr>
        <p:spPr>
          <a:xfrm>
            <a:off x="1985564" y="1154753"/>
            <a:ext cx="9345579" cy="334951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機械学習</a:t>
            </a:r>
          </a:p>
        </p:txBody>
      </p:sp>
      <p:sp>
        <p:nvSpPr>
          <p:cNvPr id="19" name="正方形/長方形 18">
            <a:extLst>
              <a:ext uri="{FF2B5EF4-FFF2-40B4-BE49-F238E27FC236}">
                <a16:creationId xmlns:a16="http://schemas.microsoft.com/office/drawing/2014/main" id="{548CE973-0779-49C2-BA08-D476C5A216DB}"/>
              </a:ext>
            </a:extLst>
          </p:cNvPr>
          <p:cNvSpPr/>
          <p:nvPr/>
        </p:nvSpPr>
        <p:spPr>
          <a:xfrm>
            <a:off x="6667768" y="1209624"/>
            <a:ext cx="4557248" cy="3191865"/>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ディープラーニング</a:t>
            </a:r>
          </a:p>
        </p:txBody>
      </p:sp>
      <p:sp>
        <p:nvSpPr>
          <p:cNvPr id="20" name="テキスト ボックス 19">
            <a:extLst>
              <a:ext uri="{FF2B5EF4-FFF2-40B4-BE49-F238E27FC236}">
                <a16:creationId xmlns:a16="http://schemas.microsoft.com/office/drawing/2014/main" id="{A034AAF5-0661-4AE9-A956-DDC322494A74}"/>
              </a:ext>
            </a:extLst>
          </p:cNvPr>
          <p:cNvSpPr txBox="1"/>
          <p:nvPr/>
        </p:nvSpPr>
        <p:spPr>
          <a:xfrm>
            <a:off x="4193535" y="6121519"/>
            <a:ext cx="1293944"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微分積分</a:t>
            </a:r>
          </a:p>
        </p:txBody>
      </p:sp>
      <p:sp>
        <p:nvSpPr>
          <p:cNvPr id="22" name="正方形/長方形 21">
            <a:extLst>
              <a:ext uri="{FF2B5EF4-FFF2-40B4-BE49-F238E27FC236}">
                <a16:creationId xmlns:a16="http://schemas.microsoft.com/office/drawing/2014/main" id="{A5619961-65F6-4C98-BD69-45427191EFF5}"/>
              </a:ext>
            </a:extLst>
          </p:cNvPr>
          <p:cNvSpPr/>
          <p:nvPr/>
        </p:nvSpPr>
        <p:spPr>
          <a:xfrm>
            <a:off x="573239" y="195945"/>
            <a:ext cx="10862405" cy="7210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応用</a:t>
            </a:r>
          </a:p>
        </p:txBody>
      </p:sp>
      <p:sp>
        <p:nvSpPr>
          <p:cNvPr id="24" name="正方形/長方形 23">
            <a:extLst>
              <a:ext uri="{FF2B5EF4-FFF2-40B4-BE49-F238E27FC236}">
                <a16:creationId xmlns:a16="http://schemas.microsoft.com/office/drawing/2014/main" id="{B9E12C23-D133-47DF-B40D-9AFD02DC0A5C}"/>
              </a:ext>
            </a:extLst>
          </p:cNvPr>
          <p:cNvSpPr/>
          <p:nvPr/>
        </p:nvSpPr>
        <p:spPr>
          <a:xfrm>
            <a:off x="1985565" y="298833"/>
            <a:ext cx="1920863" cy="526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ｹﾞｰﾑｴｰｼﾞｪﾝﾄ</a:t>
            </a:r>
          </a:p>
        </p:txBody>
      </p:sp>
      <p:sp>
        <p:nvSpPr>
          <p:cNvPr id="25" name="正方形/長方形 24">
            <a:extLst>
              <a:ext uri="{FF2B5EF4-FFF2-40B4-BE49-F238E27FC236}">
                <a16:creationId xmlns:a16="http://schemas.microsoft.com/office/drawing/2014/main" id="{E95493BD-1009-4471-9E4B-3B87CBF07078}"/>
              </a:ext>
            </a:extLst>
          </p:cNvPr>
          <p:cNvSpPr/>
          <p:nvPr/>
        </p:nvSpPr>
        <p:spPr>
          <a:xfrm>
            <a:off x="4460470" y="302361"/>
            <a:ext cx="1920863" cy="526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自然言語処理</a:t>
            </a:r>
          </a:p>
        </p:txBody>
      </p:sp>
      <p:sp>
        <p:nvSpPr>
          <p:cNvPr id="26" name="正方形/長方形 25">
            <a:extLst>
              <a:ext uri="{FF2B5EF4-FFF2-40B4-BE49-F238E27FC236}">
                <a16:creationId xmlns:a16="http://schemas.microsoft.com/office/drawing/2014/main" id="{BB44C6E5-A4F8-4A1E-BA05-FA7A222CD7D5}"/>
              </a:ext>
            </a:extLst>
          </p:cNvPr>
          <p:cNvSpPr/>
          <p:nvPr/>
        </p:nvSpPr>
        <p:spPr>
          <a:xfrm>
            <a:off x="6935376" y="294314"/>
            <a:ext cx="1920863" cy="52696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画像処理</a:t>
            </a:r>
          </a:p>
        </p:txBody>
      </p:sp>
      <p:sp>
        <p:nvSpPr>
          <p:cNvPr id="27" name="正方形/長方形 26">
            <a:extLst>
              <a:ext uri="{FF2B5EF4-FFF2-40B4-BE49-F238E27FC236}">
                <a16:creationId xmlns:a16="http://schemas.microsoft.com/office/drawing/2014/main" id="{C2F3D0AD-75FC-4751-B736-007F5D53917E}"/>
              </a:ext>
            </a:extLst>
          </p:cNvPr>
          <p:cNvSpPr/>
          <p:nvPr/>
        </p:nvSpPr>
        <p:spPr>
          <a:xfrm>
            <a:off x="9410281" y="294314"/>
            <a:ext cx="1920863" cy="526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音声認識</a:t>
            </a:r>
          </a:p>
        </p:txBody>
      </p:sp>
      <p:sp>
        <p:nvSpPr>
          <p:cNvPr id="28" name="テキスト ボックス 27">
            <a:extLst>
              <a:ext uri="{FF2B5EF4-FFF2-40B4-BE49-F238E27FC236}">
                <a16:creationId xmlns:a16="http://schemas.microsoft.com/office/drawing/2014/main" id="{C4364C74-49E9-4777-B678-6A568057A2EE}"/>
              </a:ext>
            </a:extLst>
          </p:cNvPr>
          <p:cNvSpPr txBox="1"/>
          <p:nvPr/>
        </p:nvSpPr>
        <p:spPr>
          <a:xfrm>
            <a:off x="7854008" y="5077520"/>
            <a:ext cx="2528256" cy="584775"/>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アルゴリズム・データ構造</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スクレイピング</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クローリング</a:t>
            </a:r>
          </a:p>
        </p:txBody>
      </p:sp>
      <p:sp>
        <p:nvSpPr>
          <p:cNvPr id="29" name="テキスト ボックス 28">
            <a:extLst>
              <a:ext uri="{FF2B5EF4-FFF2-40B4-BE49-F238E27FC236}">
                <a16:creationId xmlns:a16="http://schemas.microsoft.com/office/drawing/2014/main" id="{6EFB468E-9460-4969-8126-DBA306F67D95}"/>
              </a:ext>
            </a:extLst>
          </p:cNvPr>
          <p:cNvSpPr txBox="1"/>
          <p:nvPr/>
        </p:nvSpPr>
        <p:spPr>
          <a:xfrm>
            <a:off x="2722842" y="1471236"/>
            <a:ext cx="2991525" cy="3046988"/>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教師あり学習</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単回帰</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重回帰</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過学習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正則化</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クロスバリデーション</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決定木</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ランダムフォレスト</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SVM</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ナイーブベイズ</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教師なし学習</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クラスタリング</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Feature Scaling</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Feature Selection</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Feature Extraction</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a:extLst>
              <a:ext uri="{FF2B5EF4-FFF2-40B4-BE49-F238E27FC236}">
                <a16:creationId xmlns:a16="http://schemas.microsoft.com/office/drawing/2014/main" id="{4ADD0DEF-7652-4BCD-BE92-F013093A81DE}"/>
              </a:ext>
            </a:extLst>
          </p:cNvPr>
          <p:cNvSpPr txBox="1"/>
          <p:nvPr/>
        </p:nvSpPr>
        <p:spPr>
          <a:xfrm>
            <a:off x="6269079" y="6121519"/>
            <a:ext cx="1293944"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線形代数</a:t>
            </a:r>
          </a:p>
        </p:txBody>
      </p:sp>
      <p:sp>
        <p:nvSpPr>
          <p:cNvPr id="32" name="テキスト ボックス 31">
            <a:extLst>
              <a:ext uri="{FF2B5EF4-FFF2-40B4-BE49-F238E27FC236}">
                <a16:creationId xmlns:a16="http://schemas.microsoft.com/office/drawing/2014/main" id="{52C4B0B6-B835-4A9A-9FF6-3F3A7D0F4569}"/>
              </a:ext>
            </a:extLst>
          </p:cNvPr>
          <p:cNvSpPr txBox="1"/>
          <p:nvPr/>
        </p:nvSpPr>
        <p:spPr>
          <a:xfrm>
            <a:off x="8344623" y="6121519"/>
            <a:ext cx="1499128"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確率統計学</a:t>
            </a:r>
          </a:p>
        </p:txBody>
      </p:sp>
      <p:sp>
        <p:nvSpPr>
          <p:cNvPr id="33" name="テキスト ボックス 32">
            <a:extLst>
              <a:ext uri="{FF2B5EF4-FFF2-40B4-BE49-F238E27FC236}">
                <a16:creationId xmlns:a16="http://schemas.microsoft.com/office/drawing/2014/main" id="{69D08CD9-62D3-48BC-A123-2E6FE359C5BD}"/>
              </a:ext>
            </a:extLst>
          </p:cNvPr>
          <p:cNvSpPr txBox="1"/>
          <p:nvPr/>
        </p:nvSpPr>
        <p:spPr>
          <a:xfrm>
            <a:off x="2640589" y="4872252"/>
            <a:ext cx="2650084" cy="830997"/>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インフラ関連</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サーバー、ネットワーク</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Linux</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a:extLst>
              <a:ext uri="{FF2B5EF4-FFF2-40B4-BE49-F238E27FC236}">
                <a16:creationId xmlns:a16="http://schemas.microsoft.com/office/drawing/2014/main" id="{521F6F45-E4EE-4F89-AE74-73CABA144C74}"/>
              </a:ext>
            </a:extLst>
          </p:cNvPr>
          <p:cNvSpPr txBox="1"/>
          <p:nvPr/>
        </p:nvSpPr>
        <p:spPr>
          <a:xfrm>
            <a:off x="5707361" y="4871702"/>
            <a:ext cx="2037930" cy="1077218"/>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プログラミング関連</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Python</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言語</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Git/</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Github</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Anaconda</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a:extLst>
              <a:ext uri="{FF2B5EF4-FFF2-40B4-BE49-F238E27FC236}">
                <a16:creationId xmlns:a16="http://schemas.microsoft.com/office/drawing/2014/main" id="{7EFAE07A-6A30-42A6-9DD1-136F4DA383F3}"/>
              </a:ext>
            </a:extLst>
          </p:cNvPr>
          <p:cNvSpPr txBox="1"/>
          <p:nvPr/>
        </p:nvSpPr>
        <p:spPr>
          <a:xfrm>
            <a:off x="6672489" y="1517059"/>
            <a:ext cx="3379451" cy="2800767"/>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基礎</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ニューラルネットワーク</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確率的勾配法</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バックプロパゲーション</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応用</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畳み込みニューラルネットワーク</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再帰型ニューラルネットワーク</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フレームワーク</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Tensorflow</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Keras</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Chainer</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7528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A9A54-D0D9-4541-9277-22AEC157B51C}"/>
              </a:ext>
            </a:extLst>
          </p:cNvPr>
          <p:cNvSpPr>
            <a:spLocks noGrp="1"/>
          </p:cNvSpPr>
          <p:nvPr>
            <p:ph type="title"/>
          </p:nvPr>
        </p:nvSpPr>
        <p:spPr/>
        <p:txBody>
          <a:bodyPr/>
          <a:lstStyle/>
          <a:p>
            <a:r>
              <a:rPr lang="ja-JP" altLang="en-US" dirty="0"/>
              <a:t>今日の時間配分</a:t>
            </a:r>
            <a:endParaRPr kumimoji="1" lang="ja-JP" altLang="en-US" dirty="0"/>
          </a:p>
        </p:txBody>
      </p:sp>
      <p:sp>
        <p:nvSpPr>
          <p:cNvPr id="3" name="スライド番号プレースホルダー 2">
            <a:extLst>
              <a:ext uri="{FF2B5EF4-FFF2-40B4-BE49-F238E27FC236}">
                <a16:creationId xmlns:a16="http://schemas.microsoft.com/office/drawing/2014/main" id="{A603FAD2-3389-4172-B676-4D5B73CE5F4B}"/>
              </a:ext>
            </a:extLst>
          </p:cNvPr>
          <p:cNvSpPr>
            <a:spLocks noGrp="1"/>
          </p:cNvSpPr>
          <p:nvPr>
            <p:ph type="sldNum" sz="quarter" idx="12"/>
          </p:nvPr>
        </p:nvSpPr>
        <p:spPr/>
        <p:txBody>
          <a:bodyPr/>
          <a:lstStyle/>
          <a:p>
            <a:fld id="{8AEBDCA3-918C-4541-BF84-4F93CF1796EA}" type="slidenum">
              <a:rPr kumimoji="1" lang="ja-JP" altLang="en-US" smtClean="0"/>
              <a:t>4</a:t>
            </a:fld>
            <a:endParaRPr kumimoji="1" lang="ja-JP" altLang="en-US"/>
          </a:p>
        </p:txBody>
      </p:sp>
      <p:graphicFrame>
        <p:nvGraphicFramePr>
          <p:cNvPr id="4" name="表 3">
            <a:extLst>
              <a:ext uri="{FF2B5EF4-FFF2-40B4-BE49-F238E27FC236}">
                <a16:creationId xmlns:a16="http://schemas.microsoft.com/office/drawing/2014/main" id="{2DDE3D01-3AAE-436F-A26E-EDD75305100F}"/>
              </a:ext>
            </a:extLst>
          </p:cNvPr>
          <p:cNvGraphicFramePr>
            <a:graphicFrameLocks noGrp="1"/>
          </p:cNvGraphicFramePr>
          <p:nvPr>
            <p:extLst>
              <p:ext uri="{D42A27DB-BD31-4B8C-83A1-F6EECF244321}">
                <p14:modId xmlns:p14="http://schemas.microsoft.com/office/powerpoint/2010/main" val="3093402017"/>
              </p:ext>
            </p:extLst>
          </p:nvPr>
        </p:nvGraphicFramePr>
        <p:xfrm>
          <a:off x="958402" y="1690689"/>
          <a:ext cx="10294953" cy="4567609"/>
        </p:xfrm>
        <a:graphic>
          <a:graphicData uri="http://schemas.openxmlformats.org/drawingml/2006/table">
            <a:tbl>
              <a:tblPr bandRow="1">
                <a:tableStyleId>{5C22544A-7EE6-4342-B048-85BDC9FD1C3A}</a:tableStyleId>
              </a:tblPr>
              <a:tblGrid>
                <a:gridCol w="2653873">
                  <a:extLst>
                    <a:ext uri="{9D8B030D-6E8A-4147-A177-3AD203B41FA5}">
                      <a16:colId xmlns:a16="http://schemas.microsoft.com/office/drawing/2014/main" val="2531548355"/>
                    </a:ext>
                  </a:extLst>
                </a:gridCol>
                <a:gridCol w="7641080">
                  <a:extLst>
                    <a:ext uri="{9D8B030D-6E8A-4147-A177-3AD203B41FA5}">
                      <a16:colId xmlns:a16="http://schemas.microsoft.com/office/drawing/2014/main" val="1136724413"/>
                    </a:ext>
                  </a:extLst>
                </a:gridCol>
              </a:tblGrid>
              <a:tr h="999674">
                <a:tc>
                  <a:txBody>
                    <a:bodyPr/>
                    <a:lstStyle/>
                    <a:p>
                      <a:pPr marL="0" indent="0">
                        <a:buNone/>
                      </a:pPr>
                      <a:r>
                        <a:rPr kumimoji="1" lang="en-US" altLang="ja-JP" sz="2400" dirty="0"/>
                        <a:t>10:00</a:t>
                      </a:r>
                      <a:r>
                        <a:rPr kumimoji="1" lang="en-US" altLang="ja-JP" sz="2400" baseline="0" dirty="0"/>
                        <a:t> – 12:00</a:t>
                      </a:r>
                      <a:endParaRPr kumimoji="1" lang="en-US" altLang="ja-JP" sz="2400" dirty="0"/>
                    </a:p>
                  </a:txBody>
                  <a:tcPr anchor="ctr"/>
                </a:tc>
                <a:tc>
                  <a:txBody>
                    <a:bodyPr/>
                    <a:lstStyle/>
                    <a:p>
                      <a:pPr marL="342900" indent="-342900">
                        <a:buFont typeface="Arial" panose="020B0604020202020204" pitchFamily="34" charset="0"/>
                        <a:buChar char="•"/>
                      </a:pPr>
                      <a:r>
                        <a:rPr kumimoji="1" lang="ja-JP" altLang="en-US" sz="2400" dirty="0"/>
                        <a:t>ラズパイ基本セットアップ</a:t>
                      </a:r>
                      <a:endParaRPr kumimoji="1" lang="en-US" altLang="ja-JP" sz="2400" dirty="0"/>
                    </a:p>
                    <a:p>
                      <a:pPr marL="342900" indent="-342900">
                        <a:buFont typeface="Arial" panose="020B0604020202020204" pitchFamily="34" charset="0"/>
                        <a:buChar char="•"/>
                      </a:pPr>
                      <a:r>
                        <a:rPr kumimoji="1" lang="ja-JP" altLang="en-US" sz="2400" dirty="0"/>
                        <a:t>カメラを使った画像配信</a:t>
                      </a:r>
                      <a:endParaRPr kumimoji="1" lang="en-US" altLang="ja-JP" sz="2400" dirty="0"/>
                    </a:p>
                  </a:txBody>
                  <a:tcPr anchor="ctr"/>
                </a:tc>
                <a:extLst>
                  <a:ext uri="{0D108BD9-81ED-4DB2-BD59-A6C34878D82A}">
                    <a16:rowId xmlns:a16="http://schemas.microsoft.com/office/drawing/2014/main" val="3765074325"/>
                  </a:ext>
                </a:extLst>
              </a:tr>
              <a:tr h="1568587">
                <a:tc>
                  <a:txBody>
                    <a:bodyPr/>
                    <a:lstStyle/>
                    <a:p>
                      <a:r>
                        <a:rPr kumimoji="1" lang="en-US" altLang="ja-JP" sz="2400" dirty="0"/>
                        <a:t>13:00</a:t>
                      </a:r>
                      <a:r>
                        <a:rPr kumimoji="1" lang="en-US" altLang="ja-JP" sz="2400" baseline="0" dirty="0"/>
                        <a:t> – 15:00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ニューラルネットワーク概説</a:t>
                      </a:r>
                      <a:endParaRPr kumimoji="1" lang="en-US" altLang="ja-JP" sz="2400" dirty="0"/>
                    </a:p>
                    <a:p>
                      <a:pPr marL="342900" indent="-342900">
                        <a:buFont typeface="Arial" panose="020B0604020202020204" pitchFamily="34" charset="0"/>
                        <a:buChar char="•"/>
                      </a:pPr>
                      <a:r>
                        <a:rPr kumimoji="1" lang="ja-JP" altLang="en-US" sz="2400" dirty="0"/>
                        <a:t>手書き文字認識システムの実装とテスト</a:t>
                      </a:r>
                    </a:p>
                  </a:txBody>
                  <a:tcPr anchor="ctr"/>
                </a:tc>
                <a:extLst>
                  <a:ext uri="{0D108BD9-81ED-4DB2-BD59-A6C34878D82A}">
                    <a16:rowId xmlns:a16="http://schemas.microsoft.com/office/drawing/2014/main" val="3519677506"/>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15:30</a:t>
                      </a:r>
                      <a:r>
                        <a:rPr kumimoji="1" lang="en-US" altLang="ja-JP" sz="2400" baseline="0" dirty="0"/>
                        <a:t> – 16:30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物体識別システムの実装とテスト</a:t>
                      </a:r>
                      <a:endParaRPr kumimoji="1" lang="en-US" altLang="ja-JP" sz="2400" dirty="0"/>
                    </a:p>
                  </a:txBody>
                  <a:tcPr anchor="ctr"/>
                </a:tc>
                <a:extLst>
                  <a:ext uri="{0D108BD9-81ED-4DB2-BD59-A6C34878D82A}">
                    <a16:rowId xmlns:a16="http://schemas.microsoft.com/office/drawing/2014/main" val="571958028"/>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16:30 – 17:00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クロージング・振り返り</a:t>
                      </a:r>
                    </a:p>
                  </a:txBody>
                  <a:tcPr anchor="ctr"/>
                </a:tc>
                <a:extLst>
                  <a:ext uri="{0D108BD9-81ED-4DB2-BD59-A6C34878D82A}">
                    <a16:rowId xmlns:a16="http://schemas.microsoft.com/office/drawing/2014/main" val="10003"/>
                  </a:ext>
                </a:extLst>
              </a:tr>
            </a:tbl>
          </a:graphicData>
        </a:graphic>
      </p:graphicFrame>
      <p:sp>
        <p:nvSpPr>
          <p:cNvPr id="5" name="正方形/長方形 4"/>
          <p:cNvSpPr/>
          <p:nvPr/>
        </p:nvSpPr>
        <p:spPr>
          <a:xfrm>
            <a:off x="820882" y="1600200"/>
            <a:ext cx="10536382" cy="118456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375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4000" dirty="0"/>
              <a:t>GitHub</a:t>
            </a:r>
            <a:r>
              <a:rPr lang="ja-JP" altLang="en-US" sz="4000" dirty="0"/>
              <a:t>のガイドに沿って進んで行きましょう</a:t>
            </a:r>
            <a:endParaRPr lang="en-US" altLang="ja-JP" sz="40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a:t>
            </a:fld>
            <a:endParaRPr kumimoji="1" lang="ja-JP" altLang="en-US"/>
          </a:p>
        </p:txBody>
      </p:sp>
      <p:sp>
        <p:nvSpPr>
          <p:cNvPr id="4" name="テキスト ボックス 3"/>
          <p:cNvSpPr txBox="1"/>
          <p:nvPr/>
        </p:nvSpPr>
        <p:spPr>
          <a:xfrm>
            <a:off x="27085" y="1722856"/>
            <a:ext cx="12146274" cy="461665"/>
          </a:xfrm>
          <a:prstGeom prst="rect">
            <a:avLst/>
          </a:prstGeom>
          <a:noFill/>
        </p:spPr>
        <p:txBody>
          <a:bodyPr wrap="none" rtlCol="0">
            <a:spAutoFit/>
          </a:bodyPr>
          <a:lstStyle/>
          <a:p>
            <a:r>
              <a:rPr lang="en-US" altLang="ja-JP" sz="2400" dirty="0">
                <a:hlinkClick r:id="rId2"/>
              </a:rPr>
              <a:t>https://github.com/yoshihiroo/programming-workshop/tree/master/rpi_ai_handson</a:t>
            </a:r>
            <a:endParaRPr kumimoji="1" lang="ja-JP" alt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71296" y="2538246"/>
            <a:ext cx="4697989" cy="38007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6685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A9A54-D0D9-4541-9277-22AEC157B51C}"/>
              </a:ext>
            </a:extLst>
          </p:cNvPr>
          <p:cNvSpPr>
            <a:spLocks noGrp="1"/>
          </p:cNvSpPr>
          <p:nvPr>
            <p:ph type="title"/>
          </p:nvPr>
        </p:nvSpPr>
        <p:spPr/>
        <p:txBody>
          <a:bodyPr/>
          <a:lstStyle/>
          <a:p>
            <a:r>
              <a:rPr lang="ja-JP" altLang="en-US" dirty="0"/>
              <a:t>今日の時間配分</a:t>
            </a:r>
            <a:endParaRPr kumimoji="1" lang="ja-JP" altLang="en-US" dirty="0"/>
          </a:p>
        </p:txBody>
      </p:sp>
      <p:sp>
        <p:nvSpPr>
          <p:cNvPr id="3" name="スライド番号プレースホルダー 2">
            <a:extLst>
              <a:ext uri="{FF2B5EF4-FFF2-40B4-BE49-F238E27FC236}">
                <a16:creationId xmlns:a16="http://schemas.microsoft.com/office/drawing/2014/main" id="{A603FAD2-3389-4172-B676-4D5B73CE5F4B}"/>
              </a:ext>
            </a:extLst>
          </p:cNvPr>
          <p:cNvSpPr>
            <a:spLocks noGrp="1"/>
          </p:cNvSpPr>
          <p:nvPr>
            <p:ph type="sldNum" sz="quarter" idx="12"/>
          </p:nvPr>
        </p:nvSpPr>
        <p:spPr/>
        <p:txBody>
          <a:bodyPr/>
          <a:lstStyle/>
          <a:p>
            <a:fld id="{8AEBDCA3-918C-4541-BF84-4F93CF1796EA}" type="slidenum">
              <a:rPr kumimoji="1" lang="ja-JP" altLang="en-US" smtClean="0"/>
              <a:t>6</a:t>
            </a:fld>
            <a:endParaRPr kumimoji="1" lang="ja-JP" altLang="en-US"/>
          </a:p>
        </p:txBody>
      </p:sp>
      <p:graphicFrame>
        <p:nvGraphicFramePr>
          <p:cNvPr id="4" name="表 3">
            <a:extLst>
              <a:ext uri="{FF2B5EF4-FFF2-40B4-BE49-F238E27FC236}">
                <a16:creationId xmlns:a16="http://schemas.microsoft.com/office/drawing/2014/main" id="{2DDE3D01-3AAE-436F-A26E-EDD75305100F}"/>
              </a:ext>
            </a:extLst>
          </p:cNvPr>
          <p:cNvGraphicFramePr>
            <a:graphicFrameLocks noGrp="1"/>
          </p:cNvGraphicFramePr>
          <p:nvPr>
            <p:extLst>
              <p:ext uri="{D42A27DB-BD31-4B8C-83A1-F6EECF244321}">
                <p14:modId xmlns:p14="http://schemas.microsoft.com/office/powerpoint/2010/main" val="749748309"/>
              </p:ext>
            </p:extLst>
          </p:nvPr>
        </p:nvGraphicFramePr>
        <p:xfrm>
          <a:off x="958402" y="1690689"/>
          <a:ext cx="10294953" cy="4567609"/>
        </p:xfrm>
        <a:graphic>
          <a:graphicData uri="http://schemas.openxmlformats.org/drawingml/2006/table">
            <a:tbl>
              <a:tblPr bandRow="1">
                <a:tableStyleId>{5C22544A-7EE6-4342-B048-85BDC9FD1C3A}</a:tableStyleId>
              </a:tblPr>
              <a:tblGrid>
                <a:gridCol w="2653873">
                  <a:extLst>
                    <a:ext uri="{9D8B030D-6E8A-4147-A177-3AD203B41FA5}">
                      <a16:colId xmlns:a16="http://schemas.microsoft.com/office/drawing/2014/main" val="2531548355"/>
                    </a:ext>
                  </a:extLst>
                </a:gridCol>
                <a:gridCol w="7641080">
                  <a:extLst>
                    <a:ext uri="{9D8B030D-6E8A-4147-A177-3AD203B41FA5}">
                      <a16:colId xmlns:a16="http://schemas.microsoft.com/office/drawing/2014/main" val="1136724413"/>
                    </a:ext>
                  </a:extLst>
                </a:gridCol>
              </a:tblGrid>
              <a:tr h="999674">
                <a:tc>
                  <a:txBody>
                    <a:bodyPr/>
                    <a:lstStyle/>
                    <a:p>
                      <a:pPr marL="0" indent="0">
                        <a:buNone/>
                      </a:pPr>
                      <a:r>
                        <a:rPr kumimoji="1" lang="en-US" altLang="ja-JP" sz="2400" dirty="0"/>
                        <a:t>10:00</a:t>
                      </a:r>
                      <a:r>
                        <a:rPr kumimoji="1" lang="en-US" altLang="ja-JP" sz="2400" baseline="0" dirty="0"/>
                        <a:t> – 12:00</a:t>
                      </a:r>
                      <a:endParaRPr kumimoji="1" lang="en-US" altLang="ja-JP" sz="2400" dirty="0"/>
                    </a:p>
                  </a:txBody>
                  <a:tcPr anchor="ctr"/>
                </a:tc>
                <a:tc>
                  <a:txBody>
                    <a:bodyPr/>
                    <a:lstStyle/>
                    <a:p>
                      <a:pPr marL="342900" indent="-342900">
                        <a:buFont typeface="Arial" panose="020B0604020202020204" pitchFamily="34" charset="0"/>
                        <a:buChar char="•"/>
                      </a:pPr>
                      <a:r>
                        <a:rPr kumimoji="1" lang="ja-JP" altLang="en-US" sz="2400" dirty="0"/>
                        <a:t>ラズパイ基本セットアップ</a:t>
                      </a:r>
                      <a:endParaRPr kumimoji="1" lang="en-US" altLang="ja-JP" sz="2400" dirty="0"/>
                    </a:p>
                    <a:p>
                      <a:pPr marL="342900" indent="-342900">
                        <a:buFont typeface="Arial" panose="020B0604020202020204" pitchFamily="34" charset="0"/>
                        <a:buChar char="•"/>
                      </a:pPr>
                      <a:r>
                        <a:rPr kumimoji="1" lang="ja-JP" altLang="en-US" sz="2400" dirty="0"/>
                        <a:t>カメラを使った画像配信</a:t>
                      </a:r>
                      <a:endParaRPr kumimoji="1" lang="en-US" altLang="ja-JP" sz="2400" dirty="0"/>
                    </a:p>
                  </a:txBody>
                  <a:tcPr anchor="ctr"/>
                </a:tc>
                <a:extLst>
                  <a:ext uri="{0D108BD9-81ED-4DB2-BD59-A6C34878D82A}">
                    <a16:rowId xmlns:a16="http://schemas.microsoft.com/office/drawing/2014/main" val="3765074325"/>
                  </a:ext>
                </a:extLst>
              </a:tr>
              <a:tr h="1568587">
                <a:tc>
                  <a:txBody>
                    <a:bodyPr/>
                    <a:lstStyle/>
                    <a:p>
                      <a:r>
                        <a:rPr kumimoji="1" lang="en-US" altLang="ja-JP" sz="2400" dirty="0"/>
                        <a:t>13:00</a:t>
                      </a:r>
                      <a:r>
                        <a:rPr kumimoji="1" lang="en-US" altLang="ja-JP" sz="2400" baseline="0" dirty="0"/>
                        <a:t> – 15:00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ニューラルネットワーク概説</a:t>
                      </a:r>
                      <a:endParaRPr kumimoji="1" lang="en-US" altLang="ja-JP" sz="2400" dirty="0"/>
                    </a:p>
                    <a:p>
                      <a:pPr marL="342900" indent="-342900">
                        <a:buFont typeface="Arial" panose="020B0604020202020204" pitchFamily="34" charset="0"/>
                        <a:buChar char="•"/>
                      </a:pPr>
                      <a:r>
                        <a:rPr kumimoji="1" lang="ja-JP" altLang="en-US" sz="2400" dirty="0"/>
                        <a:t>手書き文字認識システムの実装とテスト</a:t>
                      </a:r>
                    </a:p>
                  </a:txBody>
                  <a:tcPr anchor="ctr"/>
                </a:tc>
                <a:extLst>
                  <a:ext uri="{0D108BD9-81ED-4DB2-BD59-A6C34878D82A}">
                    <a16:rowId xmlns:a16="http://schemas.microsoft.com/office/drawing/2014/main" val="3519677506"/>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15:30</a:t>
                      </a:r>
                      <a:r>
                        <a:rPr kumimoji="1" lang="en-US" altLang="ja-JP" sz="2400" baseline="0" dirty="0"/>
                        <a:t> – 16:30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物体識別システムの実装とテスト</a:t>
                      </a:r>
                      <a:endParaRPr kumimoji="1" lang="en-US" altLang="ja-JP" sz="2400" dirty="0"/>
                    </a:p>
                  </a:txBody>
                  <a:tcPr anchor="ctr"/>
                </a:tc>
                <a:extLst>
                  <a:ext uri="{0D108BD9-81ED-4DB2-BD59-A6C34878D82A}">
                    <a16:rowId xmlns:a16="http://schemas.microsoft.com/office/drawing/2014/main" val="571958028"/>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16:30 – 17:00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クロージング・振り返り</a:t>
                      </a:r>
                    </a:p>
                  </a:txBody>
                  <a:tcPr anchor="ctr"/>
                </a:tc>
                <a:extLst>
                  <a:ext uri="{0D108BD9-81ED-4DB2-BD59-A6C34878D82A}">
                    <a16:rowId xmlns:a16="http://schemas.microsoft.com/office/drawing/2014/main" val="10003"/>
                  </a:ext>
                </a:extLst>
              </a:tr>
            </a:tbl>
          </a:graphicData>
        </a:graphic>
      </p:graphicFrame>
      <p:sp>
        <p:nvSpPr>
          <p:cNvPr id="5" name="正方形/長方形 4"/>
          <p:cNvSpPr/>
          <p:nvPr/>
        </p:nvSpPr>
        <p:spPr>
          <a:xfrm>
            <a:off x="820882" y="2888673"/>
            <a:ext cx="10536382" cy="118456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221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26210D05-FE9C-4756-BFF8-59DACE098D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966" y="1681782"/>
            <a:ext cx="3380974" cy="1687850"/>
          </a:xfrm>
          <a:prstGeom prst="rect">
            <a:avLst/>
          </a:prstGeom>
        </p:spPr>
      </p:pic>
      <p:sp>
        <p:nvSpPr>
          <p:cNvPr id="23" name="吹き出し: 四角形 22">
            <a:extLst>
              <a:ext uri="{FF2B5EF4-FFF2-40B4-BE49-F238E27FC236}">
                <a16:creationId xmlns:a16="http://schemas.microsoft.com/office/drawing/2014/main" id="{9B8EA4CE-8CF7-4029-8EE7-EAEA0C574E61}"/>
              </a:ext>
            </a:extLst>
          </p:cNvPr>
          <p:cNvSpPr/>
          <p:nvPr/>
        </p:nvSpPr>
        <p:spPr>
          <a:xfrm>
            <a:off x="2859109" y="2088635"/>
            <a:ext cx="8990201" cy="4450277"/>
          </a:xfrm>
          <a:prstGeom prst="wedgeRectCallout">
            <a:avLst>
              <a:gd name="adj1" fmla="val -67274"/>
              <a:gd name="adj2" fmla="val -42550"/>
            </a:avLst>
          </a:prstGeom>
          <a:solidFill>
            <a:srgbClr val="FFFFFF">
              <a:alpha val="69804"/>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normAutofit/>
          </a:bodyPr>
          <a:lstStyle/>
          <a:p>
            <a:r>
              <a:rPr lang="ja-JP" altLang="en-US" dirty="0"/>
              <a:t>ニューラルネットワークモデルの計算ルール</a:t>
            </a:r>
          </a:p>
        </p:txBody>
      </p:sp>
      <p:sp>
        <p:nvSpPr>
          <p:cNvPr id="4" name="楕円 3"/>
          <p:cNvSpPr/>
          <p:nvPr/>
        </p:nvSpPr>
        <p:spPr>
          <a:xfrm>
            <a:off x="4547105" y="2682779"/>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1.0</a:t>
            </a:r>
            <a:endParaRPr lang="ja-JP" altLang="en-US" sz="2400" dirty="0"/>
          </a:p>
        </p:txBody>
      </p:sp>
      <p:sp>
        <p:nvSpPr>
          <p:cNvPr id="6" name="楕円 5"/>
          <p:cNvSpPr/>
          <p:nvPr/>
        </p:nvSpPr>
        <p:spPr>
          <a:xfrm>
            <a:off x="4547105" y="4968737"/>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0.5</a:t>
            </a:r>
            <a:endParaRPr kumimoji="1" lang="ja-JP" altLang="en-US" sz="2400" dirty="0"/>
          </a:p>
        </p:txBody>
      </p:sp>
      <p:sp>
        <p:nvSpPr>
          <p:cNvPr id="7" name="楕円 6"/>
          <p:cNvSpPr/>
          <p:nvPr/>
        </p:nvSpPr>
        <p:spPr>
          <a:xfrm>
            <a:off x="6927622" y="3861122"/>
            <a:ext cx="1274752" cy="1274752"/>
          </a:xfrm>
          <a:prstGeom prst="ellipse">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+0.3</a:t>
            </a:r>
            <a:endParaRPr lang="ja-JP" altLang="en-US" sz="2400" dirty="0"/>
          </a:p>
        </p:txBody>
      </p:sp>
      <p:cxnSp>
        <p:nvCxnSpPr>
          <p:cNvPr id="8" name="直線矢印コネクタ 7"/>
          <p:cNvCxnSpPr>
            <a:cxnSpLocks/>
            <a:stCxn id="4" idx="6"/>
            <a:endCxn id="7" idx="1"/>
          </p:cNvCxnSpPr>
          <p:nvPr/>
        </p:nvCxnSpPr>
        <p:spPr>
          <a:xfrm>
            <a:off x="5821857" y="3320156"/>
            <a:ext cx="1292448" cy="727650"/>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cxnSpLocks/>
            <a:stCxn id="6" idx="6"/>
            <a:endCxn id="7" idx="3"/>
          </p:cNvCxnSpPr>
          <p:nvPr/>
        </p:nvCxnSpPr>
        <p:spPr>
          <a:xfrm flipV="1">
            <a:off x="5821857" y="4949192"/>
            <a:ext cx="1292448" cy="656922"/>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cxnSpLocks/>
            <a:stCxn id="7" idx="6"/>
          </p:cNvCxnSpPr>
          <p:nvPr/>
        </p:nvCxnSpPr>
        <p:spPr>
          <a:xfrm flipV="1">
            <a:off x="8202374" y="4498498"/>
            <a:ext cx="1615611" cy="1"/>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75634" y="3302147"/>
            <a:ext cx="571558" cy="434094"/>
          </a:xfrm>
          <a:prstGeom prst="rect">
            <a:avLst/>
          </a:prstGeom>
          <a:noFill/>
        </p:spPr>
        <p:txBody>
          <a:bodyPr wrap="none" rtlCol="0">
            <a:spAutoFit/>
          </a:bodyPr>
          <a:lstStyle/>
          <a:p>
            <a:r>
              <a:rPr kumimoji="1" lang="en-US" altLang="ja-JP" sz="2400" dirty="0"/>
              <a:t>0.1</a:t>
            </a:r>
            <a:endParaRPr kumimoji="1" lang="ja-JP" altLang="en-US" sz="2400" dirty="0"/>
          </a:p>
        </p:txBody>
      </p:sp>
      <p:sp>
        <p:nvSpPr>
          <p:cNvPr id="14" name="テキスト ボックス 13"/>
          <p:cNvSpPr txBox="1"/>
          <p:nvPr/>
        </p:nvSpPr>
        <p:spPr>
          <a:xfrm>
            <a:off x="6067476" y="4895877"/>
            <a:ext cx="571558" cy="434094"/>
          </a:xfrm>
          <a:prstGeom prst="rect">
            <a:avLst/>
          </a:prstGeom>
          <a:noFill/>
        </p:spPr>
        <p:txBody>
          <a:bodyPr wrap="none" rtlCol="0">
            <a:spAutoFit/>
          </a:bodyPr>
          <a:lstStyle/>
          <a:p>
            <a:r>
              <a:rPr kumimoji="1" lang="en-US" altLang="ja-JP" sz="2400" dirty="0"/>
              <a:t>0.2</a:t>
            </a:r>
            <a:endParaRPr kumimoji="1" lang="ja-JP" altLang="en-US" sz="2400" dirty="0"/>
          </a:p>
        </p:txBody>
      </p:sp>
      <p:sp>
        <p:nvSpPr>
          <p:cNvPr id="15" name="テキスト ボックス 14"/>
          <p:cNvSpPr txBox="1"/>
          <p:nvPr/>
        </p:nvSpPr>
        <p:spPr>
          <a:xfrm>
            <a:off x="2975496" y="3995262"/>
            <a:ext cx="1723549" cy="830997"/>
          </a:xfrm>
          <a:prstGeom prst="rect">
            <a:avLst/>
          </a:prstGeom>
          <a:noFill/>
        </p:spPr>
        <p:txBody>
          <a:bodyPr wrap="none" rtlCol="0">
            <a:spAutoFit/>
          </a:bodyPr>
          <a:lstStyle/>
          <a:p>
            <a:r>
              <a:rPr kumimoji="1" lang="ja-JP" altLang="en-US" sz="2400" dirty="0">
                <a:solidFill>
                  <a:srgbClr val="0070C0"/>
                </a:solidFill>
              </a:rPr>
              <a:t>入力元の</a:t>
            </a:r>
            <a:endParaRPr kumimoji="1" lang="en-US" altLang="ja-JP" sz="2400" dirty="0">
              <a:solidFill>
                <a:srgbClr val="0070C0"/>
              </a:solidFill>
            </a:endParaRPr>
          </a:p>
          <a:p>
            <a:r>
              <a:rPr kumimoji="1" lang="ja-JP" altLang="en-US" sz="2400" dirty="0">
                <a:solidFill>
                  <a:srgbClr val="0070C0"/>
                </a:solidFill>
              </a:rPr>
              <a:t>信号の強さ</a:t>
            </a:r>
          </a:p>
        </p:txBody>
      </p:sp>
      <p:cxnSp>
        <p:nvCxnSpPr>
          <p:cNvPr id="17" name="直線コネクタ 16"/>
          <p:cNvCxnSpPr>
            <a:cxnSpLocks/>
          </p:cNvCxnSpPr>
          <p:nvPr/>
        </p:nvCxnSpPr>
        <p:spPr>
          <a:xfrm>
            <a:off x="3794759" y="4819313"/>
            <a:ext cx="1127356" cy="68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cxnSpLocks/>
          </p:cNvCxnSpPr>
          <p:nvPr/>
        </p:nvCxnSpPr>
        <p:spPr>
          <a:xfrm flipV="1">
            <a:off x="3799229" y="3320156"/>
            <a:ext cx="1073600" cy="6373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821857" y="2447425"/>
            <a:ext cx="3580071" cy="434094"/>
          </a:xfrm>
          <a:prstGeom prst="rect">
            <a:avLst/>
          </a:prstGeom>
          <a:noFill/>
        </p:spPr>
        <p:txBody>
          <a:bodyPr wrap="none" rtlCol="0">
            <a:spAutoFit/>
          </a:bodyPr>
          <a:lstStyle/>
          <a:p>
            <a:r>
              <a:rPr kumimoji="1" lang="ja-JP" altLang="en-US" sz="2400" dirty="0">
                <a:solidFill>
                  <a:srgbClr val="0070C0"/>
                </a:solidFill>
              </a:rPr>
              <a:t>重み</a:t>
            </a:r>
            <a:r>
              <a:rPr kumimoji="1" lang="en-US" altLang="ja-JP" sz="2400" dirty="0">
                <a:solidFill>
                  <a:srgbClr val="0070C0"/>
                </a:solidFill>
              </a:rPr>
              <a:t>(</a:t>
            </a:r>
            <a:r>
              <a:rPr kumimoji="1" lang="ja-JP" altLang="en-US" sz="2400" dirty="0">
                <a:solidFill>
                  <a:srgbClr val="0070C0"/>
                </a:solidFill>
              </a:rPr>
              <a:t>信号の伝わりやすさ</a:t>
            </a:r>
            <a:r>
              <a:rPr kumimoji="1" lang="en-US" altLang="ja-JP" sz="2400" dirty="0">
                <a:solidFill>
                  <a:srgbClr val="0070C0"/>
                </a:solidFill>
              </a:rPr>
              <a:t>)</a:t>
            </a:r>
            <a:endParaRPr kumimoji="1" lang="ja-JP" altLang="en-US" sz="2400" dirty="0">
              <a:solidFill>
                <a:srgbClr val="0070C0"/>
              </a:solidFill>
            </a:endParaRPr>
          </a:p>
        </p:txBody>
      </p:sp>
      <p:cxnSp>
        <p:nvCxnSpPr>
          <p:cNvPr id="21" name="直線コネクタ 20"/>
          <p:cNvCxnSpPr>
            <a:cxnSpLocks/>
          </p:cNvCxnSpPr>
          <p:nvPr/>
        </p:nvCxnSpPr>
        <p:spPr>
          <a:xfrm flipH="1" flipV="1">
            <a:off x="6196308" y="2851455"/>
            <a:ext cx="266515" cy="458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a:stCxn id="14" idx="0"/>
          </p:cNvCxnSpPr>
          <p:nvPr/>
        </p:nvCxnSpPr>
        <p:spPr>
          <a:xfrm flipH="1" flipV="1">
            <a:off x="6093860" y="2776134"/>
            <a:ext cx="259396" cy="2119743"/>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7417647" y="3104642"/>
            <a:ext cx="3290675" cy="434094"/>
          </a:xfrm>
          <a:prstGeom prst="rect">
            <a:avLst/>
          </a:prstGeom>
          <a:noFill/>
        </p:spPr>
        <p:txBody>
          <a:bodyPr wrap="none" rtlCol="0">
            <a:spAutoFit/>
          </a:bodyPr>
          <a:lstStyle/>
          <a:p>
            <a:r>
              <a:rPr lang="ja-JP" altLang="en-US" sz="2400" dirty="0">
                <a:solidFill>
                  <a:srgbClr val="0070C0"/>
                </a:solidFill>
              </a:rPr>
              <a:t>発火のし易さ</a:t>
            </a:r>
            <a:r>
              <a:rPr lang="en-US" altLang="ja-JP" sz="2400" dirty="0">
                <a:solidFill>
                  <a:srgbClr val="0070C0"/>
                </a:solidFill>
              </a:rPr>
              <a:t>(</a:t>
            </a:r>
            <a:r>
              <a:rPr lang="ja-JP" altLang="en-US" sz="2400" dirty="0">
                <a:solidFill>
                  <a:srgbClr val="0070C0"/>
                </a:solidFill>
              </a:rPr>
              <a:t>バイアス</a:t>
            </a:r>
            <a:r>
              <a:rPr lang="en-US" altLang="ja-JP" sz="2400" dirty="0">
                <a:solidFill>
                  <a:srgbClr val="0070C0"/>
                </a:solidFill>
              </a:rPr>
              <a:t>)</a:t>
            </a:r>
            <a:endParaRPr kumimoji="1" lang="ja-JP" altLang="en-US" sz="2400" dirty="0">
              <a:solidFill>
                <a:srgbClr val="0070C0"/>
              </a:solidFill>
            </a:endParaRPr>
          </a:p>
        </p:txBody>
      </p:sp>
      <p:cxnSp>
        <p:nvCxnSpPr>
          <p:cNvPr id="27" name="直線コネクタ 26"/>
          <p:cNvCxnSpPr>
            <a:cxnSpLocks/>
          </p:cNvCxnSpPr>
          <p:nvPr/>
        </p:nvCxnSpPr>
        <p:spPr>
          <a:xfrm flipV="1">
            <a:off x="7636380" y="3412779"/>
            <a:ext cx="337666" cy="917385"/>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フリーフォーム: 図形 28"/>
          <p:cNvSpPr/>
          <p:nvPr/>
        </p:nvSpPr>
        <p:spPr>
          <a:xfrm>
            <a:off x="7735288" y="4330164"/>
            <a:ext cx="388152" cy="35257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30" name="直線コネクタ 29"/>
          <p:cNvCxnSpPr>
            <a:cxnSpLocks/>
          </p:cNvCxnSpPr>
          <p:nvPr/>
        </p:nvCxnSpPr>
        <p:spPr>
          <a:xfrm>
            <a:off x="8030846" y="4580871"/>
            <a:ext cx="1283131" cy="526073"/>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8529658" y="5119798"/>
            <a:ext cx="2997227" cy="773881"/>
          </a:xfrm>
          <a:prstGeom prst="rect">
            <a:avLst/>
          </a:prstGeom>
          <a:noFill/>
        </p:spPr>
        <p:txBody>
          <a:bodyPr wrap="none" rtlCol="0">
            <a:spAutoFit/>
          </a:bodyPr>
          <a:lstStyle/>
          <a:p>
            <a:r>
              <a:rPr lang="ja-JP" altLang="en-US" sz="2400" dirty="0">
                <a:solidFill>
                  <a:srgbClr val="0070C0"/>
                </a:solidFill>
              </a:rPr>
              <a:t>活性化関数</a:t>
            </a:r>
            <a:endParaRPr lang="en-US" altLang="ja-JP" sz="2400" dirty="0">
              <a:solidFill>
                <a:srgbClr val="0070C0"/>
              </a:solidFill>
            </a:endParaRPr>
          </a:p>
          <a:p>
            <a:r>
              <a:rPr lang="en-US" altLang="ja-JP" sz="2400" dirty="0">
                <a:solidFill>
                  <a:srgbClr val="0070C0"/>
                </a:solidFill>
              </a:rPr>
              <a:t>(</a:t>
            </a:r>
            <a:r>
              <a:rPr kumimoji="1" lang="ja-JP" altLang="en-US" sz="2400" dirty="0">
                <a:solidFill>
                  <a:srgbClr val="0070C0"/>
                </a:solidFill>
              </a:rPr>
              <a:t>いくつか種類がある</a:t>
            </a:r>
            <a:r>
              <a:rPr kumimoji="1" lang="en-US" altLang="ja-JP" sz="2400" dirty="0">
                <a:solidFill>
                  <a:srgbClr val="0070C0"/>
                </a:solidFill>
              </a:rPr>
              <a:t>)</a:t>
            </a:r>
            <a:endParaRPr kumimoji="1" lang="ja-JP" altLang="en-US" sz="2400" dirty="0">
              <a:solidFill>
                <a:srgbClr val="0070C0"/>
              </a:solidFill>
            </a:endParaRPr>
          </a:p>
        </p:txBody>
      </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7</a:t>
            </a:fld>
            <a:endParaRPr kumimoji="1" lang="ja-JP" altLang="en-US"/>
          </a:p>
        </p:txBody>
      </p:sp>
      <p:sp>
        <p:nvSpPr>
          <p:cNvPr id="28" name="正方形/長方形 27">
            <a:extLst>
              <a:ext uri="{FF2B5EF4-FFF2-40B4-BE49-F238E27FC236}">
                <a16:creationId xmlns:a16="http://schemas.microsoft.com/office/drawing/2014/main" id="{ADC8269D-004F-4E11-9A88-0AE427310131}"/>
              </a:ext>
            </a:extLst>
          </p:cNvPr>
          <p:cNvSpPr/>
          <p:nvPr/>
        </p:nvSpPr>
        <p:spPr>
          <a:xfrm>
            <a:off x="953037" y="2153359"/>
            <a:ext cx="373487" cy="2940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2DFF4A1-D8BC-45EE-AED6-CF15AF3F9BB9}"/>
              </a:ext>
            </a:extLst>
          </p:cNvPr>
          <p:cNvSpPr txBox="1"/>
          <p:nvPr/>
        </p:nvSpPr>
        <p:spPr>
          <a:xfrm>
            <a:off x="9817985" y="4228327"/>
            <a:ext cx="2031325" cy="461665"/>
          </a:xfrm>
          <a:prstGeom prst="rect">
            <a:avLst/>
          </a:prstGeom>
          <a:noFill/>
        </p:spPr>
        <p:txBody>
          <a:bodyPr wrap="none" rtlCol="0">
            <a:spAutoFit/>
          </a:bodyPr>
          <a:lstStyle/>
          <a:p>
            <a:r>
              <a:rPr kumimoji="1" lang="ja-JP" altLang="en-US" sz="2400" dirty="0">
                <a:solidFill>
                  <a:srgbClr val="0070C0"/>
                </a:solidFill>
              </a:rPr>
              <a:t>次のノードへ</a:t>
            </a:r>
          </a:p>
        </p:txBody>
      </p:sp>
    </p:spTree>
    <p:extLst>
      <p:ext uri="{BB962C8B-B14F-4D97-AF65-F5344CB8AC3E}">
        <p14:creationId xmlns:p14="http://schemas.microsoft.com/office/powerpoint/2010/main" val="2358807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活性化関数</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90638" y="2134791"/>
            <a:ext cx="32099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23534" y="2149078"/>
            <a:ext cx="31813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30887" y="2120503"/>
            <a:ext cx="3162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矢印コネクタ 3"/>
          <p:cNvCxnSpPr/>
          <p:nvPr/>
        </p:nvCxnSpPr>
        <p:spPr>
          <a:xfrm flipV="1">
            <a:off x="924791" y="2567312"/>
            <a:ext cx="0" cy="17041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8346" y="3137285"/>
            <a:ext cx="800219" cy="461665"/>
          </a:xfrm>
          <a:prstGeom prst="rect">
            <a:avLst/>
          </a:prstGeom>
          <a:noFill/>
        </p:spPr>
        <p:txBody>
          <a:bodyPr wrap="none" rtlCol="0">
            <a:spAutoFit/>
          </a:bodyPr>
          <a:lstStyle/>
          <a:p>
            <a:r>
              <a:rPr kumimoji="1" lang="ja-JP" altLang="en-US" sz="2400"/>
              <a:t>出力</a:t>
            </a:r>
            <a:endParaRPr kumimoji="1" lang="ja-JP" altLang="en-US" sz="2400" dirty="0"/>
          </a:p>
        </p:txBody>
      </p:sp>
      <p:sp>
        <p:nvSpPr>
          <p:cNvPr id="5" name="テキスト ボックス 4"/>
          <p:cNvSpPr txBox="1"/>
          <p:nvPr/>
        </p:nvSpPr>
        <p:spPr>
          <a:xfrm>
            <a:off x="1894377" y="1537137"/>
            <a:ext cx="2031325" cy="461665"/>
          </a:xfrm>
          <a:prstGeom prst="rect">
            <a:avLst/>
          </a:prstGeom>
          <a:noFill/>
        </p:spPr>
        <p:txBody>
          <a:bodyPr wrap="none" rtlCol="0">
            <a:spAutoFit/>
          </a:bodyPr>
          <a:lstStyle/>
          <a:p>
            <a:r>
              <a:rPr kumimoji="1" lang="ja-JP" altLang="en-US" sz="2400" dirty="0"/>
              <a:t>ステップ関数</a:t>
            </a:r>
          </a:p>
        </p:txBody>
      </p:sp>
      <p:sp>
        <p:nvSpPr>
          <p:cNvPr id="10" name="テキスト ボックス 9"/>
          <p:cNvSpPr txBox="1"/>
          <p:nvPr/>
        </p:nvSpPr>
        <p:spPr>
          <a:xfrm>
            <a:off x="5197569" y="1547572"/>
            <a:ext cx="2339102" cy="461665"/>
          </a:xfrm>
          <a:prstGeom prst="rect">
            <a:avLst/>
          </a:prstGeom>
          <a:noFill/>
        </p:spPr>
        <p:txBody>
          <a:bodyPr wrap="none" rtlCol="0">
            <a:spAutoFit/>
          </a:bodyPr>
          <a:lstStyle/>
          <a:p>
            <a:r>
              <a:rPr kumimoji="1" lang="ja-JP" altLang="en-US" sz="2400" dirty="0"/>
              <a:t>シグモイド関数</a:t>
            </a:r>
          </a:p>
        </p:txBody>
      </p:sp>
      <p:sp>
        <p:nvSpPr>
          <p:cNvPr id="11" name="テキスト ボックス 10"/>
          <p:cNvSpPr txBox="1"/>
          <p:nvPr/>
        </p:nvSpPr>
        <p:spPr>
          <a:xfrm>
            <a:off x="8592847" y="1337804"/>
            <a:ext cx="3350597" cy="830997"/>
          </a:xfrm>
          <a:prstGeom prst="rect">
            <a:avLst/>
          </a:prstGeom>
          <a:noFill/>
        </p:spPr>
        <p:txBody>
          <a:bodyPr wrap="none" rtlCol="0">
            <a:spAutoFit/>
          </a:bodyPr>
          <a:lstStyle/>
          <a:p>
            <a:r>
              <a:rPr lang="en-US" altLang="ja-JP" sz="2400" dirty="0" err="1"/>
              <a:t>Re</a:t>
            </a:r>
            <a:r>
              <a:rPr kumimoji="1" lang="en-US" altLang="ja-JP" sz="2400" dirty="0" err="1"/>
              <a:t>LU</a:t>
            </a:r>
            <a:r>
              <a:rPr kumimoji="1" lang="ja-JP" altLang="en-US" sz="2400" dirty="0"/>
              <a:t>関数</a:t>
            </a:r>
            <a:endParaRPr kumimoji="1" lang="en-US" altLang="ja-JP" sz="2400" dirty="0"/>
          </a:p>
          <a:p>
            <a:r>
              <a:rPr kumimoji="1" lang="en-US" altLang="ja-JP" sz="2400" dirty="0"/>
              <a:t>(</a:t>
            </a:r>
            <a:r>
              <a:rPr kumimoji="1" lang="en-US" altLang="ja-JP" sz="2400" u="sng" dirty="0"/>
              <a:t>Re</a:t>
            </a:r>
            <a:r>
              <a:rPr kumimoji="1" lang="en-US" altLang="ja-JP" sz="2400" dirty="0"/>
              <a:t>ctified </a:t>
            </a:r>
            <a:r>
              <a:rPr kumimoji="1" lang="en-US" altLang="ja-JP" sz="2400" u="sng" dirty="0"/>
              <a:t>L</a:t>
            </a:r>
            <a:r>
              <a:rPr kumimoji="1" lang="en-US" altLang="ja-JP" sz="2400" dirty="0"/>
              <a:t>inear </a:t>
            </a:r>
            <a:r>
              <a:rPr kumimoji="1" lang="en-US" altLang="ja-JP" sz="2400" u="sng" dirty="0"/>
              <a:t>U</a:t>
            </a:r>
            <a:r>
              <a:rPr kumimoji="1" lang="en-US" altLang="ja-JP" sz="2400" dirty="0"/>
              <a:t>nit)</a:t>
            </a:r>
            <a:endParaRPr kumimoji="1" lang="ja-JP" altLang="en-US" sz="2400"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25260" y="5299322"/>
            <a:ext cx="2773554" cy="131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922100" y="5447245"/>
            <a:ext cx="2921478" cy="101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359499" y="5336303"/>
            <a:ext cx="3050911" cy="1238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8</a:t>
            </a:fld>
            <a:endParaRPr kumimoji="1" lang="ja-JP" altLang="en-US"/>
          </a:p>
        </p:txBody>
      </p:sp>
      <p:cxnSp>
        <p:nvCxnSpPr>
          <p:cNvPr id="7" name="直線矢印コネクタ 6"/>
          <p:cNvCxnSpPr/>
          <p:nvPr/>
        </p:nvCxnSpPr>
        <p:spPr>
          <a:xfrm>
            <a:off x="1622738" y="4700788"/>
            <a:ext cx="2601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262582" y="4696210"/>
            <a:ext cx="3262432" cy="461665"/>
          </a:xfrm>
          <a:prstGeom prst="rect">
            <a:avLst/>
          </a:prstGeom>
          <a:noFill/>
        </p:spPr>
        <p:txBody>
          <a:bodyPr wrap="none" rtlCol="0">
            <a:spAutoFit/>
          </a:bodyPr>
          <a:lstStyle/>
          <a:p>
            <a:r>
              <a:rPr kumimoji="1" lang="ja-JP" altLang="en-US" sz="2400" dirty="0"/>
              <a:t>入力の総和＋バイアス</a:t>
            </a:r>
          </a:p>
        </p:txBody>
      </p:sp>
    </p:spTree>
    <p:extLst>
      <p:ext uri="{BB962C8B-B14F-4D97-AF65-F5344CB8AC3E}">
        <p14:creationId xmlns:p14="http://schemas.microsoft.com/office/powerpoint/2010/main" val="570599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1816433" y="771122"/>
            <a:ext cx="9947301" cy="5439453"/>
            <a:chOff x="1100138" y="401397"/>
            <a:chExt cx="10902972" cy="5962041"/>
          </a:xfrm>
        </p:grpSpPr>
        <p:sp>
          <p:nvSpPr>
            <p:cNvPr id="4"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6"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7"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8"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9"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10"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11"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12"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14" name="直線矢印コネクタ 13"/>
            <p:cNvCxnSpPr>
              <a:stCxn id="4" idx="6"/>
              <a:endCxn id="10"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052697" y="1357197"/>
              <a:ext cx="471230" cy="337346"/>
            </a:xfrm>
            <a:prstGeom prst="rect">
              <a:avLst/>
            </a:prstGeom>
            <a:noFill/>
          </p:spPr>
          <p:txBody>
            <a:bodyPr wrap="none" rtlCol="0">
              <a:spAutoFit/>
            </a:bodyPr>
            <a:lstStyle/>
            <a:p>
              <a:r>
                <a:rPr kumimoji="1" lang="en-US" altLang="ja-JP" sz="1400" dirty="0"/>
                <a:t>0.1</a:t>
              </a:r>
              <a:endParaRPr kumimoji="1" lang="ja-JP" altLang="en-US" sz="1400" dirty="0"/>
            </a:p>
          </p:txBody>
        </p:sp>
        <p:sp>
          <p:nvSpPr>
            <p:cNvPr id="77" name="テキスト ボックス 76"/>
            <p:cNvSpPr txBox="1"/>
            <p:nvPr/>
          </p:nvSpPr>
          <p:spPr>
            <a:xfrm>
              <a:off x="3151309" y="2060925"/>
              <a:ext cx="471230" cy="337346"/>
            </a:xfrm>
            <a:prstGeom prst="rect">
              <a:avLst/>
            </a:prstGeom>
            <a:noFill/>
          </p:spPr>
          <p:txBody>
            <a:bodyPr wrap="none" rtlCol="0">
              <a:spAutoFit/>
            </a:bodyPr>
            <a:lstStyle/>
            <a:p>
              <a:r>
                <a:rPr kumimoji="1" lang="en-US" altLang="ja-JP" sz="1400" dirty="0"/>
                <a:t>0.3</a:t>
              </a:r>
              <a:endParaRPr kumimoji="1" lang="ja-JP" altLang="en-US" sz="1400" dirty="0"/>
            </a:p>
          </p:txBody>
        </p:sp>
        <p:sp>
          <p:nvSpPr>
            <p:cNvPr id="78" name="テキスト ボックス 77"/>
            <p:cNvSpPr txBox="1"/>
            <p:nvPr/>
          </p:nvSpPr>
          <p:spPr>
            <a:xfrm>
              <a:off x="2698595" y="2764652"/>
              <a:ext cx="471230" cy="337346"/>
            </a:xfrm>
            <a:prstGeom prst="rect">
              <a:avLst/>
            </a:prstGeom>
            <a:noFill/>
          </p:spPr>
          <p:txBody>
            <a:bodyPr wrap="none" rtlCol="0">
              <a:spAutoFit/>
            </a:bodyPr>
            <a:lstStyle/>
            <a:p>
              <a:r>
                <a:rPr kumimoji="1" lang="en-US" altLang="ja-JP" sz="1400" dirty="0"/>
                <a:t>0.5</a:t>
              </a:r>
              <a:endParaRPr kumimoji="1" lang="ja-JP" altLang="en-US" sz="1400" dirty="0"/>
            </a:p>
          </p:txBody>
        </p:sp>
        <p:sp>
          <p:nvSpPr>
            <p:cNvPr id="79" name="テキスト ボックス 78"/>
            <p:cNvSpPr txBox="1"/>
            <p:nvPr/>
          </p:nvSpPr>
          <p:spPr>
            <a:xfrm>
              <a:off x="2774794" y="3647677"/>
              <a:ext cx="471230" cy="337346"/>
            </a:xfrm>
            <a:prstGeom prst="rect">
              <a:avLst/>
            </a:prstGeom>
            <a:noFill/>
          </p:spPr>
          <p:txBody>
            <a:bodyPr wrap="none" rtlCol="0">
              <a:spAutoFit/>
            </a:bodyPr>
            <a:lstStyle/>
            <a:p>
              <a:r>
                <a:rPr kumimoji="1" lang="en-US" altLang="ja-JP" sz="1400" dirty="0"/>
                <a:t>0.2</a:t>
              </a:r>
              <a:endParaRPr kumimoji="1" lang="ja-JP" altLang="en-US" sz="1400" dirty="0"/>
            </a:p>
          </p:txBody>
        </p:sp>
        <p:sp>
          <p:nvSpPr>
            <p:cNvPr id="80" name="テキスト ボックス 79"/>
            <p:cNvSpPr txBox="1"/>
            <p:nvPr/>
          </p:nvSpPr>
          <p:spPr>
            <a:xfrm>
              <a:off x="3075110" y="4136251"/>
              <a:ext cx="471230" cy="337346"/>
            </a:xfrm>
            <a:prstGeom prst="rect">
              <a:avLst/>
            </a:prstGeom>
            <a:noFill/>
          </p:spPr>
          <p:txBody>
            <a:bodyPr wrap="none" rtlCol="0">
              <a:spAutoFit/>
            </a:bodyPr>
            <a:lstStyle/>
            <a:p>
              <a:r>
                <a:rPr kumimoji="1" lang="en-US" altLang="ja-JP" sz="1400" dirty="0"/>
                <a:t>0.4</a:t>
              </a:r>
              <a:endParaRPr kumimoji="1" lang="ja-JP" altLang="en-US" sz="1400" dirty="0"/>
            </a:p>
          </p:txBody>
        </p:sp>
        <p:sp>
          <p:nvSpPr>
            <p:cNvPr id="81" name="テキスト ボックス 80"/>
            <p:cNvSpPr txBox="1"/>
            <p:nvPr/>
          </p:nvSpPr>
          <p:spPr>
            <a:xfrm>
              <a:off x="3093040" y="4880320"/>
              <a:ext cx="471230" cy="337346"/>
            </a:xfrm>
            <a:prstGeom prst="rect">
              <a:avLst/>
            </a:prstGeom>
            <a:noFill/>
          </p:spPr>
          <p:txBody>
            <a:bodyPr wrap="none" rtlCol="0">
              <a:spAutoFit/>
            </a:bodyPr>
            <a:lstStyle/>
            <a:p>
              <a:r>
                <a:rPr kumimoji="1" lang="en-US" altLang="ja-JP" sz="1400" dirty="0"/>
                <a:t>0.6</a:t>
              </a:r>
              <a:endParaRPr kumimoji="1" lang="ja-JP" altLang="en-US" sz="1400" dirty="0"/>
            </a:p>
          </p:txBody>
        </p:sp>
        <p:sp>
          <p:nvSpPr>
            <p:cNvPr id="83" name="テキスト ボックス 82"/>
            <p:cNvSpPr txBox="1"/>
            <p:nvPr/>
          </p:nvSpPr>
          <p:spPr>
            <a:xfrm>
              <a:off x="6035943" y="1329096"/>
              <a:ext cx="471230" cy="337346"/>
            </a:xfrm>
            <a:prstGeom prst="rect">
              <a:avLst/>
            </a:prstGeom>
            <a:noFill/>
          </p:spPr>
          <p:txBody>
            <a:bodyPr wrap="none" rtlCol="0">
              <a:spAutoFit/>
            </a:bodyPr>
            <a:lstStyle/>
            <a:p>
              <a:r>
                <a:rPr kumimoji="1" lang="en-US" altLang="ja-JP" sz="1400" dirty="0"/>
                <a:t>0.1</a:t>
              </a:r>
              <a:endParaRPr kumimoji="1" lang="ja-JP" altLang="en-US" sz="1400" dirty="0"/>
            </a:p>
          </p:txBody>
        </p:sp>
        <p:sp>
          <p:nvSpPr>
            <p:cNvPr id="84" name="テキスト ボックス 83"/>
            <p:cNvSpPr txBox="1"/>
            <p:nvPr/>
          </p:nvSpPr>
          <p:spPr>
            <a:xfrm>
              <a:off x="5825325" y="2005381"/>
              <a:ext cx="471230" cy="337346"/>
            </a:xfrm>
            <a:prstGeom prst="rect">
              <a:avLst/>
            </a:prstGeom>
            <a:noFill/>
          </p:spPr>
          <p:txBody>
            <a:bodyPr wrap="none" rtlCol="0">
              <a:spAutoFit/>
            </a:bodyPr>
            <a:lstStyle/>
            <a:p>
              <a:r>
                <a:rPr kumimoji="1" lang="en-US" altLang="ja-JP" sz="1400" dirty="0"/>
                <a:t>0.4</a:t>
              </a:r>
              <a:endParaRPr kumimoji="1" lang="ja-JP" altLang="en-US" sz="1400" dirty="0"/>
            </a:p>
          </p:txBody>
        </p:sp>
        <p:sp>
          <p:nvSpPr>
            <p:cNvPr id="85" name="テキスト ボックス 84"/>
            <p:cNvSpPr txBox="1"/>
            <p:nvPr/>
          </p:nvSpPr>
          <p:spPr>
            <a:xfrm>
              <a:off x="5899907" y="2783938"/>
              <a:ext cx="471230" cy="337346"/>
            </a:xfrm>
            <a:prstGeom prst="rect">
              <a:avLst/>
            </a:prstGeom>
            <a:noFill/>
          </p:spPr>
          <p:txBody>
            <a:bodyPr wrap="none" rtlCol="0">
              <a:spAutoFit/>
            </a:bodyPr>
            <a:lstStyle/>
            <a:p>
              <a:r>
                <a:rPr kumimoji="1" lang="en-US" altLang="ja-JP" sz="1400" dirty="0"/>
                <a:t>0.2</a:t>
              </a:r>
              <a:endParaRPr kumimoji="1" lang="ja-JP" altLang="en-US" sz="1400" dirty="0"/>
            </a:p>
          </p:txBody>
        </p:sp>
        <p:sp>
          <p:nvSpPr>
            <p:cNvPr id="86" name="テキスト ボックス 85"/>
            <p:cNvSpPr txBox="1"/>
            <p:nvPr/>
          </p:nvSpPr>
          <p:spPr>
            <a:xfrm>
              <a:off x="6027174" y="3444423"/>
              <a:ext cx="471230" cy="337346"/>
            </a:xfrm>
            <a:prstGeom prst="rect">
              <a:avLst/>
            </a:prstGeom>
            <a:noFill/>
          </p:spPr>
          <p:txBody>
            <a:bodyPr wrap="none" rtlCol="0">
              <a:spAutoFit/>
            </a:bodyPr>
            <a:lstStyle/>
            <a:p>
              <a:r>
                <a:rPr kumimoji="1" lang="en-US" altLang="ja-JP" sz="1400" dirty="0"/>
                <a:t>0.5</a:t>
              </a:r>
              <a:endParaRPr kumimoji="1" lang="ja-JP" altLang="en-US" sz="1400" dirty="0"/>
            </a:p>
          </p:txBody>
        </p:sp>
        <p:sp>
          <p:nvSpPr>
            <p:cNvPr id="87" name="テキスト ボックス 86"/>
            <p:cNvSpPr txBox="1"/>
            <p:nvPr/>
          </p:nvSpPr>
          <p:spPr>
            <a:xfrm>
              <a:off x="5746104" y="4607146"/>
              <a:ext cx="471230" cy="337346"/>
            </a:xfrm>
            <a:prstGeom prst="rect">
              <a:avLst/>
            </a:prstGeom>
            <a:noFill/>
          </p:spPr>
          <p:txBody>
            <a:bodyPr wrap="none" rtlCol="0">
              <a:spAutoFit/>
            </a:bodyPr>
            <a:lstStyle/>
            <a:p>
              <a:r>
                <a:rPr kumimoji="1" lang="en-US" altLang="ja-JP" sz="1400" dirty="0"/>
                <a:t>0.3</a:t>
              </a:r>
              <a:endParaRPr kumimoji="1" lang="ja-JP" altLang="en-US" sz="1400" dirty="0"/>
            </a:p>
          </p:txBody>
        </p:sp>
        <p:sp>
          <p:nvSpPr>
            <p:cNvPr id="88" name="テキスト ボックス 87"/>
            <p:cNvSpPr txBox="1"/>
            <p:nvPr/>
          </p:nvSpPr>
          <p:spPr>
            <a:xfrm>
              <a:off x="6035943" y="5249653"/>
              <a:ext cx="471230" cy="337346"/>
            </a:xfrm>
            <a:prstGeom prst="rect">
              <a:avLst/>
            </a:prstGeom>
            <a:noFill/>
          </p:spPr>
          <p:txBody>
            <a:bodyPr wrap="none" rtlCol="0">
              <a:spAutoFit/>
            </a:bodyPr>
            <a:lstStyle/>
            <a:p>
              <a:r>
                <a:rPr kumimoji="1" lang="en-US" altLang="ja-JP" sz="1400" dirty="0"/>
                <a:t>0.6</a:t>
              </a:r>
              <a:endParaRPr kumimoji="1" lang="ja-JP" altLang="en-US" sz="1400" dirty="0"/>
            </a:p>
          </p:txBody>
        </p:sp>
        <p:sp>
          <p:nvSpPr>
            <p:cNvPr id="90" name="テキスト ボックス 89"/>
            <p:cNvSpPr txBox="1"/>
            <p:nvPr/>
          </p:nvSpPr>
          <p:spPr>
            <a:xfrm>
              <a:off x="8822072" y="1690085"/>
              <a:ext cx="471230" cy="337346"/>
            </a:xfrm>
            <a:prstGeom prst="rect">
              <a:avLst/>
            </a:prstGeom>
            <a:noFill/>
          </p:spPr>
          <p:txBody>
            <a:bodyPr wrap="none" rtlCol="0">
              <a:spAutoFit/>
            </a:bodyPr>
            <a:lstStyle/>
            <a:p>
              <a:r>
                <a:rPr kumimoji="1" lang="en-US" altLang="ja-JP" sz="1400" dirty="0"/>
                <a:t>0.1</a:t>
              </a:r>
              <a:endParaRPr kumimoji="1" lang="ja-JP" altLang="en-US" sz="1400" dirty="0"/>
            </a:p>
          </p:txBody>
        </p:sp>
        <p:sp>
          <p:nvSpPr>
            <p:cNvPr id="91" name="テキスト ボックス 90"/>
            <p:cNvSpPr txBox="1"/>
            <p:nvPr/>
          </p:nvSpPr>
          <p:spPr>
            <a:xfrm>
              <a:off x="8526824" y="2528668"/>
              <a:ext cx="471230" cy="337346"/>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8587157" y="3812512"/>
              <a:ext cx="471230" cy="337346"/>
            </a:xfrm>
            <a:prstGeom prst="rect">
              <a:avLst/>
            </a:prstGeom>
            <a:noFill/>
          </p:spPr>
          <p:txBody>
            <a:bodyPr wrap="none" rtlCol="0">
              <a:spAutoFit/>
            </a:bodyPr>
            <a:lstStyle/>
            <a:p>
              <a:r>
                <a:rPr kumimoji="1" lang="en-US" altLang="ja-JP" sz="1400" dirty="0"/>
                <a:t>0.2</a:t>
              </a:r>
              <a:endParaRPr kumimoji="1" lang="ja-JP" altLang="en-US" sz="1400" dirty="0"/>
            </a:p>
          </p:txBody>
        </p:sp>
        <p:sp>
          <p:nvSpPr>
            <p:cNvPr id="93" name="テキスト ボックス 92"/>
            <p:cNvSpPr txBox="1"/>
            <p:nvPr/>
          </p:nvSpPr>
          <p:spPr>
            <a:xfrm>
              <a:off x="8845505" y="4806367"/>
              <a:ext cx="471230" cy="337346"/>
            </a:xfrm>
            <a:prstGeom prst="rect">
              <a:avLst/>
            </a:prstGeom>
            <a:noFill/>
          </p:spPr>
          <p:txBody>
            <a:bodyPr wrap="none" rtlCol="0">
              <a:spAutoFit/>
            </a:bodyPr>
            <a:lstStyle/>
            <a:p>
              <a:r>
                <a:rPr kumimoji="1" lang="en-US" altLang="ja-JP" sz="1400" dirty="0"/>
                <a:t>0.4</a:t>
              </a:r>
              <a:endParaRPr kumimoji="1" lang="ja-JP" altLang="en-US" sz="1400" dirty="0"/>
            </a:p>
          </p:txBody>
        </p:sp>
        <p:sp>
          <p:nvSpPr>
            <p:cNvPr id="3" name="テキスト ボックス 2"/>
            <p:cNvSpPr txBox="1"/>
            <p:nvPr/>
          </p:nvSpPr>
          <p:spPr>
            <a:xfrm>
              <a:off x="3465502" y="1576058"/>
              <a:ext cx="2331902" cy="337346"/>
            </a:xfrm>
            <a:prstGeom prst="rect">
              <a:avLst/>
            </a:prstGeom>
            <a:noFill/>
          </p:spPr>
          <p:txBody>
            <a:bodyPr wrap="none" rtlCol="0">
              <a:spAutoFit/>
            </a:bodyPr>
            <a:lstStyle/>
            <a:p>
              <a:r>
                <a:rPr lang="en-US" altLang="ja-JP" sz="1400" dirty="0">
                  <a:solidFill>
                    <a:srgbClr val="0070C0"/>
                  </a:solidFill>
                </a:rPr>
                <a:t>sig(0.1+0.1+0.1)=0.574</a:t>
              </a:r>
              <a:endParaRPr kumimoji="1" lang="ja-JP" altLang="en-US" sz="1400" dirty="0">
                <a:solidFill>
                  <a:srgbClr val="0070C0"/>
                </a:solidFill>
              </a:endParaRPr>
            </a:p>
          </p:txBody>
        </p:sp>
        <p:sp>
          <p:nvSpPr>
            <p:cNvPr id="46" name="テキスト ボックス 45"/>
            <p:cNvSpPr txBox="1"/>
            <p:nvPr/>
          </p:nvSpPr>
          <p:spPr>
            <a:xfrm>
              <a:off x="3407955" y="3556501"/>
              <a:ext cx="2331902" cy="337346"/>
            </a:xfrm>
            <a:prstGeom prst="rect">
              <a:avLst/>
            </a:prstGeom>
            <a:noFill/>
          </p:spPr>
          <p:txBody>
            <a:bodyPr wrap="none" rtlCol="0">
              <a:spAutoFit/>
            </a:bodyPr>
            <a:lstStyle/>
            <a:p>
              <a:r>
                <a:rPr lang="en-US" altLang="ja-JP" sz="1400" dirty="0">
                  <a:solidFill>
                    <a:srgbClr val="0070C0"/>
                  </a:solidFill>
                </a:rPr>
                <a:t>sig(0.3+0.2+0.2)=0.668</a:t>
              </a:r>
              <a:endParaRPr kumimoji="1" lang="ja-JP" altLang="en-US" sz="1400" dirty="0">
                <a:solidFill>
                  <a:srgbClr val="0070C0"/>
                </a:solidFill>
              </a:endParaRPr>
            </a:p>
          </p:txBody>
        </p:sp>
        <p:sp>
          <p:nvSpPr>
            <p:cNvPr id="48" name="テキスト ボックス 47"/>
            <p:cNvSpPr txBox="1"/>
            <p:nvPr/>
          </p:nvSpPr>
          <p:spPr>
            <a:xfrm>
              <a:off x="3322393" y="5680957"/>
              <a:ext cx="2331902" cy="337346"/>
            </a:xfrm>
            <a:prstGeom prst="rect">
              <a:avLst/>
            </a:prstGeom>
            <a:noFill/>
          </p:spPr>
          <p:txBody>
            <a:bodyPr wrap="none" rtlCol="0">
              <a:spAutoFit/>
            </a:bodyPr>
            <a:lstStyle/>
            <a:p>
              <a:r>
                <a:rPr lang="en-US" altLang="ja-JP" sz="1400" dirty="0">
                  <a:solidFill>
                    <a:srgbClr val="0070C0"/>
                  </a:solidFill>
                </a:rPr>
                <a:t>sig(0.5+0.3+0.3)=0.750</a:t>
              </a:r>
              <a:endParaRPr kumimoji="1" lang="ja-JP" altLang="en-US" sz="1400" dirty="0">
                <a:solidFill>
                  <a:srgbClr val="0070C0"/>
                </a:solidFill>
              </a:endParaRPr>
            </a:p>
          </p:txBody>
        </p:sp>
        <p:sp>
          <p:nvSpPr>
            <p:cNvPr id="13" name="フリーフォーム: 図形 12"/>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9" name="フリーフォーム: 図形 48"/>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フリーフォーム: 図形 50"/>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2" name="フリーフォーム: 図形 51"/>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フリーフォーム: 図形 53"/>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5" name="テキスト ボックス 54"/>
            <p:cNvSpPr txBox="1"/>
            <p:nvPr/>
          </p:nvSpPr>
          <p:spPr>
            <a:xfrm>
              <a:off x="5658670" y="905043"/>
              <a:ext cx="3505584" cy="337346"/>
            </a:xfrm>
            <a:prstGeom prst="rect">
              <a:avLst/>
            </a:prstGeom>
            <a:noFill/>
          </p:spPr>
          <p:txBody>
            <a:bodyPr wrap="none" rtlCol="0">
              <a:spAutoFit/>
            </a:bodyPr>
            <a:lstStyle/>
            <a:p>
              <a:r>
                <a:rPr lang="en-US" altLang="ja-JP" sz="1400" dirty="0">
                  <a:solidFill>
                    <a:srgbClr val="0070C0"/>
                  </a:solidFill>
                </a:rPr>
                <a:t>sig(0.0574+0.134+0.225+0.1)=0.626</a:t>
              </a:r>
              <a:endParaRPr kumimoji="1" lang="ja-JP" altLang="en-US" sz="1400" dirty="0">
                <a:solidFill>
                  <a:srgbClr val="0070C0"/>
                </a:solidFill>
              </a:endParaRPr>
            </a:p>
          </p:txBody>
        </p:sp>
        <p:sp>
          <p:nvSpPr>
            <p:cNvPr id="56" name="テキスト ボックス 55"/>
            <p:cNvSpPr txBox="1"/>
            <p:nvPr/>
          </p:nvSpPr>
          <p:spPr>
            <a:xfrm>
              <a:off x="5639098" y="5398129"/>
              <a:ext cx="3396649" cy="337346"/>
            </a:xfrm>
            <a:prstGeom prst="rect">
              <a:avLst/>
            </a:prstGeom>
            <a:noFill/>
          </p:spPr>
          <p:txBody>
            <a:bodyPr wrap="none" rtlCol="0">
              <a:spAutoFit/>
            </a:bodyPr>
            <a:lstStyle/>
            <a:p>
              <a:r>
                <a:rPr lang="en-US" altLang="ja-JP" sz="1400" dirty="0">
                  <a:solidFill>
                    <a:srgbClr val="0070C0"/>
                  </a:solidFill>
                </a:rPr>
                <a:t>sig(0.230+0.334+0.450+0.2)=0.771</a:t>
              </a:r>
              <a:endParaRPr kumimoji="1" lang="ja-JP" altLang="en-US" sz="1400" dirty="0">
                <a:solidFill>
                  <a:srgbClr val="0070C0"/>
                </a:solidFill>
              </a:endParaRPr>
            </a:p>
          </p:txBody>
        </p:sp>
        <p:sp>
          <p:nvSpPr>
            <p:cNvPr id="57" name="テキスト ボックス 56"/>
            <p:cNvSpPr txBox="1"/>
            <p:nvPr/>
          </p:nvSpPr>
          <p:spPr>
            <a:xfrm>
              <a:off x="9364083" y="2645500"/>
              <a:ext cx="2467192" cy="337346"/>
            </a:xfrm>
            <a:prstGeom prst="rect">
              <a:avLst/>
            </a:prstGeom>
            <a:noFill/>
          </p:spPr>
          <p:txBody>
            <a:bodyPr wrap="none" rtlCol="0">
              <a:spAutoFit/>
            </a:bodyPr>
            <a:lstStyle/>
            <a:p>
              <a:r>
                <a:rPr lang="en-US" altLang="ja-JP" sz="1400" dirty="0">
                  <a:solidFill>
                    <a:srgbClr val="0070C0"/>
                  </a:solidFill>
                </a:rPr>
                <a:t>0.0626+0.154+0.1=</a:t>
              </a:r>
              <a:r>
                <a:rPr lang="en-US" altLang="ja-JP" sz="1400" u="sng" dirty="0">
                  <a:solidFill>
                    <a:srgbClr val="0070C0"/>
                  </a:solidFill>
                </a:rPr>
                <a:t>0.317</a:t>
              </a:r>
              <a:endParaRPr kumimoji="1" lang="ja-JP" altLang="en-US" sz="1400" u="sng" dirty="0">
                <a:solidFill>
                  <a:srgbClr val="0070C0"/>
                </a:solidFill>
              </a:endParaRPr>
            </a:p>
          </p:txBody>
        </p:sp>
        <p:sp>
          <p:nvSpPr>
            <p:cNvPr id="58" name="テキスト ボックス 57"/>
            <p:cNvSpPr txBox="1"/>
            <p:nvPr/>
          </p:nvSpPr>
          <p:spPr>
            <a:xfrm>
              <a:off x="9505751" y="5553345"/>
              <a:ext cx="2358258" cy="337346"/>
            </a:xfrm>
            <a:prstGeom prst="rect">
              <a:avLst/>
            </a:prstGeom>
            <a:noFill/>
          </p:spPr>
          <p:txBody>
            <a:bodyPr wrap="none" rtlCol="0">
              <a:spAutoFit/>
            </a:bodyPr>
            <a:lstStyle/>
            <a:p>
              <a:r>
                <a:rPr lang="en-US" altLang="ja-JP" sz="1400" dirty="0">
                  <a:solidFill>
                    <a:srgbClr val="0070C0"/>
                  </a:solidFill>
                </a:rPr>
                <a:t>0.188+0.308+0.2=</a:t>
              </a:r>
              <a:r>
                <a:rPr lang="en-US" altLang="ja-JP" sz="1400" u="sng" dirty="0">
                  <a:solidFill>
                    <a:srgbClr val="0070C0"/>
                  </a:solidFill>
                </a:rPr>
                <a:t>0.696</a:t>
              </a:r>
              <a:endParaRPr kumimoji="1" lang="ja-JP" altLang="en-US" sz="1400" u="sng" dirty="0">
                <a:solidFill>
                  <a:srgbClr val="0070C0"/>
                </a:solidFill>
              </a:endParaRPr>
            </a:p>
          </p:txBody>
        </p:sp>
        <p:cxnSp>
          <p:nvCxnSpPr>
            <p:cNvPr id="60" name="直線矢印コネクタ 59"/>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517100" y="406421"/>
              <a:ext cx="671529" cy="337346"/>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64" name="テキスト ボックス 63"/>
            <p:cNvSpPr txBox="1"/>
            <p:nvPr/>
          </p:nvSpPr>
          <p:spPr>
            <a:xfrm>
              <a:off x="11117007" y="401397"/>
              <a:ext cx="826146" cy="337346"/>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66" name="テキスト ボックス 65"/>
          <p:cNvSpPr txBox="1"/>
          <p:nvPr/>
        </p:nvSpPr>
        <p:spPr>
          <a:xfrm>
            <a:off x="10303817" y="408942"/>
            <a:ext cx="1608133" cy="261610"/>
          </a:xfrm>
          <a:prstGeom prst="rect">
            <a:avLst/>
          </a:prstGeom>
          <a:noFill/>
        </p:spPr>
        <p:txBody>
          <a:bodyPr wrap="none" rtlCol="0">
            <a:spAutoFit/>
          </a:bodyPr>
          <a:lstStyle/>
          <a:p>
            <a:r>
              <a:rPr lang="en-US" altLang="ja-JP" sz="1100" dirty="0"/>
              <a:t>sig()</a:t>
            </a:r>
            <a:r>
              <a:rPr lang="ja-JP" altLang="en-US" sz="1100" dirty="0"/>
              <a:t>：シグモイド関数</a:t>
            </a:r>
            <a:endParaRPr lang="en-US" altLang="ja-JP" sz="1100" dirty="0"/>
          </a:p>
        </p:txBody>
      </p:sp>
      <p:sp>
        <p:nvSpPr>
          <p:cNvPr id="20" name="タイトル 19"/>
          <p:cNvSpPr>
            <a:spLocks noGrp="1"/>
          </p:cNvSpPr>
          <p:nvPr>
            <p:ph type="title"/>
          </p:nvPr>
        </p:nvSpPr>
        <p:spPr>
          <a:xfrm>
            <a:off x="838200" y="157308"/>
            <a:ext cx="10515600" cy="673966"/>
          </a:xfrm>
        </p:spPr>
        <p:txBody>
          <a:bodyPr>
            <a:normAutofit fontScale="90000"/>
          </a:bodyPr>
          <a:lstStyle/>
          <a:p>
            <a:r>
              <a:rPr kumimoji="1" lang="ja-JP" altLang="en-US" dirty="0"/>
              <a:t>ニューラルネットワーク、計算練習</a:t>
            </a:r>
          </a:p>
        </p:txBody>
      </p:sp>
      <p:sp>
        <p:nvSpPr>
          <p:cNvPr id="16" name="スライド番号プレースホルダー 15"/>
          <p:cNvSpPr>
            <a:spLocks noGrp="1"/>
          </p:cNvSpPr>
          <p:nvPr>
            <p:ph type="sldNum" sz="quarter" idx="12"/>
          </p:nvPr>
        </p:nvSpPr>
        <p:spPr/>
        <p:txBody>
          <a:bodyPr/>
          <a:lstStyle/>
          <a:p>
            <a:fld id="{8AEBDCA3-918C-4541-BF84-4F93CF1796EA}" type="slidenum">
              <a:rPr kumimoji="1" lang="ja-JP" altLang="en-US" smtClean="0"/>
              <a:t>9</a:t>
            </a:fld>
            <a:endParaRPr kumimoji="1" lang="ja-JP" altLang="en-US"/>
          </a:p>
        </p:txBody>
      </p:sp>
      <p:pic>
        <p:nvPicPr>
          <p:cNvPr id="71" name="Picture 3">
            <a:extLst>
              <a:ext uri="{FF2B5EF4-FFF2-40B4-BE49-F238E27FC236}">
                <a16:creationId xmlns:a16="http://schemas.microsoft.com/office/drawing/2014/main" id="{B86B9157-9421-4634-BC4E-87F6A587014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24049" y="5452417"/>
            <a:ext cx="2240204" cy="131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テキスト ボックス 71">
            <a:extLst>
              <a:ext uri="{FF2B5EF4-FFF2-40B4-BE49-F238E27FC236}">
                <a16:creationId xmlns:a16="http://schemas.microsoft.com/office/drawing/2014/main" id="{EAFD50C2-47EF-4A8F-AADC-96F8D761E16E}"/>
              </a:ext>
            </a:extLst>
          </p:cNvPr>
          <p:cNvSpPr txBox="1"/>
          <p:nvPr/>
        </p:nvSpPr>
        <p:spPr>
          <a:xfrm>
            <a:off x="36719" y="4852759"/>
            <a:ext cx="2018501" cy="261610"/>
          </a:xfrm>
          <a:prstGeom prst="rect">
            <a:avLst/>
          </a:prstGeom>
          <a:noFill/>
        </p:spPr>
        <p:txBody>
          <a:bodyPr wrap="none" rtlCol="0">
            <a:spAutoFit/>
          </a:bodyPr>
          <a:lstStyle/>
          <a:p>
            <a:r>
              <a:rPr lang="ja-JP" altLang="en-US" sz="1100" dirty="0"/>
              <a:t>シグモイド関数、参照シート</a:t>
            </a:r>
            <a:endParaRPr kumimoji="1" lang="ja-JP" altLang="en-US" sz="1100" dirty="0"/>
          </a:p>
        </p:txBody>
      </p:sp>
      <p:graphicFrame>
        <p:nvGraphicFramePr>
          <p:cNvPr id="73" name="表 72">
            <a:extLst>
              <a:ext uri="{FF2B5EF4-FFF2-40B4-BE49-F238E27FC236}">
                <a16:creationId xmlns:a16="http://schemas.microsoft.com/office/drawing/2014/main" id="{91FDECF6-5059-40E5-89E7-E439D29D5A3E}"/>
              </a:ext>
            </a:extLst>
          </p:cNvPr>
          <p:cNvGraphicFramePr>
            <a:graphicFrameLocks noGrp="1"/>
          </p:cNvGraphicFramePr>
          <p:nvPr>
            <p:extLst>
              <p:ext uri="{D42A27DB-BD31-4B8C-83A1-F6EECF244321}">
                <p14:modId xmlns:p14="http://schemas.microsoft.com/office/powerpoint/2010/main" val="2744656973"/>
              </p:ext>
            </p:extLst>
          </p:nvPr>
        </p:nvGraphicFramePr>
        <p:xfrm>
          <a:off x="79277" y="5122691"/>
          <a:ext cx="1548896" cy="1645920"/>
        </p:xfrm>
        <a:graphic>
          <a:graphicData uri="http://schemas.openxmlformats.org/drawingml/2006/table">
            <a:tbl>
              <a:tblPr firstRow="1" bandRow="1">
                <a:tableStyleId>{5C22544A-7EE6-4342-B048-85BDC9FD1C3A}</a:tableStyleId>
              </a:tblPr>
              <a:tblGrid>
                <a:gridCol w="774448">
                  <a:extLst>
                    <a:ext uri="{9D8B030D-6E8A-4147-A177-3AD203B41FA5}">
                      <a16:colId xmlns:a16="http://schemas.microsoft.com/office/drawing/2014/main" val="1991565214"/>
                    </a:ext>
                  </a:extLst>
                </a:gridCol>
                <a:gridCol w="774448">
                  <a:extLst>
                    <a:ext uri="{9D8B030D-6E8A-4147-A177-3AD203B41FA5}">
                      <a16:colId xmlns:a16="http://schemas.microsoft.com/office/drawing/2014/main" val="4023830560"/>
                    </a:ext>
                  </a:extLst>
                </a:gridCol>
              </a:tblGrid>
              <a:tr h="0">
                <a:tc>
                  <a:txBody>
                    <a:bodyPr/>
                    <a:lstStyle/>
                    <a:p>
                      <a:r>
                        <a:rPr kumimoji="1" lang="en-US" altLang="ja-JP" sz="1200" dirty="0">
                          <a:latin typeface="Courier New" panose="02070309020205020404" pitchFamily="49" charset="0"/>
                          <a:cs typeface="Courier New" panose="02070309020205020404" pitchFamily="49" charset="0"/>
                        </a:rPr>
                        <a:t>x</a:t>
                      </a:r>
                      <a:endParaRPr kumimoji="1" lang="ja-JP" altLang="en-US" sz="1200" dirty="0">
                        <a:latin typeface="Courier New" panose="02070309020205020404" pitchFamily="49" charset="0"/>
                        <a:cs typeface="Courier New" panose="02070309020205020404" pitchFamily="49" charset="0"/>
                      </a:endParaRPr>
                    </a:p>
                  </a:txBody>
                  <a:tcPr/>
                </a:tc>
                <a:tc>
                  <a:txBody>
                    <a:bodyPr/>
                    <a:lstStyle/>
                    <a:p>
                      <a:r>
                        <a:rPr kumimoji="1" lang="en-US" altLang="ja-JP" sz="1200" dirty="0">
                          <a:latin typeface="Courier New" panose="02070309020205020404" pitchFamily="49" charset="0"/>
                          <a:cs typeface="Courier New" panose="02070309020205020404" pitchFamily="49" charset="0"/>
                        </a:rPr>
                        <a:t>y</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5605490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Courier New" panose="02070309020205020404" pitchFamily="49" charset="0"/>
                          <a:cs typeface="Courier New" panose="02070309020205020404" pitchFamily="49" charset="0"/>
                        </a:rPr>
                        <a:t>0.3</a:t>
                      </a:r>
                      <a:endParaRPr lang="ja-JP" altLang="en-US" sz="12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Courier New" panose="02070309020205020404" pitchFamily="49" charset="0"/>
                          <a:cs typeface="Courier New" panose="02070309020205020404" pitchFamily="49" charset="0"/>
                        </a:rPr>
                        <a:t>0.574</a:t>
                      </a:r>
                    </a:p>
                  </a:txBody>
                  <a:tcPr/>
                </a:tc>
                <a:extLst>
                  <a:ext uri="{0D108BD9-81ED-4DB2-BD59-A6C34878D82A}">
                    <a16:rowId xmlns:a16="http://schemas.microsoft.com/office/drawing/2014/main" val="151664519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0.516</a:t>
                      </a:r>
                      <a:endParaRPr lang="ja-JP" altLang="en-US"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0.626</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2499077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0.7</a:t>
                      </a:r>
                      <a:endParaRPr lang="ja-JP" altLang="en-US"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0.668</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889925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1.1</a:t>
                      </a:r>
                      <a:endParaRPr lang="ja-JP" altLang="en-US"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0.750</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97584699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1.214</a:t>
                      </a:r>
                      <a:endParaRPr kumimoji="1" lang="en-US" altLang="ja-JP"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0.771</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80793292"/>
                  </a:ext>
                </a:extLst>
              </a:tr>
            </a:tbl>
          </a:graphicData>
        </a:graphic>
      </p:graphicFrame>
    </p:spTree>
    <p:extLst>
      <p:ext uri="{BB962C8B-B14F-4D97-AF65-F5344CB8AC3E}">
        <p14:creationId xmlns:p14="http://schemas.microsoft.com/office/powerpoint/2010/main" val="34846924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5086</TotalTime>
  <Words>1718</Words>
  <Application>Microsoft Office PowerPoint</Application>
  <PresentationFormat>ワイド画面</PresentationFormat>
  <Paragraphs>512</Paragraphs>
  <Slides>28</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28</vt:i4>
      </vt:variant>
    </vt:vector>
  </HeadingPairs>
  <TitlesOfParts>
    <vt:vector size="37" baseType="lpstr">
      <vt:lpstr>Meiryo UI</vt:lpstr>
      <vt:lpstr>游ゴシック</vt:lpstr>
      <vt:lpstr>游ゴシック Light</vt:lpstr>
      <vt:lpstr>Arial</vt:lpstr>
      <vt:lpstr>Cambria Math</vt:lpstr>
      <vt:lpstr>Courier New</vt:lpstr>
      <vt:lpstr>Mistral</vt:lpstr>
      <vt:lpstr>Wingdings</vt:lpstr>
      <vt:lpstr>Office テーマ</vt:lpstr>
      <vt:lpstr>ゼロから学ぶ、ラズパイAI実装 ハンズオンセミナー資料 ～セットアップから画像認識AI実装まで～</vt:lpstr>
      <vt:lpstr>今日の心がまえ、スタンス</vt:lpstr>
      <vt:lpstr>PowerPoint プレゼンテーション</vt:lpstr>
      <vt:lpstr>今日の時間配分</vt:lpstr>
      <vt:lpstr>GitHubのガイドに沿って進んで行きましょう</vt:lpstr>
      <vt:lpstr>今日の時間配分</vt:lpstr>
      <vt:lpstr>ニューラルネットワークモデルの計算ルール</vt:lpstr>
      <vt:lpstr>活性化関数</vt:lpstr>
      <vt:lpstr>ニューラルネットワーク、計算練習</vt:lpstr>
      <vt:lpstr>PowerPoint プレゼンテーション</vt:lpstr>
      <vt:lpstr>PowerPoint プレゼンテーション</vt:lpstr>
      <vt:lpstr>手書き文字(数字)認識をさせてみる</vt:lpstr>
      <vt:lpstr>ディープラーニングの全体の流れ</vt:lpstr>
      <vt:lpstr>ディープラーニングにおける学習とは</vt:lpstr>
      <vt:lpstr>具体的にどうアプローチするか—指標の定義</vt:lpstr>
      <vt:lpstr>損失関数～当たってなさ具合の指標</vt:lpstr>
      <vt:lpstr>（補足）指数関数を用いた正規化</vt:lpstr>
      <vt:lpstr>損失関数が最小となるパラメータを探す</vt:lpstr>
      <vt:lpstr>ディープラーニングの学習 ~ 奥深い世界</vt:lpstr>
      <vt:lpstr>学習済のパラメータを使って、文字認識が正しく行われていることを確かめる</vt:lpstr>
      <vt:lpstr>digit_recognition_NN.pyの概要</vt:lpstr>
      <vt:lpstr>さらに精度を上げる ~畳み込みニューラルネットワーク~</vt:lpstr>
      <vt:lpstr>評価に用いる畳み込みニューラルネットワークの構成</vt:lpstr>
      <vt:lpstr>digit_recognition_CNN.pyの概要</vt:lpstr>
      <vt:lpstr>今日の時間配分</vt:lpstr>
      <vt:lpstr>image_classification_resnet50.pyの概要</vt:lpstr>
      <vt:lpstr>image_classification_mobilenet.pyの概要</vt:lpstr>
      <vt:lpstr>今日の時間配分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Ochi, Yoshihiro</dc:creator>
  <cp:lastModifiedBy>Ochi, Yoshihiro</cp:lastModifiedBy>
  <cp:revision>494</cp:revision>
  <cp:lastPrinted>2017-12-01T03:58:21Z</cp:lastPrinted>
  <dcterms:created xsi:type="dcterms:W3CDTF">2016-08-30T03:53:53Z</dcterms:created>
  <dcterms:modified xsi:type="dcterms:W3CDTF">2018-01-27T07:55:45Z</dcterms:modified>
</cp:coreProperties>
</file>