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7ca49b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7ca49b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9279fd18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9279fd18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9279fd189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9279fd189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9279fd18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9279fd18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ca49b2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ca49b2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9279fd189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9279fd18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9279fd189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9279fd189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9279fd18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9279fd18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9279fd189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9279fd189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9279fd18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9279fd1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9279fd18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9279fd18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7000"/>
              <a:t>HTML</a:t>
            </a:r>
            <a:endParaRPr b="1" sz="7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2750">
                <a:solidFill>
                  <a:srgbClr val="4D5156"/>
                </a:solidFill>
                <a:highlight>
                  <a:srgbClr val="FFFFFF"/>
                </a:highlight>
              </a:rPr>
              <a:t>H</a:t>
            </a:r>
            <a:r>
              <a:rPr lang="sl" sz="2750">
                <a:solidFill>
                  <a:srgbClr val="4D5156"/>
                </a:solidFill>
                <a:highlight>
                  <a:srgbClr val="FFFFFF"/>
                </a:highlight>
              </a:rPr>
              <a:t>yper</a:t>
            </a:r>
            <a:r>
              <a:rPr b="1" lang="sl" sz="2750">
                <a:solidFill>
                  <a:srgbClr val="4D5156"/>
                </a:solidFill>
                <a:highlight>
                  <a:srgbClr val="FFFFFF"/>
                </a:highlight>
              </a:rPr>
              <a:t>t</a:t>
            </a:r>
            <a:r>
              <a:rPr lang="sl" sz="2750">
                <a:solidFill>
                  <a:srgbClr val="4D5156"/>
                </a:solidFill>
                <a:highlight>
                  <a:srgbClr val="FFFFFF"/>
                </a:highlight>
              </a:rPr>
              <a:t>ext </a:t>
            </a:r>
            <a:r>
              <a:rPr b="1" lang="sl" sz="2750">
                <a:solidFill>
                  <a:srgbClr val="4D5156"/>
                </a:solidFill>
                <a:highlight>
                  <a:srgbClr val="FFFFFF"/>
                </a:highlight>
              </a:rPr>
              <a:t>M</a:t>
            </a:r>
            <a:r>
              <a:rPr lang="sl" sz="2750">
                <a:solidFill>
                  <a:srgbClr val="4D5156"/>
                </a:solidFill>
                <a:highlight>
                  <a:srgbClr val="FFFFFF"/>
                </a:highlight>
              </a:rPr>
              <a:t>arkup </a:t>
            </a:r>
            <a:r>
              <a:rPr b="1" lang="sl" sz="2750">
                <a:solidFill>
                  <a:srgbClr val="4D5156"/>
                </a:solidFill>
                <a:highlight>
                  <a:srgbClr val="FFFFFF"/>
                </a:highlight>
              </a:rPr>
              <a:t>L</a:t>
            </a:r>
            <a:r>
              <a:rPr lang="sl" sz="2750">
                <a:solidFill>
                  <a:srgbClr val="4D5156"/>
                </a:solidFill>
                <a:highlight>
                  <a:srgbClr val="FFFFFF"/>
                </a:highlight>
              </a:rPr>
              <a:t>anguage</a:t>
            </a:r>
            <a:endParaRPr sz="4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75" y="152400"/>
            <a:ext cx="82416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7000"/>
              <a:t>HTML</a:t>
            </a:r>
            <a:endParaRPr b="1" sz="7000"/>
          </a:p>
        </p:txBody>
      </p:sp>
      <p:sp>
        <p:nvSpPr>
          <p:cNvPr id="167" name="Google Shape;167;p2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2750">
                <a:solidFill>
                  <a:srgbClr val="4D5156"/>
                </a:solidFill>
                <a:highlight>
                  <a:srgbClr val="FFFFFF"/>
                </a:highlight>
              </a:rPr>
              <a:t>H</a:t>
            </a:r>
            <a:r>
              <a:rPr lang="sl" sz="2750">
                <a:solidFill>
                  <a:srgbClr val="4D5156"/>
                </a:solidFill>
                <a:highlight>
                  <a:srgbClr val="FFFFFF"/>
                </a:highlight>
              </a:rPr>
              <a:t>yper</a:t>
            </a:r>
            <a:r>
              <a:rPr b="1" lang="sl" sz="2750">
                <a:solidFill>
                  <a:srgbClr val="4D5156"/>
                </a:solidFill>
                <a:highlight>
                  <a:srgbClr val="FFFFFF"/>
                </a:highlight>
              </a:rPr>
              <a:t>t</a:t>
            </a:r>
            <a:r>
              <a:rPr lang="sl" sz="2750">
                <a:solidFill>
                  <a:srgbClr val="4D5156"/>
                </a:solidFill>
                <a:highlight>
                  <a:srgbClr val="FFFFFF"/>
                </a:highlight>
              </a:rPr>
              <a:t>ext </a:t>
            </a:r>
            <a:r>
              <a:rPr b="1" lang="sl" sz="2750">
                <a:solidFill>
                  <a:srgbClr val="4D5156"/>
                </a:solidFill>
                <a:highlight>
                  <a:srgbClr val="FFFFFF"/>
                </a:highlight>
              </a:rPr>
              <a:t>M</a:t>
            </a:r>
            <a:r>
              <a:rPr lang="sl" sz="2750">
                <a:solidFill>
                  <a:srgbClr val="4D5156"/>
                </a:solidFill>
                <a:highlight>
                  <a:srgbClr val="FFFFFF"/>
                </a:highlight>
              </a:rPr>
              <a:t>arkup </a:t>
            </a:r>
            <a:r>
              <a:rPr b="1" lang="sl" sz="2750">
                <a:solidFill>
                  <a:srgbClr val="4D5156"/>
                </a:solidFill>
                <a:highlight>
                  <a:srgbClr val="FFFFFF"/>
                </a:highlight>
              </a:rPr>
              <a:t>L</a:t>
            </a:r>
            <a:r>
              <a:rPr lang="sl" sz="2750">
                <a:solidFill>
                  <a:srgbClr val="4D5156"/>
                </a:solidFill>
                <a:highlight>
                  <a:srgbClr val="FFFFFF"/>
                </a:highlight>
              </a:rPr>
              <a:t>anguage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663" y="1181100"/>
            <a:ext cx="340042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96900" y="282000"/>
            <a:ext cx="612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Osnovna struktura</a:t>
            </a:r>
            <a:r>
              <a:rPr lang="sl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663" y="1181100"/>
            <a:ext cx="340042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841825" y="1436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ZAČETNA</a:t>
            </a:r>
            <a:endParaRPr b="1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 rot="10800000">
            <a:off x="2216025" y="1637075"/>
            <a:ext cx="3625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>
            <a:off x="5917725" y="3617225"/>
            <a:ext cx="29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KONČNA</a:t>
            </a:r>
            <a:endParaRPr b="1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5" name="Google Shape;75;p15"/>
          <p:cNvCxnSpPr>
            <a:stCxn id="74" idx="1"/>
          </p:cNvCxnSpPr>
          <p:nvPr/>
        </p:nvCxnSpPr>
        <p:spPr>
          <a:xfrm rot="10800000">
            <a:off x="2350125" y="3817325"/>
            <a:ext cx="35676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304800" y="304800"/>
            <a:ext cx="69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Začetne in končne značke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731850" y="1737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ZAČETNA</a:t>
            </a:r>
            <a:endParaRPr b="1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 rot="10800000">
            <a:off x="2699350" y="1937225"/>
            <a:ext cx="2032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4709304" y="2677175"/>
            <a:ext cx="22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ZAČETNA</a:t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 rot="10800000">
            <a:off x="2739504" y="2877275"/>
            <a:ext cx="1969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4807750" y="3300975"/>
            <a:ext cx="29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KONČNA</a:t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2" name="Google Shape;82;p15"/>
          <p:cNvCxnSpPr>
            <a:stCxn id="81" idx="1"/>
          </p:cNvCxnSpPr>
          <p:nvPr/>
        </p:nvCxnSpPr>
        <p:spPr>
          <a:xfrm rot="10800000">
            <a:off x="2846950" y="3501075"/>
            <a:ext cx="1960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4807750" y="2057075"/>
            <a:ext cx="29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KONČNA</a:t>
            </a:r>
            <a:endParaRPr b="1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4" name="Google Shape;84;p15"/>
          <p:cNvCxnSpPr>
            <a:stCxn id="83" idx="1"/>
          </p:cNvCxnSpPr>
          <p:nvPr/>
        </p:nvCxnSpPr>
        <p:spPr>
          <a:xfrm rot="10800000">
            <a:off x="2846950" y="2257175"/>
            <a:ext cx="1960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/>
          <p:nvPr/>
        </p:nvSpPr>
        <p:spPr>
          <a:xfrm rot="2549879">
            <a:off x="5201574" y="1819850"/>
            <a:ext cx="592838" cy="62575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2549876">
            <a:off x="4940681" y="2762070"/>
            <a:ext cx="928114" cy="97951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2549935">
            <a:off x="4306437" y="1200299"/>
            <a:ext cx="3023640" cy="3191822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304800" y="304800"/>
            <a:ext cx="69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Samostojne</a:t>
            </a:r>
            <a:r>
              <a:rPr lang="sl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značke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850" y="4611000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31400"/>
            <a:ext cx="8839200" cy="38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04800" y="304800"/>
            <a:ext cx="69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Ime in atributi značke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850" y="4611000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31400"/>
            <a:ext cx="8839200" cy="38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35375" y="2177025"/>
            <a:ext cx="61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21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ime</a:t>
            </a:r>
            <a:endParaRPr b="1" sz="21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5" name="Google Shape;105;p17"/>
          <p:cNvCxnSpPr/>
          <p:nvPr/>
        </p:nvCxnSpPr>
        <p:spPr>
          <a:xfrm>
            <a:off x="375050" y="1687700"/>
            <a:ext cx="361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 rot="10800000">
            <a:off x="555950" y="1687700"/>
            <a:ext cx="0" cy="567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7"/>
          <p:cNvSpPr txBox="1"/>
          <p:nvPr/>
        </p:nvSpPr>
        <p:spPr>
          <a:xfrm>
            <a:off x="842300" y="3080425"/>
            <a:ext cx="135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20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atribut 1</a:t>
            </a:r>
            <a:endParaRPr b="1" sz="2000">
              <a:solidFill>
                <a:srgbClr val="CC0000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309978" y="3774000"/>
            <a:ext cx="148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2000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vrednost 1</a:t>
            </a:r>
            <a:endParaRPr sz="2000">
              <a:solidFill>
                <a:srgbClr val="0000FF"/>
              </a:solidFill>
            </a:endParaRPr>
          </a:p>
        </p:txBody>
      </p:sp>
      <p:cxnSp>
        <p:nvCxnSpPr>
          <p:cNvPr id="109" name="Google Shape;109;p17"/>
          <p:cNvCxnSpPr/>
          <p:nvPr/>
        </p:nvCxnSpPr>
        <p:spPr>
          <a:xfrm rot="10800000">
            <a:off x="1138525" y="1674400"/>
            <a:ext cx="0" cy="1513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/>
          <p:nvPr/>
        </p:nvCxnSpPr>
        <p:spPr>
          <a:xfrm rot="10800000">
            <a:off x="2001313" y="1687700"/>
            <a:ext cx="0" cy="223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2862179" y="3080425"/>
            <a:ext cx="135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20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atribut 2</a:t>
            </a:r>
            <a:endParaRPr b="1" sz="2000">
              <a:solidFill>
                <a:srgbClr val="CC0000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679388" y="3774000"/>
            <a:ext cx="148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2000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vrednost 2</a:t>
            </a:r>
            <a:endParaRPr sz="2000">
              <a:solidFill>
                <a:srgbClr val="0000FF"/>
              </a:solidFill>
            </a:endParaRPr>
          </a:p>
        </p:txBody>
      </p:sp>
      <p:cxnSp>
        <p:nvCxnSpPr>
          <p:cNvPr id="113" name="Google Shape;113;p17"/>
          <p:cNvCxnSpPr/>
          <p:nvPr/>
        </p:nvCxnSpPr>
        <p:spPr>
          <a:xfrm rot="10800000">
            <a:off x="3158388" y="1674400"/>
            <a:ext cx="0" cy="1513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 rot="10800000">
            <a:off x="4330675" y="1674400"/>
            <a:ext cx="0" cy="223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5406200" y="3093725"/>
            <a:ext cx="135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20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atribut 3</a:t>
            </a:r>
            <a:endParaRPr b="1" sz="2000">
              <a:solidFill>
                <a:srgbClr val="CC0000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869675" y="3774000"/>
            <a:ext cx="148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2000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vrednost 3</a:t>
            </a:r>
            <a:endParaRPr sz="2000">
              <a:solidFill>
                <a:srgbClr val="0000FF"/>
              </a:solidFill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 rot="10800000">
            <a:off x="6006913" y="1674400"/>
            <a:ext cx="0" cy="1513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/>
          <p:nvPr/>
        </p:nvCxnSpPr>
        <p:spPr>
          <a:xfrm rot="10800000">
            <a:off x="6792275" y="1687700"/>
            <a:ext cx="0" cy="223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7"/>
          <p:cNvSpPr txBox="1"/>
          <p:nvPr/>
        </p:nvSpPr>
        <p:spPr>
          <a:xfrm>
            <a:off x="7238400" y="3080425"/>
            <a:ext cx="135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20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atribut 4</a:t>
            </a:r>
            <a:endParaRPr b="1" sz="2000">
              <a:solidFill>
                <a:srgbClr val="CC0000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657975" y="3774000"/>
            <a:ext cx="142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 sz="2000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vrednost 4</a:t>
            </a:r>
            <a:endParaRPr sz="2000">
              <a:solidFill>
                <a:srgbClr val="0000FF"/>
              </a:solidFill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 rot="10800000">
            <a:off x="7577625" y="1674400"/>
            <a:ext cx="0" cy="1513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/>
          <p:nvPr/>
        </p:nvCxnSpPr>
        <p:spPr>
          <a:xfrm rot="10800000">
            <a:off x="8489250" y="1687700"/>
            <a:ext cx="0" cy="223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663" y="1181100"/>
            <a:ext cx="3400425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750" y="1819515"/>
            <a:ext cx="2921475" cy="15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675" y="1846384"/>
            <a:ext cx="540625" cy="212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675" y="2146509"/>
            <a:ext cx="540625" cy="212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675" y="2782384"/>
            <a:ext cx="540625" cy="212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675" y="3418259"/>
            <a:ext cx="540625" cy="212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675" y="3100321"/>
            <a:ext cx="540625" cy="212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4300" y="3100321"/>
            <a:ext cx="540625" cy="2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663" y="1181100"/>
            <a:ext cx="340042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304800" y="304800"/>
            <a:ext cx="693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Osnovna struktura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6384000" y="1910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LASTNOSTI</a:t>
            </a:r>
            <a:endParaRPr b="1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>
            <a:off x="3018300" y="2110225"/>
            <a:ext cx="3365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9"/>
          <p:cNvSpPr txBox="1"/>
          <p:nvPr/>
        </p:nvSpPr>
        <p:spPr>
          <a:xfrm>
            <a:off x="6469429" y="2958450"/>
            <a:ext cx="22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VSEBINA</a:t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44" name="Google Shape;144;p19"/>
          <p:cNvCxnSpPr>
            <a:stCxn id="145" idx="2"/>
          </p:cNvCxnSpPr>
          <p:nvPr/>
        </p:nvCxnSpPr>
        <p:spPr>
          <a:xfrm flipH="1" rot="10800000">
            <a:off x="4219350" y="3158675"/>
            <a:ext cx="2183100" cy="36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9"/>
          <p:cNvSpPr/>
          <p:nvPr/>
        </p:nvSpPr>
        <p:spPr>
          <a:xfrm flipH="1" rot="10800000">
            <a:off x="2777100" y="1956776"/>
            <a:ext cx="241200" cy="3069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flipH="1" rot="10800000">
            <a:off x="2799450" y="2879975"/>
            <a:ext cx="1419900" cy="6294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75" y="152400"/>
            <a:ext cx="82416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75" y="152400"/>
            <a:ext cx="82416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