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Pipeline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(current)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 use scoreboard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96081"/>
          </a:xfrm>
        </p:spPr>
        <p:txBody>
          <a:bodyPr/>
          <a:lstStyle/>
          <a:p>
            <a:r>
              <a:rPr lang="en-US" dirty="0" smtClean="0"/>
              <a:t>So it is Out Of Order (OOO) execution pipelined</a:t>
            </a:r>
          </a:p>
          <a:p>
            <a:r>
              <a:rPr lang="en-US" dirty="0" smtClean="0"/>
              <a:t>I2O2</a:t>
            </a:r>
          </a:p>
          <a:p>
            <a:pPr lvl="1"/>
            <a:r>
              <a:rPr lang="en-US" dirty="0" smtClean="0"/>
              <a:t>In order Fetch                    (F)</a:t>
            </a:r>
          </a:p>
          <a:p>
            <a:pPr lvl="1"/>
            <a:r>
              <a:rPr lang="en-US" dirty="0" smtClean="0"/>
              <a:t>In order Decode                (D)</a:t>
            </a:r>
          </a:p>
          <a:p>
            <a:pPr lvl="1"/>
            <a:r>
              <a:rPr lang="en-US" dirty="0" smtClean="0"/>
              <a:t>Out of Order Execution   </a:t>
            </a:r>
            <a:r>
              <a:rPr lang="en-US" dirty="0" smtClean="0"/>
              <a:t>(X)</a:t>
            </a:r>
            <a:endParaRPr lang="en-US" dirty="0" smtClean="0"/>
          </a:p>
          <a:p>
            <a:pPr lvl="1"/>
            <a:r>
              <a:rPr lang="en-US" dirty="0"/>
              <a:t>Out of </a:t>
            </a:r>
            <a:r>
              <a:rPr lang="en-US" dirty="0" smtClean="0"/>
              <a:t>Order Write Back (W or WB)</a:t>
            </a:r>
          </a:p>
          <a:p>
            <a:r>
              <a:rPr lang="en-US" dirty="0" smtClean="0"/>
              <a:t>Scoreboard allow us to detect RAW and WAW hazards</a:t>
            </a:r>
          </a:p>
          <a:p>
            <a:r>
              <a:rPr lang="en-US" dirty="0" smtClean="0"/>
              <a:t>For structural hazard we use separate pipe called ‘</a:t>
            </a:r>
            <a:r>
              <a:rPr lang="en-US" dirty="0" err="1" smtClean="0"/>
              <a:t>wpipe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WPIPE represents pipeline in the opposite direction </a:t>
            </a:r>
          </a:p>
          <a:p>
            <a:pPr lvl="1"/>
            <a:r>
              <a:rPr lang="en-US" dirty="0" smtClean="0"/>
              <a:t>WPIPE stores WB bit and register that we are going to write</a:t>
            </a:r>
          </a:p>
          <a:p>
            <a:pPr lvl="1"/>
            <a:r>
              <a:rPr lang="en-US" dirty="0" smtClean="0"/>
              <a:t>WPIPE stores pipe id (“</a:t>
            </a:r>
            <a:r>
              <a:rPr lang="en-US" dirty="0" err="1" smtClean="0"/>
              <a:t>pid</a:t>
            </a:r>
            <a:r>
              <a:rPr lang="en-US" dirty="0" smtClean="0"/>
              <a:t>”) to know where to take result from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617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pipeline (ALUI and MEM)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7193"/>
            <a:ext cx="9665677" cy="3530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     M1   M2        </a:t>
            </a:r>
          </a:p>
          <a:p>
            <a:pPr marL="0" indent="0">
              <a:buNone/>
            </a:pPr>
            <a:r>
              <a:rPr lang="en-US" sz="7200" dirty="0" smtClean="0"/>
              <a:t> F   D                            W</a:t>
            </a:r>
          </a:p>
          <a:p>
            <a:pPr marL="0" indent="0">
              <a:buNone/>
            </a:pPr>
            <a:r>
              <a:rPr lang="en-US" sz="7200" dirty="0" smtClean="0"/>
              <a:t>                    X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8713" y="3555289"/>
            <a:ext cx="672123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32800" y="3385481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Isosceles Triangle 7"/>
          <p:cNvSpPr/>
          <p:nvPr/>
        </p:nvSpPr>
        <p:spPr>
          <a:xfrm rot="10800000">
            <a:off x="1732800" y="3385482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0946" y="3481398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59569" y="2554920"/>
            <a:ext cx="791486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9149" y="2385112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089149" y="2385113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179353" y="2537484"/>
            <a:ext cx="429953" cy="926341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4" idx="2"/>
          </p:cNvCxnSpPr>
          <p:nvPr/>
        </p:nvCxnSpPr>
        <p:spPr>
          <a:xfrm>
            <a:off x="3181528" y="3620121"/>
            <a:ext cx="494545" cy="933406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731491" y="4538023"/>
            <a:ext cx="1357658" cy="6268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878618" y="3470385"/>
            <a:ext cx="634783" cy="11013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7" idx="0"/>
          </p:cNvCxnSpPr>
          <p:nvPr/>
        </p:nvCxnSpPr>
        <p:spPr>
          <a:xfrm>
            <a:off x="6607284" y="2581424"/>
            <a:ext cx="311107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835264" y="2411616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6835264" y="2411617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691064" y="4538023"/>
            <a:ext cx="1164226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835264" y="4368215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Isosceles Triangle 69"/>
          <p:cNvSpPr/>
          <p:nvPr/>
        </p:nvSpPr>
        <p:spPr>
          <a:xfrm rot="10800000">
            <a:off x="6835264" y="4368216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Trapezoid 96"/>
          <p:cNvSpPr/>
          <p:nvPr/>
        </p:nvSpPr>
        <p:spPr>
          <a:xfrm rot="5400000">
            <a:off x="7316300" y="3312618"/>
            <a:ext cx="787075" cy="337560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Elbow Connector 106"/>
          <p:cNvCxnSpPr>
            <a:stCxn id="66" idx="3"/>
            <a:endCxn id="97" idx="1"/>
          </p:cNvCxnSpPr>
          <p:nvPr/>
        </p:nvCxnSpPr>
        <p:spPr>
          <a:xfrm>
            <a:off x="7001518" y="2563989"/>
            <a:ext cx="708320" cy="566067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9" idx="3"/>
            <a:endCxn id="97" idx="3"/>
          </p:cNvCxnSpPr>
          <p:nvPr/>
        </p:nvCxnSpPr>
        <p:spPr>
          <a:xfrm flipV="1">
            <a:off x="7001518" y="3832741"/>
            <a:ext cx="708320" cy="687847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8153183" y="3418520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TextBox 137"/>
          <p:cNvSpPr txBox="1"/>
          <p:nvPr/>
        </p:nvSpPr>
        <p:spPr>
          <a:xfrm>
            <a:off x="7876092" y="3067886"/>
            <a:ext cx="80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“opR”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1383678" y="2977129"/>
            <a:ext cx="9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“afterF”</a:t>
            </a:r>
            <a:endParaRPr lang="ru-RU" dirty="0"/>
          </a:p>
        </p:txBody>
      </p:sp>
      <p:sp>
        <p:nvSpPr>
          <p:cNvPr id="141" name="TextBox 140"/>
          <p:cNvSpPr txBox="1"/>
          <p:nvPr/>
        </p:nvSpPr>
        <p:spPr>
          <a:xfrm>
            <a:off x="2439582" y="2977129"/>
            <a:ext cx="9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“afterD”</a:t>
            </a:r>
            <a:endParaRPr lang="ru-RU" dirty="0"/>
          </a:p>
        </p:txBody>
      </p:sp>
      <p:sp>
        <p:nvSpPr>
          <p:cNvPr id="142" name="TextBox 141"/>
          <p:cNvSpPr txBox="1"/>
          <p:nvPr/>
        </p:nvSpPr>
        <p:spPr>
          <a:xfrm>
            <a:off x="6384310" y="1944291"/>
            <a:ext cx="12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“memOut”</a:t>
            </a:r>
            <a:endParaRPr lang="ru-RU" dirty="0"/>
          </a:p>
        </p:txBody>
      </p:sp>
      <p:sp>
        <p:nvSpPr>
          <p:cNvPr id="143" name="TextBox 142"/>
          <p:cNvSpPr txBox="1"/>
          <p:nvPr/>
        </p:nvSpPr>
        <p:spPr>
          <a:xfrm>
            <a:off x="6360785" y="3987426"/>
            <a:ext cx="123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“aluOut”</a:t>
            </a:r>
            <a:endParaRPr lang="ru-RU" dirty="0"/>
          </a:p>
        </p:txBody>
      </p:sp>
      <p:cxnSp>
        <p:nvCxnSpPr>
          <p:cNvPr id="151" name="Straight Arrow Connector 150"/>
          <p:cNvCxnSpPr>
            <a:endCxn id="154" idx="1"/>
          </p:cNvCxnSpPr>
          <p:nvPr/>
        </p:nvCxnSpPr>
        <p:spPr>
          <a:xfrm>
            <a:off x="2702349" y="3546230"/>
            <a:ext cx="442233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2856436" y="3376422"/>
            <a:ext cx="166254" cy="304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Isosceles Triangle 152"/>
          <p:cNvSpPr/>
          <p:nvPr/>
        </p:nvSpPr>
        <p:spPr>
          <a:xfrm rot="10800000">
            <a:off x="2856436" y="3376423"/>
            <a:ext cx="166254" cy="1698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Rectangle 153"/>
          <p:cNvSpPr/>
          <p:nvPr/>
        </p:nvSpPr>
        <p:spPr>
          <a:xfrm>
            <a:off x="3144582" y="3472339"/>
            <a:ext cx="73891" cy="147782"/>
          </a:xfrm>
          <a:prstGeom prst="rect">
            <a:avLst/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rapezoid 160"/>
          <p:cNvSpPr/>
          <p:nvPr/>
        </p:nvSpPr>
        <p:spPr>
          <a:xfrm>
            <a:off x="1568656" y="5119718"/>
            <a:ext cx="978468" cy="29987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 (2)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rapezoid 161"/>
          <p:cNvSpPr/>
          <p:nvPr/>
        </p:nvSpPr>
        <p:spPr>
          <a:xfrm>
            <a:off x="2690119" y="5134698"/>
            <a:ext cx="978468" cy="29987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 (2)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Arrow Connector 162"/>
          <p:cNvCxnSpPr>
            <a:stCxn id="161" idx="0"/>
            <a:endCxn id="9" idx="2"/>
          </p:cNvCxnSpPr>
          <p:nvPr/>
        </p:nvCxnSpPr>
        <p:spPr>
          <a:xfrm flipV="1">
            <a:off x="2057890" y="3629180"/>
            <a:ext cx="2" cy="1490538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2" idx="0"/>
            <a:endCxn id="154" idx="2"/>
          </p:cNvCxnSpPr>
          <p:nvPr/>
        </p:nvCxnSpPr>
        <p:spPr>
          <a:xfrm flipV="1">
            <a:off x="3179353" y="3620121"/>
            <a:ext cx="2175" cy="1514577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51429" y="6077724"/>
            <a:ext cx="30114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File</a:t>
            </a:r>
            <a:endParaRPr lang="ru-RU" sz="2800" dirty="0"/>
          </a:p>
        </p:txBody>
      </p:sp>
      <p:cxnSp>
        <p:nvCxnSpPr>
          <p:cNvPr id="172" name="Elbow Connector 171"/>
          <p:cNvCxnSpPr>
            <a:stCxn id="137" idx="2"/>
            <a:endCxn id="171" idx="3"/>
          </p:cNvCxnSpPr>
          <p:nvPr/>
        </p:nvCxnSpPr>
        <p:spPr>
          <a:xfrm rot="5400000">
            <a:off x="6068372" y="4260767"/>
            <a:ext cx="2816222" cy="1427292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71" idx="1"/>
            <a:endCxn id="161" idx="1"/>
          </p:cNvCxnSpPr>
          <p:nvPr/>
        </p:nvCxnSpPr>
        <p:spPr>
          <a:xfrm rot="10800000">
            <a:off x="1606141" y="5269654"/>
            <a:ext cx="2145289" cy="1112870"/>
          </a:xfrm>
          <a:prstGeom prst="bentConnector3">
            <a:avLst>
              <a:gd name="adj1" fmla="val 112403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71" idx="1"/>
            <a:endCxn id="162" idx="2"/>
          </p:cNvCxnSpPr>
          <p:nvPr/>
        </p:nvCxnSpPr>
        <p:spPr>
          <a:xfrm rot="10800000">
            <a:off x="3179353" y="5434570"/>
            <a:ext cx="572076" cy="947955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190475" y="3349050"/>
            <a:ext cx="1737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“opA” and “opB”</a:t>
            </a:r>
            <a:endParaRPr lang="ru-RU" sz="1600" dirty="0"/>
          </a:p>
        </p:txBody>
      </p:sp>
      <p:cxnSp>
        <p:nvCxnSpPr>
          <p:cNvPr id="194" name="Elbow Connector 193"/>
          <p:cNvCxnSpPr>
            <a:stCxn id="137" idx="2"/>
            <a:endCxn id="162" idx="3"/>
          </p:cNvCxnSpPr>
          <p:nvPr/>
        </p:nvCxnSpPr>
        <p:spPr>
          <a:xfrm rot="5400000">
            <a:off x="5051450" y="2145955"/>
            <a:ext cx="1718332" cy="4559026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7" idx="2"/>
            <a:endCxn id="161" idx="2"/>
          </p:cNvCxnSpPr>
          <p:nvPr/>
        </p:nvCxnSpPr>
        <p:spPr>
          <a:xfrm rot="5400000">
            <a:off x="4197367" y="1426826"/>
            <a:ext cx="1853287" cy="6132239"/>
          </a:xfrm>
          <a:prstGeom prst="bentConnector3">
            <a:avLst>
              <a:gd name="adj1" fmla="val 122303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359809" y="4956783"/>
            <a:ext cx="20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ypass to opA/opB</a:t>
            </a:r>
            <a:endParaRPr lang="ru-RU" dirty="0"/>
          </a:p>
        </p:txBody>
      </p:sp>
      <p:sp>
        <p:nvSpPr>
          <p:cNvPr id="212" name="TextBox 211"/>
          <p:cNvSpPr txBox="1"/>
          <p:nvPr/>
        </p:nvSpPr>
        <p:spPr>
          <a:xfrm>
            <a:off x="4623652" y="5468932"/>
            <a:ext cx="209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ypass to 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5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157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Argon Pipeline</vt:lpstr>
      <vt:lpstr>Argon use scoreboard</vt:lpstr>
      <vt:lpstr>Current pipeline (ALUI and MEM)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79</cp:revision>
  <dcterms:created xsi:type="dcterms:W3CDTF">2014-07-22T20:08:01Z</dcterms:created>
  <dcterms:modified xsi:type="dcterms:W3CDTF">2018-03-23T23:43:29Z</dcterms:modified>
</cp:coreProperties>
</file>