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94" r:id="rId5"/>
    <p:sldId id="266" r:id="rId6"/>
    <p:sldId id="297" r:id="rId7"/>
    <p:sldId id="373" r:id="rId8"/>
    <p:sldId id="374" r:id="rId9"/>
    <p:sldId id="376" r:id="rId10"/>
    <p:sldId id="375" r:id="rId11"/>
    <p:sldId id="377" r:id="rId12"/>
    <p:sldId id="378" r:id="rId13"/>
    <p:sldId id="379" r:id="rId14"/>
    <p:sldId id="380" r:id="rId15"/>
    <p:sldId id="335"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7FB7"/>
    <a:srgbClr val="45C1A4"/>
    <a:srgbClr val="4BACC6"/>
    <a:srgbClr val="B9D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9879" autoAdjust="0"/>
  </p:normalViewPr>
  <p:slideViewPr>
    <p:cSldViewPr>
      <p:cViewPr varScale="1">
        <p:scale>
          <a:sx n="151" d="100"/>
          <a:sy n="151" d="100"/>
        </p:scale>
        <p:origin x="960" y="138"/>
      </p:cViewPr>
      <p:guideLst>
        <p:guide orient="horz" pos="1620"/>
        <p:guide pos="2880"/>
      </p:guideLst>
    </p:cSldViewPr>
  </p:slideViewPr>
  <p:notesTextViewPr>
    <p:cViewPr>
      <p:scale>
        <a:sx n="1" d="1"/>
        <a:sy n="1" d="1"/>
      </p:scale>
      <p:origin x="0" y="0"/>
    </p:cViewPr>
  </p:notesTextViewPr>
  <p:sorterViewPr>
    <p:cViewPr>
      <p:scale>
        <a:sx n="95" d="100"/>
        <a:sy n="95"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7541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mtClean="0"/>
              <a:t>pp</a:t>
            </a:r>
            <a:r>
              <a:rPr lang="zh-CN" altLang="en-US" smtClean="0"/>
              <a:t>琦素材站</a:t>
            </a:r>
            <a:r>
              <a:rPr lang="en-US" altLang="zh-CN" smtClean="0"/>
              <a:t>https://shop152350920.taobao.com/</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10</a:t>
            </a:fld>
            <a:endParaRPr lang="zh-CN" altLang="en-US"/>
          </a:p>
        </p:txBody>
      </p:sp>
    </p:spTree>
    <p:extLst>
      <p:ext uri="{BB962C8B-B14F-4D97-AF65-F5344CB8AC3E}">
        <p14:creationId xmlns:p14="http://schemas.microsoft.com/office/powerpoint/2010/main" val="142454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11</a:t>
            </a:fld>
            <a:endParaRPr lang="zh-CN" altLang="en-US"/>
          </a:p>
        </p:txBody>
      </p:sp>
    </p:spTree>
    <p:extLst>
      <p:ext uri="{BB962C8B-B14F-4D97-AF65-F5344CB8AC3E}">
        <p14:creationId xmlns:p14="http://schemas.microsoft.com/office/powerpoint/2010/main" val="2259218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12</a:t>
            </a:fld>
            <a:endParaRPr lang="zh-CN" altLang="en-US"/>
          </a:p>
        </p:txBody>
      </p:sp>
    </p:spTree>
    <p:extLst>
      <p:ext uri="{BB962C8B-B14F-4D97-AF65-F5344CB8AC3E}">
        <p14:creationId xmlns:p14="http://schemas.microsoft.com/office/powerpoint/2010/main" val="65027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13</a:t>
            </a:fld>
            <a:endParaRPr lang="zh-CN" altLang="en-US"/>
          </a:p>
        </p:txBody>
      </p:sp>
    </p:spTree>
    <p:extLst>
      <p:ext uri="{BB962C8B-B14F-4D97-AF65-F5344CB8AC3E}">
        <p14:creationId xmlns:p14="http://schemas.microsoft.com/office/powerpoint/2010/main" val="731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14</a:t>
            </a:fld>
            <a:endParaRPr lang="zh-CN" altLang="en-US"/>
          </a:p>
        </p:txBody>
      </p:sp>
    </p:spTree>
    <p:extLst>
      <p:ext uri="{BB962C8B-B14F-4D97-AF65-F5344CB8AC3E}">
        <p14:creationId xmlns:p14="http://schemas.microsoft.com/office/powerpoint/2010/main" val="533840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353173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2</a:t>
            </a:fld>
            <a:endParaRPr lang="zh-CN" altLang="en-US"/>
          </a:p>
        </p:txBody>
      </p:sp>
    </p:spTree>
    <p:extLst>
      <p:ext uri="{BB962C8B-B14F-4D97-AF65-F5344CB8AC3E}">
        <p14:creationId xmlns:p14="http://schemas.microsoft.com/office/powerpoint/2010/main" val="30749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3</a:t>
            </a:fld>
            <a:endParaRPr lang="zh-CN" altLang="en-US"/>
          </a:p>
        </p:txBody>
      </p:sp>
    </p:spTree>
    <p:extLst>
      <p:ext uri="{BB962C8B-B14F-4D97-AF65-F5344CB8AC3E}">
        <p14:creationId xmlns:p14="http://schemas.microsoft.com/office/powerpoint/2010/main" val="7288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a:t>
            </a:fld>
            <a:endParaRPr lang="zh-CN" altLang="en-US"/>
          </a:p>
        </p:txBody>
      </p:sp>
    </p:spTree>
    <p:extLst>
      <p:ext uri="{BB962C8B-B14F-4D97-AF65-F5344CB8AC3E}">
        <p14:creationId xmlns:p14="http://schemas.microsoft.com/office/powerpoint/2010/main" val="248033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1309342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63926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793037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extLst>
      <p:ext uri="{BB962C8B-B14F-4D97-AF65-F5344CB8AC3E}">
        <p14:creationId xmlns:p14="http://schemas.microsoft.com/office/powerpoint/2010/main" val="240306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9</a:t>
            </a:fld>
            <a:endParaRPr lang="zh-CN" altLang="en-US"/>
          </a:p>
        </p:txBody>
      </p:sp>
    </p:spTree>
    <p:extLst>
      <p:ext uri="{BB962C8B-B14F-4D97-AF65-F5344CB8AC3E}">
        <p14:creationId xmlns:p14="http://schemas.microsoft.com/office/powerpoint/2010/main" val="2834627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F64DD99-87F9-453F-9079-F6FF817C2EC5}" type="datetimeFigureOut">
              <a:rPr lang="en-US" smtClean="0"/>
              <a:pPr/>
              <a:t>9/4/2019</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9001FEE7-084D-4A96-8EA0-40E78BE166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200" b="1" kern="120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ategory:Neighbourhoods_of_Beij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ategory:Neighbourhoods_of_Beij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547494" y="1220869"/>
            <a:ext cx="8168133" cy="600164"/>
          </a:xfrm>
          <a:prstGeom prst="rect">
            <a:avLst/>
          </a:prstGeom>
          <a:noFill/>
          <a:ln w="9525">
            <a:noFill/>
            <a:miter lim="800000"/>
          </a:ln>
        </p:spPr>
        <p:txBody>
          <a:bodyPr wrap="none" lIns="45720" tIns="22860" rIns="45720" bIns="22860">
            <a:spAutoFit/>
          </a:bodyPr>
          <a:lstStyle/>
          <a:p>
            <a:pPr defTabSz="1087755" fontAlgn="auto">
              <a:spcBef>
                <a:spcPts val="0"/>
              </a:spcBef>
              <a:spcAft>
                <a:spcPts val="0"/>
              </a:spcAft>
              <a:defRPr/>
            </a:pPr>
            <a:r>
              <a:rPr lang="en-US" sz="3600" b="1" dirty="0">
                <a:solidFill>
                  <a:srgbClr val="45C1A4"/>
                </a:solidFill>
                <a:latin typeface="Open Sans" panose="020B0606030504020204" pitchFamily="34" charset="0"/>
                <a:ea typeface="Open Sans" panose="020B0606030504020204" pitchFamily="34" charset="0"/>
                <a:cs typeface="Open Sans" panose="020B0606030504020204" pitchFamily="34" charset="0"/>
              </a:rPr>
              <a:t>IBM Applied Data Science Capstone – </a:t>
            </a:r>
            <a:r>
              <a:rPr lang="en-US" sz="3600"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Coursera</a:t>
            </a:r>
          </a:p>
        </p:txBody>
      </p:sp>
      <p:sp>
        <p:nvSpPr>
          <p:cNvPr id="5" name="Rectangle 4"/>
          <p:cNvSpPr/>
          <p:nvPr/>
        </p:nvSpPr>
        <p:spPr>
          <a:xfrm>
            <a:off x="7752991" y="3939902"/>
            <a:ext cx="848309" cy="400110"/>
          </a:xfrm>
          <a:prstGeom prst="rect">
            <a:avLst/>
          </a:prstGeom>
        </p:spPr>
        <p:txBody>
          <a:bodyPr wrap="none">
            <a:spAutoFit/>
          </a:bodyPr>
          <a:lstStyle/>
          <a:p>
            <a:pPr fontAlgn="auto">
              <a:spcBef>
                <a:spcPts val="0"/>
              </a:spcBef>
              <a:spcAft>
                <a:spcPts val="0"/>
              </a:spcAft>
              <a:defRPr/>
            </a:pPr>
            <a:r>
              <a:rPr lang="en-CA" sz="2000" dirty="0" smtClean="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AIXI XU</a:t>
            </a:r>
            <a:endParaRPr lang="en-US" sz="20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 name="Rectangle 5"/>
          <p:cNvSpPr/>
          <p:nvPr/>
        </p:nvSpPr>
        <p:spPr>
          <a:xfrm>
            <a:off x="7371413" y="4371950"/>
            <a:ext cx="1611467" cy="338554"/>
          </a:xfrm>
          <a:prstGeom prst="rect">
            <a:avLst/>
          </a:prstGeom>
        </p:spPr>
        <p:txBody>
          <a:bodyPr wrap="none">
            <a:spAutoFit/>
          </a:bodyPr>
          <a:lstStyle/>
          <a:p>
            <a:pPr fontAlgn="auto">
              <a:spcBef>
                <a:spcPts val="0"/>
              </a:spcBef>
              <a:spcAft>
                <a:spcPts val="0"/>
              </a:spcAft>
              <a:defRPr/>
            </a:pPr>
            <a:r>
              <a:rPr lang="en-CA" sz="1600" dirty="0">
                <a:solidFill>
                  <a:schemeClr val="tx1">
                    <a:lumMod val="50000"/>
                    <a:lumOff val="50000"/>
                  </a:schemeClr>
                </a:solidFill>
                <a:latin typeface="Open Sans Light" panose="020B0306030504020204" pitchFamily="34" charset="0"/>
                <a:ea typeface="Open Sans Light" panose="020B0306030504020204" pitchFamily="34" charset="0"/>
                <a:cs typeface="Open Sans Light" panose="020B0306030504020204" pitchFamily="34" charset="0"/>
              </a:rPr>
              <a:t>September 3,2019</a:t>
            </a:r>
          </a:p>
        </p:txBody>
      </p:sp>
      <p:sp>
        <p:nvSpPr>
          <p:cNvPr id="7" name="Text Box 7"/>
          <p:cNvSpPr txBox="1">
            <a:spLocks noChangeArrowheads="1"/>
          </p:cNvSpPr>
          <p:nvPr/>
        </p:nvSpPr>
        <p:spPr bwMode="auto">
          <a:xfrm>
            <a:off x="2378476" y="1552889"/>
            <a:ext cx="4506170" cy="566822"/>
          </a:xfrm>
          <a:prstGeom prst="rect">
            <a:avLst/>
          </a:prstGeom>
          <a:noFill/>
          <a:ln w="9525">
            <a:noFill/>
            <a:miter lim="800000"/>
          </a:ln>
        </p:spPr>
        <p:txBody>
          <a:bodyPr wrap="none" lIns="45720" tIns="22860" rIns="45720" bIns="22860">
            <a:spAutoFit/>
          </a:bodyPr>
          <a:lstStyle/>
          <a:p>
            <a:pPr algn="ctr" defTabSz="1087755">
              <a:lnSpc>
                <a:spcPct val="200000"/>
              </a:lnSpc>
            </a:pPr>
            <a:r>
              <a:rPr lang="en-US" sz="2000" b="1" dirty="0">
                <a:solidFill>
                  <a:srgbClr val="4BACC6"/>
                </a:solidFill>
                <a:latin typeface="Open Sans" panose="020B0606030504020204" pitchFamily="34" charset="0"/>
                <a:ea typeface="Open Sans" panose="020B0606030504020204" pitchFamily="34" charset="0"/>
                <a:cs typeface="Open Sans" panose="020B0606030504020204" pitchFamily="34" charset="0"/>
              </a:rPr>
              <a:t>Opening a New Shopping Mall in Beijing, China</a:t>
            </a:r>
            <a:endParaRPr lang="en-US" sz="2000" b="1" dirty="0">
              <a:solidFill>
                <a:srgbClr val="4BACC6"/>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290">
                                          <p:stCondLst>
                                            <p:cond delay="0"/>
                                          </p:stCondLst>
                                        </p:cTn>
                                        <p:tgtEl>
                                          <p:spTgt spid="5"/>
                                        </p:tgtEl>
                                      </p:cBhvr>
                                    </p:animEffect>
                                    <p:anim calcmode="lin" valueType="num">
                                      <p:cBhvr>
                                        <p:cTn id="25"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30" dur="13">
                                          <p:stCondLst>
                                            <p:cond delay="325"/>
                                          </p:stCondLst>
                                        </p:cTn>
                                        <p:tgtEl>
                                          <p:spTgt spid="5"/>
                                        </p:tgtEl>
                                      </p:cBhvr>
                                      <p:to x="100000" y="60000"/>
                                    </p:animScale>
                                    <p:animScale>
                                      <p:cBhvr>
                                        <p:cTn id="31" dur="83" decel="50000">
                                          <p:stCondLst>
                                            <p:cond delay="338"/>
                                          </p:stCondLst>
                                        </p:cTn>
                                        <p:tgtEl>
                                          <p:spTgt spid="5"/>
                                        </p:tgtEl>
                                      </p:cBhvr>
                                      <p:to x="100000" y="100000"/>
                                    </p:animScale>
                                    <p:animScale>
                                      <p:cBhvr>
                                        <p:cTn id="32" dur="13">
                                          <p:stCondLst>
                                            <p:cond delay="656"/>
                                          </p:stCondLst>
                                        </p:cTn>
                                        <p:tgtEl>
                                          <p:spTgt spid="5"/>
                                        </p:tgtEl>
                                      </p:cBhvr>
                                      <p:to x="100000" y="80000"/>
                                    </p:animScale>
                                    <p:animScale>
                                      <p:cBhvr>
                                        <p:cTn id="33" dur="83" decel="50000">
                                          <p:stCondLst>
                                            <p:cond delay="669"/>
                                          </p:stCondLst>
                                        </p:cTn>
                                        <p:tgtEl>
                                          <p:spTgt spid="5"/>
                                        </p:tgtEl>
                                      </p:cBhvr>
                                      <p:to x="100000" y="100000"/>
                                    </p:animScale>
                                    <p:animScale>
                                      <p:cBhvr>
                                        <p:cTn id="34" dur="13">
                                          <p:stCondLst>
                                            <p:cond delay="821"/>
                                          </p:stCondLst>
                                        </p:cTn>
                                        <p:tgtEl>
                                          <p:spTgt spid="5"/>
                                        </p:tgtEl>
                                      </p:cBhvr>
                                      <p:to x="100000" y="90000"/>
                                    </p:animScale>
                                    <p:animScale>
                                      <p:cBhvr>
                                        <p:cTn id="35" dur="83" decel="50000">
                                          <p:stCondLst>
                                            <p:cond delay="834"/>
                                          </p:stCondLst>
                                        </p:cTn>
                                        <p:tgtEl>
                                          <p:spTgt spid="5"/>
                                        </p:tgtEl>
                                      </p:cBhvr>
                                      <p:to x="100000" y="100000"/>
                                    </p:animScale>
                                    <p:animScale>
                                      <p:cBhvr>
                                        <p:cTn id="36" dur="13">
                                          <p:stCondLst>
                                            <p:cond delay="904"/>
                                          </p:stCondLst>
                                        </p:cTn>
                                        <p:tgtEl>
                                          <p:spTgt spid="5"/>
                                        </p:tgtEl>
                                      </p:cBhvr>
                                      <p:to x="100000" y="95000"/>
                                    </p:animScale>
                                    <p:animScale>
                                      <p:cBhvr>
                                        <p:cTn id="37" dur="83" decel="50000">
                                          <p:stCondLst>
                                            <p:cond delay="917"/>
                                          </p:stCondLst>
                                        </p:cTn>
                                        <p:tgtEl>
                                          <p:spTgt spid="5"/>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290">
                                          <p:stCondLst>
                                            <p:cond delay="0"/>
                                          </p:stCondLst>
                                        </p:cTn>
                                        <p:tgtEl>
                                          <p:spTgt spid="6"/>
                                        </p:tgtEl>
                                      </p:cBhvr>
                                    </p:animEffect>
                                    <p:anim calcmode="lin" valueType="num">
                                      <p:cBhvr>
                                        <p:cTn id="42"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47" dur="13">
                                          <p:stCondLst>
                                            <p:cond delay="325"/>
                                          </p:stCondLst>
                                        </p:cTn>
                                        <p:tgtEl>
                                          <p:spTgt spid="6"/>
                                        </p:tgtEl>
                                      </p:cBhvr>
                                      <p:to x="100000" y="60000"/>
                                    </p:animScale>
                                    <p:animScale>
                                      <p:cBhvr>
                                        <p:cTn id="48" dur="83" decel="50000">
                                          <p:stCondLst>
                                            <p:cond delay="338"/>
                                          </p:stCondLst>
                                        </p:cTn>
                                        <p:tgtEl>
                                          <p:spTgt spid="6"/>
                                        </p:tgtEl>
                                      </p:cBhvr>
                                      <p:to x="100000" y="100000"/>
                                    </p:animScale>
                                    <p:animScale>
                                      <p:cBhvr>
                                        <p:cTn id="49" dur="13">
                                          <p:stCondLst>
                                            <p:cond delay="656"/>
                                          </p:stCondLst>
                                        </p:cTn>
                                        <p:tgtEl>
                                          <p:spTgt spid="6"/>
                                        </p:tgtEl>
                                      </p:cBhvr>
                                      <p:to x="100000" y="80000"/>
                                    </p:animScale>
                                    <p:animScale>
                                      <p:cBhvr>
                                        <p:cTn id="50" dur="83" decel="50000">
                                          <p:stCondLst>
                                            <p:cond delay="669"/>
                                          </p:stCondLst>
                                        </p:cTn>
                                        <p:tgtEl>
                                          <p:spTgt spid="6"/>
                                        </p:tgtEl>
                                      </p:cBhvr>
                                      <p:to x="100000" y="100000"/>
                                    </p:animScale>
                                    <p:animScale>
                                      <p:cBhvr>
                                        <p:cTn id="51" dur="13">
                                          <p:stCondLst>
                                            <p:cond delay="821"/>
                                          </p:stCondLst>
                                        </p:cTn>
                                        <p:tgtEl>
                                          <p:spTgt spid="6"/>
                                        </p:tgtEl>
                                      </p:cBhvr>
                                      <p:to x="100000" y="90000"/>
                                    </p:animScale>
                                    <p:animScale>
                                      <p:cBhvr>
                                        <p:cTn id="52" dur="83" decel="50000">
                                          <p:stCondLst>
                                            <p:cond delay="834"/>
                                          </p:stCondLst>
                                        </p:cTn>
                                        <p:tgtEl>
                                          <p:spTgt spid="6"/>
                                        </p:tgtEl>
                                      </p:cBhvr>
                                      <p:to x="100000" y="100000"/>
                                    </p:animScale>
                                    <p:animScale>
                                      <p:cBhvr>
                                        <p:cTn id="53" dur="13">
                                          <p:stCondLst>
                                            <p:cond delay="904"/>
                                          </p:stCondLst>
                                        </p:cTn>
                                        <p:tgtEl>
                                          <p:spTgt spid="6"/>
                                        </p:tgtEl>
                                      </p:cBhvr>
                                      <p:to x="100000" y="95000"/>
                                    </p:animScale>
                                    <p:animScale>
                                      <p:cBhvr>
                                        <p:cTn id="54" dur="83" decel="50000">
                                          <p:stCondLst>
                                            <p:cond delay="917"/>
                                          </p:stCondLst>
                                        </p:cTn>
                                        <p:tgtEl>
                                          <p:spTgt spid="6"/>
                                        </p:tgtEl>
                                      </p:cBhvr>
                                      <p:to x="100000" y="100000"/>
                                    </p:animScale>
                                  </p:childTnLst>
                                </p:cTn>
                              </p:par>
                            </p:childTnLst>
                          </p:cTn>
                        </p:par>
                        <p:par>
                          <p:cTn id="55" fill="hold">
                            <p:stCondLst>
                              <p:cond delay="3000"/>
                            </p:stCondLst>
                            <p:childTnLst>
                              <p:par>
                                <p:cTn id="56" presetID="26"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290">
                                          <p:stCondLst>
                                            <p:cond delay="0"/>
                                          </p:stCondLst>
                                        </p:cTn>
                                        <p:tgtEl>
                                          <p:spTgt spid="7"/>
                                        </p:tgtEl>
                                      </p:cBhvr>
                                    </p:animEffect>
                                    <p:anim calcmode="lin" valueType="num">
                                      <p:cBhvr>
                                        <p:cTn id="59"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64" dur="13">
                                          <p:stCondLst>
                                            <p:cond delay="325"/>
                                          </p:stCondLst>
                                        </p:cTn>
                                        <p:tgtEl>
                                          <p:spTgt spid="7"/>
                                        </p:tgtEl>
                                      </p:cBhvr>
                                      <p:to x="100000" y="60000"/>
                                    </p:animScale>
                                    <p:animScale>
                                      <p:cBhvr>
                                        <p:cTn id="65" dur="83" decel="50000">
                                          <p:stCondLst>
                                            <p:cond delay="338"/>
                                          </p:stCondLst>
                                        </p:cTn>
                                        <p:tgtEl>
                                          <p:spTgt spid="7"/>
                                        </p:tgtEl>
                                      </p:cBhvr>
                                      <p:to x="100000" y="100000"/>
                                    </p:animScale>
                                    <p:animScale>
                                      <p:cBhvr>
                                        <p:cTn id="66" dur="13">
                                          <p:stCondLst>
                                            <p:cond delay="656"/>
                                          </p:stCondLst>
                                        </p:cTn>
                                        <p:tgtEl>
                                          <p:spTgt spid="7"/>
                                        </p:tgtEl>
                                      </p:cBhvr>
                                      <p:to x="100000" y="80000"/>
                                    </p:animScale>
                                    <p:animScale>
                                      <p:cBhvr>
                                        <p:cTn id="67" dur="83" decel="50000">
                                          <p:stCondLst>
                                            <p:cond delay="669"/>
                                          </p:stCondLst>
                                        </p:cTn>
                                        <p:tgtEl>
                                          <p:spTgt spid="7"/>
                                        </p:tgtEl>
                                      </p:cBhvr>
                                      <p:to x="100000" y="100000"/>
                                    </p:animScale>
                                    <p:animScale>
                                      <p:cBhvr>
                                        <p:cTn id="68" dur="13">
                                          <p:stCondLst>
                                            <p:cond delay="821"/>
                                          </p:stCondLst>
                                        </p:cTn>
                                        <p:tgtEl>
                                          <p:spTgt spid="7"/>
                                        </p:tgtEl>
                                      </p:cBhvr>
                                      <p:to x="100000" y="90000"/>
                                    </p:animScale>
                                    <p:animScale>
                                      <p:cBhvr>
                                        <p:cTn id="69" dur="83" decel="50000">
                                          <p:stCondLst>
                                            <p:cond delay="834"/>
                                          </p:stCondLst>
                                        </p:cTn>
                                        <p:tgtEl>
                                          <p:spTgt spid="7"/>
                                        </p:tgtEl>
                                      </p:cBhvr>
                                      <p:to x="100000" y="100000"/>
                                    </p:animScale>
                                    <p:animScale>
                                      <p:cBhvr>
                                        <p:cTn id="70" dur="13">
                                          <p:stCondLst>
                                            <p:cond delay="904"/>
                                          </p:stCondLst>
                                        </p:cTn>
                                        <p:tgtEl>
                                          <p:spTgt spid="7"/>
                                        </p:tgtEl>
                                      </p:cBhvr>
                                      <p:to x="100000" y="95000"/>
                                    </p:animScale>
                                    <p:animScale>
                                      <p:cBhvr>
                                        <p:cTn id="71"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Results</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K-Means Clustering</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194371"/>
            <a:ext cx="5976664" cy="384721"/>
          </a:xfrm>
          <a:prstGeom prst="rect">
            <a:avLst/>
          </a:prstGeom>
          <a:noFill/>
          <a:ln w="9525">
            <a:noFill/>
            <a:miter lim="800000"/>
          </a:ln>
        </p:spPr>
        <p:txBody>
          <a:bodyPr wrap="square" lIns="45720" tIns="22860" rIns="45720" bIns="22860">
            <a:spAutoFit/>
          </a:bodyPr>
          <a:lstStyle/>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 K-Means clustering with 4 clusters have been performed</a:t>
            </a:r>
          </a:p>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Here is the data look like</a:t>
            </a:r>
            <a:endPar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3835867" y="1491630"/>
            <a:ext cx="947695" cy="369332"/>
          </a:xfrm>
          <a:prstGeom prst="rect">
            <a:avLst/>
          </a:prstGeom>
        </p:spPr>
        <p:txBody>
          <a:bodyPr wrap="none">
            <a:spAutoFit/>
          </a:bodyPr>
          <a:lstStyle/>
          <a:p>
            <a:pPr defTabSz="1087755"/>
            <a:r>
              <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1</a:t>
            </a:r>
            <a:endPar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图片 6"/>
          <p:cNvPicPr/>
          <p:nvPr/>
        </p:nvPicPr>
        <p:blipFill>
          <a:blip r:embed="rId3"/>
          <a:stretch>
            <a:fillRect/>
          </a:stretch>
        </p:blipFill>
        <p:spPr>
          <a:xfrm>
            <a:off x="2339752" y="1860962"/>
            <a:ext cx="4276090" cy="589915"/>
          </a:xfrm>
          <a:prstGeom prst="rect">
            <a:avLst/>
          </a:prstGeom>
        </p:spPr>
      </p:pic>
    </p:spTree>
    <p:extLst>
      <p:ext uri="{BB962C8B-B14F-4D97-AF65-F5344CB8AC3E}">
        <p14:creationId xmlns:p14="http://schemas.microsoft.com/office/powerpoint/2010/main" val="2372970860"/>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Results</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K-Means Clustering</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194371"/>
            <a:ext cx="5976664" cy="384721"/>
          </a:xfrm>
          <a:prstGeom prst="rect">
            <a:avLst/>
          </a:prstGeom>
          <a:noFill/>
          <a:ln w="9525">
            <a:noFill/>
            <a:miter lim="800000"/>
          </a:ln>
        </p:spPr>
        <p:txBody>
          <a:bodyPr wrap="square" lIns="45720" tIns="22860" rIns="45720" bIns="22860">
            <a:spAutoFit/>
          </a:bodyPr>
          <a:lstStyle/>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 K-Means clustering with 4 clusters have been performed</a:t>
            </a:r>
          </a:p>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Here is the data look like</a:t>
            </a:r>
            <a:endPar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3835867" y="1491630"/>
            <a:ext cx="947695" cy="369332"/>
          </a:xfrm>
          <a:prstGeom prst="rect">
            <a:avLst/>
          </a:prstGeom>
        </p:spPr>
        <p:txBody>
          <a:bodyPr wrap="none">
            <a:spAutoFit/>
          </a:bodyPr>
          <a:lstStyle/>
          <a:p>
            <a:pPr defTabSz="1087755"/>
            <a:r>
              <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0</a:t>
            </a:r>
            <a:endPar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图片 7"/>
          <p:cNvPicPr/>
          <p:nvPr/>
        </p:nvPicPr>
        <p:blipFill>
          <a:blip r:embed="rId3"/>
          <a:stretch>
            <a:fillRect/>
          </a:stretch>
        </p:blipFill>
        <p:spPr>
          <a:xfrm>
            <a:off x="305146" y="1995686"/>
            <a:ext cx="4108918" cy="2769395"/>
          </a:xfrm>
          <a:prstGeom prst="rect">
            <a:avLst/>
          </a:prstGeom>
        </p:spPr>
      </p:pic>
      <p:pic>
        <p:nvPicPr>
          <p:cNvPr id="9" name="图片 8"/>
          <p:cNvPicPr/>
          <p:nvPr/>
        </p:nvPicPr>
        <p:blipFill>
          <a:blip r:embed="rId4"/>
          <a:stretch>
            <a:fillRect/>
          </a:stretch>
        </p:blipFill>
        <p:spPr>
          <a:xfrm>
            <a:off x="4551363" y="1995686"/>
            <a:ext cx="4108918" cy="2285365"/>
          </a:xfrm>
          <a:prstGeom prst="rect">
            <a:avLst/>
          </a:prstGeom>
        </p:spPr>
      </p:pic>
    </p:spTree>
    <p:extLst>
      <p:ext uri="{BB962C8B-B14F-4D97-AF65-F5344CB8AC3E}">
        <p14:creationId xmlns:p14="http://schemas.microsoft.com/office/powerpoint/2010/main" val="1569176675"/>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Results</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Data Visualization</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194371"/>
            <a:ext cx="5976664" cy="384721"/>
          </a:xfrm>
          <a:prstGeom prst="rect">
            <a:avLst/>
          </a:prstGeom>
          <a:noFill/>
          <a:ln w="9525">
            <a:noFill/>
            <a:miter lim="800000"/>
          </a:ln>
        </p:spPr>
        <p:txBody>
          <a:bodyPr wrap="square" lIns="45720" tIns="22860" rIns="45720" bIns="22860">
            <a:spAutoFit/>
          </a:bodyPr>
          <a:lstStyle/>
          <a:p>
            <a:pPr defTabSz="1087755"/>
            <a:r>
              <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The results from the k-means clustering show that we can categorize the neighborhoods into 4 clusters based on the frequency of occurrence for “Shopping Mall”:</a:t>
            </a:r>
          </a:p>
        </p:txBody>
      </p:sp>
      <p:sp>
        <p:nvSpPr>
          <p:cNvPr id="10" name="Text Box 10"/>
          <p:cNvSpPr txBox="1">
            <a:spLocks noChangeArrowheads="1"/>
          </p:cNvSpPr>
          <p:nvPr/>
        </p:nvSpPr>
        <p:spPr bwMode="auto">
          <a:xfrm>
            <a:off x="1043608" y="1582788"/>
            <a:ext cx="5256584" cy="784830"/>
          </a:xfrm>
          <a:prstGeom prst="rect">
            <a:avLst/>
          </a:prstGeom>
          <a:noFill/>
          <a:ln w="9525">
            <a:noFill/>
            <a:miter lim="800000"/>
          </a:ln>
        </p:spPr>
        <p:txBody>
          <a:bodyPr wrap="square" lIns="45720" tIns="22860" rIns="45720" bIns="22860">
            <a:spAutoFit/>
          </a:bodyPr>
          <a:lstStyle/>
          <a:p>
            <a:pPr defTabSz="1087755"/>
            <a:r>
              <a:rPr lang="en-US" sz="1200"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sz="1200" b="1" dirty="0">
                <a:solidFill>
                  <a:srgbClr val="45C1A4"/>
                </a:solidFill>
                <a:latin typeface="Open Sans" panose="020B0606030504020204" pitchFamily="34" charset="0"/>
                <a:ea typeface="Open Sans" panose="020B0606030504020204" pitchFamily="34" charset="0"/>
                <a:cs typeface="Open Sans" panose="020B0606030504020204" pitchFamily="34" charset="0"/>
              </a:rPr>
              <a:t>0: Neighborhoods with moderate number of shopping malls</a:t>
            </a:r>
          </a:p>
          <a:p>
            <a:pPr defTabSz="1087755"/>
            <a:r>
              <a:rPr lang="en-US" sz="1200"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sz="1200" b="1" dirty="0">
                <a:solidFill>
                  <a:srgbClr val="45C1A4"/>
                </a:solidFill>
                <a:latin typeface="Open Sans" panose="020B0606030504020204" pitchFamily="34" charset="0"/>
                <a:ea typeface="Open Sans" panose="020B0606030504020204" pitchFamily="34" charset="0"/>
                <a:cs typeface="Open Sans" panose="020B0606030504020204" pitchFamily="34" charset="0"/>
              </a:rPr>
              <a:t>1: Neighborhoods with high concentration of shopping malls</a:t>
            </a:r>
          </a:p>
          <a:p>
            <a:pPr defTabSz="1087755"/>
            <a:r>
              <a:rPr lang="en-US" sz="1200"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sz="1200" b="1" dirty="0">
                <a:solidFill>
                  <a:srgbClr val="45C1A4"/>
                </a:solidFill>
                <a:latin typeface="Open Sans" panose="020B0606030504020204" pitchFamily="34" charset="0"/>
                <a:ea typeface="Open Sans" panose="020B0606030504020204" pitchFamily="34" charset="0"/>
                <a:cs typeface="Open Sans" panose="020B0606030504020204" pitchFamily="34" charset="0"/>
              </a:rPr>
              <a:t>2: Neighborhoods with low number of shopping malls</a:t>
            </a:r>
          </a:p>
          <a:p>
            <a:pPr defTabSz="1087755"/>
            <a:r>
              <a:rPr lang="en-US" sz="1200"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sz="1200" b="1" dirty="0">
                <a:solidFill>
                  <a:srgbClr val="45C1A4"/>
                </a:solidFill>
                <a:latin typeface="Open Sans" panose="020B0606030504020204" pitchFamily="34" charset="0"/>
                <a:ea typeface="Open Sans" panose="020B0606030504020204" pitchFamily="34" charset="0"/>
                <a:cs typeface="Open Sans" panose="020B0606030504020204" pitchFamily="34" charset="0"/>
              </a:rPr>
              <a:t>3: Neighborhoods with moderate number of shopping malls</a:t>
            </a:r>
          </a:p>
        </p:txBody>
      </p:sp>
      <p:sp>
        <p:nvSpPr>
          <p:cNvPr id="11" name="Text Box 10"/>
          <p:cNvSpPr txBox="1">
            <a:spLocks noChangeArrowheads="1"/>
          </p:cNvSpPr>
          <p:nvPr/>
        </p:nvSpPr>
        <p:spPr bwMode="auto">
          <a:xfrm>
            <a:off x="467544" y="2427734"/>
            <a:ext cx="8676456" cy="215444"/>
          </a:xfrm>
          <a:prstGeom prst="rect">
            <a:avLst/>
          </a:prstGeom>
          <a:noFill/>
          <a:ln w="9525">
            <a:noFill/>
            <a:miter lim="800000"/>
          </a:ln>
        </p:spPr>
        <p:txBody>
          <a:bodyPr wrap="square" lIns="45720" tIns="22860" rIns="45720" bIns="22860">
            <a:spAutoFit/>
          </a:bodyPr>
          <a:lstStyle/>
          <a:p>
            <a:pPr defTabSz="1087755"/>
            <a:r>
              <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The results of the clustering are visualized in the map below with cluster 0 in red </a:t>
            </a:r>
            <a:r>
              <a:rPr lang="en-US" sz="11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color, </a:t>
            </a:r>
            <a:r>
              <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cluster 1 in purple </a:t>
            </a:r>
            <a:r>
              <a:rPr lang="en-US" sz="11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color, </a:t>
            </a:r>
            <a:r>
              <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cluster 2 in yellow-green </a:t>
            </a:r>
            <a:r>
              <a:rPr lang="en-US" sz="11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color, </a:t>
            </a:r>
            <a:r>
              <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cluster 3 in blue </a:t>
            </a:r>
            <a:r>
              <a:rPr lang="en-US" sz="1100" dirty="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color.</a:t>
            </a:r>
            <a:endPar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图片 11"/>
          <p:cNvPicPr/>
          <p:nvPr/>
        </p:nvPicPr>
        <p:blipFill>
          <a:blip r:embed="rId3"/>
          <a:stretch>
            <a:fillRect/>
          </a:stretch>
        </p:blipFill>
        <p:spPr>
          <a:xfrm>
            <a:off x="1403648" y="2703294"/>
            <a:ext cx="5400599" cy="2244720"/>
          </a:xfrm>
          <a:prstGeom prst="rect">
            <a:avLst/>
          </a:prstGeom>
        </p:spPr>
      </p:pic>
    </p:spTree>
    <p:extLst>
      <p:ext uri="{BB962C8B-B14F-4D97-AF65-F5344CB8AC3E}">
        <p14:creationId xmlns:p14="http://schemas.microsoft.com/office/powerpoint/2010/main" val="44624483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par>
                          <p:cTn id="31" fill="hold">
                            <p:stCondLst>
                              <p:cond delay="1450"/>
                            </p:stCondLst>
                            <p:childTnLst>
                              <p:par>
                                <p:cTn id="32" presetID="2" presetClass="entr" presetSubtype="4"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250" fill="hold"/>
                                        <p:tgtEl>
                                          <p:spTgt spid="10"/>
                                        </p:tgtEl>
                                        <p:attrNameLst>
                                          <p:attrName>ppt_x</p:attrName>
                                        </p:attrNameLst>
                                      </p:cBhvr>
                                      <p:tavLst>
                                        <p:tav tm="0">
                                          <p:val>
                                            <p:strVal val="#ppt_x"/>
                                          </p:val>
                                        </p:tav>
                                        <p:tav tm="100000">
                                          <p:val>
                                            <p:strVal val="#ppt_x"/>
                                          </p:val>
                                        </p:tav>
                                      </p:tavLst>
                                    </p:anim>
                                    <p:anim calcmode="lin" valueType="num">
                                      <p:cBhvr additive="base">
                                        <p:cTn id="35" dur="250" fill="hold"/>
                                        <p:tgtEl>
                                          <p:spTgt spid="10"/>
                                        </p:tgtEl>
                                        <p:attrNameLst>
                                          <p:attrName>ppt_y</p:attrName>
                                        </p:attrNameLst>
                                      </p:cBhvr>
                                      <p:tavLst>
                                        <p:tav tm="0">
                                          <p:val>
                                            <p:strVal val="1+#ppt_h/2"/>
                                          </p:val>
                                        </p:tav>
                                        <p:tav tm="100000">
                                          <p:val>
                                            <p:strVal val="#ppt_y"/>
                                          </p:val>
                                        </p:tav>
                                      </p:tavLst>
                                    </p:anim>
                                  </p:childTnLst>
                                </p:cTn>
                              </p:par>
                            </p:childTnLst>
                          </p:cTn>
                        </p:par>
                        <p:par>
                          <p:cTn id="36" fill="hold">
                            <p:stCondLst>
                              <p:cond delay="1700"/>
                            </p:stCondLst>
                            <p:childTnLst>
                              <p:par>
                                <p:cTn id="37" presetID="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250" fill="hold"/>
                                        <p:tgtEl>
                                          <p:spTgt spid="11"/>
                                        </p:tgtEl>
                                        <p:attrNameLst>
                                          <p:attrName>ppt_x</p:attrName>
                                        </p:attrNameLst>
                                      </p:cBhvr>
                                      <p:tavLst>
                                        <p:tav tm="0">
                                          <p:val>
                                            <p:strVal val="#ppt_x"/>
                                          </p:val>
                                        </p:tav>
                                        <p:tav tm="100000">
                                          <p:val>
                                            <p:strVal val="#ppt_x"/>
                                          </p:val>
                                        </p:tav>
                                      </p:tavLst>
                                    </p:anim>
                                    <p:anim calcmode="lin" valueType="num">
                                      <p:cBhvr additive="base">
                                        <p:cTn id="40"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p:nvPr/>
        </p:nvSpPr>
        <p:spPr>
          <a:xfrm>
            <a:off x="-9147" y="829757"/>
            <a:ext cx="9170084" cy="4313743"/>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Discussion</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059582"/>
            <a:ext cx="8496944" cy="1985159"/>
          </a:xfrm>
          <a:prstGeom prst="rect">
            <a:avLst/>
          </a:prstGeom>
          <a:noFill/>
          <a:ln w="9525">
            <a:noFill/>
            <a:miter lim="800000"/>
          </a:ln>
        </p:spPr>
        <p:txBody>
          <a:bodyPr wrap="square" lIns="45720" tIns="22860" rIns="45720" bIns="22860">
            <a:spAutoFit/>
          </a:bodyPr>
          <a:lstStyle/>
          <a:p>
            <a:pPr defTabSz="1087755"/>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Most of Beijing's shopping centers are located in the “Three Rings” (City Center). The number of shopping malls in Cluster 1 is the largest, but there is only one data, indicating that this is the largest area in Beijing, and the number of shopping malls in Clusters 0 and 3. On the other hand, the number of malls in cluster 2 is very small, and there is no shopping center at all. This is a great opportunity to open a new shopping mall and a potential area, as existing shopping </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centers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have few competitors. Therefore, we recommend Mr. </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L</a:t>
            </a:r>
            <a:r>
              <a:rPr lang="en-US" altLang="zh-CN"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ee</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first of all, do not choose to open a shopping mall in the cluster 1 area, because the competition is very intense. Second, choose to open a shopping center in clusters 0 and 3, but it should also be determined based on various factors such as local land auction and consumption levels. Third, you can choose the cluster 2 area to open a shopping center, you can compete with the original shopping malls in the area, but you need your own shopping malls to be more distinctive, so that you can stand out from the competition.</a:t>
            </a:r>
          </a:p>
        </p:txBody>
      </p:sp>
    </p:spTree>
    <p:extLst>
      <p:ext uri="{BB962C8B-B14F-4D97-AF65-F5344CB8AC3E}">
        <p14:creationId xmlns:p14="http://schemas.microsoft.com/office/powerpoint/2010/main" val="1919975936"/>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250" fill="hold"/>
                                        <p:tgtEl>
                                          <p:spTgt spid="20"/>
                                        </p:tgtEl>
                                        <p:attrNameLst>
                                          <p:attrName>ppt_x</p:attrName>
                                        </p:attrNameLst>
                                      </p:cBhvr>
                                      <p:tavLst>
                                        <p:tav tm="0">
                                          <p:val>
                                            <p:strVal val="#ppt_x"/>
                                          </p:val>
                                        </p:tav>
                                        <p:tav tm="100000">
                                          <p:val>
                                            <p:strVal val="#ppt_x"/>
                                          </p:val>
                                        </p:tav>
                                      </p:tavLst>
                                    </p:anim>
                                    <p:anim calcmode="lin" valueType="num">
                                      <p:cBhvr additive="base">
                                        <p:cTn id="25" dur="250" fill="hold"/>
                                        <p:tgtEl>
                                          <p:spTgt spid="20"/>
                                        </p:tgtEl>
                                        <p:attrNameLst>
                                          <p:attrName>ppt_y</p:attrName>
                                        </p:attrNameLst>
                                      </p:cBhvr>
                                      <p:tavLst>
                                        <p:tav tm="0">
                                          <p:val>
                                            <p:strVal val="1+#ppt_h/2"/>
                                          </p:val>
                                        </p:tav>
                                        <p:tav tm="100000">
                                          <p:val>
                                            <p:strVal val="#ppt_y"/>
                                          </p:val>
                                        </p:tav>
                                      </p:tavLst>
                                    </p:anim>
                                  </p:childTnLst>
                                </p:cTn>
                              </p:par>
                            </p:childTnLst>
                          </p:cTn>
                        </p:par>
                        <p:par>
                          <p:cTn id="26" fill="hold">
                            <p:stCondLst>
                              <p:cond delay="1250"/>
                            </p:stCondLst>
                            <p:childTnLst>
                              <p:par>
                                <p:cTn id="27" presetID="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50" fill="hold"/>
                                        <p:tgtEl>
                                          <p:spTgt spid="8"/>
                                        </p:tgtEl>
                                        <p:attrNameLst>
                                          <p:attrName>ppt_x</p:attrName>
                                        </p:attrNameLst>
                                      </p:cBhvr>
                                      <p:tavLst>
                                        <p:tav tm="0">
                                          <p:val>
                                            <p:strVal val="#ppt_x"/>
                                          </p:val>
                                        </p:tav>
                                        <p:tav tm="100000">
                                          <p:val>
                                            <p:strVal val="#ppt_x"/>
                                          </p:val>
                                        </p:tav>
                                      </p:tavLst>
                                    </p:anim>
                                    <p:anim calcmode="lin" valueType="num">
                                      <p:cBhvr additive="base">
                                        <p:cTn id="30"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p:nvPr/>
        </p:nvSpPr>
        <p:spPr>
          <a:xfrm>
            <a:off x="-9147" y="2283718"/>
            <a:ext cx="9170084" cy="2859782"/>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Conclusion</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395536" y="2571750"/>
            <a:ext cx="8496944" cy="1769715"/>
          </a:xfrm>
          <a:prstGeom prst="rect">
            <a:avLst/>
          </a:prstGeom>
          <a:noFill/>
          <a:ln w="9525">
            <a:noFill/>
            <a:miter lim="800000"/>
          </a:ln>
        </p:spPr>
        <p:txBody>
          <a:bodyPr wrap="square" lIns="45720" tIns="22860" rIns="45720" bIns="22860">
            <a:spAutoFit/>
          </a:bodyPr>
          <a:lstStyle/>
          <a:p>
            <a:pPr defTabSz="1087755"/>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In this project, we have completed the process of identifying business problems and specified required data, extract and prepare data, perform machine learning by clustering data divided into 4 clusters based on their similarity, and finally provide advice to stakeholders, the best place for our good friend Lee to open up new shopping malls. To answer the business questions raised in the introduction, the project's suggestion is that the neighborhood in cluster 2 is the most popular and most promising place to open a mall, because there are no malls. The findings of the project will help Lee take advantage of high-potential locations while avoiding competition with peers. Of course, the specific location of the mall must also consider a variety of factors, we simply provide some candidate locations for Lee from the perspective of location information, and finally hope that our good friend Lee can go well.</a:t>
            </a:r>
          </a:p>
        </p:txBody>
      </p:sp>
      <p:sp>
        <p:nvSpPr>
          <p:cNvPr id="6" name="Text Box 10"/>
          <p:cNvSpPr txBox="1">
            <a:spLocks noChangeArrowheads="1"/>
          </p:cNvSpPr>
          <p:nvPr/>
        </p:nvSpPr>
        <p:spPr bwMode="auto">
          <a:xfrm>
            <a:off x="395536" y="715225"/>
            <a:ext cx="5760640" cy="1272400"/>
          </a:xfrm>
          <a:prstGeom prst="rect">
            <a:avLst/>
          </a:prstGeom>
          <a:noFill/>
          <a:ln w="9525">
            <a:noFill/>
            <a:miter lim="800000"/>
          </a:ln>
        </p:spPr>
        <p:txBody>
          <a:bodyPr wrap="square" lIns="45720" tIns="22860" rIns="45720" bIns="22860">
            <a:spAutoFit/>
          </a:bodyPr>
          <a:lstStyle/>
          <a:p>
            <a:pPr defTabSz="1087755">
              <a:lnSpc>
                <a:spcPct val="200000"/>
              </a:lnSpc>
            </a:pPr>
            <a:r>
              <a:rPr lang="en-US" sz="1400" b="1" dirty="0">
                <a:solidFill>
                  <a:srgbClr val="4BACC6"/>
                </a:solidFill>
                <a:latin typeface="Open Sans" panose="020B0606030504020204" pitchFamily="34" charset="0"/>
                <a:ea typeface="Open Sans" panose="020B0606030504020204" pitchFamily="34" charset="0"/>
                <a:cs typeface="Open Sans" panose="020B0606030504020204" pitchFamily="34" charset="0"/>
              </a:rPr>
              <a:t>The best choice from the location: cluster 2</a:t>
            </a:r>
          </a:p>
          <a:p>
            <a:pPr defTabSz="1087755">
              <a:lnSpc>
                <a:spcPct val="200000"/>
              </a:lnSpc>
            </a:pPr>
            <a:r>
              <a:rPr lang="en-US" sz="1400" b="1" dirty="0">
                <a:solidFill>
                  <a:srgbClr val="4BACC6"/>
                </a:solidFill>
                <a:latin typeface="Open Sans" panose="020B0606030504020204" pitchFamily="34" charset="0"/>
                <a:ea typeface="Open Sans" panose="020B0606030504020204" pitchFamily="34" charset="0"/>
                <a:cs typeface="Open Sans" panose="020B0606030504020204" pitchFamily="34" charset="0"/>
              </a:rPr>
              <a:t>The least recommended option from the location: cluster 1</a:t>
            </a:r>
          </a:p>
          <a:p>
            <a:pPr defTabSz="1087755">
              <a:lnSpc>
                <a:spcPct val="200000"/>
              </a:lnSpc>
            </a:pPr>
            <a:r>
              <a:rPr lang="en-US" sz="1400" b="1" dirty="0">
                <a:solidFill>
                  <a:srgbClr val="4BACC6"/>
                </a:solidFill>
                <a:latin typeface="Open Sans" panose="020B0606030504020204" pitchFamily="34" charset="0"/>
                <a:ea typeface="Open Sans" panose="020B0606030504020204" pitchFamily="34" charset="0"/>
                <a:cs typeface="Open Sans" panose="020B0606030504020204" pitchFamily="34" charset="0"/>
              </a:rPr>
              <a:t>Suboptimal choice from location (may be competitive): cluster 3 and cluster 0</a:t>
            </a:r>
            <a:endParaRPr lang="en-US" sz="1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946767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250" fill="hold"/>
                                        <p:tgtEl>
                                          <p:spTgt spid="20"/>
                                        </p:tgtEl>
                                        <p:attrNameLst>
                                          <p:attrName>ppt_x</p:attrName>
                                        </p:attrNameLst>
                                      </p:cBhvr>
                                      <p:tavLst>
                                        <p:tav tm="0">
                                          <p:val>
                                            <p:strVal val="#ppt_x"/>
                                          </p:val>
                                        </p:tav>
                                        <p:tav tm="100000">
                                          <p:val>
                                            <p:strVal val="#ppt_x"/>
                                          </p:val>
                                        </p:tav>
                                      </p:tavLst>
                                    </p:anim>
                                    <p:anim calcmode="lin" valueType="num">
                                      <p:cBhvr additive="base">
                                        <p:cTn id="25" dur="250" fill="hold"/>
                                        <p:tgtEl>
                                          <p:spTgt spid="20"/>
                                        </p:tgtEl>
                                        <p:attrNameLst>
                                          <p:attrName>ppt_y</p:attrName>
                                        </p:attrNameLst>
                                      </p:cBhvr>
                                      <p:tavLst>
                                        <p:tav tm="0">
                                          <p:val>
                                            <p:strVal val="1+#ppt_h/2"/>
                                          </p:val>
                                        </p:tav>
                                        <p:tav tm="100000">
                                          <p:val>
                                            <p:strVal val="#ppt_y"/>
                                          </p:val>
                                        </p:tav>
                                      </p:tavLst>
                                    </p:anim>
                                  </p:childTnLst>
                                </p:cTn>
                              </p:par>
                            </p:childTnLst>
                          </p:cTn>
                        </p:par>
                        <p:par>
                          <p:cTn id="26" fill="hold">
                            <p:stCondLst>
                              <p:cond delay="1250"/>
                            </p:stCondLst>
                            <p:childTnLst>
                              <p:par>
                                <p:cTn id="27" presetID="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250" fill="hold"/>
                                        <p:tgtEl>
                                          <p:spTgt spid="8"/>
                                        </p:tgtEl>
                                        <p:attrNameLst>
                                          <p:attrName>ppt_x</p:attrName>
                                        </p:attrNameLst>
                                      </p:cBhvr>
                                      <p:tavLst>
                                        <p:tav tm="0">
                                          <p:val>
                                            <p:strVal val="#ppt_x"/>
                                          </p:val>
                                        </p:tav>
                                        <p:tav tm="100000">
                                          <p:val>
                                            <p:strVal val="#ppt_x"/>
                                          </p:val>
                                        </p:tav>
                                      </p:tavLst>
                                    </p:anim>
                                    <p:anim calcmode="lin" valueType="num">
                                      <p:cBhvr additive="base">
                                        <p:cTn id="30" dur="250" fill="hold"/>
                                        <p:tgtEl>
                                          <p:spTgt spid="8"/>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200" fill="hold"/>
                                        <p:tgtEl>
                                          <p:spTgt spid="6"/>
                                        </p:tgtEl>
                                        <p:attrNameLst>
                                          <p:attrName>ppt_x</p:attrName>
                                        </p:attrNameLst>
                                      </p:cBhvr>
                                      <p:tavLst>
                                        <p:tav tm="0">
                                          <p:val>
                                            <p:strVal val="#ppt_x"/>
                                          </p:val>
                                        </p:tav>
                                        <p:tav tm="100000">
                                          <p:val>
                                            <p:strVal val="#ppt_x"/>
                                          </p:val>
                                        </p:tav>
                                      </p:tavLst>
                                    </p:anim>
                                    <p:anim calcmode="lin" valueType="num">
                                      <p:cBhvr additive="base">
                                        <p:cTn id="35" dur="2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0"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44000" b="-44000"/>
          </a:stretch>
        </a:blipFill>
        <a:effectLst/>
      </p:bgPr>
    </p:bg>
    <p:spTree>
      <p:nvGrpSpPr>
        <p:cNvPr id="1" name=""/>
        <p:cNvGrpSpPr/>
        <p:nvPr/>
      </p:nvGrpSpPr>
      <p:grpSpPr>
        <a:xfrm>
          <a:off x="0" y="0"/>
          <a:ext cx="0" cy="0"/>
          <a:chOff x="0" y="0"/>
          <a:chExt cx="0" cy="0"/>
        </a:xfrm>
      </p:grpSpPr>
      <p:sp>
        <p:nvSpPr>
          <p:cNvPr id="2" name="Oval 1"/>
          <p:cNvSpPr/>
          <p:nvPr/>
        </p:nvSpPr>
        <p:spPr>
          <a:xfrm>
            <a:off x="3200400" y="1276350"/>
            <a:ext cx="2667000" cy="2667000"/>
          </a:xfrm>
          <a:prstGeom prst="ellipse">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10"/>
          <p:cNvSpPr txBox="1">
            <a:spLocks noChangeArrowheads="1"/>
          </p:cNvSpPr>
          <p:nvPr/>
        </p:nvSpPr>
        <p:spPr bwMode="auto">
          <a:xfrm>
            <a:off x="3390900" y="2171269"/>
            <a:ext cx="2538422" cy="877163"/>
          </a:xfrm>
          <a:prstGeom prst="rect">
            <a:avLst/>
          </a:prstGeom>
          <a:noFill/>
          <a:ln w="9525">
            <a:noFill/>
            <a:miter lim="800000"/>
          </a:ln>
        </p:spPr>
        <p:txBody>
          <a:bodyPr wrap="square" lIns="45720" tIns="22860" rIns="45720" bIns="22860">
            <a:spAutoFit/>
          </a:bodyPr>
          <a:lstStyle/>
          <a:p>
            <a:pPr defTabSz="1087755"/>
            <a:r>
              <a:rPr lang="en-US" sz="54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Thanks</a:t>
            </a:r>
            <a:endParaRPr lang="en-US" sz="5400" i="1"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17">
                                          <p:stCondLst>
                                            <p:cond delay="0"/>
                                          </p:stCondLst>
                                        </p:cTn>
                                        <p:tgtEl>
                                          <p:spTgt spid="2"/>
                                        </p:tgtEl>
                                      </p:cBhvr>
                                    </p:animEffect>
                                    <p:anim calcmode="lin" valueType="num">
                                      <p:cBhvr>
                                        <p:cTn id="8" dur="68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2"/>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2"/>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2"/>
                                        </p:tgtEl>
                                        <p:attrNameLst>
                                          <p:attrName>ppt_y</p:attrName>
                                        </p:attrNameLst>
                                      </p:cBhvr>
                                      <p:tavLst>
                                        <p:tav tm="0" fmla="#ppt_y-sin(pi*$)/81">
                                          <p:val>
                                            <p:fltVal val="0"/>
                                          </p:val>
                                        </p:tav>
                                        <p:tav tm="100000">
                                          <p:val>
                                            <p:fltVal val="1"/>
                                          </p:val>
                                        </p:tav>
                                      </p:tavLst>
                                    </p:anim>
                                    <p:animScale>
                                      <p:cBhvr>
                                        <p:cTn id="13" dur="10">
                                          <p:stCondLst>
                                            <p:cond delay="244"/>
                                          </p:stCondLst>
                                        </p:cTn>
                                        <p:tgtEl>
                                          <p:spTgt spid="2"/>
                                        </p:tgtEl>
                                      </p:cBhvr>
                                      <p:to x="100000" y="60000"/>
                                    </p:animScale>
                                    <p:animScale>
                                      <p:cBhvr>
                                        <p:cTn id="14" dur="62" decel="50000">
                                          <p:stCondLst>
                                            <p:cond delay="254"/>
                                          </p:stCondLst>
                                        </p:cTn>
                                        <p:tgtEl>
                                          <p:spTgt spid="2"/>
                                        </p:tgtEl>
                                      </p:cBhvr>
                                      <p:to x="100000" y="100000"/>
                                    </p:animScale>
                                    <p:animScale>
                                      <p:cBhvr>
                                        <p:cTn id="15" dur="10">
                                          <p:stCondLst>
                                            <p:cond delay="492"/>
                                          </p:stCondLst>
                                        </p:cTn>
                                        <p:tgtEl>
                                          <p:spTgt spid="2"/>
                                        </p:tgtEl>
                                      </p:cBhvr>
                                      <p:to x="100000" y="80000"/>
                                    </p:animScale>
                                    <p:animScale>
                                      <p:cBhvr>
                                        <p:cTn id="16" dur="62" decel="50000">
                                          <p:stCondLst>
                                            <p:cond delay="502"/>
                                          </p:stCondLst>
                                        </p:cTn>
                                        <p:tgtEl>
                                          <p:spTgt spid="2"/>
                                        </p:tgtEl>
                                      </p:cBhvr>
                                      <p:to x="100000" y="100000"/>
                                    </p:animScale>
                                    <p:animScale>
                                      <p:cBhvr>
                                        <p:cTn id="17" dur="10">
                                          <p:stCondLst>
                                            <p:cond delay="616"/>
                                          </p:stCondLst>
                                        </p:cTn>
                                        <p:tgtEl>
                                          <p:spTgt spid="2"/>
                                        </p:tgtEl>
                                      </p:cBhvr>
                                      <p:to x="100000" y="90000"/>
                                    </p:animScale>
                                    <p:animScale>
                                      <p:cBhvr>
                                        <p:cTn id="18" dur="62" decel="50000">
                                          <p:stCondLst>
                                            <p:cond delay="625"/>
                                          </p:stCondLst>
                                        </p:cTn>
                                        <p:tgtEl>
                                          <p:spTgt spid="2"/>
                                        </p:tgtEl>
                                      </p:cBhvr>
                                      <p:to x="100000" y="100000"/>
                                    </p:animScale>
                                    <p:animScale>
                                      <p:cBhvr>
                                        <p:cTn id="19" dur="10">
                                          <p:stCondLst>
                                            <p:cond delay="678"/>
                                          </p:stCondLst>
                                        </p:cTn>
                                        <p:tgtEl>
                                          <p:spTgt spid="2"/>
                                        </p:tgtEl>
                                      </p:cBhvr>
                                      <p:to x="100000" y="95000"/>
                                    </p:animScale>
                                    <p:animScale>
                                      <p:cBhvr>
                                        <p:cTn id="20" dur="62" decel="50000">
                                          <p:stCondLst>
                                            <p:cond delay="688"/>
                                          </p:stCondLst>
                                        </p:cTn>
                                        <p:tgtEl>
                                          <p:spTgt spid="2"/>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217">
                                          <p:stCondLst>
                                            <p:cond delay="0"/>
                                          </p:stCondLst>
                                        </p:cTn>
                                        <p:tgtEl>
                                          <p:spTgt spid="3"/>
                                        </p:tgtEl>
                                      </p:cBhvr>
                                    </p:animEffect>
                                    <p:anim calcmode="lin" valueType="num">
                                      <p:cBhvr>
                                        <p:cTn id="25" dur="683"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249"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249" tmFilter="0, 0; 0.125,0.2665; 0.25,0.4; 0.375,0.465; 0.5,0.5;  0.625,0.535; 0.75,0.6; 0.875,0.7335; 1,1">
                                          <p:stCondLst>
                                            <p:cond delay="249"/>
                                          </p:stCondLst>
                                        </p:cTn>
                                        <p:tgtEl>
                                          <p:spTgt spid="3"/>
                                        </p:tgtEl>
                                        <p:attrNameLst>
                                          <p:attrName>ppt_y</p:attrName>
                                        </p:attrNameLst>
                                      </p:cBhvr>
                                      <p:tavLst>
                                        <p:tav tm="0" fmla="#ppt_y-sin(pi*$)/9">
                                          <p:val>
                                            <p:fltVal val="0"/>
                                          </p:val>
                                        </p:tav>
                                        <p:tav tm="100000">
                                          <p:val>
                                            <p:fltVal val="1"/>
                                          </p:val>
                                        </p:tav>
                                      </p:tavLst>
                                    </p:anim>
                                    <p:anim calcmode="lin" valueType="num">
                                      <p:cBhvr>
                                        <p:cTn id="28" dur="124" tmFilter="0, 0; 0.125,0.2665; 0.25,0.4; 0.375,0.465; 0.5,0.5;  0.625,0.535; 0.75,0.6; 0.875,0.7335; 1,1">
                                          <p:stCondLst>
                                            <p:cond delay="497"/>
                                          </p:stCondLst>
                                        </p:cTn>
                                        <p:tgtEl>
                                          <p:spTgt spid="3"/>
                                        </p:tgtEl>
                                        <p:attrNameLst>
                                          <p:attrName>ppt_y</p:attrName>
                                        </p:attrNameLst>
                                      </p:cBhvr>
                                      <p:tavLst>
                                        <p:tav tm="0" fmla="#ppt_y-sin(pi*$)/27">
                                          <p:val>
                                            <p:fltVal val="0"/>
                                          </p:val>
                                        </p:tav>
                                        <p:tav tm="100000">
                                          <p:val>
                                            <p:fltVal val="1"/>
                                          </p:val>
                                        </p:tav>
                                      </p:tavLst>
                                    </p:anim>
                                    <p:anim calcmode="lin" valueType="num">
                                      <p:cBhvr>
                                        <p:cTn id="29" dur="62" tmFilter="0, 0; 0.125,0.2665; 0.25,0.4; 0.375,0.465; 0.5,0.5;  0.625,0.535; 0.75,0.6; 0.875,0.7335; 1,1">
                                          <p:stCondLst>
                                            <p:cond delay="621"/>
                                          </p:stCondLst>
                                        </p:cTn>
                                        <p:tgtEl>
                                          <p:spTgt spid="3"/>
                                        </p:tgtEl>
                                        <p:attrNameLst>
                                          <p:attrName>ppt_y</p:attrName>
                                        </p:attrNameLst>
                                      </p:cBhvr>
                                      <p:tavLst>
                                        <p:tav tm="0" fmla="#ppt_y-sin(pi*$)/81">
                                          <p:val>
                                            <p:fltVal val="0"/>
                                          </p:val>
                                        </p:tav>
                                        <p:tav tm="100000">
                                          <p:val>
                                            <p:fltVal val="1"/>
                                          </p:val>
                                        </p:tav>
                                      </p:tavLst>
                                    </p:anim>
                                    <p:animScale>
                                      <p:cBhvr>
                                        <p:cTn id="30" dur="10">
                                          <p:stCondLst>
                                            <p:cond delay="244"/>
                                          </p:stCondLst>
                                        </p:cTn>
                                        <p:tgtEl>
                                          <p:spTgt spid="3"/>
                                        </p:tgtEl>
                                      </p:cBhvr>
                                      <p:to x="100000" y="60000"/>
                                    </p:animScale>
                                    <p:animScale>
                                      <p:cBhvr>
                                        <p:cTn id="31" dur="62" decel="50000">
                                          <p:stCondLst>
                                            <p:cond delay="254"/>
                                          </p:stCondLst>
                                        </p:cTn>
                                        <p:tgtEl>
                                          <p:spTgt spid="3"/>
                                        </p:tgtEl>
                                      </p:cBhvr>
                                      <p:to x="100000" y="100000"/>
                                    </p:animScale>
                                    <p:animScale>
                                      <p:cBhvr>
                                        <p:cTn id="32" dur="10">
                                          <p:stCondLst>
                                            <p:cond delay="492"/>
                                          </p:stCondLst>
                                        </p:cTn>
                                        <p:tgtEl>
                                          <p:spTgt spid="3"/>
                                        </p:tgtEl>
                                      </p:cBhvr>
                                      <p:to x="100000" y="80000"/>
                                    </p:animScale>
                                    <p:animScale>
                                      <p:cBhvr>
                                        <p:cTn id="33" dur="62" decel="50000">
                                          <p:stCondLst>
                                            <p:cond delay="502"/>
                                          </p:stCondLst>
                                        </p:cTn>
                                        <p:tgtEl>
                                          <p:spTgt spid="3"/>
                                        </p:tgtEl>
                                      </p:cBhvr>
                                      <p:to x="100000" y="100000"/>
                                    </p:animScale>
                                    <p:animScale>
                                      <p:cBhvr>
                                        <p:cTn id="34" dur="10">
                                          <p:stCondLst>
                                            <p:cond delay="616"/>
                                          </p:stCondLst>
                                        </p:cTn>
                                        <p:tgtEl>
                                          <p:spTgt spid="3"/>
                                        </p:tgtEl>
                                      </p:cBhvr>
                                      <p:to x="100000" y="90000"/>
                                    </p:animScale>
                                    <p:animScale>
                                      <p:cBhvr>
                                        <p:cTn id="35" dur="62" decel="50000">
                                          <p:stCondLst>
                                            <p:cond delay="625"/>
                                          </p:stCondLst>
                                        </p:cTn>
                                        <p:tgtEl>
                                          <p:spTgt spid="3"/>
                                        </p:tgtEl>
                                      </p:cBhvr>
                                      <p:to x="100000" y="100000"/>
                                    </p:animScale>
                                    <p:animScale>
                                      <p:cBhvr>
                                        <p:cTn id="36" dur="10">
                                          <p:stCondLst>
                                            <p:cond delay="678"/>
                                          </p:stCondLst>
                                        </p:cTn>
                                        <p:tgtEl>
                                          <p:spTgt spid="3"/>
                                        </p:tgtEl>
                                      </p:cBhvr>
                                      <p:to x="100000" y="95000"/>
                                    </p:animScale>
                                    <p:animScale>
                                      <p:cBhvr>
                                        <p:cTn id="37" dur="62" decel="50000">
                                          <p:stCondLst>
                                            <p:cond delay="688"/>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Introduction</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9" name="Group 38"/>
          <p:cNvGrpSpPr/>
          <p:nvPr/>
        </p:nvGrpSpPr>
        <p:grpSpPr>
          <a:xfrm>
            <a:off x="6002522" y="2980581"/>
            <a:ext cx="313118" cy="353169"/>
            <a:chOff x="5513440" y="1766202"/>
            <a:chExt cx="429274" cy="484183"/>
          </a:xfrm>
          <a:solidFill>
            <a:schemeClr val="bg1"/>
          </a:solidFill>
        </p:grpSpPr>
        <p:sp>
          <p:nvSpPr>
            <p:cNvPr id="40" name="Freeform 147"/>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149"/>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5" name="Rectangle 1"/>
          <p:cNvSpPr/>
          <p:nvPr/>
        </p:nvSpPr>
        <p:spPr>
          <a:xfrm>
            <a:off x="-9147" y="915566"/>
            <a:ext cx="9170084" cy="4230092"/>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p:cNvSpPr txBox="1"/>
          <p:nvPr/>
        </p:nvSpPr>
        <p:spPr>
          <a:xfrm>
            <a:off x="147403" y="1491630"/>
            <a:ext cx="8856984" cy="2585323"/>
          </a:xfrm>
          <a:prstGeom prst="rect">
            <a:avLst/>
          </a:prstGeom>
          <a:noFill/>
        </p:spPr>
        <p:txBody>
          <a:bodyPr wrap="square" rtlCol="0">
            <a:spAutoFit/>
          </a:bodyPr>
          <a:lstStyle/>
          <a:p>
            <a:r>
              <a:rPr lang="en-US" dirty="0">
                <a:solidFill>
                  <a:schemeClr val="bg1"/>
                </a:solidFill>
              </a:rPr>
              <a:t>Shopping malls are a great place for people to relax. People can spend a wonderful weekend with their families, where people can buy some essential necessities and some other useful things, so the mall must be set up in a crowded community. . But there are also other issues to consider, such as land prices, competition between malls, and so on. In addition to these complex factors, the final important factor in determining whether a mall can be profitable is how to choose a location. If we want to open a new mall in Beijing, the capital of China, how to choose the best location. Now my friend LEE wants to open a new shopping mall in Beijing. Below I will use data analysis to help him determine the best place to open a mall. </a:t>
            </a:r>
            <a:endParaRPr lang="en-US" b="1" dirty="0">
              <a:solidFill>
                <a:schemeClr val="bg1"/>
              </a:solidFill>
            </a:endParaRP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50" fill="hold"/>
                                        <p:tgtEl>
                                          <p:spTgt spid="39"/>
                                        </p:tgtEl>
                                        <p:attrNameLst>
                                          <p:attrName>ppt_x</p:attrName>
                                        </p:attrNameLst>
                                      </p:cBhvr>
                                      <p:tavLst>
                                        <p:tav tm="0">
                                          <p:val>
                                            <p:strVal val="#ppt_x"/>
                                          </p:val>
                                        </p:tav>
                                        <p:tav tm="100000">
                                          <p:val>
                                            <p:strVal val="#ppt_x"/>
                                          </p:val>
                                        </p:tav>
                                      </p:tavLst>
                                    </p:anim>
                                    <p:anim calcmode="lin" valueType="num">
                                      <p:cBhvr additive="base">
                                        <p:cTn id="13" dur="25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250" fill="hold"/>
                                        <p:tgtEl>
                                          <p:spTgt spid="45"/>
                                        </p:tgtEl>
                                        <p:attrNameLst>
                                          <p:attrName>ppt_x</p:attrName>
                                        </p:attrNameLst>
                                      </p:cBhvr>
                                      <p:tavLst>
                                        <p:tav tm="0">
                                          <p:val>
                                            <p:strVal val="#ppt_x"/>
                                          </p:val>
                                        </p:tav>
                                        <p:tav tm="100000">
                                          <p:val>
                                            <p:strVal val="#ppt_x"/>
                                          </p:val>
                                        </p:tav>
                                      </p:tavLst>
                                    </p:anim>
                                    <p:anim calcmode="lin" valueType="num">
                                      <p:cBhvr additive="base">
                                        <p:cTn id="18" dur="25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Business Problem</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Box 7"/>
          <p:cNvSpPr txBox="1">
            <a:spLocks noChangeArrowheads="1"/>
          </p:cNvSpPr>
          <p:nvPr/>
        </p:nvSpPr>
        <p:spPr bwMode="auto">
          <a:xfrm>
            <a:off x="395536" y="1023287"/>
            <a:ext cx="8280920" cy="384721"/>
          </a:xfrm>
          <a:prstGeom prst="rect">
            <a:avLst/>
          </a:prstGeom>
          <a:noFill/>
          <a:ln w="9525">
            <a:noFill/>
            <a:miter lim="800000"/>
          </a:ln>
        </p:spPr>
        <p:txBody>
          <a:bodyPr wrap="square" lIns="45720" tIns="22860" rIns="45720" bIns="22860" anchor="ctr">
            <a:spAutoFit/>
          </a:bodyPr>
          <a:lstStyle/>
          <a:p>
            <a:pPr defTabSz="1087755"/>
            <a:r>
              <a:rPr lang="en-US" sz="1100" dirty="0">
                <a:solidFill>
                  <a:schemeClr val="bg1">
                    <a:lumMod val="65000"/>
                  </a:schemeClr>
                </a:solidFill>
                <a:latin typeface="Open Sans Semibold" pitchFamily="34" charset="0"/>
                <a:ea typeface="Open Sans Semibold" pitchFamily="34" charset="0"/>
                <a:cs typeface="Open Sans Semibold" pitchFamily="34" charset="0"/>
              </a:rPr>
              <a:t>In order for Lee's shopping mall to make money, we need some information about Beijing. We must ensure that there are enough consumers in the mall to open, and there is no mall nearby to compete with him, so that he can earn a lot of money.</a:t>
            </a:r>
            <a:endParaRPr lang="en-US" sz="1100" dirty="0" smtClean="0">
              <a:solidFill>
                <a:schemeClr val="bg1">
                  <a:lumMod val="65000"/>
                </a:schemeClr>
              </a:solidFill>
              <a:latin typeface="Open Sans Semibold" pitchFamily="34" charset="0"/>
              <a:ea typeface="Open Sans Semibold" pitchFamily="34" charset="0"/>
              <a:cs typeface="Open Sans Semibold" pitchFamily="34" charset="0"/>
            </a:endParaRPr>
          </a:p>
        </p:txBody>
      </p:sp>
      <p:sp>
        <p:nvSpPr>
          <p:cNvPr id="10" name="Rectangle 9"/>
          <p:cNvSpPr/>
          <p:nvPr/>
        </p:nvSpPr>
        <p:spPr>
          <a:xfrm>
            <a:off x="0" y="3105150"/>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Box 7"/>
          <p:cNvSpPr txBox="1">
            <a:spLocks noChangeArrowheads="1"/>
          </p:cNvSpPr>
          <p:nvPr/>
        </p:nvSpPr>
        <p:spPr bwMode="auto">
          <a:xfrm>
            <a:off x="0" y="1682423"/>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Data</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矩形 6"/>
          <p:cNvSpPr/>
          <p:nvPr/>
        </p:nvSpPr>
        <p:spPr>
          <a:xfrm>
            <a:off x="429262" y="1962517"/>
            <a:ext cx="942887" cy="560923"/>
          </a:xfrm>
          <a:prstGeom prst="rect">
            <a:avLst/>
          </a:prstGeom>
        </p:spPr>
        <p:txBody>
          <a:bodyPr wrap="none">
            <a:spAutoFit/>
          </a:bodyPr>
          <a:lstStyle/>
          <a:p>
            <a:pPr algn="ctr" defTabSz="1087755">
              <a:lnSpc>
                <a:spcPct val="200000"/>
              </a:lnSpc>
            </a:pPr>
            <a:r>
              <a:rPr lang="en-US" b="1" dirty="0" smtClean="0">
                <a:solidFill>
                  <a:srgbClr val="4BACC6"/>
                </a:solidFill>
                <a:latin typeface="Open Sans" panose="020B0606030504020204" pitchFamily="34" charset="0"/>
                <a:ea typeface="Open Sans" panose="020B0606030504020204" pitchFamily="34" charset="0"/>
                <a:cs typeface="Open Sans" panose="020B0606030504020204" pitchFamily="34" charset="0"/>
              </a:rPr>
              <a:t>Synopsis</a:t>
            </a:r>
            <a:endPar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矩形 7"/>
          <p:cNvSpPr/>
          <p:nvPr/>
        </p:nvSpPr>
        <p:spPr>
          <a:xfrm>
            <a:off x="985881" y="2523440"/>
            <a:ext cx="8044156" cy="1347164"/>
          </a:xfrm>
          <a:prstGeom prst="rect">
            <a:avLst/>
          </a:prstGeom>
        </p:spPr>
        <p:txBody>
          <a:bodyPr wrap="square">
            <a:spAutoFit/>
          </a:bodyPr>
          <a:lstStyle/>
          <a:p>
            <a:pPr defTabSz="1087755">
              <a:lnSpc>
                <a:spcPct val="107000"/>
              </a:lnSpc>
              <a:spcAft>
                <a:spcPts val="0"/>
              </a:spcAft>
            </a:pPr>
            <a:r>
              <a:rPr lang="en-US" sz="1100" dirty="0">
                <a:solidFill>
                  <a:schemeClr val="bg1">
                    <a:lumMod val="65000"/>
                  </a:schemeClr>
                </a:solidFill>
                <a:latin typeface="Open Sans Semibold" pitchFamily="34" charset="0"/>
                <a:ea typeface="Open Sans Semibold" pitchFamily="34" charset="0"/>
                <a:cs typeface="Open Sans Semibold" pitchFamily="34" charset="0"/>
              </a:rPr>
              <a:t>The cities we will be </a:t>
            </a:r>
            <a:r>
              <a:rPr lang="en-US" sz="1100" dirty="0" smtClean="0">
                <a:solidFill>
                  <a:schemeClr val="bg1">
                    <a:lumMod val="65000"/>
                  </a:schemeClr>
                </a:solidFill>
                <a:latin typeface="Open Sans Semibold" pitchFamily="34" charset="0"/>
                <a:ea typeface="Open Sans Semibold" pitchFamily="34" charset="0"/>
                <a:cs typeface="Open Sans Semibold" pitchFamily="34" charset="0"/>
              </a:rPr>
              <a:t>analyzing </a:t>
            </a:r>
            <a:r>
              <a:rPr lang="en-US" sz="1100" dirty="0">
                <a:solidFill>
                  <a:schemeClr val="bg1">
                    <a:lumMod val="65000"/>
                  </a:schemeClr>
                </a:solidFill>
                <a:latin typeface="Open Sans Semibold" pitchFamily="34" charset="0"/>
                <a:ea typeface="Open Sans Semibold" pitchFamily="34" charset="0"/>
                <a:cs typeface="Open Sans Semibold" pitchFamily="34" charset="0"/>
              </a:rPr>
              <a:t>in this project are : Beijing, China.</a:t>
            </a:r>
          </a:p>
          <a:p>
            <a:pPr defTabSz="1087755">
              <a:lnSpc>
                <a:spcPct val="107000"/>
              </a:lnSpc>
              <a:spcAft>
                <a:spcPts val="0"/>
              </a:spcAft>
            </a:pPr>
            <a:r>
              <a:rPr lang="en-US" sz="1100" dirty="0">
                <a:solidFill>
                  <a:schemeClr val="bg1">
                    <a:lumMod val="65000"/>
                  </a:schemeClr>
                </a:solidFill>
                <a:latin typeface="Open Sans Semibold" pitchFamily="34" charset="0"/>
                <a:ea typeface="Open Sans Semibold" pitchFamily="34" charset="0"/>
                <a:cs typeface="Open Sans Semibold" pitchFamily="34" charset="0"/>
              </a:rPr>
              <a:t>We will be using the below datasets for </a:t>
            </a:r>
            <a:r>
              <a:rPr lang="en-US" sz="1100" dirty="0" smtClean="0">
                <a:solidFill>
                  <a:schemeClr val="bg1">
                    <a:lumMod val="65000"/>
                  </a:schemeClr>
                </a:solidFill>
                <a:latin typeface="Open Sans Semibold" pitchFamily="34" charset="0"/>
                <a:ea typeface="Open Sans Semibold" pitchFamily="34" charset="0"/>
                <a:cs typeface="Open Sans Semibold" pitchFamily="34" charset="0"/>
              </a:rPr>
              <a:t>analyzing </a:t>
            </a:r>
            <a:r>
              <a:rPr lang="en-US" sz="1100" dirty="0">
                <a:solidFill>
                  <a:schemeClr val="bg1">
                    <a:lumMod val="65000"/>
                  </a:schemeClr>
                </a:solidFill>
                <a:latin typeface="Open Sans Semibold" pitchFamily="34" charset="0"/>
                <a:ea typeface="Open Sans Semibold" pitchFamily="34" charset="0"/>
                <a:cs typeface="Open Sans Semibold" pitchFamily="34" charset="0"/>
              </a:rPr>
              <a:t>Beijing.</a:t>
            </a:r>
          </a:p>
          <a:p>
            <a:pPr lvl="0" indent="-342900" defTabSz="1087755">
              <a:lnSpc>
                <a:spcPct val="107000"/>
              </a:lnSpc>
              <a:spcAft>
                <a:spcPts val="0"/>
              </a:spcAft>
              <a:buSzPts val="1000"/>
              <a:buFont typeface="Symbol" panose="05050102010706020507" pitchFamily="18" charset="2"/>
              <a:buChar char=""/>
              <a:tabLst>
                <a:tab pos="457200" algn="l"/>
              </a:tabLst>
            </a:pPr>
            <a:r>
              <a:rPr lang="en-US" sz="1100" dirty="0">
                <a:solidFill>
                  <a:schemeClr val="bg1">
                    <a:lumMod val="65000"/>
                  </a:schemeClr>
                </a:solidFill>
                <a:latin typeface="Open Sans Semibold" pitchFamily="34" charset="0"/>
                <a:ea typeface="Open Sans Semibold" pitchFamily="34" charset="0"/>
                <a:cs typeface="Open Sans Semibold" pitchFamily="34" charset="0"/>
              </a:rPr>
              <a:t>The Localities of Beijing, China from Wikipedia: </a:t>
            </a:r>
            <a:r>
              <a:rPr lang="en-US" sz="1100" dirty="0">
                <a:solidFill>
                  <a:schemeClr val="bg1">
                    <a:lumMod val="65000"/>
                  </a:schemeClr>
                </a:solidFill>
                <a:latin typeface="Open Sans Semibold" pitchFamily="34" charset="0"/>
                <a:ea typeface="Open Sans Semibold" pitchFamily="34" charset="0"/>
                <a:cs typeface="Open Sans Semibold" pitchFamily="34" charset="0"/>
                <a:hlinkClick r:id="rId3"/>
              </a:rPr>
              <a:t>https://en.wikipedia.org/wiki/Category:Neighbourhoods_of_Beijing</a:t>
            </a:r>
            <a:endParaRPr lang="en-US" sz="1100" dirty="0">
              <a:solidFill>
                <a:schemeClr val="bg1">
                  <a:lumMod val="65000"/>
                </a:schemeClr>
              </a:solidFill>
              <a:latin typeface="Open Sans Semibold" pitchFamily="34" charset="0"/>
              <a:ea typeface="Open Sans Semibold" pitchFamily="34" charset="0"/>
              <a:cs typeface="Open Sans Semibold" pitchFamily="34" charset="0"/>
            </a:endParaRPr>
          </a:p>
          <a:p>
            <a:pPr lvl="0" indent="-342900" defTabSz="1087755">
              <a:lnSpc>
                <a:spcPct val="107000"/>
              </a:lnSpc>
              <a:spcAft>
                <a:spcPts val="0"/>
              </a:spcAft>
              <a:buSzPts val="1000"/>
              <a:buFont typeface="Symbol" panose="05050102010706020507" pitchFamily="18" charset="2"/>
              <a:buChar char=""/>
              <a:tabLst>
                <a:tab pos="457200" algn="l"/>
              </a:tabLst>
            </a:pPr>
            <a:r>
              <a:rPr lang="en-US" sz="1100" dirty="0">
                <a:solidFill>
                  <a:schemeClr val="bg1">
                    <a:lumMod val="65000"/>
                  </a:schemeClr>
                </a:solidFill>
                <a:latin typeface="Open Sans Semibold" pitchFamily="34" charset="0"/>
                <a:ea typeface="Open Sans Semibold" pitchFamily="34" charset="0"/>
                <a:cs typeface="Open Sans Semibold" pitchFamily="34" charset="0"/>
              </a:rPr>
              <a:t>The coordinates (latitude, longitude) of these Localities of Beijing, OR from Open Street Map APIs</a:t>
            </a:r>
          </a:p>
          <a:p>
            <a:pPr lvl="0" indent="-342900" defTabSz="1087755">
              <a:lnSpc>
                <a:spcPct val="107000"/>
              </a:lnSpc>
              <a:spcAft>
                <a:spcPts val="0"/>
              </a:spcAft>
              <a:buSzPts val="1000"/>
              <a:buFont typeface="Symbol" panose="05050102010706020507" pitchFamily="18" charset="2"/>
              <a:buChar char=""/>
              <a:tabLst>
                <a:tab pos="457200" algn="l"/>
              </a:tabLst>
            </a:pPr>
            <a:r>
              <a:rPr lang="en-US" sz="1100" dirty="0">
                <a:solidFill>
                  <a:schemeClr val="bg1">
                    <a:lumMod val="65000"/>
                  </a:schemeClr>
                </a:solidFill>
                <a:latin typeface="Open Sans Semibold" pitchFamily="34" charset="0"/>
                <a:ea typeface="Open Sans Semibold" pitchFamily="34" charset="0"/>
                <a:cs typeface="Open Sans Semibold" pitchFamily="34" charset="0"/>
              </a:rPr>
              <a:t>From Foursquare we will need following venues data:</a:t>
            </a:r>
          </a:p>
          <a:p>
            <a:pPr marL="914400" lvl="3" indent="-285750" defTabSz="1087755">
              <a:lnSpc>
                <a:spcPct val="107000"/>
              </a:lnSpc>
              <a:buSzPts val="1000"/>
              <a:buFont typeface="Wingdings" panose="05000000000000000000" pitchFamily="2" charset="2"/>
              <a:buChar char=""/>
              <a:tabLst>
                <a:tab pos="914400" algn="l"/>
              </a:tabLst>
            </a:pPr>
            <a:r>
              <a:rPr lang="en-US" sz="1100" dirty="0">
                <a:solidFill>
                  <a:schemeClr val="bg1">
                    <a:lumMod val="65000"/>
                  </a:schemeClr>
                </a:solidFill>
                <a:latin typeface="Open Sans Semibold" pitchFamily="34" charset="0"/>
                <a:ea typeface="Open Sans Semibold" pitchFamily="34" charset="0"/>
                <a:cs typeface="Open Sans Semibold" pitchFamily="34" charset="0"/>
              </a:rPr>
              <a:t>T</a:t>
            </a:r>
            <a:r>
              <a:rPr lang="en-US" sz="1100" dirty="0" smtClean="0">
                <a:solidFill>
                  <a:schemeClr val="bg1">
                    <a:lumMod val="65000"/>
                  </a:schemeClr>
                </a:solidFill>
                <a:latin typeface="Open Sans Semibold" pitchFamily="34" charset="0"/>
                <a:ea typeface="Open Sans Semibold" pitchFamily="34" charset="0"/>
                <a:cs typeface="Open Sans Semibold" pitchFamily="34" charset="0"/>
              </a:rPr>
              <a:t>he </a:t>
            </a:r>
            <a:r>
              <a:rPr lang="en-US" sz="1100" dirty="0">
                <a:solidFill>
                  <a:schemeClr val="bg1">
                    <a:lumMod val="65000"/>
                  </a:schemeClr>
                </a:solidFill>
                <a:latin typeface="Open Sans Semibold" pitchFamily="34" charset="0"/>
                <a:ea typeface="Open Sans Semibold" pitchFamily="34" charset="0"/>
                <a:cs typeface="Open Sans Semibold" pitchFamily="34" charset="0"/>
              </a:rPr>
              <a:t>shopping mall venues of the Localities.</a:t>
            </a:r>
          </a:p>
          <a:p>
            <a:pPr defTabSz="1087755">
              <a:lnSpc>
                <a:spcPct val="107000"/>
              </a:lnSpc>
              <a:spcAft>
                <a:spcPts val="0"/>
              </a:spcAft>
            </a:pPr>
            <a:r>
              <a:rPr lang="en-US" sz="1100" dirty="0">
                <a:solidFill>
                  <a:schemeClr val="bg1">
                    <a:lumMod val="65000"/>
                  </a:schemeClr>
                </a:solidFill>
                <a:latin typeface="Open Sans Semibold" pitchFamily="34" charset="0"/>
                <a:ea typeface="Open Sans Semibold" pitchFamily="34" charset="0"/>
                <a:cs typeface="Open Sans Semibold" pitchFamily="34" charset="0"/>
              </a:rPr>
              <a:t>We will then leverage the data in order to determine which locality is the most appropriate in order to locate the shopping mall.</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290">
                                          <p:stCondLst>
                                            <p:cond delay="0"/>
                                          </p:stCondLst>
                                        </p:cTn>
                                        <p:tgtEl>
                                          <p:spTgt spid="3"/>
                                        </p:tgtEl>
                                      </p:cBhvr>
                                    </p:animEffect>
                                    <p:anim calcmode="lin" valueType="num">
                                      <p:cBhvr>
                                        <p:cTn id="25"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30" dur="13">
                                          <p:stCondLst>
                                            <p:cond delay="325"/>
                                          </p:stCondLst>
                                        </p:cTn>
                                        <p:tgtEl>
                                          <p:spTgt spid="3"/>
                                        </p:tgtEl>
                                      </p:cBhvr>
                                      <p:to x="100000" y="60000"/>
                                    </p:animScale>
                                    <p:animScale>
                                      <p:cBhvr>
                                        <p:cTn id="31" dur="83" decel="50000">
                                          <p:stCondLst>
                                            <p:cond delay="338"/>
                                          </p:stCondLst>
                                        </p:cTn>
                                        <p:tgtEl>
                                          <p:spTgt spid="3"/>
                                        </p:tgtEl>
                                      </p:cBhvr>
                                      <p:to x="100000" y="100000"/>
                                    </p:animScale>
                                    <p:animScale>
                                      <p:cBhvr>
                                        <p:cTn id="32" dur="13">
                                          <p:stCondLst>
                                            <p:cond delay="656"/>
                                          </p:stCondLst>
                                        </p:cTn>
                                        <p:tgtEl>
                                          <p:spTgt spid="3"/>
                                        </p:tgtEl>
                                      </p:cBhvr>
                                      <p:to x="100000" y="80000"/>
                                    </p:animScale>
                                    <p:animScale>
                                      <p:cBhvr>
                                        <p:cTn id="33" dur="83" decel="50000">
                                          <p:stCondLst>
                                            <p:cond delay="669"/>
                                          </p:stCondLst>
                                        </p:cTn>
                                        <p:tgtEl>
                                          <p:spTgt spid="3"/>
                                        </p:tgtEl>
                                      </p:cBhvr>
                                      <p:to x="100000" y="100000"/>
                                    </p:animScale>
                                    <p:animScale>
                                      <p:cBhvr>
                                        <p:cTn id="34" dur="13">
                                          <p:stCondLst>
                                            <p:cond delay="821"/>
                                          </p:stCondLst>
                                        </p:cTn>
                                        <p:tgtEl>
                                          <p:spTgt spid="3"/>
                                        </p:tgtEl>
                                      </p:cBhvr>
                                      <p:to x="100000" y="90000"/>
                                    </p:animScale>
                                    <p:animScale>
                                      <p:cBhvr>
                                        <p:cTn id="35" dur="83" decel="50000">
                                          <p:stCondLst>
                                            <p:cond delay="834"/>
                                          </p:stCondLst>
                                        </p:cTn>
                                        <p:tgtEl>
                                          <p:spTgt spid="3"/>
                                        </p:tgtEl>
                                      </p:cBhvr>
                                      <p:to x="100000" y="100000"/>
                                    </p:animScale>
                                    <p:animScale>
                                      <p:cBhvr>
                                        <p:cTn id="36" dur="13">
                                          <p:stCondLst>
                                            <p:cond delay="904"/>
                                          </p:stCondLst>
                                        </p:cTn>
                                        <p:tgtEl>
                                          <p:spTgt spid="3"/>
                                        </p:tgtEl>
                                      </p:cBhvr>
                                      <p:to x="100000" y="95000"/>
                                    </p:animScale>
                                    <p:animScale>
                                      <p:cBhvr>
                                        <p:cTn id="37" dur="83" decel="50000">
                                          <p:stCondLst>
                                            <p:cond delay="917"/>
                                          </p:stCondLst>
                                        </p:cTn>
                                        <p:tgtEl>
                                          <p:spTgt spid="3"/>
                                        </p:tgtEl>
                                      </p:cBhvr>
                                      <p:to x="100000" y="100000"/>
                                    </p:animScale>
                                  </p:childTnLst>
                                </p:cTn>
                              </p:par>
                            </p:childTnLst>
                          </p:cTn>
                        </p:par>
                        <p:par>
                          <p:cTn id="38" fill="hold">
                            <p:stCondLst>
                              <p:cond delay="2000"/>
                            </p:stCondLst>
                            <p:childTnLst>
                              <p:par>
                                <p:cTn id="39" presetID="26"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290">
                                          <p:stCondLst>
                                            <p:cond delay="0"/>
                                          </p:stCondLst>
                                        </p:cTn>
                                        <p:tgtEl>
                                          <p:spTgt spid="22"/>
                                        </p:tgtEl>
                                      </p:cBhvr>
                                    </p:animEffect>
                                    <p:anim calcmode="lin" valueType="num">
                                      <p:cBhvr>
                                        <p:cTn id="42"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47" dur="13">
                                          <p:stCondLst>
                                            <p:cond delay="325"/>
                                          </p:stCondLst>
                                        </p:cTn>
                                        <p:tgtEl>
                                          <p:spTgt spid="22"/>
                                        </p:tgtEl>
                                      </p:cBhvr>
                                      <p:to x="100000" y="60000"/>
                                    </p:animScale>
                                    <p:animScale>
                                      <p:cBhvr>
                                        <p:cTn id="48" dur="83" decel="50000">
                                          <p:stCondLst>
                                            <p:cond delay="338"/>
                                          </p:stCondLst>
                                        </p:cTn>
                                        <p:tgtEl>
                                          <p:spTgt spid="22"/>
                                        </p:tgtEl>
                                      </p:cBhvr>
                                      <p:to x="100000" y="100000"/>
                                    </p:animScale>
                                    <p:animScale>
                                      <p:cBhvr>
                                        <p:cTn id="49" dur="13">
                                          <p:stCondLst>
                                            <p:cond delay="656"/>
                                          </p:stCondLst>
                                        </p:cTn>
                                        <p:tgtEl>
                                          <p:spTgt spid="22"/>
                                        </p:tgtEl>
                                      </p:cBhvr>
                                      <p:to x="100000" y="80000"/>
                                    </p:animScale>
                                    <p:animScale>
                                      <p:cBhvr>
                                        <p:cTn id="50" dur="83" decel="50000">
                                          <p:stCondLst>
                                            <p:cond delay="669"/>
                                          </p:stCondLst>
                                        </p:cTn>
                                        <p:tgtEl>
                                          <p:spTgt spid="22"/>
                                        </p:tgtEl>
                                      </p:cBhvr>
                                      <p:to x="100000" y="100000"/>
                                    </p:animScale>
                                    <p:animScale>
                                      <p:cBhvr>
                                        <p:cTn id="51" dur="13">
                                          <p:stCondLst>
                                            <p:cond delay="821"/>
                                          </p:stCondLst>
                                        </p:cTn>
                                        <p:tgtEl>
                                          <p:spTgt spid="22"/>
                                        </p:tgtEl>
                                      </p:cBhvr>
                                      <p:to x="100000" y="90000"/>
                                    </p:animScale>
                                    <p:animScale>
                                      <p:cBhvr>
                                        <p:cTn id="52" dur="83" decel="50000">
                                          <p:stCondLst>
                                            <p:cond delay="834"/>
                                          </p:stCondLst>
                                        </p:cTn>
                                        <p:tgtEl>
                                          <p:spTgt spid="22"/>
                                        </p:tgtEl>
                                      </p:cBhvr>
                                      <p:to x="100000" y="100000"/>
                                    </p:animScale>
                                    <p:animScale>
                                      <p:cBhvr>
                                        <p:cTn id="53" dur="13">
                                          <p:stCondLst>
                                            <p:cond delay="904"/>
                                          </p:stCondLst>
                                        </p:cTn>
                                        <p:tgtEl>
                                          <p:spTgt spid="22"/>
                                        </p:tgtEl>
                                      </p:cBhvr>
                                      <p:to x="100000" y="95000"/>
                                    </p:animScale>
                                    <p:animScale>
                                      <p:cBhvr>
                                        <p:cTn id="54" dur="83" decel="50000">
                                          <p:stCondLst>
                                            <p:cond delay="917"/>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7" y="1131590"/>
            <a:ext cx="9170084" cy="4011910"/>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7"/>
          <p:cNvSpPr txBox="1">
            <a:spLocks noChangeArrowheads="1"/>
          </p:cNvSpPr>
          <p:nvPr/>
        </p:nvSpPr>
        <p:spPr bwMode="auto">
          <a:xfrm>
            <a:off x="467544" y="771550"/>
            <a:ext cx="9170084" cy="323165"/>
          </a:xfrm>
          <a:prstGeom prst="rect">
            <a:avLst/>
          </a:prstGeom>
          <a:noFill/>
          <a:ln w="9525">
            <a:noFill/>
            <a:miter lim="800000"/>
          </a:ln>
        </p:spPr>
        <p:txBody>
          <a:bodyPr wrap="square" lIns="45720" tIns="22860" rIns="45720" bIns="22860">
            <a:spAutoFit/>
          </a:bodyPr>
          <a:lstStyle/>
          <a:p>
            <a:pPr defTabSz="1087755"/>
            <a:r>
              <a:rPr lang="en-CA" b="1" dirty="0">
                <a:solidFill>
                  <a:srgbClr val="4BACC6"/>
                </a:solidFill>
                <a:latin typeface="Open Sans" panose="020B0606030504020204" pitchFamily="34" charset="0"/>
                <a:ea typeface="Open Sans" panose="020B0606030504020204" pitchFamily="34" charset="0"/>
                <a:cs typeface="Open Sans" panose="020B0606030504020204" pitchFamily="34" charset="0"/>
              </a:rPr>
              <a:t>Sources of data</a:t>
            </a:r>
          </a:p>
        </p:txBody>
      </p:sp>
      <p:sp>
        <p:nvSpPr>
          <p:cNvPr id="13" name="Text Box 10"/>
          <p:cNvSpPr txBox="1">
            <a:spLocks noChangeArrowheads="1"/>
          </p:cNvSpPr>
          <p:nvPr/>
        </p:nvSpPr>
        <p:spPr bwMode="auto">
          <a:xfrm>
            <a:off x="971600" y="1203598"/>
            <a:ext cx="7056785" cy="2631490"/>
          </a:xfrm>
          <a:prstGeom prst="rect">
            <a:avLst/>
          </a:prstGeom>
          <a:noFill/>
          <a:ln w="9525">
            <a:noFill/>
            <a:miter lim="800000"/>
          </a:ln>
        </p:spPr>
        <p:txBody>
          <a:bodyPr wrap="square" lIns="45720" tIns="22860" rIns="45720" bIns="22860">
            <a:spAutoFit/>
          </a:bodyPr>
          <a:lstStyle/>
          <a:p>
            <a:pPr defTabSz="1087755"/>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Wikipedia page </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200" dirty="0">
                <a:solidFill>
                  <a:prstClr val="white">
                    <a:lumMod val="65000"/>
                  </a:prstClr>
                </a:solidFill>
                <a:latin typeface="Open Sans Semibold" pitchFamily="34" charset="0"/>
                <a:ea typeface="Open Sans Semibold" pitchFamily="34" charset="0"/>
                <a:cs typeface="Open Sans Semibold" pitchFamily="34" charset="0"/>
              </a:rPr>
              <a:t> </a:t>
            </a:r>
            <a:r>
              <a:rPr lang="en-US" sz="1400" dirty="0">
                <a:solidFill>
                  <a:prstClr val="white">
                    <a:lumMod val="65000"/>
                  </a:prstClr>
                </a:solidFill>
                <a:latin typeface="Open Sans Semibold" pitchFamily="34" charset="0"/>
                <a:ea typeface="Open Sans Semibold" pitchFamily="34" charset="0"/>
                <a:cs typeface="Open Sans Semibold" pitchFamily="34" charset="0"/>
                <a:hlinkClick r:id="rId3"/>
              </a:rPr>
              <a:t>https://en.wikipedia.org/wiki/Category:Neighbourhoods_of_Beijing</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 contains a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list of neighborhoods in Beijing, with a total of 50 neighborhoods. We will use web scraping techniques to extract the data from the Wikipedia page, with the help of Python requests and beautifulsoup packages. Then we will get the geographical coordinates of the neighborhoods using Python Geocoder package which will give us the latitude and longitude coordinates of the neighborhoods. After that, we will use Foursquare API to get the venue data for those neighborhoods. Foursquare API will provide many categories of the venue data, we are particularly interested in the Shopping Mall category in order to help us to solve the business problem put forward. This is a project that will </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make use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of many data science skills, from web scraping (Wikipedia), working with API (Foursquare), to machine learning (</a:t>
            </a:r>
            <a:r>
              <a:rPr lang="en-US" sz="14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K-means </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clustering) and map visualization (Folium). In the next section, we will present the Methodology section where we will discuss the steps taken in this project, the data analysis that we did and the machine learning technique that was used.</a:t>
            </a:r>
          </a:p>
        </p:txBody>
      </p:sp>
      <p:sp>
        <p:nvSpPr>
          <p:cNvPr id="24" name="Text Box 7"/>
          <p:cNvSpPr txBox="1">
            <a:spLocks noChangeArrowheads="1"/>
          </p:cNvSpPr>
          <p:nvPr/>
        </p:nvSpPr>
        <p:spPr bwMode="auto">
          <a:xfrm>
            <a:off x="0" y="232941"/>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Data</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ppt_x"/>
                                          </p:val>
                                        </p:tav>
                                        <p:tav tm="100000">
                                          <p:val>
                                            <p:strVal val="#ppt_x"/>
                                          </p:val>
                                        </p:tav>
                                      </p:tavLst>
                                    </p:anim>
                                    <p:anim calcmode="lin" valueType="num">
                                      <p:cBhvr additive="base">
                                        <p:cTn id="8" dur="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250" fill="hold"/>
                                        <p:tgtEl>
                                          <p:spTgt spid="2"/>
                                        </p:tgtEl>
                                        <p:attrNameLst>
                                          <p:attrName>ppt_x</p:attrName>
                                        </p:attrNameLst>
                                      </p:cBhvr>
                                      <p:tavLst>
                                        <p:tav tm="0">
                                          <p:val>
                                            <p:strVal val="#ppt_x"/>
                                          </p:val>
                                        </p:tav>
                                        <p:tav tm="100000">
                                          <p:val>
                                            <p:strVal val="#ppt_x"/>
                                          </p:val>
                                        </p:tav>
                                      </p:tavLst>
                                    </p:anim>
                                    <p:anim calcmode="lin" valueType="num">
                                      <p:cBhvr additive="base">
                                        <p:cTn id="13" dur="25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fill="hold"/>
                                        <p:tgtEl>
                                          <p:spTgt spid="13"/>
                                        </p:tgtEl>
                                        <p:attrNameLst>
                                          <p:attrName>ppt_x</p:attrName>
                                        </p:attrNameLst>
                                      </p:cBhvr>
                                      <p:tavLst>
                                        <p:tav tm="0">
                                          <p:val>
                                            <p:strVal val="#ppt_x"/>
                                          </p:val>
                                        </p:tav>
                                        <p:tav tm="100000">
                                          <p:val>
                                            <p:strVal val="#ppt_x"/>
                                          </p:val>
                                        </p:tav>
                                      </p:tavLst>
                                    </p:anim>
                                    <p:anim calcmode="lin" valueType="num">
                                      <p:cBhvr additive="base">
                                        <p:cTn id="18" dur="25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6"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down)">
                                      <p:cBhvr>
                                        <p:cTn id="22" dur="290">
                                          <p:stCondLst>
                                            <p:cond delay="0"/>
                                          </p:stCondLst>
                                        </p:cTn>
                                        <p:tgtEl>
                                          <p:spTgt spid="24"/>
                                        </p:tgtEl>
                                      </p:cBhvr>
                                    </p:animEffect>
                                    <p:anim calcmode="lin" valueType="num">
                                      <p:cBhvr>
                                        <p:cTn id="23"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4"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5"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6"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7"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8" dur="13">
                                          <p:stCondLst>
                                            <p:cond delay="325"/>
                                          </p:stCondLst>
                                        </p:cTn>
                                        <p:tgtEl>
                                          <p:spTgt spid="24"/>
                                        </p:tgtEl>
                                      </p:cBhvr>
                                      <p:to x="100000" y="60000"/>
                                    </p:animScale>
                                    <p:animScale>
                                      <p:cBhvr>
                                        <p:cTn id="29" dur="83" decel="50000">
                                          <p:stCondLst>
                                            <p:cond delay="338"/>
                                          </p:stCondLst>
                                        </p:cTn>
                                        <p:tgtEl>
                                          <p:spTgt spid="24"/>
                                        </p:tgtEl>
                                      </p:cBhvr>
                                      <p:to x="100000" y="100000"/>
                                    </p:animScale>
                                    <p:animScale>
                                      <p:cBhvr>
                                        <p:cTn id="30" dur="13">
                                          <p:stCondLst>
                                            <p:cond delay="656"/>
                                          </p:stCondLst>
                                        </p:cTn>
                                        <p:tgtEl>
                                          <p:spTgt spid="24"/>
                                        </p:tgtEl>
                                      </p:cBhvr>
                                      <p:to x="100000" y="80000"/>
                                    </p:animScale>
                                    <p:animScale>
                                      <p:cBhvr>
                                        <p:cTn id="31" dur="83" decel="50000">
                                          <p:stCondLst>
                                            <p:cond delay="669"/>
                                          </p:stCondLst>
                                        </p:cTn>
                                        <p:tgtEl>
                                          <p:spTgt spid="24"/>
                                        </p:tgtEl>
                                      </p:cBhvr>
                                      <p:to x="100000" y="100000"/>
                                    </p:animScale>
                                    <p:animScale>
                                      <p:cBhvr>
                                        <p:cTn id="32" dur="13">
                                          <p:stCondLst>
                                            <p:cond delay="821"/>
                                          </p:stCondLst>
                                        </p:cTn>
                                        <p:tgtEl>
                                          <p:spTgt spid="24"/>
                                        </p:tgtEl>
                                      </p:cBhvr>
                                      <p:to x="100000" y="90000"/>
                                    </p:animScale>
                                    <p:animScale>
                                      <p:cBhvr>
                                        <p:cTn id="33" dur="83" decel="50000">
                                          <p:stCondLst>
                                            <p:cond delay="834"/>
                                          </p:stCondLst>
                                        </p:cTn>
                                        <p:tgtEl>
                                          <p:spTgt spid="24"/>
                                        </p:tgtEl>
                                      </p:cBhvr>
                                      <p:to x="100000" y="100000"/>
                                    </p:animScale>
                                    <p:animScale>
                                      <p:cBhvr>
                                        <p:cTn id="34" dur="13">
                                          <p:stCondLst>
                                            <p:cond delay="904"/>
                                          </p:stCondLst>
                                        </p:cTn>
                                        <p:tgtEl>
                                          <p:spTgt spid="24"/>
                                        </p:tgtEl>
                                      </p:cBhvr>
                                      <p:to x="100000" y="95000"/>
                                    </p:animScale>
                                    <p:animScale>
                                      <p:cBhvr>
                                        <p:cTn id="35"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Methodology</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Python Libraries </a:t>
            </a:r>
            <a:r>
              <a:rPr lang="en-US" b="1" dirty="0" smtClean="0">
                <a:solidFill>
                  <a:srgbClr val="4BACC6"/>
                </a:solidFill>
                <a:latin typeface="Open Sans" panose="020B0606030504020204" pitchFamily="34" charset="0"/>
                <a:ea typeface="Open Sans" panose="020B0606030504020204" pitchFamily="34" charset="0"/>
                <a:cs typeface="Open Sans" panose="020B0606030504020204" pitchFamily="34" charset="0"/>
              </a:rPr>
              <a:t>Used</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1403648" y="1299706"/>
            <a:ext cx="4248472" cy="969496"/>
          </a:xfrm>
          <a:prstGeom prst="rect">
            <a:avLst/>
          </a:prstGeom>
          <a:noFill/>
          <a:ln w="9525">
            <a:noFill/>
            <a:miter lim="800000"/>
          </a:ln>
        </p:spPr>
        <p:txBody>
          <a:bodyPr wrap="square" lIns="45720" tIns="22860" rIns="45720" bIns="22860">
            <a:spAutoFit/>
          </a:bodyPr>
          <a:lstStyle/>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1.Pandas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and Numpy for Data Analysis</a:t>
            </a: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2.Beautifulsoup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for extracting data from Wikipedia Page</a:t>
            </a: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3.Geopy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 extract Geo Coordinates from an address</a:t>
            </a: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4.Sklearn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 use K-Means Clustering</a:t>
            </a: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5.Matplotlib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and Folium for Data Visualization</a:t>
            </a:r>
          </a:p>
        </p:txBody>
      </p:sp>
      <p:sp>
        <p:nvSpPr>
          <p:cNvPr id="21" name="Text Box 10"/>
          <p:cNvSpPr txBox="1">
            <a:spLocks noChangeArrowheads="1"/>
          </p:cNvSpPr>
          <p:nvPr/>
        </p:nvSpPr>
        <p:spPr bwMode="auto">
          <a:xfrm>
            <a:off x="467544" y="2052726"/>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Data </a:t>
            </a:r>
            <a:r>
              <a:rPr lang="en-US" b="1" dirty="0" smtClean="0">
                <a:solidFill>
                  <a:srgbClr val="4BACC6"/>
                </a:solidFill>
                <a:latin typeface="Open Sans" panose="020B0606030504020204" pitchFamily="34" charset="0"/>
                <a:ea typeface="Open Sans" panose="020B0606030504020204" pitchFamily="34" charset="0"/>
                <a:cs typeface="Open Sans" panose="020B0606030504020204" pitchFamily="34" charset="0"/>
              </a:rPr>
              <a:t>Collection</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矩形 21"/>
          <p:cNvSpPr/>
          <p:nvPr/>
        </p:nvSpPr>
        <p:spPr>
          <a:xfrm>
            <a:off x="1403648" y="2576114"/>
            <a:ext cx="5742384" cy="2308324"/>
          </a:xfrm>
          <a:prstGeom prst="rect">
            <a:avLst/>
          </a:prstGeom>
        </p:spPr>
        <p:txBody>
          <a:bodyPr wrap="square">
            <a:spAutoFit/>
          </a:bodyPr>
          <a:lstStyle/>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1.Go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 the Wikipedia page (https://en.wikipedia.org/wiki/Category:Neighbourhoods_of_Beijing).We will do web scraping using Python requests and beautifulsoup packages to extract the list of neighborhoods data</a:t>
            </a:r>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2.Use the Geocoder library to convert the neighborhoods obtained above into geographic coordinates in latitude and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longitude. </a:t>
            </a:r>
            <a:endPar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3.After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gathering the data, we will populate the data into a pandas DataFrame and then visualize the neighborhoods in a map using Folium package. </a:t>
            </a:r>
          </a:p>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4.We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will use Foursquare API to get the top 100 venues that are within a radius of 2000 meters. </a:t>
            </a:r>
          </a:p>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5.Foursquare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will return the venue data in JSON format and we will extract the venue name, venue category, venue latitude and longitude. </a:t>
            </a:r>
          </a:p>
          <a:p>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6.Then</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we will Analysis each neighborhood by grouping.</a:t>
            </a:r>
            <a:endPar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par>
                          <p:cTn id="31" fill="hold">
                            <p:stCondLst>
                              <p:cond delay="1450"/>
                            </p:stCondLst>
                            <p:childTnLst>
                              <p:par>
                                <p:cTn id="32" presetID="2" presetClass="entr" presetSubtype="4"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200" fill="hold"/>
                                        <p:tgtEl>
                                          <p:spTgt spid="21"/>
                                        </p:tgtEl>
                                        <p:attrNameLst>
                                          <p:attrName>ppt_x</p:attrName>
                                        </p:attrNameLst>
                                      </p:cBhvr>
                                      <p:tavLst>
                                        <p:tav tm="0">
                                          <p:val>
                                            <p:strVal val="#ppt_x"/>
                                          </p:val>
                                        </p:tav>
                                        <p:tav tm="100000">
                                          <p:val>
                                            <p:strVal val="#ppt_x"/>
                                          </p:val>
                                        </p:tav>
                                      </p:tavLst>
                                    </p:anim>
                                    <p:anim calcmode="lin" valueType="num">
                                      <p:cBhvr additive="base">
                                        <p:cTn id="35" dur="2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7"/>
          <p:cNvSpPr txBox="1">
            <a:spLocks noChangeArrowheads="1"/>
          </p:cNvSpPr>
          <p:nvPr/>
        </p:nvSpPr>
        <p:spPr bwMode="auto">
          <a:xfrm>
            <a:off x="179512" y="555525"/>
            <a:ext cx="8044156" cy="292388"/>
          </a:xfrm>
          <a:prstGeom prst="rect">
            <a:avLst/>
          </a:prstGeom>
          <a:noFill/>
          <a:ln w="9525">
            <a:noFill/>
            <a:miter lim="800000"/>
          </a:ln>
        </p:spPr>
        <p:txBody>
          <a:bodyPr wrap="square" lIns="45720" tIns="22860" rIns="45720" bIns="22860" anchor="ctr">
            <a:spAutoFit/>
          </a:bodyPr>
          <a:lstStyle/>
          <a:p>
            <a:pPr defTabSz="1087755"/>
            <a:r>
              <a:rPr lang="en-US" sz="1600" dirty="0" smtClean="0">
                <a:solidFill>
                  <a:schemeClr val="bg1">
                    <a:lumMod val="50000"/>
                  </a:schemeClr>
                </a:solidFill>
                <a:latin typeface="Open Sans Semibold" pitchFamily="34" charset="0"/>
                <a:ea typeface="Open Sans Semibold" pitchFamily="34" charset="0"/>
                <a:cs typeface="Open Sans Semibold" pitchFamily="34" charset="0"/>
              </a:rPr>
              <a:t>Beijing Neighborhoods look like below:</a:t>
            </a:r>
          </a:p>
        </p:txBody>
      </p:sp>
      <p:pic>
        <p:nvPicPr>
          <p:cNvPr id="21" name="图片 20"/>
          <p:cNvPicPr/>
          <p:nvPr/>
        </p:nvPicPr>
        <p:blipFill>
          <a:blip r:embed="rId3"/>
          <a:stretch>
            <a:fillRect/>
          </a:stretch>
        </p:blipFill>
        <p:spPr>
          <a:xfrm>
            <a:off x="1547664" y="1419622"/>
            <a:ext cx="5486400" cy="3038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ppt_x"/>
                                          </p:val>
                                        </p:tav>
                                        <p:tav tm="100000">
                                          <p:val>
                                            <p:strVal val="#ppt_x"/>
                                          </p:val>
                                        </p:tav>
                                      </p:tavLst>
                                    </p:anim>
                                    <p:anim calcmode="lin" valueType="num">
                                      <p:cBhvr additive="base">
                                        <p:cTn id="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Methodology</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Data </a:t>
            </a:r>
            <a:r>
              <a:rPr lang="en-US" b="1" dirty="0" smtClean="0">
                <a:solidFill>
                  <a:srgbClr val="4BACC6"/>
                </a:solidFill>
                <a:latin typeface="Open Sans" panose="020B0606030504020204" pitchFamily="34" charset="0"/>
                <a:ea typeface="Open Sans" panose="020B0606030504020204" pitchFamily="34" charset="0"/>
                <a:cs typeface="Open Sans" panose="020B0606030504020204" pitchFamily="34" charset="0"/>
              </a:rPr>
              <a:t>Analysis</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1403648" y="1299706"/>
            <a:ext cx="5976664" cy="2262158"/>
          </a:xfrm>
          <a:prstGeom prst="rect">
            <a:avLst/>
          </a:prstGeom>
          <a:noFill/>
          <a:ln w="9525">
            <a:noFill/>
            <a:miter lim="800000"/>
          </a:ln>
        </p:spPr>
        <p:txBody>
          <a:bodyPr wrap="square" lIns="45720" tIns="22860" rIns="45720" bIns="22860">
            <a:spAutoFit/>
          </a:bodyPr>
          <a:lstStyle/>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1.We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are going to cluster and analyze the data using k-means clustering</a:t>
            </a:r>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a:p>
            <a:pPr defTabSz="1087755"/>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2.We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are analyzing the “shopping mall” data and we will filter the “shopping mall” as the venue category for the community</a:t>
            </a:r>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a:p>
            <a:pPr defTabSz="1087755"/>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3.Clustering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was performed using the k-means class algorithm. This is one of the convenient and popular unsupervised machine learning algorithms that are especially suitable for this project</a:t>
            </a:r>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a:p>
            <a:pPr defTabSz="1087755"/>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4.The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community is divided into 4 clusters based on the frequency of the “shopping mall</a:t>
            </a:r>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a:p>
            <a:pPr defTabSz="1087755"/>
            <a:endPar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defTabSz="1087755"/>
            <a:r>
              <a:rPr lang="en-US" sz="12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5.Select </a:t>
            </a:r>
            <a:r>
              <a:rPr lang="en-US" sz="12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 region with the most suitable mall density to open a new shopping mall (at least as a candidate).</a:t>
            </a:r>
          </a:p>
        </p:txBody>
      </p:sp>
    </p:spTree>
    <p:extLst>
      <p:ext uri="{BB962C8B-B14F-4D97-AF65-F5344CB8AC3E}">
        <p14:creationId xmlns:p14="http://schemas.microsoft.com/office/powerpoint/2010/main" val="8999229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Results</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K-Means Clustering</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194371"/>
            <a:ext cx="5976664" cy="384721"/>
          </a:xfrm>
          <a:prstGeom prst="rect">
            <a:avLst/>
          </a:prstGeom>
          <a:noFill/>
          <a:ln w="9525">
            <a:noFill/>
            <a:miter lim="800000"/>
          </a:ln>
        </p:spPr>
        <p:txBody>
          <a:bodyPr wrap="square" lIns="45720" tIns="22860" rIns="45720" bIns="22860">
            <a:spAutoFit/>
          </a:bodyPr>
          <a:lstStyle/>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 K-Means clustering with 4 clusters have been performed</a:t>
            </a:r>
          </a:p>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Here is the data look like</a:t>
            </a:r>
            <a:endPar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图片 7"/>
          <p:cNvPicPr/>
          <p:nvPr/>
        </p:nvPicPr>
        <p:blipFill>
          <a:blip r:embed="rId3"/>
          <a:stretch>
            <a:fillRect/>
          </a:stretch>
        </p:blipFill>
        <p:spPr>
          <a:xfrm>
            <a:off x="2123728" y="1943706"/>
            <a:ext cx="4371975" cy="2190750"/>
          </a:xfrm>
          <a:prstGeom prst="rect">
            <a:avLst/>
          </a:prstGeom>
        </p:spPr>
      </p:pic>
      <p:sp>
        <p:nvSpPr>
          <p:cNvPr id="3" name="矩形 2"/>
          <p:cNvSpPr/>
          <p:nvPr/>
        </p:nvSpPr>
        <p:spPr>
          <a:xfrm>
            <a:off x="3835867" y="1491630"/>
            <a:ext cx="947695" cy="369332"/>
          </a:xfrm>
          <a:prstGeom prst="rect">
            <a:avLst/>
          </a:prstGeom>
        </p:spPr>
        <p:txBody>
          <a:bodyPr wrap="none">
            <a:spAutoFit/>
          </a:bodyPr>
          <a:lstStyle/>
          <a:p>
            <a:pPr defTabSz="1087755"/>
            <a:r>
              <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rPr>
              <a:t>Cluster 3</a:t>
            </a:r>
          </a:p>
        </p:txBody>
      </p:sp>
    </p:spTree>
    <p:extLst>
      <p:ext uri="{BB962C8B-B14F-4D97-AF65-F5344CB8AC3E}">
        <p14:creationId xmlns:p14="http://schemas.microsoft.com/office/powerpoint/2010/main" val="4123883520"/>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9147" y="291148"/>
            <a:ext cx="9170084" cy="538609"/>
          </a:xfrm>
          <a:prstGeom prst="rect">
            <a:avLst/>
          </a:prstGeom>
          <a:noFill/>
          <a:ln w="9525">
            <a:noFill/>
            <a:miter lim="800000"/>
          </a:ln>
        </p:spPr>
        <p:txBody>
          <a:bodyPr wrap="square" lIns="45720" tIns="22860" rIns="45720" bIns="22860">
            <a:spAutoFit/>
          </a:bodyPr>
          <a:lstStyle/>
          <a:p>
            <a:pPr defTabSz="1087755"/>
            <a:r>
              <a:rPr lang="en-CA" sz="3200" b="1" spc="-15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Results</a:t>
            </a:r>
            <a:endParaRPr lang="en-CA" sz="3200" b="1" spc="-150" dirty="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Box 10"/>
          <p:cNvSpPr txBox="1">
            <a:spLocks noChangeArrowheads="1"/>
          </p:cNvSpPr>
          <p:nvPr/>
        </p:nvSpPr>
        <p:spPr bwMode="auto">
          <a:xfrm>
            <a:off x="467544" y="679615"/>
            <a:ext cx="2808312" cy="514756"/>
          </a:xfrm>
          <a:prstGeom prst="rect">
            <a:avLst/>
          </a:prstGeom>
          <a:noFill/>
          <a:ln w="9525">
            <a:noFill/>
            <a:miter lim="800000"/>
          </a:ln>
        </p:spPr>
        <p:txBody>
          <a:bodyPr wrap="square" lIns="45720" tIns="22860" rIns="45720" bIns="22860">
            <a:spAutoFit/>
          </a:bodyPr>
          <a:lstStyle/>
          <a:p>
            <a:pPr defTabSz="1087755">
              <a:lnSpc>
                <a:spcPct val="200000"/>
              </a:lnSpc>
            </a:pPr>
            <a:r>
              <a:rPr lang="en-US" b="1" dirty="0">
                <a:solidFill>
                  <a:srgbClr val="4BACC6"/>
                </a:solidFill>
                <a:latin typeface="Open Sans" panose="020B0606030504020204" pitchFamily="34" charset="0"/>
                <a:ea typeface="Open Sans" panose="020B0606030504020204" pitchFamily="34" charset="0"/>
                <a:cs typeface="Open Sans" panose="020B0606030504020204" pitchFamily="34" charset="0"/>
              </a:rPr>
              <a:t>K-Means Clustering</a:t>
            </a:r>
            <a:endParaRPr lang="en-US"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 Box 10"/>
          <p:cNvSpPr txBox="1">
            <a:spLocks noChangeArrowheads="1"/>
          </p:cNvSpPr>
          <p:nvPr/>
        </p:nvSpPr>
        <p:spPr bwMode="auto">
          <a:xfrm>
            <a:off x="467544" y="1194371"/>
            <a:ext cx="5976664" cy="384721"/>
          </a:xfrm>
          <a:prstGeom prst="rect">
            <a:avLst/>
          </a:prstGeom>
          <a:noFill/>
          <a:ln w="9525">
            <a:noFill/>
            <a:miter lim="800000"/>
          </a:ln>
        </p:spPr>
        <p:txBody>
          <a:bodyPr wrap="square" lIns="45720" tIns="22860" rIns="45720" bIns="22860">
            <a:spAutoFit/>
          </a:bodyPr>
          <a:lstStyle/>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 K-Means clustering with 4 clusters have been performed</a:t>
            </a:r>
          </a:p>
          <a:p>
            <a:pPr defTabSz="1087755"/>
            <a:r>
              <a:rPr lang="en-US" sz="11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Here is the data look like</a:t>
            </a:r>
            <a:endParaRPr lang="en-US" sz="11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矩形 2"/>
          <p:cNvSpPr/>
          <p:nvPr/>
        </p:nvSpPr>
        <p:spPr>
          <a:xfrm>
            <a:off x="3835867" y="1491630"/>
            <a:ext cx="947695" cy="369332"/>
          </a:xfrm>
          <a:prstGeom prst="rect">
            <a:avLst/>
          </a:prstGeom>
        </p:spPr>
        <p:txBody>
          <a:bodyPr wrap="none">
            <a:spAutoFit/>
          </a:bodyPr>
          <a:lstStyle/>
          <a:p>
            <a:pPr defTabSz="1087755"/>
            <a:r>
              <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rPr>
              <a:t>Cluster </a:t>
            </a:r>
            <a:r>
              <a:rPr lang="en-US" b="1" dirty="0" smtClean="0">
                <a:solidFill>
                  <a:srgbClr val="45C1A4"/>
                </a:solidFill>
                <a:latin typeface="Open Sans" panose="020B0606030504020204" pitchFamily="34" charset="0"/>
                <a:ea typeface="Open Sans" panose="020B0606030504020204" pitchFamily="34" charset="0"/>
                <a:cs typeface="Open Sans" panose="020B0606030504020204" pitchFamily="34" charset="0"/>
              </a:rPr>
              <a:t>2</a:t>
            </a:r>
            <a:endParaRPr lang="en-US" b="1" dirty="0">
              <a:solidFill>
                <a:srgbClr val="45C1A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图片 8"/>
          <p:cNvPicPr/>
          <p:nvPr/>
        </p:nvPicPr>
        <p:blipFill>
          <a:blip r:embed="rId3"/>
          <a:stretch>
            <a:fillRect/>
          </a:stretch>
        </p:blipFill>
        <p:spPr>
          <a:xfrm>
            <a:off x="1828451" y="1861741"/>
            <a:ext cx="4962525" cy="2871028"/>
          </a:xfrm>
          <a:prstGeom prst="rect">
            <a:avLst/>
          </a:prstGeom>
        </p:spPr>
      </p:pic>
    </p:spTree>
    <p:extLst>
      <p:ext uri="{BB962C8B-B14F-4D97-AF65-F5344CB8AC3E}">
        <p14:creationId xmlns:p14="http://schemas.microsoft.com/office/powerpoint/2010/main" val="2380399166"/>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200" fill="hold"/>
                                        <p:tgtEl>
                                          <p:spTgt spid="5"/>
                                        </p:tgtEl>
                                        <p:attrNameLst>
                                          <p:attrName>ppt_x</p:attrName>
                                        </p:attrNameLst>
                                      </p:cBhvr>
                                      <p:tavLst>
                                        <p:tav tm="0">
                                          <p:val>
                                            <p:strVal val="#ppt_x"/>
                                          </p:val>
                                        </p:tav>
                                        <p:tav tm="100000">
                                          <p:val>
                                            <p:strVal val="#ppt_x"/>
                                          </p:val>
                                        </p:tav>
                                      </p:tavLst>
                                    </p:anim>
                                    <p:anim calcmode="lin" valueType="num">
                                      <p:cBhvr additive="base">
                                        <p:cTn id="25" dur="2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200"/>
                            </p:stCondLst>
                            <p:childTnLst>
                              <p:par>
                                <p:cTn id="27" presetID="2" presetClass="entr" presetSubtype="4"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50" fill="hold"/>
                                        <p:tgtEl>
                                          <p:spTgt spid="20"/>
                                        </p:tgtEl>
                                        <p:attrNameLst>
                                          <p:attrName>ppt_x</p:attrName>
                                        </p:attrNameLst>
                                      </p:cBhvr>
                                      <p:tavLst>
                                        <p:tav tm="0">
                                          <p:val>
                                            <p:strVal val="#ppt_x"/>
                                          </p:val>
                                        </p:tav>
                                        <p:tav tm="100000">
                                          <p:val>
                                            <p:strVal val="#ppt_x"/>
                                          </p:val>
                                        </p:tav>
                                      </p:tavLst>
                                    </p:anim>
                                    <p:anim calcmode="lin" valueType="num">
                                      <p:cBhvr additive="base">
                                        <p:cTn id="30" dur="2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1184</Words>
  <Application>Microsoft Office PowerPoint</Application>
  <PresentationFormat>全屏显示(16:9)</PresentationFormat>
  <Paragraphs>97</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Open Sans</vt:lpstr>
      <vt:lpstr>Open Sans Light</vt:lpstr>
      <vt:lpstr>Open Sans Semibold</vt:lpstr>
      <vt:lpstr>宋体</vt:lpstr>
      <vt:lpstr>Arial</vt:lpstr>
      <vt:lpstr>Calibri</vt:lpstr>
      <vt:lpstr>Symbol</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徐 爱惜</cp:lastModifiedBy>
  <cp:revision>622</cp:revision>
  <dcterms:created xsi:type="dcterms:W3CDTF">2014-02-01T22:43:00Z</dcterms:created>
  <dcterms:modified xsi:type="dcterms:W3CDTF">2019-09-04T13:18:16Z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