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D7A06-885B-470D-BFF5-061C2299B780}" v="19" dt="2024-06-05T10:27:50.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E7FBF-E98B-4E65-B025-F4C1ADF1F52B}"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7BF8E-5FF5-4269-A215-8EFE807A84CC}" type="slidenum">
              <a:rPr lang="en-IN" smtClean="0"/>
              <a:t>‹#›</a:t>
            </a:fld>
            <a:endParaRPr lang="en-IN"/>
          </a:p>
        </p:txBody>
      </p:sp>
    </p:spTree>
    <p:extLst>
      <p:ext uri="{BB962C8B-B14F-4D97-AF65-F5344CB8AC3E}">
        <p14:creationId xmlns:p14="http://schemas.microsoft.com/office/powerpoint/2010/main" val="213906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7BF8E-5FF5-4269-A215-8EFE807A84CC}" type="slidenum">
              <a:rPr lang="en-IN" smtClean="0"/>
              <a:t>4</a:t>
            </a:fld>
            <a:endParaRPr lang="en-IN"/>
          </a:p>
        </p:txBody>
      </p:sp>
    </p:spTree>
    <p:extLst>
      <p:ext uri="{BB962C8B-B14F-4D97-AF65-F5344CB8AC3E}">
        <p14:creationId xmlns:p14="http://schemas.microsoft.com/office/powerpoint/2010/main" val="132460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44C0B2-2F11-4250-8E15-DC88CC410E08}" type="datetimeFigureOut">
              <a:rPr lang="en-IN" smtClean="0"/>
              <a:t>05-06-2024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D5A784E-BA8D-4D99-A160-C621A4A9A92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95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4C0B2-2F11-4250-8E15-DC88CC410E08}"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A784E-BA8D-4D99-A160-C621A4A9A92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930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4C0B2-2F11-4250-8E15-DC88CC410E08}"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A784E-BA8D-4D99-A160-C621A4A9A92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46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4C0B2-2F11-4250-8E15-DC88CC410E08}"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A784E-BA8D-4D99-A160-C621A4A9A92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38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4C0B2-2F11-4250-8E15-DC88CC410E08}"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A784E-BA8D-4D99-A160-C621A4A9A92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58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4C0B2-2F11-4250-8E15-DC88CC410E08}"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A784E-BA8D-4D99-A160-C621A4A9A92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0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4C0B2-2F11-4250-8E15-DC88CC410E08}"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A784E-BA8D-4D99-A160-C621A4A9A92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557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4C0B2-2F11-4250-8E15-DC88CC410E08}"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A784E-BA8D-4D99-A160-C621A4A9A92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91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4C0B2-2F11-4250-8E15-DC88CC410E08}" type="datetimeFigureOut">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A784E-BA8D-4D99-A160-C621A4A9A923}" type="slidenum">
              <a:rPr lang="en-IN" smtClean="0"/>
              <a:t>‹#›</a:t>
            </a:fld>
            <a:endParaRPr lang="en-IN"/>
          </a:p>
        </p:txBody>
      </p:sp>
    </p:spTree>
    <p:extLst>
      <p:ext uri="{BB962C8B-B14F-4D97-AF65-F5344CB8AC3E}">
        <p14:creationId xmlns:p14="http://schemas.microsoft.com/office/powerpoint/2010/main" val="129122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4C0B2-2F11-4250-8E15-DC88CC410E08}"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A784E-BA8D-4D99-A160-C621A4A9A92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6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44C0B2-2F11-4250-8E15-DC88CC410E08}" type="datetimeFigureOut">
              <a:rPr lang="en-IN" smtClean="0"/>
              <a:t>05-06-2024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D5A784E-BA8D-4D99-A160-C621A4A9A92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888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44C0B2-2F11-4250-8E15-DC88CC410E08}" type="datetimeFigureOut">
              <a:rPr lang="en-IN" smtClean="0"/>
              <a:t>05-06-2024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5A784E-BA8D-4D99-A160-C621A4A9A92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12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A102-B94B-3F5F-0891-EEC4AF050B38}"/>
              </a:ext>
            </a:extLst>
          </p:cNvPr>
          <p:cNvSpPr>
            <a:spLocks noGrp="1"/>
          </p:cNvSpPr>
          <p:nvPr>
            <p:ph type="ctrTitle"/>
          </p:nvPr>
        </p:nvSpPr>
        <p:spPr/>
        <p:txBody>
          <a:bodyPr>
            <a:normAutofit/>
          </a:bodyPr>
          <a:lstStyle/>
          <a:p>
            <a:r>
              <a:rPr lang="en-US" sz="4800" cap="none" dirty="0"/>
              <a:t>Predicting Patient Survival: A Data-driven Analysis</a:t>
            </a:r>
            <a:endParaRPr lang="en-IN" sz="4800" cap="none" dirty="0"/>
          </a:p>
        </p:txBody>
      </p:sp>
      <p:sp>
        <p:nvSpPr>
          <p:cNvPr id="3" name="Subtitle 2">
            <a:extLst>
              <a:ext uri="{FF2B5EF4-FFF2-40B4-BE49-F238E27FC236}">
                <a16:creationId xmlns:a16="http://schemas.microsoft.com/office/drawing/2014/main" id="{B594B71E-24E1-DA27-1673-2E378946C16F}"/>
              </a:ext>
            </a:extLst>
          </p:cNvPr>
          <p:cNvSpPr>
            <a:spLocks noGrp="1"/>
          </p:cNvSpPr>
          <p:nvPr>
            <p:ph type="subTitle" idx="1"/>
          </p:nvPr>
        </p:nvSpPr>
        <p:spPr/>
        <p:txBody>
          <a:bodyPr/>
          <a:lstStyle/>
          <a:p>
            <a:r>
              <a:rPr lang="en-IN" dirty="0"/>
              <a:t>- Based on European Cancer data Survival Dataset</a:t>
            </a:r>
          </a:p>
        </p:txBody>
      </p:sp>
    </p:spTree>
    <p:extLst>
      <p:ext uri="{BB962C8B-B14F-4D97-AF65-F5344CB8AC3E}">
        <p14:creationId xmlns:p14="http://schemas.microsoft.com/office/powerpoint/2010/main" val="175877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A31-C58F-B8D5-E50A-17D4B9A0DE26}"/>
              </a:ext>
            </a:extLst>
          </p:cNvPr>
          <p:cNvSpPr>
            <a:spLocks noGrp="1"/>
          </p:cNvSpPr>
          <p:nvPr>
            <p:ph type="title"/>
          </p:nvPr>
        </p:nvSpPr>
        <p:spPr/>
        <p:txBody>
          <a:bodyPr/>
          <a:lstStyle/>
          <a:p>
            <a:r>
              <a:rPr lang="en-IN" cap="none" dirty="0"/>
              <a:t>Insights found out during EDA Analysis:</a:t>
            </a:r>
            <a:endParaRPr lang="en-IN" dirty="0"/>
          </a:p>
        </p:txBody>
      </p:sp>
      <p:sp>
        <p:nvSpPr>
          <p:cNvPr id="3" name="Content Placeholder 2">
            <a:extLst>
              <a:ext uri="{FF2B5EF4-FFF2-40B4-BE49-F238E27FC236}">
                <a16:creationId xmlns:a16="http://schemas.microsoft.com/office/drawing/2014/main" id="{D74AE4BE-0D1B-9EE2-78B2-F2B06C3481B0}"/>
              </a:ext>
            </a:extLst>
          </p:cNvPr>
          <p:cNvSpPr>
            <a:spLocks noGrp="1"/>
          </p:cNvSpPr>
          <p:nvPr>
            <p:ph idx="1"/>
          </p:nvPr>
        </p:nvSpPr>
        <p:spPr/>
        <p:txBody>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While plotting the </a:t>
            </a:r>
            <a:r>
              <a:rPr lang="en-IN" sz="2000" b="1" dirty="0">
                <a:latin typeface="Arial" panose="020B0604020202020204" pitchFamily="34" charset="0"/>
              </a:rPr>
              <a:t>Survival Status </a:t>
            </a:r>
            <a:r>
              <a:rPr kumimoji="0" lang="en-US" altLang="en-US" sz="2000" b="1" i="0" u="none" strike="noStrike" cap="none" normalizeH="0" baseline="0" dirty="0">
                <a:ln>
                  <a:noFill/>
                </a:ln>
                <a:solidFill>
                  <a:schemeClr val="tx1"/>
                </a:solidFill>
                <a:effectLst/>
                <a:latin typeface="Arial" panose="020B0604020202020204" pitchFamily="34" charset="0"/>
              </a:rPr>
              <a:t>against factors (Features in a dataset) like </a:t>
            </a:r>
            <a:r>
              <a:rPr lang="en-US" altLang="en-US" b="1" dirty="0">
                <a:latin typeface="Arial" panose="020B0604020202020204" pitchFamily="34" charset="0"/>
              </a:rPr>
              <a:t>Asthma</a:t>
            </a:r>
            <a:r>
              <a:rPr kumimoji="0" lang="en-US" altLang="en-US" sz="2000" b="1" i="0" u="none" strike="noStrike" cap="none" normalizeH="0" baseline="0" dirty="0">
                <a:ln>
                  <a:noFill/>
                </a:ln>
                <a:solidFill>
                  <a:schemeClr val="tx1"/>
                </a:solidFill>
                <a:effectLst/>
                <a:latin typeface="Arial" panose="020B0604020202020204" pitchFamily="34" charset="0"/>
              </a:rPr>
              <a:t> we see the rate of Not Survived/Survived is</a:t>
            </a:r>
            <a:r>
              <a:rPr lang="en-US" altLang="en-US" b="1" dirty="0">
                <a:latin typeface="Arial" panose="020B0604020202020204" pitchFamily="34" charset="0"/>
              </a:rPr>
              <a:t> higher with people not having </a:t>
            </a:r>
            <a:r>
              <a:rPr lang="en-US" altLang="en-US" b="1" dirty="0" err="1">
                <a:latin typeface="Arial" panose="020B0604020202020204" pitchFamily="34" charset="0"/>
              </a:rPr>
              <a:t>Cirhossis</a:t>
            </a:r>
            <a:r>
              <a:rPr lang="en-US" altLang="en-US" b="1" dirty="0">
                <a:latin typeface="Arial" panose="020B0604020202020204" pitchFamily="34" charset="0"/>
              </a:rPr>
              <a:t> the those having </a:t>
            </a:r>
            <a:r>
              <a:rPr lang="en-US" altLang="en-US" b="1" dirty="0" err="1">
                <a:latin typeface="Arial" panose="020B0604020202020204" pitchFamily="34" charset="0"/>
              </a:rPr>
              <a:t>Cirhossis</a:t>
            </a:r>
            <a:r>
              <a:rPr kumimoji="0" lang="en-US" altLang="en-US" sz="2000" b="1" i="0" u="none" strike="noStrike" cap="none" normalizeH="0" baseline="0" dirty="0">
                <a:ln>
                  <a:noFill/>
                </a:ln>
                <a:solidFill>
                  <a:schemeClr val="tx1"/>
                </a:solidFill>
                <a:effectLst/>
                <a:latin typeface="Arial" panose="020B0604020202020204" pitchFamily="34" charset="0"/>
              </a:rPr>
              <a:t>.</a:t>
            </a:r>
            <a:endParaRPr lang="en-IN" dirty="0"/>
          </a:p>
        </p:txBody>
      </p:sp>
      <p:pic>
        <p:nvPicPr>
          <p:cNvPr id="6" name="Picture 5">
            <a:extLst>
              <a:ext uri="{FF2B5EF4-FFF2-40B4-BE49-F238E27FC236}">
                <a16:creationId xmlns:a16="http://schemas.microsoft.com/office/drawing/2014/main" id="{E147BF1E-1C7D-401F-A9E8-817D6BD984EB}"/>
              </a:ext>
            </a:extLst>
          </p:cNvPr>
          <p:cNvPicPr>
            <a:picLocks noChangeAspect="1"/>
          </p:cNvPicPr>
          <p:nvPr/>
        </p:nvPicPr>
        <p:blipFill>
          <a:blip r:embed="rId2"/>
          <a:stretch>
            <a:fillRect/>
          </a:stretch>
        </p:blipFill>
        <p:spPr>
          <a:xfrm>
            <a:off x="2662237" y="3195484"/>
            <a:ext cx="6867525" cy="2857997"/>
          </a:xfrm>
          <a:prstGeom prst="rect">
            <a:avLst/>
          </a:prstGeom>
        </p:spPr>
      </p:pic>
    </p:spTree>
    <p:extLst>
      <p:ext uri="{BB962C8B-B14F-4D97-AF65-F5344CB8AC3E}">
        <p14:creationId xmlns:p14="http://schemas.microsoft.com/office/powerpoint/2010/main" val="21090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A31-C58F-B8D5-E50A-17D4B9A0DE26}"/>
              </a:ext>
            </a:extLst>
          </p:cNvPr>
          <p:cNvSpPr>
            <a:spLocks noGrp="1"/>
          </p:cNvSpPr>
          <p:nvPr>
            <p:ph type="title"/>
          </p:nvPr>
        </p:nvSpPr>
        <p:spPr/>
        <p:txBody>
          <a:bodyPr/>
          <a:lstStyle/>
          <a:p>
            <a:r>
              <a:rPr lang="en-IN" cap="none" dirty="0"/>
              <a:t>Insights found out during EDA Analysis:</a:t>
            </a:r>
            <a:endParaRPr lang="en-IN" dirty="0"/>
          </a:p>
        </p:txBody>
      </p:sp>
      <p:sp>
        <p:nvSpPr>
          <p:cNvPr id="3" name="Content Placeholder 2">
            <a:extLst>
              <a:ext uri="{FF2B5EF4-FFF2-40B4-BE49-F238E27FC236}">
                <a16:creationId xmlns:a16="http://schemas.microsoft.com/office/drawing/2014/main" id="{D74AE4BE-0D1B-9EE2-78B2-F2B06C3481B0}"/>
              </a:ext>
            </a:extLst>
          </p:cNvPr>
          <p:cNvSpPr>
            <a:spLocks noGrp="1"/>
          </p:cNvSpPr>
          <p:nvPr>
            <p:ph idx="1"/>
          </p:nvPr>
        </p:nvSpPr>
        <p:spPr/>
        <p:txBody>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While plotting the </a:t>
            </a:r>
            <a:r>
              <a:rPr lang="en-IN" sz="2000" b="1" dirty="0">
                <a:latin typeface="Arial" panose="020B0604020202020204" pitchFamily="34" charset="0"/>
              </a:rPr>
              <a:t>Survival Status </a:t>
            </a:r>
            <a:r>
              <a:rPr kumimoji="0" lang="en-US" altLang="en-US" sz="2000" b="1" i="0" u="none" strike="noStrike" cap="none" normalizeH="0" baseline="0" dirty="0">
                <a:ln>
                  <a:noFill/>
                </a:ln>
                <a:solidFill>
                  <a:schemeClr val="tx1"/>
                </a:solidFill>
                <a:effectLst/>
                <a:latin typeface="Arial" panose="020B0604020202020204" pitchFamily="34" charset="0"/>
              </a:rPr>
              <a:t>against factors (Features in a dataset) like </a:t>
            </a:r>
            <a:r>
              <a:rPr lang="en-US" altLang="en-US" b="1" dirty="0" err="1">
                <a:latin typeface="Arial" panose="020B0604020202020204" pitchFamily="34" charset="0"/>
              </a:rPr>
              <a:t>Cirhossis</a:t>
            </a:r>
            <a:r>
              <a:rPr kumimoji="0" lang="en-US" altLang="en-US" sz="2000" b="1" i="0" u="none" strike="noStrike" cap="none" normalizeH="0" baseline="0" dirty="0">
                <a:ln>
                  <a:noFill/>
                </a:ln>
                <a:solidFill>
                  <a:schemeClr val="tx1"/>
                </a:solidFill>
                <a:effectLst/>
                <a:latin typeface="Arial" panose="020B0604020202020204" pitchFamily="34" charset="0"/>
              </a:rPr>
              <a:t> we see the rate of Not Survived/Survived is</a:t>
            </a:r>
            <a:r>
              <a:rPr lang="en-US" altLang="en-US" b="1" dirty="0">
                <a:latin typeface="Arial" panose="020B0604020202020204" pitchFamily="34" charset="0"/>
              </a:rPr>
              <a:t> higher with people not having </a:t>
            </a:r>
            <a:r>
              <a:rPr lang="en-US" altLang="en-US" b="1" dirty="0" err="1">
                <a:latin typeface="Arial" panose="020B0604020202020204" pitchFamily="34" charset="0"/>
              </a:rPr>
              <a:t>Cirhossis</a:t>
            </a:r>
            <a:r>
              <a:rPr lang="en-US" altLang="en-US" b="1" dirty="0">
                <a:latin typeface="Arial" panose="020B0604020202020204" pitchFamily="34" charset="0"/>
              </a:rPr>
              <a:t> the those having </a:t>
            </a:r>
            <a:r>
              <a:rPr lang="en-US" altLang="en-US" b="1" dirty="0" err="1">
                <a:latin typeface="Arial" panose="020B0604020202020204" pitchFamily="34" charset="0"/>
              </a:rPr>
              <a:t>Cirhossis</a:t>
            </a:r>
            <a:r>
              <a:rPr kumimoji="0" lang="en-US" altLang="en-US" sz="2000" b="1" i="0" u="none" strike="noStrike" cap="none" normalizeH="0" baseline="0" dirty="0">
                <a:ln>
                  <a:noFill/>
                </a:ln>
                <a:solidFill>
                  <a:schemeClr val="tx1"/>
                </a:solidFill>
                <a:effectLst/>
                <a:latin typeface="Arial" panose="020B0604020202020204" pitchFamily="34" charset="0"/>
              </a:rPr>
              <a:t>.</a:t>
            </a:r>
            <a:endParaRPr lang="en-IN" dirty="0"/>
          </a:p>
        </p:txBody>
      </p:sp>
      <p:pic>
        <p:nvPicPr>
          <p:cNvPr id="6" name="Picture 5">
            <a:extLst>
              <a:ext uri="{FF2B5EF4-FFF2-40B4-BE49-F238E27FC236}">
                <a16:creationId xmlns:a16="http://schemas.microsoft.com/office/drawing/2014/main" id="{E147BF1E-1C7D-401F-A9E8-817D6BD984EB}"/>
              </a:ext>
            </a:extLst>
          </p:cNvPr>
          <p:cNvPicPr>
            <a:picLocks noChangeAspect="1"/>
          </p:cNvPicPr>
          <p:nvPr/>
        </p:nvPicPr>
        <p:blipFill>
          <a:blip r:embed="rId2"/>
          <a:stretch>
            <a:fillRect/>
          </a:stretch>
        </p:blipFill>
        <p:spPr>
          <a:xfrm>
            <a:off x="2662237" y="3195484"/>
            <a:ext cx="6867525" cy="2857997"/>
          </a:xfrm>
          <a:prstGeom prst="rect">
            <a:avLst/>
          </a:prstGeom>
        </p:spPr>
      </p:pic>
    </p:spTree>
    <p:extLst>
      <p:ext uri="{BB962C8B-B14F-4D97-AF65-F5344CB8AC3E}">
        <p14:creationId xmlns:p14="http://schemas.microsoft.com/office/powerpoint/2010/main" val="59200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A31-C58F-B8D5-E50A-17D4B9A0DE26}"/>
              </a:ext>
            </a:extLst>
          </p:cNvPr>
          <p:cNvSpPr>
            <a:spLocks noGrp="1"/>
          </p:cNvSpPr>
          <p:nvPr>
            <p:ph type="title"/>
          </p:nvPr>
        </p:nvSpPr>
        <p:spPr/>
        <p:txBody>
          <a:bodyPr/>
          <a:lstStyle/>
          <a:p>
            <a:r>
              <a:rPr lang="en-IN" cap="none" dirty="0"/>
              <a:t>Insights found out during EDA Analysis:</a:t>
            </a:r>
            <a:endParaRPr lang="en-IN" dirty="0"/>
          </a:p>
        </p:txBody>
      </p:sp>
      <p:sp>
        <p:nvSpPr>
          <p:cNvPr id="3" name="Content Placeholder 2">
            <a:extLst>
              <a:ext uri="{FF2B5EF4-FFF2-40B4-BE49-F238E27FC236}">
                <a16:creationId xmlns:a16="http://schemas.microsoft.com/office/drawing/2014/main" id="{D74AE4BE-0D1B-9EE2-78B2-F2B06C3481B0}"/>
              </a:ext>
            </a:extLst>
          </p:cNvPr>
          <p:cNvSpPr>
            <a:spLocks noGrp="1"/>
          </p:cNvSpPr>
          <p:nvPr>
            <p:ph idx="1"/>
          </p:nvPr>
        </p:nvSpPr>
        <p:spPr/>
        <p:txBody>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While plotting the </a:t>
            </a:r>
            <a:r>
              <a:rPr lang="en-IN" sz="2000" b="1" dirty="0">
                <a:latin typeface="Arial" panose="020B0604020202020204" pitchFamily="34" charset="0"/>
              </a:rPr>
              <a:t>Survival Status </a:t>
            </a:r>
            <a:r>
              <a:rPr kumimoji="0" lang="en-US" altLang="en-US" sz="2000" b="1" i="0" u="none" strike="noStrike" cap="none" normalizeH="0" baseline="0" dirty="0">
                <a:ln>
                  <a:noFill/>
                </a:ln>
                <a:solidFill>
                  <a:schemeClr val="tx1"/>
                </a:solidFill>
                <a:effectLst/>
                <a:latin typeface="Arial" panose="020B0604020202020204" pitchFamily="34" charset="0"/>
              </a:rPr>
              <a:t>against factors (Features in a dataset) like </a:t>
            </a:r>
            <a:r>
              <a:rPr lang="en-US" altLang="en-US" b="1" dirty="0">
                <a:latin typeface="Arial" panose="020B0604020202020204" pitchFamily="34" charset="0"/>
              </a:rPr>
              <a:t>Other Cancer</a:t>
            </a:r>
            <a:r>
              <a:rPr kumimoji="0" lang="en-US" altLang="en-US" sz="2000" b="1" i="0" u="none" strike="noStrike" cap="none" normalizeH="0" baseline="0" dirty="0">
                <a:ln>
                  <a:noFill/>
                </a:ln>
                <a:solidFill>
                  <a:schemeClr val="tx1"/>
                </a:solidFill>
                <a:effectLst/>
                <a:latin typeface="Arial" panose="020B0604020202020204" pitchFamily="34" charset="0"/>
              </a:rPr>
              <a:t> we see the rate of Not Survived/Survived is</a:t>
            </a:r>
            <a:r>
              <a:rPr lang="en-US" altLang="en-US" b="1" dirty="0">
                <a:latin typeface="Arial" panose="020B0604020202020204" pitchFamily="34" charset="0"/>
              </a:rPr>
              <a:t> higher with people not having Other Cancer Status the those having Other Cancer Status </a:t>
            </a:r>
            <a:r>
              <a:rPr kumimoji="0" lang="en-US" altLang="en-US" sz="2000" b="1" i="0" u="none" strike="noStrike" cap="none" normalizeH="0" baseline="0" dirty="0">
                <a:ln>
                  <a:noFill/>
                </a:ln>
                <a:solidFill>
                  <a:schemeClr val="tx1"/>
                </a:solidFill>
                <a:effectLst/>
                <a:latin typeface="Arial" panose="020B0604020202020204" pitchFamily="34" charset="0"/>
              </a:rPr>
              <a:t>.</a:t>
            </a:r>
            <a:endParaRPr lang="en-IN" dirty="0"/>
          </a:p>
        </p:txBody>
      </p:sp>
      <p:pic>
        <p:nvPicPr>
          <p:cNvPr id="5" name="Picture 4">
            <a:extLst>
              <a:ext uri="{FF2B5EF4-FFF2-40B4-BE49-F238E27FC236}">
                <a16:creationId xmlns:a16="http://schemas.microsoft.com/office/drawing/2014/main" id="{3AA38269-3C15-AD7A-7FC3-E2C0E9E367A2}"/>
              </a:ext>
            </a:extLst>
          </p:cNvPr>
          <p:cNvPicPr>
            <a:picLocks noChangeAspect="1"/>
          </p:cNvPicPr>
          <p:nvPr/>
        </p:nvPicPr>
        <p:blipFill>
          <a:blip r:embed="rId2"/>
          <a:stretch>
            <a:fillRect/>
          </a:stretch>
        </p:blipFill>
        <p:spPr>
          <a:xfrm>
            <a:off x="2662237" y="3234813"/>
            <a:ext cx="6867525" cy="2799274"/>
          </a:xfrm>
          <a:prstGeom prst="rect">
            <a:avLst/>
          </a:prstGeom>
        </p:spPr>
      </p:pic>
    </p:spTree>
    <p:extLst>
      <p:ext uri="{BB962C8B-B14F-4D97-AF65-F5344CB8AC3E}">
        <p14:creationId xmlns:p14="http://schemas.microsoft.com/office/powerpoint/2010/main" val="75345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E4DE-075F-81BC-8FD3-3FDB436AFA18}"/>
              </a:ext>
            </a:extLst>
          </p:cNvPr>
          <p:cNvSpPr>
            <a:spLocks noGrp="1"/>
          </p:cNvSpPr>
          <p:nvPr>
            <p:ph type="title"/>
          </p:nvPr>
        </p:nvSpPr>
        <p:spPr/>
        <p:txBody>
          <a:bodyPr/>
          <a:lstStyle/>
          <a:p>
            <a:r>
              <a:rPr lang="en-IN" dirty="0"/>
              <a:t>ML </a:t>
            </a:r>
            <a:r>
              <a:rPr lang="en-IN" cap="none" dirty="0"/>
              <a:t>Model building </a:t>
            </a:r>
            <a:endParaRPr lang="en-IN" dirty="0"/>
          </a:p>
        </p:txBody>
      </p:sp>
      <p:sp>
        <p:nvSpPr>
          <p:cNvPr id="3" name="Content Placeholder 2">
            <a:extLst>
              <a:ext uri="{FF2B5EF4-FFF2-40B4-BE49-F238E27FC236}">
                <a16:creationId xmlns:a16="http://schemas.microsoft.com/office/drawing/2014/main" id="{1EA13463-12FB-C899-0B86-7A3D12A45EF1}"/>
              </a:ext>
            </a:extLst>
          </p:cNvPr>
          <p:cNvSpPr>
            <a:spLocks noGrp="1"/>
          </p:cNvSpPr>
          <p:nvPr>
            <p:ph idx="1"/>
          </p:nvPr>
        </p:nvSpPr>
        <p:spPr/>
        <p:txBody>
          <a:bodyPr/>
          <a:lstStyle/>
          <a:p>
            <a:pPr marL="0" indent="0">
              <a:buNone/>
            </a:pPr>
            <a:r>
              <a:rPr lang="en-US" b="1" dirty="0">
                <a:latin typeface="Arial" panose="020B0604020202020204" pitchFamily="34" charset="0"/>
              </a:rPr>
              <a:t>Considering the given features present in the dataset we can develop a ML model.</a:t>
            </a:r>
          </a:p>
          <a:p>
            <a:pPr marL="0" indent="0">
              <a:buNone/>
            </a:pPr>
            <a:r>
              <a:rPr lang="en-US" b="1" dirty="0">
                <a:latin typeface="Arial" panose="020B0604020202020204" pitchFamily="34" charset="0"/>
              </a:rPr>
              <a:t>The ML model can provide insights how well we can predict survival rates using available Patient info.</a:t>
            </a:r>
          </a:p>
          <a:p>
            <a:pPr marL="0" indent="0">
              <a:buNone/>
            </a:pPr>
            <a:r>
              <a:rPr lang="en-US" b="1" dirty="0">
                <a:latin typeface="Arial" panose="020B0604020202020204" pitchFamily="34" charset="0"/>
              </a:rPr>
              <a:t>The model developed provides an Accuracy of 78% to predict the survival rate.</a:t>
            </a:r>
            <a:endParaRPr lang="en-IN" dirty="0"/>
          </a:p>
        </p:txBody>
      </p:sp>
    </p:spTree>
    <p:extLst>
      <p:ext uri="{BB962C8B-B14F-4D97-AF65-F5344CB8AC3E}">
        <p14:creationId xmlns:p14="http://schemas.microsoft.com/office/powerpoint/2010/main" val="2756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A70D-E81F-B6CF-A08D-1A52581D3FC7}"/>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A6896601-E015-9A57-3359-A1B420DD43D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1202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E9CEF-CEAF-2951-856A-A098436AF180}"/>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65D7CAAC-9A44-B5FC-53FA-0EADE1B093F3}"/>
              </a:ext>
            </a:extLst>
          </p:cNvPr>
          <p:cNvSpPr>
            <a:spLocks noGrp="1"/>
          </p:cNvSpPr>
          <p:nvPr>
            <p:ph idx="1"/>
          </p:nvPr>
        </p:nvSpPr>
        <p:spPr/>
        <p:txBody>
          <a:bodyPr/>
          <a:lstStyle/>
          <a:p>
            <a:r>
              <a:rPr lang="en-US" dirty="0"/>
              <a:t>This name encapsulates the objective of predicting patient survival rates based on diagnosis and treatment outcomes in the EU region, which Is shown in focus in visual presentation and the analysis of data.</a:t>
            </a:r>
            <a:endParaRPr lang="en-IN" dirty="0"/>
          </a:p>
        </p:txBody>
      </p:sp>
    </p:spTree>
    <p:extLst>
      <p:ext uri="{BB962C8B-B14F-4D97-AF65-F5344CB8AC3E}">
        <p14:creationId xmlns:p14="http://schemas.microsoft.com/office/powerpoint/2010/main" val="410657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82E2-C1A9-9AA1-B110-525530670D6D}"/>
              </a:ext>
            </a:extLst>
          </p:cNvPr>
          <p:cNvSpPr>
            <a:spLocks noGrp="1"/>
          </p:cNvSpPr>
          <p:nvPr>
            <p:ph type="title"/>
          </p:nvPr>
        </p:nvSpPr>
        <p:spPr>
          <a:xfrm>
            <a:off x="1451579" y="804520"/>
            <a:ext cx="9603275" cy="699816"/>
          </a:xfrm>
        </p:spPr>
        <p:txBody>
          <a:bodyPr/>
          <a:lstStyle/>
          <a:p>
            <a:r>
              <a:rPr lang="en-IN" cap="none" dirty="0"/>
              <a:t>Sequence of analysis carried out on the provided dataset</a:t>
            </a:r>
          </a:p>
        </p:txBody>
      </p:sp>
      <p:sp>
        <p:nvSpPr>
          <p:cNvPr id="4" name="Rectangle 1">
            <a:extLst>
              <a:ext uri="{FF2B5EF4-FFF2-40B4-BE49-F238E27FC236}">
                <a16:creationId xmlns:a16="http://schemas.microsoft.com/office/drawing/2014/main" id="{715B7BC5-7481-4B96-650B-BB534A96B648}"/>
              </a:ext>
            </a:extLst>
          </p:cNvPr>
          <p:cNvSpPr>
            <a:spLocks noGrp="1" noChangeArrowheads="1"/>
          </p:cNvSpPr>
          <p:nvPr>
            <p:ph idx="1"/>
          </p:nvPr>
        </p:nvSpPr>
        <p:spPr bwMode="auto">
          <a:xfrm>
            <a:off x="1451579" y="1894379"/>
            <a:ext cx="913910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Describe the steps taken to clean the dataset (handling missing values,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Mention any transformations or encoding performed.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Showcase visualizations of key features (age distribution, survival rate by gender,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Interpret insights gained from the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Building: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pproach to model building (e.g., selecting algorithms, splitting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Present the chosen ML algorithm and evaluation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Results and Interpretation: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Discuss the performance of the ML model in predicting survival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935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82E2-C1A9-9AA1-B110-525530670D6D}"/>
              </a:ext>
            </a:extLst>
          </p:cNvPr>
          <p:cNvSpPr>
            <a:spLocks noGrp="1"/>
          </p:cNvSpPr>
          <p:nvPr>
            <p:ph type="title"/>
          </p:nvPr>
        </p:nvSpPr>
        <p:spPr>
          <a:xfrm>
            <a:off x="1451579" y="804520"/>
            <a:ext cx="9603275" cy="699816"/>
          </a:xfrm>
        </p:spPr>
        <p:txBody>
          <a:bodyPr/>
          <a:lstStyle/>
          <a:p>
            <a:r>
              <a:rPr lang="en-IN" cap="none" dirty="0"/>
              <a:t>Insights found out during EDA Analysis:</a:t>
            </a:r>
          </a:p>
        </p:txBody>
      </p:sp>
      <p:sp>
        <p:nvSpPr>
          <p:cNvPr id="4" name="Rectangle 1">
            <a:extLst>
              <a:ext uri="{FF2B5EF4-FFF2-40B4-BE49-F238E27FC236}">
                <a16:creationId xmlns:a16="http://schemas.microsoft.com/office/drawing/2014/main" id="{715B7BC5-7481-4B96-650B-BB534A96B648}"/>
              </a:ext>
            </a:extLst>
          </p:cNvPr>
          <p:cNvSpPr>
            <a:spLocks noGrp="1" noChangeArrowheads="1"/>
          </p:cNvSpPr>
          <p:nvPr>
            <p:ph idx="1"/>
          </p:nvPr>
        </p:nvSpPr>
        <p:spPr bwMode="auto">
          <a:xfrm>
            <a:off x="1451579" y="2274838"/>
            <a:ext cx="96032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The Highest range of Age group of People present in the data is between 45-70 age group and considering the survival rate is quite low for the same.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379DD3A-9B41-93C1-4B7C-88BE73FACF4D}"/>
              </a:ext>
            </a:extLst>
          </p:cNvPr>
          <p:cNvPicPr>
            <a:picLocks noChangeAspect="1"/>
          </p:cNvPicPr>
          <p:nvPr/>
        </p:nvPicPr>
        <p:blipFill>
          <a:blip r:embed="rId3"/>
          <a:stretch>
            <a:fillRect/>
          </a:stretch>
        </p:blipFill>
        <p:spPr>
          <a:xfrm>
            <a:off x="1451579" y="2992009"/>
            <a:ext cx="4408045" cy="3061471"/>
          </a:xfrm>
          <a:prstGeom prst="rect">
            <a:avLst/>
          </a:prstGeom>
        </p:spPr>
      </p:pic>
      <p:pic>
        <p:nvPicPr>
          <p:cNvPr id="11" name="Picture 10">
            <a:extLst>
              <a:ext uri="{FF2B5EF4-FFF2-40B4-BE49-F238E27FC236}">
                <a16:creationId xmlns:a16="http://schemas.microsoft.com/office/drawing/2014/main" id="{BDC6A146-E499-C4F9-64B1-08C4B6235B89}"/>
              </a:ext>
            </a:extLst>
          </p:cNvPr>
          <p:cNvPicPr>
            <a:picLocks noChangeAspect="1"/>
          </p:cNvPicPr>
          <p:nvPr/>
        </p:nvPicPr>
        <p:blipFill>
          <a:blip r:embed="rId4"/>
          <a:stretch>
            <a:fillRect/>
          </a:stretch>
        </p:blipFill>
        <p:spPr>
          <a:xfrm>
            <a:off x="5990254" y="2992009"/>
            <a:ext cx="5064600" cy="3061471"/>
          </a:xfrm>
          <a:prstGeom prst="rect">
            <a:avLst/>
          </a:prstGeom>
        </p:spPr>
      </p:pic>
    </p:spTree>
    <p:extLst>
      <p:ext uri="{BB962C8B-B14F-4D97-AF65-F5344CB8AC3E}">
        <p14:creationId xmlns:p14="http://schemas.microsoft.com/office/powerpoint/2010/main" val="78678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82E2-C1A9-9AA1-B110-525530670D6D}"/>
              </a:ext>
            </a:extLst>
          </p:cNvPr>
          <p:cNvSpPr>
            <a:spLocks noGrp="1"/>
          </p:cNvSpPr>
          <p:nvPr>
            <p:ph type="title"/>
          </p:nvPr>
        </p:nvSpPr>
        <p:spPr>
          <a:xfrm>
            <a:off x="1451579" y="804520"/>
            <a:ext cx="9603275" cy="699816"/>
          </a:xfrm>
        </p:spPr>
        <p:txBody>
          <a:bodyPr/>
          <a:lstStyle/>
          <a:p>
            <a:r>
              <a:rPr lang="en-IN" cap="none" dirty="0"/>
              <a:t>Insights found out during EDA Analysis:</a:t>
            </a:r>
          </a:p>
        </p:txBody>
      </p:sp>
      <p:sp>
        <p:nvSpPr>
          <p:cNvPr id="4" name="Rectangle 1">
            <a:extLst>
              <a:ext uri="{FF2B5EF4-FFF2-40B4-BE49-F238E27FC236}">
                <a16:creationId xmlns:a16="http://schemas.microsoft.com/office/drawing/2014/main" id="{715B7BC5-7481-4B96-650B-BB534A96B648}"/>
              </a:ext>
            </a:extLst>
          </p:cNvPr>
          <p:cNvSpPr>
            <a:spLocks noGrp="1" noChangeArrowheads="1"/>
          </p:cNvSpPr>
          <p:nvPr>
            <p:ph idx="1"/>
          </p:nvPr>
        </p:nvSpPr>
        <p:spPr bwMode="auto">
          <a:xfrm>
            <a:off x="1451579" y="1997839"/>
            <a:ext cx="9603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While plotting the </a:t>
            </a:r>
            <a:r>
              <a:rPr lang="en-IN" sz="1800" b="1" dirty="0">
                <a:latin typeface="Arial" panose="020B0604020202020204" pitchFamily="34" charset="0"/>
              </a:rPr>
              <a:t>Survival Status </a:t>
            </a:r>
            <a:r>
              <a:rPr kumimoji="0" lang="en-US" altLang="en-US" sz="1800" b="1" i="0" u="none" strike="noStrike" cap="none" normalizeH="0" baseline="0" dirty="0">
                <a:ln>
                  <a:noFill/>
                </a:ln>
                <a:solidFill>
                  <a:schemeClr val="tx1"/>
                </a:solidFill>
                <a:effectLst/>
                <a:latin typeface="Arial" panose="020B0604020202020204" pitchFamily="34" charset="0"/>
              </a:rPr>
              <a:t>against factors (Features in a dataset) like Gender, Cancer Stage, Smoking Status, Treatment type, Country and Family History we see a similar trend which showcases that the survival rate is quite less.</a:t>
            </a: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2495CE3-536D-52B9-407E-B1CC59815705}"/>
              </a:ext>
            </a:extLst>
          </p:cNvPr>
          <p:cNvPicPr>
            <a:picLocks noChangeAspect="1"/>
          </p:cNvPicPr>
          <p:nvPr/>
        </p:nvPicPr>
        <p:blipFill>
          <a:blip r:embed="rId2"/>
          <a:stretch>
            <a:fillRect/>
          </a:stretch>
        </p:blipFill>
        <p:spPr>
          <a:xfrm>
            <a:off x="1451578" y="3097161"/>
            <a:ext cx="2766461" cy="2585884"/>
          </a:xfrm>
          <a:prstGeom prst="rect">
            <a:avLst/>
          </a:prstGeom>
        </p:spPr>
      </p:pic>
      <p:pic>
        <p:nvPicPr>
          <p:cNvPr id="7" name="Picture 6">
            <a:extLst>
              <a:ext uri="{FF2B5EF4-FFF2-40B4-BE49-F238E27FC236}">
                <a16:creationId xmlns:a16="http://schemas.microsoft.com/office/drawing/2014/main" id="{CFD87499-8150-997D-4861-47D2E5D52CEE}"/>
              </a:ext>
            </a:extLst>
          </p:cNvPr>
          <p:cNvPicPr>
            <a:picLocks noChangeAspect="1"/>
          </p:cNvPicPr>
          <p:nvPr/>
        </p:nvPicPr>
        <p:blipFill>
          <a:blip r:embed="rId3"/>
          <a:stretch>
            <a:fillRect/>
          </a:stretch>
        </p:blipFill>
        <p:spPr>
          <a:xfrm>
            <a:off x="4355690" y="3097162"/>
            <a:ext cx="3451123" cy="2585884"/>
          </a:xfrm>
          <a:prstGeom prst="rect">
            <a:avLst/>
          </a:prstGeom>
        </p:spPr>
      </p:pic>
      <p:pic>
        <p:nvPicPr>
          <p:cNvPr id="9" name="Picture 8">
            <a:extLst>
              <a:ext uri="{FF2B5EF4-FFF2-40B4-BE49-F238E27FC236}">
                <a16:creationId xmlns:a16="http://schemas.microsoft.com/office/drawing/2014/main" id="{A0BFC738-CB03-7D30-E412-77F50E5D1290}"/>
              </a:ext>
            </a:extLst>
          </p:cNvPr>
          <p:cNvPicPr>
            <a:picLocks noChangeAspect="1"/>
          </p:cNvPicPr>
          <p:nvPr/>
        </p:nvPicPr>
        <p:blipFill>
          <a:blip r:embed="rId4"/>
          <a:stretch>
            <a:fillRect/>
          </a:stretch>
        </p:blipFill>
        <p:spPr>
          <a:xfrm>
            <a:off x="7944465" y="3097160"/>
            <a:ext cx="3110390" cy="2585885"/>
          </a:xfrm>
          <a:prstGeom prst="rect">
            <a:avLst/>
          </a:prstGeom>
        </p:spPr>
      </p:pic>
      <p:sp>
        <p:nvSpPr>
          <p:cNvPr id="10" name="TextBox 9">
            <a:extLst>
              <a:ext uri="{FF2B5EF4-FFF2-40B4-BE49-F238E27FC236}">
                <a16:creationId xmlns:a16="http://schemas.microsoft.com/office/drawing/2014/main" id="{3D2C14AE-EF5F-CE66-2764-0F019571AF0C}"/>
              </a:ext>
            </a:extLst>
          </p:cNvPr>
          <p:cNvSpPr txBox="1"/>
          <p:nvPr/>
        </p:nvSpPr>
        <p:spPr>
          <a:xfrm>
            <a:off x="2156382" y="5683045"/>
            <a:ext cx="1356852"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GENDER</a:t>
            </a:r>
          </a:p>
        </p:txBody>
      </p:sp>
      <p:sp>
        <p:nvSpPr>
          <p:cNvPr id="13" name="TextBox 12">
            <a:extLst>
              <a:ext uri="{FF2B5EF4-FFF2-40B4-BE49-F238E27FC236}">
                <a16:creationId xmlns:a16="http://schemas.microsoft.com/office/drawing/2014/main" id="{C9069A9A-01A6-D0FC-6799-0CEDA11693F1}"/>
              </a:ext>
            </a:extLst>
          </p:cNvPr>
          <p:cNvSpPr txBox="1"/>
          <p:nvPr/>
        </p:nvSpPr>
        <p:spPr>
          <a:xfrm>
            <a:off x="5122506" y="5683045"/>
            <a:ext cx="2261420"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CANCER STAGE</a:t>
            </a:r>
          </a:p>
        </p:txBody>
      </p:sp>
      <p:sp>
        <p:nvSpPr>
          <p:cNvPr id="14" name="TextBox 13">
            <a:extLst>
              <a:ext uri="{FF2B5EF4-FFF2-40B4-BE49-F238E27FC236}">
                <a16:creationId xmlns:a16="http://schemas.microsoft.com/office/drawing/2014/main" id="{0B3664D1-591C-E1AE-A278-BBEE1B2FD062}"/>
              </a:ext>
            </a:extLst>
          </p:cNvPr>
          <p:cNvSpPr txBox="1"/>
          <p:nvPr/>
        </p:nvSpPr>
        <p:spPr>
          <a:xfrm>
            <a:off x="8291990" y="5683045"/>
            <a:ext cx="2900517"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SMOKING STATUS</a:t>
            </a:r>
          </a:p>
        </p:txBody>
      </p:sp>
    </p:spTree>
    <p:extLst>
      <p:ext uri="{BB962C8B-B14F-4D97-AF65-F5344CB8AC3E}">
        <p14:creationId xmlns:p14="http://schemas.microsoft.com/office/powerpoint/2010/main" val="307634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82E2-C1A9-9AA1-B110-525530670D6D}"/>
              </a:ext>
            </a:extLst>
          </p:cNvPr>
          <p:cNvSpPr>
            <a:spLocks noGrp="1"/>
          </p:cNvSpPr>
          <p:nvPr>
            <p:ph type="title"/>
          </p:nvPr>
        </p:nvSpPr>
        <p:spPr>
          <a:xfrm>
            <a:off x="1451579" y="804520"/>
            <a:ext cx="9603275" cy="699816"/>
          </a:xfrm>
        </p:spPr>
        <p:txBody>
          <a:bodyPr/>
          <a:lstStyle/>
          <a:p>
            <a:r>
              <a:rPr lang="en-IN" cap="none" dirty="0"/>
              <a:t>Insights found out during EDA Analysis:</a:t>
            </a:r>
          </a:p>
        </p:txBody>
      </p:sp>
      <p:sp>
        <p:nvSpPr>
          <p:cNvPr id="4" name="Rectangle 1">
            <a:extLst>
              <a:ext uri="{FF2B5EF4-FFF2-40B4-BE49-F238E27FC236}">
                <a16:creationId xmlns:a16="http://schemas.microsoft.com/office/drawing/2014/main" id="{715B7BC5-7481-4B96-650B-BB534A96B648}"/>
              </a:ext>
            </a:extLst>
          </p:cNvPr>
          <p:cNvSpPr>
            <a:spLocks noGrp="1" noChangeArrowheads="1"/>
          </p:cNvSpPr>
          <p:nvPr>
            <p:ph idx="1"/>
          </p:nvPr>
        </p:nvSpPr>
        <p:spPr bwMode="auto">
          <a:xfrm>
            <a:off x="1451579" y="2413337"/>
            <a:ext cx="960327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768441E-7CA8-D322-B80A-CCECB8E133A8}"/>
              </a:ext>
            </a:extLst>
          </p:cNvPr>
          <p:cNvPicPr>
            <a:picLocks noChangeAspect="1"/>
          </p:cNvPicPr>
          <p:nvPr/>
        </p:nvPicPr>
        <p:blipFill>
          <a:blip r:embed="rId2"/>
          <a:stretch>
            <a:fillRect/>
          </a:stretch>
        </p:blipFill>
        <p:spPr>
          <a:xfrm>
            <a:off x="1451580" y="2169857"/>
            <a:ext cx="2618002" cy="3287046"/>
          </a:xfrm>
          <a:prstGeom prst="rect">
            <a:avLst/>
          </a:prstGeom>
        </p:spPr>
      </p:pic>
      <p:pic>
        <p:nvPicPr>
          <p:cNvPr id="10" name="Picture 9">
            <a:extLst>
              <a:ext uri="{FF2B5EF4-FFF2-40B4-BE49-F238E27FC236}">
                <a16:creationId xmlns:a16="http://schemas.microsoft.com/office/drawing/2014/main" id="{02BBB78E-EBBF-8340-5F08-2F64133BC282}"/>
              </a:ext>
            </a:extLst>
          </p:cNvPr>
          <p:cNvPicPr>
            <a:picLocks noChangeAspect="1"/>
          </p:cNvPicPr>
          <p:nvPr/>
        </p:nvPicPr>
        <p:blipFill>
          <a:blip r:embed="rId3"/>
          <a:stretch>
            <a:fillRect/>
          </a:stretch>
        </p:blipFill>
        <p:spPr>
          <a:xfrm>
            <a:off x="4180114" y="2169857"/>
            <a:ext cx="4250453" cy="3287046"/>
          </a:xfrm>
          <a:prstGeom prst="rect">
            <a:avLst/>
          </a:prstGeom>
        </p:spPr>
      </p:pic>
      <p:pic>
        <p:nvPicPr>
          <p:cNvPr id="12" name="Picture 11">
            <a:extLst>
              <a:ext uri="{FF2B5EF4-FFF2-40B4-BE49-F238E27FC236}">
                <a16:creationId xmlns:a16="http://schemas.microsoft.com/office/drawing/2014/main" id="{15860EF5-B16F-D8C2-68C6-94BBF857C1EF}"/>
              </a:ext>
            </a:extLst>
          </p:cNvPr>
          <p:cNvPicPr>
            <a:picLocks noChangeAspect="1"/>
          </p:cNvPicPr>
          <p:nvPr/>
        </p:nvPicPr>
        <p:blipFill>
          <a:blip r:embed="rId4"/>
          <a:stretch>
            <a:fillRect/>
          </a:stretch>
        </p:blipFill>
        <p:spPr>
          <a:xfrm>
            <a:off x="8538720" y="2169858"/>
            <a:ext cx="2516135" cy="3287046"/>
          </a:xfrm>
          <a:prstGeom prst="rect">
            <a:avLst/>
          </a:prstGeom>
        </p:spPr>
      </p:pic>
      <p:sp>
        <p:nvSpPr>
          <p:cNvPr id="13" name="TextBox 12">
            <a:extLst>
              <a:ext uri="{FF2B5EF4-FFF2-40B4-BE49-F238E27FC236}">
                <a16:creationId xmlns:a16="http://schemas.microsoft.com/office/drawing/2014/main" id="{89B9ED9A-D0DA-B86B-C866-C4F3FE8CB858}"/>
              </a:ext>
            </a:extLst>
          </p:cNvPr>
          <p:cNvSpPr txBox="1"/>
          <p:nvPr/>
        </p:nvSpPr>
        <p:spPr>
          <a:xfrm>
            <a:off x="1621350" y="5437478"/>
            <a:ext cx="2448232"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TREATMENT TYPE</a:t>
            </a:r>
          </a:p>
        </p:txBody>
      </p:sp>
      <p:sp>
        <p:nvSpPr>
          <p:cNvPr id="14" name="TextBox 13">
            <a:extLst>
              <a:ext uri="{FF2B5EF4-FFF2-40B4-BE49-F238E27FC236}">
                <a16:creationId xmlns:a16="http://schemas.microsoft.com/office/drawing/2014/main" id="{AE10508A-8159-94EA-1E05-302C1AE60CE3}"/>
              </a:ext>
            </a:extLst>
          </p:cNvPr>
          <p:cNvSpPr txBox="1"/>
          <p:nvPr/>
        </p:nvSpPr>
        <p:spPr>
          <a:xfrm>
            <a:off x="5125469" y="5438432"/>
            <a:ext cx="2359742"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COUNTRY BASED</a:t>
            </a:r>
          </a:p>
        </p:txBody>
      </p:sp>
      <p:sp>
        <p:nvSpPr>
          <p:cNvPr id="15" name="TextBox 14">
            <a:extLst>
              <a:ext uri="{FF2B5EF4-FFF2-40B4-BE49-F238E27FC236}">
                <a16:creationId xmlns:a16="http://schemas.microsoft.com/office/drawing/2014/main" id="{F7A0C60D-83A0-BDA8-009B-77EE5C0A3F29}"/>
              </a:ext>
            </a:extLst>
          </p:cNvPr>
          <p:cNvSpPr txBox="1"/>
          <p:nvPr/>
        </p:nvSpPr>
        <p:spPr>
          <a:xfrm>
            <a:off x="8700490" y="5409026"/>
            <a:ext cx="2192594"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FAMILY HISTORY</a:t>
            </a:r>
          </a:p>
        </p:txBody>
      </p:sp>
    </p:spTree>
    <p:extLst>
      <p:ext uri="{BB962C8B-B14F-4D97-AF65-F5344CB8AC3E}">
        <p14:creationId xmlns:p14="http://schemas.microsoft.com/office/powerpoint/2010/main" val="77272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A31-C58F-B8D5-E50A-17D4B9A0DE26}"/>
              </a:ext>
            </a:extLst>
          </p:cNvPr>
          <p:cNvSpPr>
            <a:spLocks noGrp="1"/>
          </p:cNvSpPr>
          <p:nvPr>
            <p:ph type="title"/>
          </p:nvPr>
        </p:nvSpPr>
        <p:spPr/>
        <p:txBody>
          <a:bodyPr/>
          <a:lstStyle/>
          <a:p>
            <a:r>
              <a:rPr lang="en-IN" cap="none" dirty="0"/>
              <a:t>Insights found out during EDA Analysis:</a:t>
            </a:r>
            <a:endParaRPr lang="en-IN" dirty="0"/>
          </a:p>
        </p:txBody>
      </p:sp>
      <p:sp>
        <p:nvSpPr>
          <p:cNvPr id="3" name="Content Placeholder 2">
            <a:extLst>
              <a:ext uri="{FF2B5EF4-FFF2-40B4-BE49-F238E27FC236}">
                <a16:creationId xmlns:a16="http://schemas.microsoft.com/office/drawing/2014/main" id="{D74AE4BE-0D1B-9EE2-78B2-F2B06C3481B0}"/>
              </a:ext>
            </a:extLst>
          </p:cNvPr>
          <p:cNvSpPr>
            <a:spLocks noGrp="1"/>
          </p:cNvSpPr>
          <p:nvPr>
            <p:ph idx="1"/>
          </p:nvPr>
        </p:nvSpPr>
        <p:spPr/>
        <p:txBody>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While plotting the </a:t>
            </a:r>
            <a:r>
              <a:rPr lang="en-IN" sz="2000" b="1" dirty="0">
                <a:latin typeface="Arial" panose="020B0604020202020204" pitchFamily="34" charset="0"/>
              </a:rPr>
              <a:t>Survival Status </a:t>
            </a:r>
            <a:r>
              <a:rPr kumimoji="0" lang="en-US" altLang="en-US" sz="2000" b="1" i="0" u="none" strike="noStrike" cap="none" normalizeH="0" baseline="0" dirty="0">
                <a:ln>
                  <a:noFill/>
                </a:ln>
                <a:solidFill>
                  <a:schemeClr val="tx1"/>
                </a:solidFill>
                <a:effectLst/>
                <a:latin typeface="Arial" panose="020B0604020202020204" pitchFamily="34" charset="0"/>
              </a:rPr>
              <a:t>against factors (Features in a dataset) like Cholesterol level we see the rate of Not Surviving is higher as the Cholesterol level is higher.</a:t>
            </a:r>
            <a:endParaRPr lang="en-IN" dirty="0"/>
          </a:p>
        </p:txBody>
      </p:sp>
      <p:pic>
        <p:nvPicPr>
          <p:cNvPr id="5" name="Picture 4">
            <a:extLst>
              <a:ext uri="{FF2B5EF4-FFF2-40B4-BE49-F238E27FC236}">
                <a16:creationId xmlns:a16="http://schemas.microsoft.com/office/drawing/2014/main" id="{9858B756-A8BB-9DC0-A2DB-2C56CCAB4575}"/>
              </a:ext>
            </a:extLst>
          </p:cNvPr>
          <p:cNvPicPr>
            <a:picLocks noChangeAspect="1"/>
          </p:cNvPicPr>
          <p:nvPr/>
        </p:nvPicPr>
        <p:blipFill>
          <a:blip r:embed="rId2"/>
          <a:stretch>
            <a:fillRect/>
          </a:stretch>
        </p:blipFill>
        <p:spPr>
          <a:xfrm>
            <a:off x="1451579" y="3205315"/>
            <a:ext cx="9531053" cy="2848166"/>
          </a:xfrm>
          <a:prstGeom prst="rect">
            <a:avLst/>
          </a:prstGeom>
        </p:spPr>
      </p:pic>
    </p:spTree>
    <p:extLst>
      <p:ext uri="{BB962C8B-B14F-4D97-AF65-F5344CB8AC3E}">
        <p14:creationId xmlns:p14="http://schemas.microsoft.com/office/powerpoint/2010/main" val="28152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A31-C58F-B8D5-E50A-17D4B9A0DE26}"/>
              </a:ext>
            </a:extLst>
          </p:cNvPr>
          <p:cNvSpPr>
            <a:spLocks noGrp="1"/>
          </p:cNvSpPr>
          <p:nvPr>
            <p:ph type="title"/>
          </p:nvPr>
        </p:nvSpPr>
        <p:spPr/>
        <p:txBody>
          <a:bodyPr/>
          <a:lstStyle/>
          <a:p>
            <a:r>
              <a:rPr lang="en-IN" cap="none" dirty="0"/>
              <a:t>Insights found out during EDA Analysis:</a:t>
            </a:r>
            <a:endParaRPr lang="en-IN" dirty="0"/>
          </a:p>
        </p:txBody>
      </p:sp>
      <p:sp>
        <p:nvSpPr>
          <p:cNvPr id="3" name="Content Placeholder 2">
            <a:extLst>
              <a:ext uri="{FF2B5EF4-FFF2-40B4-BE49-F238E27FC236}">
                <a16:creationId xmlns:a16="http://schemas.microsoft.com/office/drawing/2014/main" id="{D74AE4BE-0D1B-9EE2-78B2-F2B06C3481B0}"/>
              </a:ext>
            </a:extLst>
          </p:cNvPr>
          <p:cNvSpPr>
            <a:spLocks noGrp="1"/>
          </p:cNvSpPr>
          <p:nvPr>
            <p:ph idx="1"/>
          </p:nvPr>
        </p:nvSpPr>
        <p:spPr/>
        <p:txBody>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While plotting the </a:t>
            </a:r>
            <a:r>
              <a:rPr lang="en-IN" sz="2000" b="1" dirty="0">
                <a:latin typeface="Arial" panose="020B0604020202020204" pitchFamily="34" charset="0"/>
              </a:rPr>
              <a:t>Survival Status </a:t>
            </a:r>
            <a:r>
              <a:rPr kumimoji="0" lang="en-US" altLang="en-US" sz="2000" b="1" i="0" u="none" strike="noStrike" cap="none" normalizeH="0" baseline="0" dirty="0">
                <a:ln>
                  <a:noFill/>
                </a:ln>
                <a:solidFill>
                  <a:schemeClr val="tx1"/>
                </a:solidFill>
                <a:effectLst/>
                <a:latin typeface="Arial" panose="020B0604020202020204" pitchFamily="34" charset="0"/>
              </a:rPr>
              <a:t>against factors (Features in a dataset) like Hypertension Status we see the rate of Not Survived/Survived is higher which people having Hypertension.</a:t>
            </a:r>
            <a:endParaRPr lang="en-IN" dirty="0"/>
          </a:p>
        </p:txBody>
      </p:sp>
      <p:pic>
        <p:nvPicPr>
          <p:cNvPr id="6" name="Picture 5">
            <a:extLst>
              <a:ext uri="{FF2B5EF4-FFF2-40B4-BE49-F238E27FC236}">
                <a16:creationId xmlns:a16="http://schemas.microsoft.com/office/drawing/2014/main" id="{29F99289-065D-BD33-5AAE-205A6B1A0189}"/>
              </a:ext>
            </a:extLst>
          </p:cNvPr>
          <p:cNvPicPr>
            <a:picLocks noChangeAspect="1"/>
          </p:cNvPicPr>
          <p:nvPr/>
        </p:nvPicPr>
        <p:blipFill>
          <a:blip r:embed="rId2"/>
          <a:stretch>
            <a:fillRect/>
          </a:stretch>
        </p:blipFill>
        <p:spPr>
          <a:xfrm>
            <a:off x="2662237" y="3205316"/>
            <a:ext cx="6088473" cy="2828771"/>
          </a:xfrm>
          <a:prstGeom prst="rect">
            <a:avLst/>
          </a:prstGeom>
        </p:spPr>
      </p:pic>
    </p:spTree>
    <p:extLst>
      <p:ext uri="{BB962C8B-B14F-4D97-AF65-F5344CB8AC3E}">
        <p14:creationId xmlns:p14="http://schemas.microsoft.com/office/powerpoint/2010/main" val="258426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A31-C58F-B8D5-E50A-17D4B9A0DE26}"/>
              </a:ext>
            </a:extLst>
          </p:cNvPr>
          <p:cNvSpPr>
            <a:spLocks noGrp="1"/>
          </p:cNvSpPr>
          <p:nvPr>
            <p:ph type="title"/>
          </p:nvPr>
        </p:nvSpPr>
        <p:spPr/>
        <p:txBody>
          <a:bodyPr/>
          <a:lstStyle/>
          <a:p>
            <a:r>
              <a:rPr lang="en-IN" cap="none" dirty="0"/>
              <a:t>Insights found out during EDA Analysis:</a:t>
            </a:r>
            <a:endParaRPr lang="en-IN" dirty="0"/>
          </a:p>
        </p:txBody>
      </p:sp>
      <p:sp>
        <p:nvSpPr>
          <p:cNvPr id="3" name="Content Placeholder 2">
            <a:extLst>
              <a:ext uri="{FF2B5EF4-FFF2-40B4-BE49-F238E27FC236}">
                <a16:creationId xmlns:a16="http://schemas.microsoft.com/office/drawing/2014/main" id="{D74AE4BE-0D1B-9EE2-78B2-F2B06C3481B0}"/>
              </a:ext>
            </a:extLst>
          </p:cNvPr>
          <p:cNvSpPr>
            <a:spLocks noGrp="1"/>
          </p:cNvSpPr>
          <p:nvPr>
            <p:ph idx="1"/>
          </p:nvPr>
        </p:nvSpPr>
        <p:spPr/>
        <p:txBody>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While plotting the </a:t>
            </a:r>
            <a:r>
              <a:rPr lang="en-IN" sz="2000" b="1" dirty="0">
                <a:latin typeface="Arial" panose="020B0604020202020204" pitchFamily="34" charset="0"/>
              </a:rPr>
              <a:t>Survival Status </a:t>
            </a:r>
            <a:r>
              <a:rPr kumimoji="0" lang="en-US" altLang="en-US" sz="2000" b="1" i="0" u="none" strike="noStrike" cap="none" normalizeH="0" baseline="0" dirty="0">
                <a:ln>
                  <a:noFill/>
                </a:ln>
                <a:solidFill>
                  <a:schemeClr val="tx1"/>
                </a:solidFill>
                <a:effectLst/>
                <a:latin typeface="Arial" panose="020B0604020202020204" pitchFamily="34" charset="0"/>
              </a:rPr>
              <a:t>against factors (Features in a dataset) like </a:t>
            </a:r>
            <a:r>
              <a:rPr lang="en-US" altLang="en-US" b="1" dirty="0">
                <a:latin typeface="Arial" panose="020B0604020202020204" pitchFamily="34" charset="0"/>
              </a:rPr>
              <a:t>Asthma</a:t>
            </a:r>
            <a:r>
              <a:rPr kumimoji="0" lang="en-US" altLang="en-US" sz="2000" b="1" i="0" u="none" strike="noStrike" cap="none" normalizeH="0" baseline="0" dirty="0">
                <a:ln>
                  <a:noFill/>
                </a:ln>
                <a:solidFill>
                  <a:schemeClr val="tx1"/>
                </a:solidFill>
                <a:effectLst/>
                <a:latin typeface="Arial" panose="020B0604020202020204" pitchFamily="34" charset="0"/>
              </a:rPr>
              <a:t> we see the rate of Not Survived/Survived is </a:t>
            </a:r>
            <a:r>
              <a:rPr lang="en-US" altLang="en-US" b="1" dirty="0">
                <a:latin typeface="Arial" panose="020B0604020202020204" pitchFamily="34" charset="0"/>
              </a:rPr>
              <a:t>sightly higher with people not having Asthma the those having Asthma</a:t>
            </a:r>
            <a:r>
              <a:rPr kumimoji="0" lang="en-US" altLang="en-US" sz="2000" b="1" i="0" u="none" strike="noStrike" cap="none" normalizeH="0" baseline="0" dirty="0">
                <a:ln>
                  <a:noFill/>
                </a:ln>
                <a:solidFill>
                  <a:schemeClr val="tx1"/>
                </a:solidFill>
                <a:effectLst/>
                <a:latin typeface="Arial" panose="020B0604020202020204" pitchFamily="34" charset="0"/>
              </a:rPr>
              <a:t>.</a:t>
            </a:r>
            <a:endParaRPr lang="en-IN" dirty="0"/>
          </a:p>
        </p:txBody>
      </p:sp>
      <p:pic>
        <p:nvPicPr>
          <p:cNvPr id="5" name="Picture 4">
            <a:extLst>
              <a:ext uri="{FF2B5EF4-FFF2-40B4-BE49-F238E27FC236}">
                <a16:creationId xmlns:a16="http://schemas.microsoft.com/office/drawing/2014/main" id="{D5B9303B-96AA-452B-33A5-43BCE659BF19}"/>
              </a:ext>
            </a:extLst>
          </p:cNvPr>
          <p:cNvPicPr>
            <a:picLocks noChangeAspect="1"/>
          </p:cNvPicPr>
          <p:nvPr/>
        </p:nvPicPr>
        <p:blipFill>
          <a:blip r:embed="rId2"/>
          <a:stretch>
            <a:fillRect/>
          </a:stretch>
        </p:blipFill>
        <p:spPr>
          <a:xfrm>
            <a:off x="2662237" y="3195484"/>
            <a:ext cx="6867525" cy="2838603"/>
          </a:xfrm>
          <a:prstGeom prst="rect">
            <a:avLst/>
          </a:prstGeom>
        </p:spPr>
      </p:pic>
    </p:spTree>
    <p:extLst>
      <p:ext uri="{BB962C8B-B14F-4D97-AF65-F5344CB8AC3E}">
        <p14:creationId xmlns:p14="http://schemas.microsoft.com/office/powerpoint/2010/main" val="31308764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81</TotalTime>
  <Words>571</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Predicting Patient Survival: A Data-driven Analysis</vt:lpstr>
      <vt:lpstr>PowerPoint Presentation</vt:lpstr>
      <vt:lpstr>Sequence of analysis carried out on the provided dataset</vt:lpstr>
      <vt:lpstr>Insights found out during EDA Analysis:</vt:lpstr>
      <vt:lpstr>Insights found out during EDA Analysis:</vt:lpstr>
      <vt:lpstr>Insights found out during EDA Analysis:</vt:lpstr>
      <vt:lpstr>Insights found out during EDA Analysis:</vt:lpstr>
      <vt:lpstr>Insights found out during EDA Analysis:</vt:lpstr>
      <vt:lpstr>Insights found out during EDA Analysis:</vt:lpstr>
      <vt:lpstr>Insights found out during EDA Analysis:</vt:lpstr>
      <vt:lpstr>Insights found out during EDA Analysis:</vt:lpstr>
      <vt:lpstr>Insights found out during EDA Analysis:</vt:lpstr>
      <vt:lpstr>ML Model building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Pritish Ghatkar</dc:creator>
  <cp:lastModifiedBy>Pritish Ghatkar</cp:lastModifiedBy>
  <cp:revision>2</cp:revision>
  <dcterms:created xsi:type="dcterms:W3CDTF">2024-06-05T09:18:50Z</dcterms:created>
  <dcterms:modified xsi:type="dcterms:W3CDTF">2024-06-05T10:48:20Z</dcterms:modified>
</cp:coreProperties>
</file>