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62" autoAdjust="0"/>
    <p:restoredTop sz="94660"/>
  </p:normalViewPr>
  <p:slideViewPr>
    <p:cSldViewPr snapToGrid="0">
      <p:cViewPr varScale="1">
        <p:scale>
          <a:sx n="51" d="100"/>
          <a:sy n="51" d="100"/>
        </p:scale>
        <p:origin x="85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investopedia.com/terms/m/movingaverage.as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investopedia.com/terms/w/weighted.asp" TargetMode="External"/><Relationship Id="rId2" Type="http://schemas.openxmlformats.org/officeDocument/2006/relationships/hyperlink" Target="https://www.investopedia.com/terms/m/movingaverage.asp" TargetMode="External"/><Relationship Id="rId1" Type="http://schemas.openxmlformats.org/officeDocument/2006/relationships/slideLayout" Target="../slideLayouts/slideLayout2.xml"/><Relationship Id="rId4" Type="http://schemas.openxmlformats.org/officeDocument/2006/relationships/hyperlink" Target="https://www.investopedia.com/terms/s/sma.asp"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investopedia.com/terms/a/autoregressive.asp" TargetMode="External"/><Relationship Id="rId2" Type="http://schemas.openxmlformats.org/officeDocument/2006/relationships/hyperlink" Target="https://www.investopedia.com/terms/r/regression.asp" TargetMode="External"/><Relationship Id="rId1" Type="http://schemas.openxmlformats.org/officeDocument/2006/relationships/slideLayout" Target="../slideLayouts/slideLayout2.xml"/><Relationship Id="rId4" Type="http://schemas.openxmlformats.org/officeDocument/2006/relationships/hyperlink" Target="https://www.investopedia.com/terms/m/movingaverage.as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investopedia.com/terms/s/short.asp" TargetMode="External"/><Relationship Id="rId2" Type="http://schemas.openxmlformats.org/officeDocument/2006/relationships/hyperlink" Target="https://www.investopedia.com/terms/l/long.as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investopedia.com/terms/u/underperform.as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a:t>NIFTY 50 </a:t>
            </a:r>
            <a:r>
              <a:rPr lang="en-IN" cap="none" dirty="0"/>
              <a:t>Analysis and Pair Trading</a:t>
            </a:r>
          </a:p>
        </p:txBody>
      </p:sp>
      <p:sp>
        <p:nvSpPr>
          <p:cNvPr id="3" name="Subtitle 2"/>
          <p:cNvSpPr>
            <a:spLocks noGrp="1"/>
          </p:cNvSpPr>
          <p:nvPr>
            <p:ph type="subTitle" idx="1"/>
          </p:nvPr>
        </p:nvSpPr>
        <p:spPr>
          <a:xfrm>
            <a:off x="2417780" y="3531204"/>
            <a:ext cx="8637072" cy="1866296"/>
          </a:xfrm>
        </p:spPr>
        <p:txBody>
          <a:bodyPr>
            <a:normAutofit/>
          </a:bodyPr>
          <a:lstStyle/>
          <a:p>
            <a:r>
              <a:rPr lang="en-IN" sz="4000" dirty="0"/>
              <a:t>USING Time series</a:t>
            </a:r>
          </a:p>
          <a:p>
            <a:endParaRPr lang="en-IN" sz="2400" u="sng" cap="none" dirty="0"/>
          </a:p>
          <a:p>
            <a:endParaRPr lang="en-IN" sz="4000" dirty="0"/>
          </a:p>
        </p:txBody>
      </p:sp>
      <p:graphicFrame>
        <p:nvGraphicFramePr>
          <p:cNvPr id="4" name="Object 3"/>
          <p:cNvGraphicFramePr>
            <a:graphicFrameLocks noChangeAspect="1"/>
          </p:cNvGraphicFramePr>
          <p:nvPr>
            <p:extLst>
              <p:ext uri="{D42A27DB-BD31-4B8C-83A1-F6EECF244321}">
                <p14:modId xmlns:p14="http://schemas.microsoft.com/office/powerpoint/2010/main" val="72573339"/>
              </p:ext>
            </p:extLst>
          </p:nvPr>
        </p:nvGraphicFramePr>
        <p:xfrm>
          <a:off x="92075" y="92075"/>
          <a:ext cx="1314450" cy="490538"/>
        </p:xfrm>
        <a:graphic>
          <a:graphicData uri="http://schemas.openxmlformats.org/presentationml/2006/ole">
            <mc:AlternateContent xmlns:mc="http://schemas.openxmlformats.org/markup-compatibility/2006">
              <mc:Choice xmlns:v="urn:schemas-microsoft-com:vml" Requires="v">
                <p:oleObj name="Packager Shell Object" showAsIcon="1" r:id="rId2" imgW="1314720" imgH="491040" progId="Package">
                  <p:embed/>
                </p:oleObj>
              </mc:Choice>
              <mc:Fallback>
                <p:oleObj name="Packager Shell Object" showAsIcon="1" r:id="rId2" imgW="1314720" imgH="491040" progId="Package">
                  <p:embed/>
                  <p:pic>
                    <p:nvPicPr>
                      <p:cNvPr id="0" name=""/>
                      <p:cNvPicPr/>
                      <p:nvPr/>
                    </p:nvPicPr>
                    <p:blipFill>
                      <a:blip r:embed="rId3"/>
                      <a:stretch>
                        <a:fillRect/>
                      </a:stretch>
                    </p:blipFill>
                    <p:spPr>
                      <a:xfrm>
                        <a:off x="92075" y="92075"/>
                        <a:ext cx="1314450" cy="490538"/>
                      </a:xfrm>
                      <a:prstGeom prst="rect">
                        <a:avLst/>
                      </a:prstGeom>
                    </p:spPr>
                  </p:pic>
                </p:oleObj>
              </mc:Fallback>
            </mc:AlternateContent>
          </a:graphicData>
        </a:graphic>
      </p:graphicFrame>
    </p:spTree>
    <p:extLst>
      <p:ext uri="{BB962C8B-B14F-4D97-AF65-F5344CB8AC3E}">
        <p14:creationId xmlns:p14="http://schemas.microsoft.com/office/powerpoint/2010/main" val="333949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457200" indent="-457200">
              <a:buFont typeface="Arial" panose="020B0604020202020204" pitchFamily="34" charset="0"/>
              <a:buChar char="•"/>
            </a:pPr>
            <a:r>
              <a:rPr lang="en-IN" u="sng" dirty="0"/>
              <a:t>PREDICTIVE ANALYSIS USING TIME SERIES METHODS </a:t>
            </a:r>
            <a:br>
              <a:rPr lang="en-IN" u="sng" dirty="0"/>
            </a:br>
            <a:endParaRPr lang="en-IN" u="sng" dirty="0"/>
          </a:p>
        </p:txBody>
      </p:sp>
      <p:sp>
        <p:nvSpPr>
          <p:cNvPr id="3" name="Content Placeholder 2"/>
          <p:cNvSpPr>
            <a:spLocks noGrp="1"/>
          </p:cNvSpPr>
          <p:nvPr>
            <p:ph idx="1"/>
          </p:nvPr>
        </p:nvSpPr>
        <p:spPr/>
        <p:txBody>
          <a:bodyPr/>
          <a:lstStyle/>
          <a:p>
            <a:r>
              <a:rPr lang="en-IN" dirty="0"/>
              <a:t>In this analysis we are going to use the following 3 methods for Predictive Analysis:</a:t>
            </a:r>
          </a:p>
          <a:p>
            <a:pPr marL="457200" indent="-457200">
              <a:buFont typeface="+mj-lt"/>
              <a:buAutoNum type="arabicPeriod"/>
            </a:pPr>
            <a:r>
              <a:rPr lang="en-IN" dirty="0"/>
              <a:t>SMA (SIMPLE MOVING AVERAGE)</a:t>
            </a:r>
          </a:p>
          <a:p>
            <a:pPr marL="457200" indent="-457200">
              <a:buFont typeface="+mj-lt"/>
              <a:buAutoNum type="arabicPeriod"/>
            </a:pPr>
            <a:r>
              <a:rPr lang="en-IN" dirty="0"/>
              <a:t>EMA (EXPONENTIAL MOVING AVERAGE)</a:t>
            </a:r>
          </a:p>
          <a:p>
            <a:pPr marL="457200" indent="-457200">
              <a:buFont typeface="+mj-lt"/>
              <a:buAutoNum type="arabicPeriod"/>
            </a:pPr>
            <a:r>
              <a:rPr lang="en-IN" dirty="0"/>
              <a:t>ARIMA</a:t>
            </a:r>
          </a:p>
        </p:txBody>
      </p:sp>
    </p:spTree>
    <p:extLst>
      <p:ext uri="{BB962C8B-B14F-4D97-AF65-F5344CB8AC3E}">
        <p14:creationId xmlns:p14="http://schemas.microsoft.com/office/powerpoint/2010/main" val="2175528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Simple Moving Average (SMA)</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IN" dirty="0"/>
              <a:t>A simple moving average (SMA) is an arithmetic </a:t>
            </a:r>
            <a:r>
              <a:rPr lang="en-IN" u="sng" dirty="0">
                <a:hlinkClick r:id="rId2"/>
              </a:rPr>
              <a:t>moving average</a:t>
            </a:r>
            <a:r>
              <a:rPr lang="en-IN" dirty="0"/>
              <a:t> calculated by adding recent prices and then dividing that figure by the number of time periods in the calculation average. For example, one could add the closing price of a security for a number of time periods and then divide this total by that same number of periods. Short-term averages respond quickly to changes in the price of the underlying security, while long-term averages are slower to react.</a:t>
            </a:r>
          </a:p>
          <a:p>
            <a:r>
              <a:rPr lang="en-IN" dirty="0"/>
              <a:t>​SMA=</a:t>
            </a:r>
            <a:r>
              <a:rPr lang="en-IN" i="1" dirty="0"/>
              <a:t> A</a:t>
            </a:r>
            <a:r>
              <a:rPr lang="en-IN" dirty="0"/>
              <a:t>1​+</a:t>
            </a:r>
            <a:r>
              <a:rPr lang="en-IN" i="1" dirty="0"/>
              <a:t>A</a:t>
            </a:r>
            <a:r>
              <a:rPr lang="en-IN" dirty="0"/>
              <a:t>2​+...+</a:t>
            </a:r>
            <a:r>
              <a:rPr lang="en-IN" i="1" dirty="0"/>
              <a:t>An</a:t>
            </a:r>
            <a:r>
              <a:rPr lang="en-IN" dirty="0"/>
              <a:t>​​ / n</a:t>
            </a:r>
          </a:p>
          <a:p>
            <a:r>
              <a:rPr lang="en-IN" b="1" dirty="0"/>
              <a:t>where: </a:t>
            </a:r>
            <a:r>
              <a:rPr lang="en-IN" i="1" dirty="0"/>
              <a:t>An</a:t>
            </a:r>
            <a:r>
              <a:rPr lang="en-IN" dirty="0"/>
              <a:t>​=the price of an asset at period, </a:t>
            </a:r>
            <a:r>
              <a:rPr lang="en-IN" i="1" dirty="0"/>
              <a:t>n</a:t>
            </a:r>
            <a:r>
              <a:rPr lang="en-IN" dirty="0"/>
              <a:t>=the number of total periods​</a:t>
            </a:r>
            <a:br>
              <a:rPr lang="en-IN" dirty="0"/>
            </a:br>
            <a:endParaRPr lang="en-IN" dirty="0"/>
          </a:p>
        </p:txBody>
      </p:sp>
    </p:spTree>
    <p:extLst>
      <p:ext uri="{BB962C8B-B14F-4D97-AF65-F5344CB8AC3E}">
        <p14:creationId xmlns:p14="http://schemas.microsoft.com/office/powerpoint/2010/main" val="3516871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cap="none" dirty="0"/>
              <a:t>SMA affect on Nifty 50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5639" y="2016125"/>
            <a:ext cx="5475047" cy="3449638"/>
          </a:xfrm>
        </p:spPr>
      </p:pic>
    </p:spTree>
    <p:extLst>
      <p:ext uri="{BB962C8B-B14F-4D97-AF65-F5344CB8AC3E}">
        <p14:creationId xmlns:p14="http://schemas.microsoft.com/office/powerpoint/2010/main" val="3101676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Exponential Moving Average (EMA)</a:t>
            </a:r>
            <a:br>
              <a:rPr lang="en-IN" dirty="0"/>
            </a:br>
            <a:endParaRPr lang="en-IN" dirty="0"/>
          </a:p>
        </p:txBody>
      </p:sp>
      <p:sp>
        <p:nvSpPr>
          <p:cNvPr id="3" name="Content Placeholder 2"/>
          <p:cNvSpPr>
            <a:spLocks noGrp="1"/>
          </p:cNvSpPr>
          <p:nvPr>
            <p:ph idx="1"/>
          </p:nvPr>
        </p:nvSpPr>
        <p:spPr/>
        <p:txBody>
          <a:bodyPr/>
          <a:lstStyle/>
          <a:p>
            <a:r>
              <a:rPr lang="en-IN" dirty="0"/>
              <a:t>An exponential moving average (EMA) is a type of moving average (</a:t>
            </a:r>
            <a:r>
              <a:rPr lang="en-IN" u="sng" dirty="0">
                <a:hlinkClick r:id="rId2"/>
              </a:rPr>
              <a:t>MA</a:t>
            </a:r>
            <a:r>
              <a:rPr lang="en-IN" dirty="0"/>
              <a:t>) that places a greater weight and significance on the most recent data points. The exponential moving average is also referred to as the exponentially </a:t>
            </a:r>
            <a:r>
              <a:rPr lang="en-IN" u="sng" dirty="0">
                <a:hlinkClick r:id="rId3"/>
              </a:rPr>
              <a:t>weighted</a:t>
            </a:r>
            <a:r>
              <a:rPr lang="en-IN" dirty="0"/>
              <a:t> moving average. An exponentially weighted moving average reacts more significantly to recent price changes than a simple moving average (</a:t>
            </a:r>
            <a:r>
              <a:rPr lang="en-IN" u="sng" dirty="0">
                <a:hlinkClick r:id="rId4"/>
              </a:rPr>
              <a:t>SMA</a:t>
            </a:r>
            <a:r>
              <a:rPr lang="en-IN" dirty="0"/>
              <a:t>), which applies an equal weight to all observations in the period.</a:t>
            </a:r>
          </a:p>
          <a:p>
            <a:endParaRPr lang="en-IN" dirty="0"/>
          </a:p>
        </p:txBody>
      </p:sp>
      <p:sp>
        <p:nvSpPr>
          <p:cNvPr id="5" name="Rectangle 2"/>
          <p:cNvSpPr>
            <a:spLocks noChangeArrowheads="1"/>
          </p:cNvSpPr>
          <p:nvPr/>
        </p:nvSpPr>
        <p:spPr bwMode="auto">
          <a:xfrm>
            <a:off x="1451579" y="4462694"/>
            <a:ext cx="9603275" cy="548812"/>
          </a:xfrm>
          <a:prstGeom prst="rect">
            <a:avLst/>
          </a:prstGeom>
          <a:solidFill>
            <a:srgbClr val="2D405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88872" rIns="9144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Menlo"/>
              </a:rPr>
              <a:t>Initial SMA: 10-period sum / 10 Multiplier: (2 / (Time periods + 1) ) = (2 / (10 + 1) ) = 0.1818 (18.18%) EMA: {Close - EMA(previous day)} x multiplier + EMA(previous day).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4879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cap="none" dirty="0"/>
              <a:t>SMA/EMA affect on Nifty 50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1445" y="2040494"/>
            <a:ext cx="9383434" cy="3400900"/>
          </a:xfrm>
        </p:spPr>
      </p:pic>
    </p:spTree>
    <p:extLst>
      <p:ext uri="{BB962C8B-B14F-4D97-AF65-F5344CB8AC3E}">
        <p14:creationId xmlns:p14="http://schemas.microsoft.com/office/powerpoint/2010/main" val="1135501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Autoregressive Integrated Moving Average (ARIMA)</a:t>
            </a:r>
            <a:br>
              <a:rPr lang="en-IN" dirty="0"/>
            </a:br>
            <a:endParaRPr lang="en-IN" dirty="0"/>
          </a:p>
        </p:txBody>
      </p:sp>
      <p:sp>
        <p:nvSpPr>
          <p:cNvPr id="3" name="Content Placeholder 2"/>
          <p:cNvSpPr>
            <a:spLocks noGrp="1"/>
          </p:cNvSpPr>
          <p:nvPr>
            <p:ph idx="1"/>
          </p:nvPr>
        </p:nvSpPr>
        <p:spPr/>
        <p:txBody>
          <a:bodyPr>
            <a:normAutofit fontScale="77500" lnSpcReduction="20000"/>
          </a:bodyPr>
          <a:lstStyle/>
          <a:p>
            <a:r>
              <a:rPr lang="en-IN" dirty="0"/>
              <a:t>An autoregressive integrated moving average model is a form of </a:t>
            </a:r>
            <a:r>
              <a:rPr lang="en-IN" u="sng" dirty="0">
                <a:hlinkClick r:id="rId2"/>
              </a:rPr>
              <a:t>regression analysis</a:t>
            </a:r>
            <a:r>
              <a:rPr lang="en-IN" dirty="0"/>
              <a:t> that gauges the strength of one dependent variable relative to other changing variables. The model's goal is to predict future securities or financial market moves by examining the differences between values in the series instead of through actual values.</a:t>
            </a:r>
          </a:p>
          <a:p>
            <a:r>
              <a:rPr lang="en-IN" dirty="0"/>
              <a:t>An ARIMA model can be understood by outlining each of its components as follows:</a:t>
            </a:r>
          </a:p>
          <a:p>
            <a:r>
              <a:rPr lang="en-IN" i="1" u="sng" dirty="0" err="1">
                <a:hlinkClick r:id="rId3"/>
              </a:rPr>
              <a:t>Autoregression</a:t>
            </a:r>
            <a:r>
              <a:rPr lang="en-IN" i="1" u="sng" dirty="0">
                <a:hlinkClick r:id="rId3"/>
              </a:rPr>
              <a:t> (AR)</a:t>
            </a:r>
            <a:r>
              <a:rPr lang="en-IN" dirty="0"/>
              <a:t>: refers to a model that shows a changing variable that regresses on its own lagged, or prior, values.</a:t>
            </a:r>
          </a:p>
          <a:p>
            <a:r>
              <a:rPr lang="en-IN" i="1" dirty="0"/>
              <a:t>Integrated (I): </a:t>
            </a:r>
            <a:r>
              <a:rPr lang="en-IN" dirty="0"/>
              <a:t>represents the differencing of raw observations to allow for the time series to become stationary (i.e., data values are replaced by the difference between the data values and the previous values).</a:t>
            </a:r>
          </a:p>
          <a:p>
            <a:r>
              <a:rPr lang="en-IN" i="1" u="sng" dirty="0">
                <a:hlinkClick r:id="rId4"/>
              </a:rPr>
              <a:t>Moving average (MA)</a:t>
            </a:r>
            <a:r>
              <a:rPr lang="en-IN" dirty="0"/>
              <a:t>: </a:t>
            </a:r>
            <a:r>
              <a:rPr lang="en-IN" i="1" dirty="0"/>
              <a:t> </a:t>
            </a:r>
            <a:r>
              <a:rPr lang="en-IN" dirty="0"/>
              <a:t>incorporates the dependency between an observation and a residual error from a moving average model applied to lagged observations.</a:t>
            </a:r>
          </a:p>
          <a:p>
            <a:endParaRPr lang="en-IN" dirty="0"/>
          </a:p>
          <a:p>
            <a:endParaRPr lang="en-IN" dirty="0"/>
          </a:p>
        </p:txBody>
      </p:sp>
    </p:spTree>
    <p:extLst>
      <p:ext uri="{BB962C8B-B14F-4D97-AF65-F5344CB8AC3E}">
        <p14:creationId xmlns:p14="http://schemas.microsoft.com/office/powerpoint/2010/main" val="3790722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ARIMA Parameters</a:t>
            </a:r>
            <a:br>
              <a:rPr lang="en-IN" dirty="0"/>
            </a:br>
            <a:endParaRPr lang="en-IN" dirty="0"/>
          </a:p>
        </p:txBody>
      </p:sp>
      <p:sp>
        <p:nvSpPr>
          <p:cNvPr id="3" name="Content Placeholder 2"/>
          <p:cNvSpPr>
            <a:spLocks noGrp="1"/>
          </p:cNvSpPr>
          <p:nvPr>
            <p:ph idx="1"/>
          </p:nvPr>
        </p:nvSpPr>
        <p:spPr/>
        <p:txBody>
          <a:bodyPr>
            <a:normAutofit fontScale="92500"/>
          </a:bodyPr>
          <a:lstStyle/>
          <a:p>
            <a:r>
              <a:rPr lang="en-IN" dirty="0"/>
              <a:t>Each component in ARIMA functions as a parameter with a standard notation. For ARIMA models, a standard notation would be ARIMA with p, d, and q, where integer values substitute for the parameters to indicate the type of ARIMA model used. The parameters can be defined as:</a:t>
            </a:r>
          </a:p>
          <a:p>
            <a:r>
              <a:rPr lang="en-IN" i="1" dirty="0"/>
              <a:t>p</a:t>
            </a:r>
            <a:r>
              <a:rPr lang="en-IN" dirty="0"/>
              <a:t>: the number of lag observations in the model; also known as the lag order.</a:t>
            </a:r>
          </a:p>
          <a:p>
            <a:r>
              <a:rPr lang="en-IN" i="1" dirty="0"/>
              <a:t>d</a:t>
            </a:r>
            <a:r>
              <a:rPr lang="en-IN" dirty="0"/>
              <a:t>: the number of times that the raw observations are differenced; also known as the degree of differencing.</a:t>
            </a:r>
          </a:p>
          <a:p>
            <a:r>
              <a:rPr lang="en-IN" dirty="0"/>
              <a:t>q: the size of the moving average window; also known as the order of the moving average.</a:t>
            </a:r>
          </a:p>
          <a:p>
            <a:endParaRPr lang="en-IN" dirty="0"/>
          </a:p>
        </p:txBody>
      </p:sp>
    </p:spTree>
    <p:extLst>
      <p:ext uri="{BB962C8B-B14F-4D97-AF65-F5344CB8AC3E}">
        <p14:creationId xmlns:p14="http://schemas.microsoft.com/office/powerpoint/2010/main" val="4196263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cap="none" dirty="0" err="1"/>
              <a:t>Arima</a:t>
            </a:r>
            <a:r>
              <a:rPr lang="en-IN" u="sng" cap="none" dirty="0"/>
              <a:t> affect on Nifty 50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6585" y="2016125"/>
            <a:ext cx="5773155" cy="3449638"/>
          </a:xfrm>
        </p:spPr>
      </p:pic>
    </p:spTree>
    <p:extLst>
      <p:ext uri="{BB962C8B-B14F-4D97-AF65-F5344CB8AC3E}">
        <p14:creationId xmlns:p14="http://schemas.microsoft.com/office/powerpoint/2010/main" val="3321358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Arial" panose="020B0604020202020204" pitchFamily="34" charset="0"/>
              <a:buChar char="•"/>
            </a:pPr>
            <a:r>
              <a:rPr lang="en-IN" u="sng" dirty="0"/>
              <a:t>PAIR TRADING ANALYSIS OF NIFTY 50 STOCKS</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r>
              <a:rPr lang="en-IN" sz="2600" dirty="0"/>
              <a:t>What Is a Pairs Trade?</a:t>
            </a:r>
          </a:p>
          <a:p>
            <a:r>
              <a:rPr lang="en-IN" sz="2600" dirty="0"/>
              <a:t>A pairs trade is a trading strategy that involves matching a </a:t>
            </a:r>
            <a:r>
              <a:rPr lang="en-IN" sz="2600" u="sng" dirty="0">
                <a:hlinkClick r:id="rId2"/>
              </a:rPr>
              <a:t>long position</a:t>
            </a:r>
            <a:r>
              <a:rPr lang="en-IN" sz="2600" dirty="0"/>
              <a:t> with a </a:t>
            </a:r>
            <a:r>
              <a:rPr lang="en-IN" sz="2600" u="sng" dirty="0">
                <a:hlinkClick r:id="rId3"/>
              </a:rPr>
              <a:t>short position</a:t>
            </a:r>
            <a:r>
              <a:rPr lang="en-IN" sz="2600" dirty="0"/>
              <a:t> in two stocks with a high correlation</a:t>
            </a:r>
            <a:r>
              <a:rPr lang="en-IN" sz="2300" dirty="0"/>
              <a:t>.</a:t>
            </a:r>
          </a:p>
          <a:p>
            <a:r>
              <a:rPr lang="en-IN" sz="2300" dirty="0"/>
              <a:t>A pairs trade strategy is based on the historical correlation of two securities. The securities in a pairs trade must have a high positive correlation, which is the primary driver behind the strategy’s profits. A pairs trade strategy is best deployed when a trader identifies a correlation discrepancy. Relying on the historical notion that the two securities will maintain a specified correlation, the pairs trade can be deployed when this correlation falters.</a:t>
            </a:r>
          </a:p>
          <a:p>
            <a:endParaRPr lang="en-IN" dirty="0"/>
          </a:p>
        </p:txBody>
      </p:sp>
    </p:spTree>
    <p:extLst>
      <p:ext uri="{BB962C8B-B14F-4D97-AF65-F5344CB8AC3E}">
        <p14:creationId xmlns:p14="http://schemas.microsoft.com/office/powerpoint/2010/main" val="2082929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a:t>When pairs from the trade eventually deviate—as long as an investor is using a pairs trade strategy—they would seek to take a dollar matched the long position in the </a:t>
            </a:r>
            <a:r>
              <a:rPr lang="en-IN" u="sng" dirty="0">
                <a:hlinkClick r:id="rId2"/>
              </a:rPr>
              <a:t>underperforming</a:t>
            </a:r>
            <a:r>
              <a:rPr lang="en-IN" dirty="0"/>
              <a:t> security and sell short the outperforming security. If the securities return to their historical correlation, a profit is made from the convergence of the prices.</a:t>
            </a:r>
          </a:p>
          <a:p>
            <a:endParaRPr lang="en-IN" dirty="0"/>
          </a:p>
        </p:txBody>
      </p:sp>
    </p:spTree>
    <p:extLst>
      <p:ext uri="{BB962C8B-B14F-4D97-AF65-F5344CB8AC3E}">
        <p14:creationId xmlns:p14="http://schemas.microsoft.com/office/powerpoint/2010/main" val="3821365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Arial" panose="020B0604020202020204" pitchFamily="34" charset="0"/>
              <a:buChar char="•"/>
            </a:pPr>
            <a:r>
              <a:rPr lang="en-IN" cap="none" dirty="0"/>
              <a:t>What is Time Series ?</a:t>
            </a:r>
          </a:p>
        </p:txBody>
      </p:sp>
      <p:sp>
        <p:nvSpPr>
          <p:cNvPr id="3" name="Content Placeholder 2"/>
          <p:cNvSpPr>
            <a:spLocks noGrp="1"/>
          </p:cNvSpPr>
          <p:nvPr>
            <p:ph idx="1"/>
          </p:nvPr>
        </p:nvSpPr>
        <p:spPr/>
        <p:txBody>
          <a:bodyPr>
            <a:normAutofit fontScale="92500" lnSpcReduction="10000"/>
          </a:bodyPr>
          <a:lstStyle/>
          <a:p>
            <a:pPr marL="0" indent="0">
              <a:buNone/>
            </a:pPr>
            <a:r>
              <a:rPr lang="en-AU" altLang="en-US" sz="2400" dirty="0"/>
              <a:t>Time series analysis is a basic tool for forecasting. Industry and government must forecast future activity to make decisions and plans to meet projected changes.</a:t>
            </a:r>
          </a:p>
          <a:p>
            <a:pPr marL="0" indent="0">
              <a:buNone/>
            </a:pPr>
            <a:r>
              <a:rPr lang="en-AU" altLang="en-US" sz="2400" dirty="0"/>
              <a:t>An analysis of the trend of the observations is needed to acquire an understanding of the progress of events leading to prevailing conditions.</a:t>
            </a:r>
          </a:p>
          <a:p>
            <a:pPr marL="0" indent="0">
              <a:buNone/>
            </a:pPr>
            <a:r>
              <a:rPr lang="en-AU" altLang="en-US" sz="2400" dirty="0"/>
              <a:t>The trend is defined as the long term underlying growth movement in a time series.</a:t>
            </a:r>
          </a:p>
          <a:p>
            <a:pPr marL="0" indent="0">
              <a:buNone/>
            </a:pPr>
            <a:r>
              <a:rPr lang="en-AU" altLang="en-US" sz="2400" dirty="0"/>
              <a:t>Accurate trend spotting can only be determined if the data are available for a sufficient  length of time.</a:t>
            </a:r>
          </a:p>
          <a:p>
            <a:endParaRPr lang="en-IN" sz="2400" dirty="0"/>
          </a:p>
        </p:txBody>
      </p:sp>
    </p:spTree>
    <p:extLst>
      <p:ext uri="{BB962C8B-B14F-4D97-AF65-F5344CB8AC3E}">
        <p14:creationId xmlns:p14="http://schemas.microsoft.com/office/powerpoint/2010/main" val="1091195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cap="none" dirty="0"/>
              <a:t>Correlation Analysis on Nifty 50 stocks</a:t>
            </a:r>
          </a:p>
        </p:txBody>
      </p:sp>
      <p:sp>
        <p:nvSpPr>
          <p:cNvPr id="3" name="Content Placeholder 2"/>
          <p:cNvSpPr>
            <a:spLocks noGrp="1"/>
          </p:cNvSpPr>
          <p:nvPr>
            <p:ph idx="1"/>
          </p:nvPr>
        </p:nvSpPr>
        <p:spPr/>
        <p:txBody>
          <a:bodyPr/>
          <a:lstStyle/>
          <a:p>
            <a:r>
              <a:rPr lang="en-IN" dirty="0"/>
              <a:t>Correlation Analysis is carried out on Nifty 50 Stocks to find stocks having the highest correlation.</a:t>
            </a:r>
          </a:p>
          <a:p>
            <a:r>
              <a:rPr lang="en-IN" dirty="0"/>
              <a:t>From detail analysis it was found out that the highly performing correlated pair lies between 0.50 – 1.00 correlated pairs in the given.</a:t>
            </a:r>
          </a:p>
          <a:p>
            <a:r>
              <a:rPr lang="en-IN" dirty="0"/>
              <a:t>Based on the correlated pairs we will plot the pairs to see the correlation and invest in the Pair Trading Strategy accordingly.</a:t>
            </a:r>
          </a:p>
        </p:txBody>
      </p:sp>
    </p:spTree>
    <p:extLst>
      <p:ext uri="{BB962C8B-B14F-4D97-AF65-F5344CB8AC3E}">
        <p14:creationId xmlns:p14="http://schemas.microsoft.com/office/powerpoint/2010/main" val="1674295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cap="none" dirty="0"/>
              <a:t>Correlated pairs found out during the Analysis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9000" y="2197101"/>
            <a:ext cx="3416299" cy="2853714"/>
          </a:xfrm>
        </p:spPr>
      </p:pic>
    </p:spTree>
    <p:extLst>
      <p:ext uri="{BB962C8B-B14F-4D97-AF65-F5344CB8AC3E}">
        <p14:creationId xmlns:p14="http://schemas.microsoft.com/office/powerpoint/2010/main" val="2762963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cap="none" dirty="0"/>
              <a:t>Visualization of Correlated pair for Pair trading</a:t>
            </a:r>
            <a:br>
              <a:rPr lang="en-IN" u="sng" cap="none" dirty="0"/>
            </a:br>
            <a:r>
              <a:rPr lang="en-IN" cap="none" dirty="0"/>
              <a:t>(AXIS BANK VS ICICI BANK)</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8462" y="2016125"/>
            <a:ext cx="6329400" cy="3449638"/>
          </a:xfrm>
        </p:spPr>
      </p:pic>
    </p:spTree>
    <p:extLst>
      <p:ext uri="{BB962C8B-B14F-4D97-AF65-F5344CB8AC3E}">
        <p14:creationId xmlns:p14="http://schemas.microsoft.com/office/powerpoint/2010/main" val="2489665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cap="none" dirty="0"/>
              <a:t>Visualization of Non-Correlated pair for Pair trading</a:t>
            </a:r>
            <a:br>
              <a:rPr lang="en-IN" u="sng" cap="none" dirty="0"/>
            </a:br>
            <a:r>
              <a:rPr lang="en-IN" cap="none" dirty="0"/>
              <a:t>(IOC VS BAJFIANCE)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9339" y="2016125"/>
            <a:ext cx="6127646" cy="3449638"/>
          </a:xfrm>
        </p:spPr>
      </p:pic>
    </p:spTree>
    <p:extLst>
      <p:ext uri="{BB962C8B-B14F-4D97-AF65-F5344CB8AC3E}">
        <p14:creationId xmlns:p14="http://schemas.microsoft.com/office/powerpoint/2010/main" val="2756589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OBSERVATIONS:</a:t>
            </a:r>
          </a:p>
        </p:txBody>
      </p:sp>
      <p:sp>
        <p:nvSpPr>
          <p:cNvPr id="3" name="Content Placeholder 2"/>
          <p:cNvSpPr>
            <a:spLocks noGrp="1"/>
          </p:cNvSpPr>
          <p:nvPr>
            <p:ph idx="1"/>
          </p:nvPr>
        </p:nvSpPr>
        <p:spPr/>
        <p:txBody>
          <a:bodyPr/>
          <a:lstStyle/>
          <a:p>
            <a:r>
              <a:rPr lang="en-IN" dirty="0"/>
              <a:t>Almost all correlated pairs are belonging to the same sector </a:t>
            </a:r>
            <a:r>
              <a:rPr lang="en-IN" dirty="0" err="1"/>
              <a:t>ie</a:t>
            </a:r>
            <a:r>
              <a:rPr lang="en-IN" dirty="0"/>
              <a:t> (Banking, Metals ,</a:t>
            </a:r>
            <a:r>
              <a:rPr lang="en-IN" dirty="0" err="1"/>
              <a:t>etc</a:t>
            </a:r>
            <a:r>
              <a:rPr lang="en-IN" dirty="0"/>
              <a:t>).</a:t>
            </a:r>
          </a:p>
          <a:p>
            <a:r>
              <a:rPr lang="en-IN" dirty="0"/>
              <a:t>Non correlating pair don’t show the slightest convergence even in past price.</a:t>
            </a:r>
          </a:p>
          <a:p>
            <a:endParaRPr lang="en-IN" dirty="0"/>
          </a:p>
        </p:txBody>
      </p:sp>
    </p:spTree>
    <p:extLst>
      <p:ext uri="{BB962C8B-B14F-4D97-AF65-F5344CB8AC3E}">
        <p14:creationId xmlns:p14="http://schemas.microsoft.com/office/powerpoint/2010/main" val="3949815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54239" y="1587500"/>
            <a:ext cx="8643154" cy="1308100"/>
          </a:xfrm>
        </p:spPr>
        <p:txBody>
          <a:bodyPr/>
          <a:lstStyle/>
          <a:p>
            <a:pPr algn="ctr"/>
            <a:r>
              <a:rPr lang="en-IN" cap="none" dirty="0"/>
              <a:t>Hence by this we conclude our Time Series Analysis</a:t>
            </a:r>
            <a:r>
              <a:rPr lang="en-IN" dirty="0"/>
              <a:t>.</a:t>
            </a:r>
          </a:p>
        </p:txBody>
      </p:sp>
      <p:sp>
        <p:nvSpPr>
          <p:cNvPr id="5" name="Text Placeholder 4"/>
          <p:cNvSpPr>
            <a:spLocks noGrp="1"/>
          </p:cNvSpPr>
          <p:nvPr>
            <p:ph type="body" idx="1"/>
          </p:nvPr>
        </p:nvSpPr>
        <p:spPr/>
        <p:txBody>
          <a:bodyPr>
            <a:normAutofit/>
          </a:bodyPr>
          <a:lstStyle/>
          <a:p>
            <a:pPr algn="ctr"/>
            <a:r>
              <a:rPr lang="en-IN" sz="3600" dirty="0"/>
              <a:t>Thank You.</a:t>
            </a:r>
          </a:p>
        </p:txBody>
      </p:sp>
    </p:spTree>
    <p:extLst>
      <p:ext uri="{BB962C8B-B14F-4D97-AF65-F5344CB8AC3E}">
        <p14:creationId xmlns:p14="http://schemas.microsoft.com/office/powerpoint/2010/main" val="452944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pPr marL="457200" indent="-457200" algn="ctr">
              <a:buFont typeface="Arial" panose="020B0604020202020204" pitchFamily="34" charset="0"/>
              <a:buChar char="•"/>
            </a:pPr>
            <a:r>
              <a:rPr lang="en-IN" u="sng" dirty="0"/>
              <a:t>disclaimer</a:t>
            </a:r>
          </a:p>
        </p:txBody>
      </p:sp>
      <p:sp>
        <p:nvSpPr>
          <p:cNvPr id="9" name="Content Placeholder 8"/>
          <p:cNvSpPr>
            <a:spLocks noGrp="1"/>
          </p:cNvSpPr>
          <p:nvPr>
            <p:ph idx="1"/>
          </p:nvPr>
        </p:nvSpPr>
        <p:spPr/>
        <p:txBody>
          <a:bodyPr/>
          <a:lstStyle/>
          <a:p>
            <a:r>
              <a:rPr lang="en-AU" altLang="en-US" dirty="0"/>
              <a:t>Forecasting does not produce definitive results. Forecasters can and do get things wrong from election results and football scores to the weather.</a:t>
            </a:r>
          </a:p>
          <a:p>
            <a:endParaRPr lang="en-IN" dirty="0"/>
          </a:p>
        </p:txBody>
      </p:sp>
    </p:spTree>
    <p:extLst>
      <p:ext uri="{BB962C8B-B14F-4D97-AF65-F5344CB8AC3E}">
        <p14:creationId xmlns:p14="http://schemas.microsoft.com/office/powerpoint/2010/main" val="564156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lgn="ctr">
              <a:buFont typeface="Arial" panose="020B0604020202020204" pitchFamily="34" charset="0"/>
              <a:buChar char="•"/>
            </a:pPr>
            <a:r>
              <a:rPr lang="en-AU" altLang="en-US" u="sng" dirty="0"/>
              <a:t>Time series examples</a:t>
            </a:r>
            <a:endParaRPr lang="en-IN" u="sng" dirty="0"/>
          </a:p>
        </p:txBody>
      </p:sp>
      <p:sp>
        <p:nvSpPr>
          <p:cNvPr id="3" name="Content Placeholder 2"/>
          <p:cNvSpPr>
            <a:spLocks noGrp="1"/>
          </p:cNvSpPr>
          <p:nvPr>
            <p:ph idx="1"/>
          </p:nvPr>
        </p:nvSpPr>
        <p:spPr/>
        <p:txBody>
          <a:bodyPr>
            <a:normAutofit fontScale="92500" lnSpcReduction="20000"/>
          </a:bodyPr>
          <a:lstStyle/>
          <a:p>
            <a:r>
              <a:rPr lang="en-AU" altLang="en-US" dirty="0"/>
              <a:t>Sales data</a:t>
            </a:r>
          </a:p>
          <a:p>
            <a:r>
              <a:rPr lang="en-AU" altLang="en-US" dirty="0"/>
              <a:t>Gross national product</a:t>
            </a:r>
          </a:p>
          <a:p>
            <a:r>
              <a:rPr lang="en-AU" altLang="en-US" dirty="0"/>
              <a:t>Share prices</a:t>
            </a:r>
          </a:p>
          <a:p>
            <a:r>
              <a:rPr lang="en-AU" altLang="en-US" dirty="0"/>
              <a:t>$A Exchange rate</a:t>
            </a:r>
          </a:p>
          <a:p>
            <a:r>
              <a:rPr lang="en-AU" altLang="en-US" dirty="0"/>
              <a:t>Unemployment rates</a:t>
            </a:r>
          </a:p>
          <a:p>
            <a:r>
              <a:rPr lang="en-AU" altLang="en-US" dirty="0"/>
              <a:t>Population</a:t>
            </a:r>
          </a:p>
          <a:p>
            <a:r>
              <a:rPr lang="en-AU" altLang="en-US" dirty="0"/>
              <a:t>Foreign debt</a:t>
            </a:r>
          </a:p>
          <a:p>
            <a:r>
              <a:rPr lang="en-AU" altLang="en-US" dirty="0"/>
              <a:t>Interest rates</a:t>
            </a:r>
          </a:p>
          <a:p>
            <a:endParaRPr lang="en-IN" dirty="0"/>
          </a:p>
        </p:txBody>
      </p:sp>
    </p:spTree>
    <p:extLst>
      <p:ext uri="{BB962C8B-B14F-4D97-AF65-F5344CB8AC3E}">
        <p14:creationId xmlns:p14="http://schemas.microsoft.com/office/powerpoint/2010/main" val="47810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Arial" panose="020B0604020202020204" pitchFamily="34" charset="0"/>
              <a:buChar char="•"/>
            </a:pPr>
            <a:r>
              <a:rPr lang="en-IN" cap="none" dirty="0"/>
              <a:t>What is Nifty 50 ? (The Case taken for Time Series Analysis)</a:t>
            </a:r>
          </a:p>
        </p:txBody>
      </p:sp>
      <p:sp>
        <p:nvSpPr>
          <p:cNvPr id="3" name="Content Placeholder 2"/>
          <p:cNvSpPr>
            <a:spLocks noGrp="1"/>
          </p:cNvSpPr>
          <p:nvPr>
            <p:ph idx="1"/>
          </p:nvPr>
        </p:nvSpPr>
        <p:spPr/>
        <p:txBody>
          <a:bodyPr>
            <a:normAutofit/>
          </a:bodyPr>
          <a:lstStyle/>
          <a:p>
            <a:r>
              <a:rPr lang="en-IN" sz="2400" dirty="0"/>
              <a:t>The NIFTY 50 is a benchmark Indian stock market index that represents the weighted average of 50 of the largest Indian companies listed on the National Stock Exchange. It is one of the two main stock indices used in India, the other being the BSE SENSEX.</a:t>
            </a:r>
          </a:p>
        </p:txBody>
      </p:sp>
    </p:spTree>
    <p:extLst>
      <p:ext uri="{BB962C8B-B14F-4D97-AF65-F5344CB8AC3E}">
        <p14:creationId xmlns:p14="http://schemas.microsoft.com/office/powerpoint/2010/main" val="3973472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cap="none" dirty="0"/>
              <a:t>Stages in which the following analysis will be carried out:</a:t>
            </a:r>
          </a:p>
        </p:txBody>
      </p:sp>
      <p:sp>
        <p:nvSpPr>
          <p:cNvPr id="3" name="Content Placeholder 2"/>
          <p:cNvSpPr>
            <a:spLocks noGrp="1"/>
          </p:cNvSpPr>
          <p:nvPr>
            <p:ph idx="1"/>
          </p:nvPr>
        </p:nvSpPr>
        <p:spPr/>
        <p:txBody>
          <a:bodyPr/>
          <a:lstStyle/>
          <a:p>
            <a:r>
              <a:rPr lang="en-IN" dirty="0"/>
              <a:t>TIME SERIES DECOMPOSITION</a:t>
            </a:r>
          </a:p>
          <a:p>
            <a:r>
              <a:rPr lang="en-IN" dirty="0"/>
              <a:t>PREDICTIVE ANALYSIS USING TIME SERIES METHODS </a:t>
            </a:r>
          </a:p>
          <a:p>
            <a:r>
              <a:rPr lang="en-IN" dirty="0"/>
              <a:t>PAIR TRADING ANALYSIS OF NIFTY 50 STOCKS</a:t>
            </a:r>
          </a:p>
        </p:txBody>
      </p:sp>
    </p:spTree>
    <p:extLst>
      <p:ext uri="{BB962C8B-B14F-4D97-AF65-F5344CB8AC3E}">
        <p14:creationId xmlns:p14="http://schemas.microsoft.com/office/powerpoint/2010/main" val="1953149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lgn="ctr">
              <a:buFont typeface="Arial" panose="020B0604020202020204" pitchFamily="34" charset="0"/>
              <a:buChar char="•"/>
            </a:pPr>
            <a:r>
              <a:rPr lang="en-IN" u="sng" dirty="0"/>
              <a:t>TIME SERIES decomposition</a:t>
            </a:r>
          </a:p>
        </p:txBody>
      </p:sp>
      <p:sp>
        <p:nvSpPr>
          <p:cNvPr id="3" name="Content Placeholder 2"/>
          <p:cNvSpPr>
            <a:spLocks noGrp="1"/>
          </p:cNvSpPr>
          <p:nvPr>
            <p:ph idx="1"/>
          </p:nvPr>
        </p:nvSpPr>
        <p:spPr/>
        <p:txBody>
          <a:bodyPr>
            <a:normAutofit fontScale="92500"/>
          </a:bodyPr>
          <a:lstStyle/>
          <a:p>
            <a:pPr fontAlgn="base"/>
            <a:r>
              <a:rPr lang="en-IN" dirty="0"/>
              <a:t>Time series decomposition is a mathematical procedure which transforms a time series into multiple different time series. The original time series is often split into 3 component series:</a:t>
            </a:r>
          </a:p>
          <a:p>
            <a:pPr fontAlgn="base"/>
            <a:r>
              <a:rPr lang="en-IN" u="sng" dirty="0"/>
              <a:t>Seasonal</a:t>
            </a:r>
            <a:r>
              <a:rPr lang="en-IN" dirty="0"/>
              <a:t>: Patterns that repeat with a fixed period of time. For example, a website might receive more visits during weekends; this would produce data with a seasonality of 7 days.</a:t>
            </a:r>
          </a:p>
          <a:p>
            <a:pPr fontAlgn="base"/>
            <a:r>
              <a:rPr lang="en-IN" u="sng" dirty="0"/>
              <a:t>Trend</a:t>
            </a:r>
            <a:r>
              <a:rPr lang="en-IN" dirty="0"/>
              <a:t>: The underlying trend of the metrics. A website increasing in popularity should show a general trend that goes up.</a:t>
            </a:r>
          </a:p>
          <a:p>
            <a:pPr fontAlgn="base"/>
            <a:r>
              <a:rPr lang="en-IN" u="sng" dirty="0"/>
              <a:t>Random</a:t>
            </a:r>
            <a:r>
              <a:rPr lang="en-IN" dirty="0"/>
              <a:t>: Also call “noise”, “irregular” or “remainder,” this is the residuals of the original time series after the seasonal and trend series are removed.</a:t>
            </a:r>
          </a:p>
          <a:p>
            <a:endParaRPr lang="en-IN" dirty="0"/>
          </a:p>
        </p:txBody>
      </p:sp>
    </p:spTree>
    <p:extLst>
      <p:ext uri="{BB962C8B-B14F-4D97-AF65-F5344CB8AC3E}">
        <p14:creationId xmlns:p14="http://schemas.microsoft.com/office/powerpoint/2010/main" val="194969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a:t>NIFTY 50 TIME SERIES DECOMPOSITION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4925" y="2016125"/>
            <a:ext cx="4816475" cy="3449638"/>
          </a:xfrm>
        </p:spPr>
      </p:pic>
    </p:spTree>
    <p:extLst>
      <p:ext uri="{BB962C8B-B14F-4D97-AF65-F5344CB8AC3E}">
        <p14:creationId xmlns:p14="http://schemas.microsoft.com/office/powerpoint/2010/main" val="1033607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OBSERVATIONS:</a:t>
            </a:r>
          </a:p>
        </p:txBody>
      </p:sp>
      <p:sp>
        <p:nvSpPr>
          <p:cNvPr id="3" name="Content Placeholder 2"/>
          <p:cNvSpPr>
            <a:spLocks noGrp="1"/>
          </p:cNvSpPr>
          <p:nvPr>
            <p:ph idx="1"/>
          </p:nvPr>
        </p:nvSpPr>
        <p:spPr/>
        <p:txBody>
          <a:bodyPr/>
          <a:lstStyle/>
          <a:p>
            <a:r>
              <a:rPr lang="en-IN" dirty="0"/>
              <a:t>We can observe that Nifty 50 doesn’t follow a certain Trend as markets are unpredictable in nature.</a:t>
            </a:r>
          </a:p>
          <a:p>
            <a:r>
              <a:rPr lang="en-IN" dirty="0"/>
              <a:t>We also can observe that there is no certain Seasonality in buying and selling of Nifty 50 because of markets being unpredicted in nature.</a:t>
            </a:r>
          </a:p>
          <a:p>
            <a:r>
              <a:rPr lang="en-IN" dirty="0"/>
              <a:t>We can see a lot of noise in data due to sudden spike and fall in prices.</a:t>
            </a:r>
          </a:p>
          <a:p>
            <a:endParaRPr lang="en-IN" dirty="0"/>
          </a:p>
        </p:txBody>
      </p:sp>
    </p:spTree>
    <p:extLst>
      <p:ext uri="{BB962C8B-B14F-4D97-AF65-F5344CB8AC3E}">
        <p14:creationId xmlns:p14="http://schemas.microsoft.com/office/powerpoint/2010/main" val="93747188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452</TotalTime>
  <Words>1355</Words>
  <Application>Microsoft Office PowerPoint</Application>
  <PresentationFormat>Widescreen</PresentationFormat>
  <Paragraphs>77</Paragraphs>
  <Slides>25</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0" baseType="lpstr">
      <vt:lpstr>Arial</vt:lpstr>
      <vt:lpstr>Gill Sans MT</vt:lpstr>
      <vt:lpstr>Menlo</vt:lpstr>
      <vt:lpstr>Gallery</vt:lpstr>
      <vt:lpstr>Packager Shell Object</vt:lpstr>
      <vt:lpstr>NIFTY 50 Analysis and Pair Trading</vt:lpstr>
      <vt:lpstr>What is Time Series ?</vt:lpstr>
      <vt:lpstr>disclaimer</vt:lpstr>
      <vt:lpstr>Time series examples</vt:lpstr>
      <vt:lpstr>What is Nifty 50 ? (The Case taken for Time Series Analysis)</vt:lpstr>
      <vt:lpstr>Stages in which the following analysis will be carried out:</vt:lpstr>
      <vt:lpstr>TIME SERIES decomposition</vt:lpstr>
      <vt:lpstr>NIFTY 50 TIME SERIES DECOMPOSITION</vt:lpstr>
      <vt:lpstr>OBSERVATIONS:</vt:lpstr>
      <vt:lpstr>PREDICTIVE ANALYSIS USING TIME SERIES METHODS  </vt:lpstr>
      <vt:lpstr>Simple Moving Average (SMA) </vt:lpstr>
      <vt:lpstr>SMA affect on Nifty 50 </vt:lpstr>
      <vt:lpstr>Exponential Moving Average (EMA) </vt:lpstr>
      <vt:lpstr>SMA/EMA affect on Nifty 50 </vt:lpstr>
      <vt:lpstr>Autoregressive Integrated Moving Average (ARIMA) </vt:lpstr>
      <vt:lpstr>ARIMA Parameters </vt:lpstr>
      <vt:lpstr>Arima affect on Nifty 50 </vt:lpstr>
      <vt:lpstr>PAIR TRADING ANALYSIS OF NIFTY 50 STOCKS </vt:lpstr>
      <vt:lpstr>PowerPoint Presentation</vt:lpstr>
      <vt:lpstr>Correlation Analysis on Nifty 50 stocks</vt:lpstr>
      <vt:lpstr>Correlated pairs found out during the Analysis</vt:lpstr>
      <vt:lpstr>Visualization of Correlated pair for Pair trading (AXIS BANK VS ICICI BANK)</vt:lpstr>
      <vt:lpstr>Visualization of Non-Correlated pair for Pair trading (IOC VS BAJFIANCE)</vt:lpstr>
      <vt:lpstr>OBSERVATIONS:</vt:lpstr>
      <vt:lpstr>Hence by this we conclude our Time Series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NIFTY 50 Analysis and Pair Trading</dc:title>
  <dc:creator>Pritish</dc:creator>
  <cp:lastModifiedBy>Pritish Ghatkar</cp:lastModifiedBy>
  <cp:revision>39</cp:revision>
  <dcterms:created xsi:type="dcterms:W3CDTF">2021-12-25T18:27:54Z</dcterms:created>
  <dcterms:modified xsi:type="dcterms:W3CDTF">2024-05-01T12:47:46Z</dcterms:modified>
</cp:coreProperties>
</file>