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DF67-9FEE-4A88-B80E-6DEB9AFA2077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1712F-E94A-4C19-AD78-CF11EEA7C9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54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1712F-E94A-4C19-AD78-CF11EEA7C9B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2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1712F-E94A-4C19-AD78-CF11EEA7C9B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55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637BB6B-EE1B-48FB-8575-0D55C373DE88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637BB6B-EE1B-48FB-8575-0D55C373DE88}" type="datetimeFigureOut">
              <a:rPr lang="en-US" smtClean="0"/>
              <a:pPr/>
              <a:t>2/11/2022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Kriptografi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Attacking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Cryptanalytic Attacks 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Chosen-</a:t>
            </a:r>
            <a:r>
              <a:rPr lang="en-US" dirty="0" err="1"/>
              <a:t>ciphertext</a:t>
            </a:r>
            <a:r>
              <a:rPr lang="en-US" dirty="0"/>
              <a:t> attack</a:t>
            </a:r>
          </a:p>
          <a:p>
            <a:pPr lvl="1"/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cryptanalyst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ciphertext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didekripsi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plaintext yang </a:t>
            </a:r>
            <a:r>
              <a:rPr lang="en-US" dirty="0" err="1"/>
              <a:t>didekripsi</a:t>
            </a:r>
            <a:r>
              <a:rPr lang="en-US" dirty="0"/>
              <a:t>. </a:t>
            </a:r>
          </a:p>
          <a:p>
            <a:r>
              <a:rPr lang="en-US" dirty="0"/>
              <a:t>Chosen-key attack</a:t>
            </a:r>
          </a:p>
          <a:p>
            <a:pPr lvl="1"/>
            <a:r>
              <a:rPr lang="en-US" dirty="0"/>
              <a:t>Cryptanalyst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penyerangan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kunci-kunci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 </a:t>
            </a:r>
          </a:p>
          <a:p>
            <a:r>
              <a:rPr lang="en-US" dirty="0"/>
              <a:t>Rubber-hose cryptanalysis</a:t>
            </a:r>
          </a:p>
          <a:p>
            <a:pPr lvl="1"/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penyerangan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cryptanalyst </a:t>
            </a:r>
            <a:r>
              <a:rPr lang="en-US" dirty="0" err="1"/>
              <a:t>mengancam</a:t>
            </a:r>
            <a:r>
              <a:rPr lang="en-US" dirty="0"/>
              <a:t>, </a:t>
            </a:r>
            <a:r>
              <a:rPr lang="en-US" dirty="0" err="1"/>
              <a:t>memeras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memaksa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kuncinya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Kesuksesan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Total Break</a:t>
            </a:r>
          </a:p>
          <a:p>
            <a:pPr lvl="1"/>
            <a:r>
              <a:rPr lang="en-US" dirty="0" err="1"/>
              <a:t>Penyerang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kunci</a:t>
            </a:r>
            <a:endParaRPr lang="en-US" dirty="0"/>
          </a:p>
          <a:p>
            <a:r>
              <a:rPr lang="en-US" dirty="0"/>
              <a:t>Global Deduction</a:t>
            </a:r>
          </a:p>
          <a:p>
            <a:pPr lvl="1"/>
            <a:r>
              <a:rPr lang="en-US" dirty="0" err="1"/>
              <a:t>Penyerang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dekripsi</a:t>
            </a:r>
            <a:r>
              <a:rPr lang="en-US" dirty="0"/>
              <a:t> &amp; </a:t>
            </a:r>
            <a:r>
              <a:rPr lang="en-US" dirty="0" err="1"/>
              <a:t>enkripsi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kunci</a:t>
            </a:r>
            <a:endParaRPr lang="en-US" dirty="0"/>
          </a:p>
          <a:p>
            <a:r>
              <a:rPr lang="en-US" dirty="0"/>
              <a:t>Local Deduction</a:t>
            </a:r>
          </a:p>
          <a:p>
            <a:pPr lvl="1"/>
            <a:r>
              <a:rPr lang="en-US" dirty="0" err="1"/>
              <a:t>Penyerang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chiper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plain </a:t>
            </a:r>
            <a:r>
              <a:rPr lang="en-US" dirty="0" err="1"/>
              <a:t>tambahan</a:t>
            </a:r>
            <a:endParaRPr lang="en-US" dirty="0"/>
          </a:p>
          <a:p>
            <a:r>
              <a:rPr lang="en-US" dirty="0"/>
              <a:t>Informational Deduction</a:t>
            </a:r>
          </a:p>
          <a:p>
            <a:pPr lvl="1"/>
            <a:r>
              <a:rPr lang="en-US" dirty="0" err="1"/>
              <a:t>Penyerang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entropy </a:t>
            </a:r>
            <a:r>
              <a:rPr lang="en-US" dirty="0" err="1"/>
              <a:t>dari</a:t>
            </a:r>
            <a:r>
              <a:rPr lang="en-US" dirty="0"/>
              <a:t> plain/cipher</a:t>
            </a:r>
          </a:p>
          <a:p>
            <a:r>
              <a:rPr lang="en-US" dirty="0"/>
              <a:t>Distinguishing algorithm</a:t>
            </a:r>
          </a:p>
          <a:p>
            <a:pPr lvl="1"/>
            <a:r>
              <a:rPr lang="en-US" dirty="0" err="1"/>
              <a:t>Penyerang</a:t>
            </a:r>
            <a:r>
              <a:rPr lang="en-US" dirty="0"/>
              <a:t> 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chiper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random </a:t>
            </a:r>
            <a:r>
              <a:rPr lang="en-US" dirty="0" err="1"/>
              <a:t>permutasi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Konklusi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sz="3200" dirty="0" err="1"/>
              <a:t>Sebuah</a:t>
            </a:r>
            <a:r>
              <a:rPr lang="en-US" sz="3200" dirty="0"/>
              <a:t> </a:t>
            </a:r>
            <a:r>
              <a:rPr lang="en-US" sz="3200" dirty="0" err="1"/>
              <a:t>algoritma</a:t>
            </a:r>
            <a:r>
              <a:rPr lang="en-US" sz="3200" dirty="0"/>
              <a:t> </a:t>
            </a:r>
            <a:r>
              <a:rPr lang="en-US" sz="3200" dirty="0" err="1"/>
              <a:t>kriptografi</a:t>
            </a:r>
            <a:r>
              <a:rPr lang="en-US" sz="3200" dirty="0"/>
              <a:t> </a:t>
            </a:r>
            <a:r>
              <a:rPr lang="en-US" sz="3200" dirty="0" err="1"/>
              <a:t>dikatakan</a:t>
            </a:r>
            <a:r>
              <a:rPr lang="en-US" sz="3200" dirty="0"/>
              <a:t> </a:t>
            </a:r>
            <a:r>
              <a:rPr lang="en-US" sz="3200" dirty="0" err="1"/>
              <a:t>aman</a:t>
            </a:r>
            <a:r>
              <a:rPr lang="en-US" sz="3200" dirty="0"/>
              <a:t> (</a:t>
            </a:r>
            <a:r>
              <a:rPr lang="en-US" sz="3200" i="1" dirty="0"/>
              <a:t>computationally secure</a:t>
            </a:r>
            <a:r>
              <a:rPr lang="en-US" sz="3200" dirty="0"/>
              <a:t>) </a:t>
            </a:r>
            <a:r>
              <a:rPr lang="en-US" sz="3200" dirty="0" err="1"/>
              <a:t>bila</a:t>
            </a:r>
            <a:r>
              <a:rPr lang="en-US" sz="3200" dirty="0"/>
              <a:t> </a:t>
            </a:r>
            <a:r>
              <a:rPr lang="en-US" sz="3200" dirty="0" err="1"/>
              <a:t>memenuhi</a:t>
            </a:r>
            <a:r>
              <a:rPr lang="en-US" sz="3200" dirty="0"/>
              <a:t> </a:t>
            </a:r>
            <a:r>
              <a:rPr lang="en-US" sz="3200" dirty="0" err="1"/>
              <a:t>tiga</a:t>
            </a:r>
            <a:r>
              <a:rPr lang="en-US" sz="3200" dirty="0"/>
              <a:t> </a:t>
            </a:r>
            <a:r>
              <a:rPr lang="en-US" sz="3200" dirty="0" err="1"/>
              <a:t>kriteria</a:t>
            </a:r>
            <a:r>
              <a:rPr lang="en-US" sz="3200" dirty="0"/>
              <a:t> </a:t>
            </a:r>
            <a:r>
              <a:rPr lang="en-US" sz="3200" dirty="0" err="1"/>
              <a:t>berikut</a:t>
            </a:r>
            <a:r>
              <a:rPr lang="en-US" sz="3200" dirty="0"/>
              <a:t>:</a:t>
            </a:r>
            <a:endParaRPr lang="en-US" sz="2400" dirty="0"/>
          </a:p>
          <a:p>
            <a:pPr lvl="1"/>
            <a:r>
              <a:rPr lang="en-US" sz="2800" dirty="0" err="1"/>
              <a:t>Persamaan</a:t>
            </a:r>
            <a:r>
              <a:rPr lang="en-US" sz="2800" dirty="0"/>
              <a:t> </a:t>
            </a:r>
            <a:r>
              <a:rPr lang="en-US" sz="2800" dirty="0" err="1"/>
              <a:t>matematis</a:t>
            </a:r>
            <a:r>
              <a:rPr lang="en-US" sz="2800" dirty="0"/>
              <a:t> yang </a:t>
            </a:r>
            <a:r>
              <a:rPr lang="en-US" sz="2800" dirty="0" err="1"/>
              <a:t>menggambarkan</a:t>
            </a:r>
            <a:r>
              <a:rPr lang="en-US" sz="2800" dirty="0"/>
              <a:t> </a:t>
            </a:r>
            <a:r>
              <a:rPr lang="en-US" sz="2800" dirty="0" err="1"/>
              <a:t>operasi</a:t>
            </a:r>
            <a:r>
              <a:rPr lang="en-US" sz="2800" dirty="0"/>
              <a:t> </a:t>
            </a:r>
            <a:r>
              <a:rPr lang="en-US" sz="2800" dirty="0" err="1"/>
              <a:t>algoritma</a:t>
            </a:r>
            <a:r>
              <a:rPr lang="en-US" sz="2800" dirty="0"/>
              <a:t> </a:t>
            </a:r>
            <a:r>
              <a:rPr lang="en-US" sz="2800" dirty="0" err="1"/>
              <a:t>kriptografi</a:t>
            </a:r>
            <a:r>
              <a:rPr lang="en-US" sz="2800" dirty="0"/>
              <a:t> </a:t>
            </a:r>
            <a:r>
              <a:rPr lang="en-US" sz="2800" dirty="0" err="1"/>
              <a:t>sangat</a:t>
            </a:r>
            <a:r>
              <a:rPr lang="en-US" sz="2800" dirty="0"/>
              <a:t> </a:t>
            </a:r>
            <a:r>
              <a:rPr lang="en-US" sz="2800" dirty="0" err="1"/>
              <a:t>kompleks</a:t>
            </a:r>
            <a:r>
              <a:rPr lang="en-US" sz="2800" dirty="0"/>
              <a:t>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algoritma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mungkin</a:t>
            </a:r>
            <a:r>
              <a:rPr lang="en-US" sz="2800" dirty="0"/>
              <a:t> </a:t>
            </a:r>
            <a:r>
              <a:rPr lang="en-US" sz="2800" dirty="0" err="1"/>
              <a:t>dipecahkan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analitik</a:t>
            </a:r>
            <a:r>
              <a:rPr lang="en-US" sz="2800" dirty="0"/>
              <a:t>.</a:t>
            </a:r>
            <a:endParaRPr lang="en-US" sz="2000" dirty="0"/>
          </a:p>
          <a:p>
            <a:pPr lvl="1"/>
            <a:r>
              <a:rPr lang="en-US" sz="2800" dirty="0" err="1"/>
              <a:t>Biaya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memecahkan</a:t>
            </a:r>
            <a:r>
              <a:rPr lang="en-US" sz="2800" dirty="0"/>
              <a:t> </a:t>
            </a:r>
            <a:r>
              <a:rPr lang="en-US" sz="2800" dirty="0" err="1"/>
              <a:t>chiperteks</a:t>
            </a:r>
            <a:r>
              <a:rPr lang="en-US" sz="2800" dirty="0"/>
              <a:t> </a:t>
            </a:r>
            <a:r>
              <a:rPr lang="en-US" sz="2800" dirty="0" err="1"/>
              <a:t>melampaui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yang </a:t>
            </a:r>
            <a:r>
              <a:rPr lang="en-US" sz="2800" dirty="0" err="1"/>
              <a:t>terkandung</a:t>
            </a:r>
            <a:r>
              <a:rPr lang="en-US" sz="2800" dirty="0"/>
              <a:t> </a:t>
            </a:r>
            <a:r>
              <a:rPr lang="en-US" sz="2800" dirty="0" err="1"/>
              <a:t>di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chiperteks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.</a:t>
            </a:r>
            <a:endParaRPr lang="en-US" sz="2000" dirty="0"/>
          </a:p>
          <a:p>
            <a:pPr lvl="1"/>
            <a:r>
              <a:rPr lang="en-US" sz="2800" dirty="0" err="1"/>
              <a:t>Waktu</a:t>
            </a:r>
            <a:r>
              <a:rPr lang="en-US" sz="2800" dirty="0"/>
              <a:t> yang </a:t>
            </a:r>
            <a:r>
              <a:rPr lang="en-US" sz="2800" dirty="0" err="1"/>
              <a:t>diperlukan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memecahkan</a:t>
            </a:r>
            <a:r>
              <a:rPr lang="en-US" sz="2800" dirty="0"/>
              <a:t> </a:t>
            </a:r>
            <a:r>
              <a:rPr lang="en-US" sz="2800" dirty="0" err="1"/>
              <a:t>chiperteks</a:t>
            </a:r>
            <a:r>
              <a:rPr lang="en-US" sz="2800" dirty="0"/>
              <a:t> </a:t>
            </a:r>
            <a:r>
              <a:rPr lang="en-US" sz="2800" dirty="0" err="1"/>
              <a:t>melampaui</a:t>
            </a:r>
            <a:r>
              <a:rPr lang="en-US" sz="2800" dirty="0"/>
              <a:t> </a:t>
            </a:r>
            <a:r>
              <a:rPr lang="en-US" sz="2800" dirty="0" err="1"/>
              <a:t>lamanya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dijaga</a:t>
            </a:r>
            <a:r>
              <a:rPr lang="en-US" sz="2800" dirty="0"/>
              <a:t> </a:t>
            </a:r>
            <a:r>
              <a:rPr lang="en-US" sz="2800" dirty="0" err="1"/>
              <a:t>kerahasiaannya</a:t>
            </a:r>
            <a:r>
              <a:rPr lang="en-US" sz="2800" dirty="0"/>
              <a:t>.</a:t>
            </a:r>
            <a:endParaRPr lang="en-US" sz="2000" dirty="0"/>
          </a:p>
          <a:p>
            <a:r>
              <a:rPr lang="en-US" sz="3200" dirty="0"/>
              <a:t> </a:t>
            </a:r>
            <a:r>
              <a:rPr lang="en-US" sz="3200" dirty="0" err="1"/>
              <a:t>Contoh</a:t>
            </a:r>
            <a:r>
              <a:rPr lang="en-US" sz="3200" dirty="0"/>
              <a:t> :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panjang</a:t>
            </a:r>
            <a:r>
              <a:rPr lang="en-US" sz="3200" dirty="0"/>
              <a:t> </a:t>
            </a:r>
            <a:r>
              <a:rPr lang="en-US" sz="3200" dirty="0" err="1"/>
              <a:t>kunci</a:t>
            </a:r>
            <a:r>
              <a:rPr lang="en-US" sz="3200" dirty="0"/>
              <a:t> 128 bit (7 </a:t>
            </a:r>
            <a:r>
              <a:rPr lang="en-US" sz="3200" dirty="0" err="1"/>
              <a:t>karakter</a:t>
            </a:r>
            <a:r>
              <a:rPr lang="en-US" sz="3200" dirty="0"/>
              <a:t>)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menemukan</a:t>
            </a:r>
            <a:r>
              <a:rPr lang="en-US" sz="3200" dirty="0"/>
              <a:t> </a:t>
            </a:r>
            <a:r>
              <a:rPr lang="en-US" sz="3200" dirty="0" err="1"/>
              <a:t>kunci</a:t>
            </a:r>
            <a:r>
              <a:rPr lang="en-US" sz="3200" dirty="0"/>
              <a:t>, </a:t>
            </a:r>
            <a:r>
              <a:rPr lang="en-US" sz="3200" dirty="0" err="1"/>
              <a:t>setidaknya</a:t>
            </a:r>
            <a:r>
              <a:rPr lang="en-US" sz="3200" dirty="0"/>
              <a:t> </a:t>
            </a:r>
            <a:r>
              <a:rPr lang="en-US" sz="3200" dirty="0" err="1"/>
              <a:t>setengah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semua</a:t>
            </a:r>
            <a:r>
              <a:rPr lang="en-US" sz="3200" dirty="0"/>
              <a:t> </a:t>
            </a:r>
            <a:r>
              <a:rPr lang="en-US" sz="3200" dirty="0" err="1"/>
              <a:t>kemungkinan</a:t>
            </a:r>
            <a:r>
              <a:rPr lang="en-US" sz="3200" dirty="0"/>
              <a:t> </a:t>
            </a:r>
            <a:r>
              <a:rPr lang="en-US" sz="3200" dirty="0" err="1"/>
              <a:t>kunci</a:t>
            </a:r>
            <a:r>
              <a:rPr lang="en-US" sz="3200" dirty="0"/>
              <a:t> yang </a:t>
            </a:r>
            <a:r>
              <a:rPr lang="en-US" sz="3200" dirty="0" err="1"/>
              <a:t>ada</a:t>
            </a:r>
            <a:r>
              <a:rPr lang="en-US" sz="3200" dirty="0"/>
              <a:t> </a:t>
            </a:r>
            <a:r>
              <a:rPr lang="en-US" sz="3200" dirty="0" err="1"/>
              <a:t>harus</a:t>
            </a:r>
            <a:r>
              <a:rPr lang="en-US" sz="3200" dirty="0"/>
              <a:t> </a:t>
            </a:r>
            <a:r>
              <a:rPr lang="en-US" sz="3200" dirty="0" err="1"/>
              <a:t>dicoba</a:t>
            </a:r>
            <a:r>
              <a:rPr lang="en-US" sz="3200" dirty="0"/>
              <a:t>,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menghabiskan</a:t>
            </a:r>
            <a:r>
              <a:rPr lang="en-US" sz="3200" dirty="0"/>
              <a:t> </a:t>
            </a:r>
            <a:r>
              <a:rPr lang="en-US" sz="3200" dirty="0" err="1"/>
              <a:t>waktu</a:t>
            </a:r>
            <a:r>
              <a:rPr lang="en-US" sz="3200" dirty="0"/>
              <a:t> 5.4 </a:t>
            </a:r>
            <a:r>
              <a:rPr lang="en-US" sz="3200" dirty="0">
                <a:sym typeface="Symbol"/>
              </a:rPr>
              <a:t></a:t>
            </a:r>
            <a:r>
              <a:rPr lang="en-US" sz="3200" dirty="0"/>
              <a:t> 10</a:t>
            </a:r>
            <a:r>
              <a:rPr lang="en-US" sz="3200" baseline="30000" dirty="0"/>
              <a:t>24</a:t>
            </a:r>
            <a:r>
              <a:rPr lang="en-US" sz="3200" dirty="0"/>
              <a:t> </a:t>
            </a:r>
            <a:r>
              <a:rPr lang="en-US" sz="3200" dirty="0" err="1"/>
              <a:t>tahun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satu</a:t>
            </a:r>
            <a:r>
              <a:rPr lang="en-US" sz="3200" dirty="0"/>
              <a:t> </a:t>
            </a:r>
            <a:r>
              <a:rPr lang="en-US" sz="3200" dirty="0" err="1"/>
              <a:t>juta</a:t>
            </a:r>
            <a:r>
              <a:rPr lang="en-US" sz="3200" dirty="0"/>
              <a:t> </a:t>
            </a:r>
            <a:r>
              <a:rPr lang="en-US" sz="3200" dirty="0" err="1"/>
              <a:t>percobaan</a:t>
            </a:r>
            <a:r>
              <a:rPr lang="en-US" sz="3200" dirty="0"/>
              <a:t> per </a:t>
            </a:r>
            <a:r>
              <a:rPr lang="en-US" sz="3200" dirty="0" err="1"/>
              <a:t>detik</a:t>
            </a:r>
            <a:r>
              <a:rPr lang="en-US" sz="3200" dirty="0"/>
              <a:t>. Hal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mungkin</a:t>
            </a:r>
            <a:r>
              <a:rPr lang="en-US" sz="3200" dirty="0"/>
              <a:t> </a:t>
            </a:r>
            <a:r>
              <a:rPr lang="en-US" sz="3200" dirty="0" err="1"/>
              <a:t>karena</a:t>
            </a:r>
            <a:r>
              <a:rPr lang="en-US" sz="3200" dirty="0"/>
              <a:t> </a:t>
            </a:r>
            <a:r>
              <a:rPr lang="en-US" sz="3200" dirty="0" err="1"/>
              <a:t>umur</a:t>
            </a:r>
            <a:r>
              <a:rPr lang="en-US" sz="3200" dirty="0"/>
              <a:t> </a:t>
            </a:r>
            <a:r>
              <a:rPr lang="en-US" sz="3200" dirty="0" err="1"/>
              <a:t>alam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saja</a:t>
            </a:r>
            <a:r>
              <a:rPr lang="en-US" sz="3200" dirty="0"/>
              <a:t> </a:t>
            </a:r>
            <a:r>
              <a:rPr lang="en-US" sz="3200" dirty="0" err="1"/>
              <a:t>baru</a:t>
            </a:r>
            <a:r>
              <a:rPr lang="en-US" sz="3200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/>
              <a:t>orde</a:t>
            </a:r>
            <a:r>
              <a:rPr lang="en-US" sz="3200" dirty="0"/>
              <a:t> 10</a:t>
            </a:r>
            <a:r>
              <a:rPr lang="en-US" sz="3200" baseline="30000" dirty="0"/>
              <a:t>11</a:t>
            </a:r>
            <a:r>
              <a:rPr lang="en-US" sz="3200" dirty="0"/>
              <a:t> </a:t>
            </a:r>
            <a:r>
              <a:rPr lang="en-US" sz="3200" dirty="0" err="1"/>
              <a:t>tahun</a:t>
            </a:r>
            <a:r>
              <a:rPr lang="en-US" sz="3200" dirty="0"/>
              <a:t>.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en-US" dirty="0" err="1"/>
              <a:t>Kriptografi</a:t>
            </a:r>
            <a:endParaRPr lang="en-US" dirty="0"/>
          </a:p>
          <a:p>
            <a:pPr lvl="1" algn="just"/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kerahasiaan</a:t>
            </a:r>
            <a:r>
              <a:rPr lang="en-US" dirty="0"/>
              <a:t> </a:t>
            </a:r>
            <a:r>
              <a:rPr lang="en-US" dirty="0" err="1"/>
              <a:t>plainteks</a:t>
            </a:r>
            <a:endParaRPr lang="en-US" dirty="0"/>
          </a:p>
          <a:p>
            <a:pPr lvl="0" algn="just">
              <a:buNone/>
            </a:pPr>
            <a:endParaRPr lang="en-US" dirty="0"/>
          </a:p>
          <a:p>
            <a:pPr lvl="0"/>
            <a:r>
              <a:rPr lang="en-US" dirty="0" err="1"/>
              <a:t>Penyadap</a:t>
            </a:r>
            <a:r>
              <a:rPr lang="en-US" dirty="0"/>
              <a:t> </a:t>
            </a:r>
            <a:r>
              <a:rPr lang="en-US" dirty="0" err="1"/>
              <a:t>berusaha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data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kriptanalisis</a:t>
            </a:r>
            <a:r>
              <a:rPr lang="en-US" dirty="0"/>
              <a:t> (</a:t>
            </a:r>
            <a:r>
              <a:rPr lang="en-US" i="1" dirty="0"/>
              <a:t>cryptanalysis</a:t>
            </a:r>
            <a:r>
              <a:rPr lang="en-US" dirty="0"/>
              <a:t>). </a:t>
            </a:r>
          </a:p>
          <a:p>
            <a:pPr lvl="0">
              <a:buNone/>
            </a:pPr>
            <a:endParaRPr lang="en-US" dirty="0"/>
          </a:p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kriptanalis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kelemahan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kriptografi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mengungkap</a:t>
            </a:r>
            <a:r>
              <a:rPr lang="en-US" dirty="0"/>
              <a:t> </a:t>
            </a:r>
            <a:r>
              <a:rPr lang="en-US" dirty="0" err="1"/>
              <a:t>plainteks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 algn="just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Autofit/>
          </a:bodyPr>
          <a:lstStyle/>
          <a:p>
            <a:r>
              <a:rPr lang="en-US" sz="4000" dirty="0" err="1"/>
              <a:t>Metode</a:t>
            </a:r>
            <a:r>
              <a:rPr lang="en-US" sz="4000" dirty="0"/>
              <a:t> </a:t>
            </a:r>
            <a:r>
              <a:rPr lang="en-US" sz="4000" dirty="0" err="1"/>
              <a:t>Penyadapan</a:t>
            </a:r>
            <a:r>
              <a:rPr lang="en-US" sz="4000" dirty="0"/>
              <a:t> Data</a:t>
            </a:r>
            <a:br>
              <a:rPr lang="en-US" sz="4000" dirty="0"/>
            </a:br>
            <a:endParaRPr lang="en-US" sz="4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6096000"/>
          </a:xfrm>
        </p:spPr>
        <p:txBody>
          <a:bodyPr>
            <a:normAutofit/>
          </a:bodyPr>
          <a:lstStyle/>
          <a:p>
            <a:pPr lvl="0"/>
            <a:r>
              <a:rPr lang="en-US" i="1" dirty="0"/>
              <a:t>Wiretapping</a:t>
            </a:r>
            <a:endParaRPr lang="en-US" sz="2000" i="1" dirty="0"/>
          </a:p>
          <a:p>
            <a:pPr lvl="1"/>
            <a:r>
              <a:rPr lang="en-US" sz="1800" dirty="0" err="1"/>
              <a:t>Penyadap</a:t>
            </a:r>
            <a:r>
              <a:rPr lang="en-US" sz="1800" dirty="0"/>
              <a:t> </a:t>
            </a:r>
            <a:r>
              <a:rPr lang="en-US" sz="1800" dirty="0" err="1"/>
              <a:t>mencegat</a:t>
            </a:r>
            <a:r>
              <a:rPr lang="en-US" sz="1800" dirty="0"/>
              <a:t> data yang </a:t>
            </a:r>
            <a:r>
              <a:rPr lang="en-US" sz="1800" dirty="0" err="1"/>
              <a:t>ditransmisikan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saluran</a:t>
            </a:r>
            <a:r>
              <a:rPr lang="en-US" sz="1800" dirty="0"/>
              <a:t> </a:t>
            </a:r>
            <a:r>
              <a:rPr lang="en-US" sz="1800" dirty="0" err="1"/>
              <a:t>kabel</a:t>
            </a:r>
            <a:r>
              <a:rPr lang="en-US" sz="1800" dirty="0"/>
              <a:t> </a:t>
            </a:r>
            <a:r>
              <a:rPr lang="en-US" sz="1800" dirty="0" err="1"/>
              <a:t>komunikasi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sambungan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keras</a:t>
            </a:r>
            <a:r>
              <a:rPr lang="en-US" sz="1800" dirty="0"/>
              <a:t>.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br>
              <a:rPr lang="en-US" sz="1800" dirty="0"/>
            </a:br>
            <a:endParaRPr lang="en-US" sz="1800" dirty="0"/>
          </a:p>
          <a:p>
            <a:pPr lvl="1"/>
            <a:r>
              <a:rPr lang="en-US" sz="1800" dirty="0" err="1"/>
              <a:t>cara</a:t>
            </a:r>
            <a:r>
              <a:rPr lang="en-US" sz="1800" dirty="0"/>
              <a:t> </a:t>
            </a:r>
            <a:r>
              <a:rPr lang="en-US" sz="1800" dirty="0" err="1"/>
              <a:t>kerja</a:t>
            </a:r>
            <a:r>
              <a:rPr lang="en-US" sz="1800" dirty="0"/>
              <a:t> </a:t>
            </a:r>
            <a:r>
              <a:rPr lang="en-US" sz="1800" dirty="0" err="1"/>
              <a:t>telepon</a:t>
            </a:r>
            <a:r>
              <a:rPr lang="en-US" sz="1800" dirty="0"/>
              <a:t> yang </a:t>
            </a:r>
            <a:r>
              <a:rPr lang="en-US" sz="1800" dirty="0" err="1"/>
              <a:t>sangat</a:t>
            </a:r>
            <a:r>
              <a:rPr lang="en-US" sz="1800" dirty="0"/>
              <a:t> </a:t>
            </a:r>
            <a:r>
              <a:rPr lang="en-US" sz="1800" dirty="0" err="1"/>
              <a:t>sederhana</a:t>
            </a:r>
            <a:endParaRPr lang="en-US" sz="1800" dirty="0"/>
          </a:p>
          <a:p>
            <a:pPr lvl="1"/>
            <a:r>
              <a:rPr lang="en-US" sz="1800" dirty="0" err="1"/>
              <a:t>Kelemahan</a:t>
            </a:r>
            <a:r>
              <a:rPr lang="en-US" sz="1800" dirty="0"/>
              <a:t> </a:t>
            </a:r>
            <a:r>
              <a:rPr lang="en-US" sz="1800" dirty="0" err="1"/>
              <a:t>wiretaping</a:t>
            </a:r>
            <a:r>
              <a:rPr lang="en-US" sz="1800" dirty="0"/>
              <a:t> line </a:t>
            </a:r>
            <a:r>
              <a:rPr lang="en-US" sz="1800" dirty="0" err="1"/>
              <a:t>telepon</a:t>
            </a:r>
            <a:r>
              <a:rPr lang="en-US" sz="1800" dirty="0"/>
              <a:t> :</a:t>
            </a:r>
          </a:p>
          <a:p>
            <a:pPr lvl="2"/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tahu</a:t>
            </a:r>
            <a:r>
              <a:rPr lang="en-US" sz="1600" dirty="0"/>
              <a:t> </a:t>
            </a:r>
            <a:r>
              <a:rPr lang="en-US" sz="1600" dirty="0" err="1"/>
              <a:t>kapan</a:t>
            </a:r>
            <a:r>
              <a:rPr lang="en-US" sz="1600" dirty="0"/>
              <a:t> target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telepon</a:t>
            </a:r>
            <a:endParaRPr lang="en-US" sz="1600" dirty="0"/>
          </a:p>
          <a:p>
            <a:pPr lvl="2"/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tetap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wiretap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mendengarkan</a:t>
            </a:r>
            <a:r>
              <a:rPr lang="en-US" sz="1600" dirty="0"/>
              <a:t> </a:t>
            </a:r>
            <a:r>
              <a:rPr lang="en-US" sz="1600" dirty="0" err="1"/>
              <a:t>pembicaraan</a:t>
            </a:r>
            <a:r>
              <a:rPr lang="en-US" sz="1600" dirty="0"/>
              <a:t> target</a:t>
            </a:r>
          </a:p>
          <a:p>
            <a:pPr lvl="1"/>
            <a:r>
              <a:rPr lang="en-US" sz="1800" dirty="0"/>
              <a:t>Sound recorder</a:t>
            </a:r>
          </a:p>
        </p:txBody>
      </p:sp>
      <p:pic>
        <p:nvPicPr>
          <p:cNvPr id="4" name="Picture 3" descr="wiretapping-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905000"/>
            <a:ext cx="3556000" cy="2667000"/>
          </a:xfrm>
          <a:prstGeom prst="rect">
            <a:avLst/>
          </a:prstGeom>
        </p:spPr>
      </p:pic>
      <p:pic>
        <p:nvPicPr>
          <p:cNvPr id="5" name="Picture 4" descr="wiretapping-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905000"/>
            <a:ext cx="3810000" cy="22383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Autofit/>
          </a:bodyPr>
          <a:lstStyle/>
          <a:p>
            <a:r>
              <a:rPr lang="en-US" sz="4000" dirty="0" err="1"/>
              <a:t>Metode</a:t>
            </a:r>
            <a:r>
              <a:rPr lang="en-US" sz="4000" dirty="0"/>
              <a:t> </a:t>
            </a:r>
            <a:r>
              <a:rPr lang="en-US" sz="4000" dirty="0" err="1"/>
              <a:t>Penyadapan</a:t>
            </a:r>
            <a:r>
              <a:rPr lang="en-US" sz="4000" dirty="0"/>
              <a:t> Data</a:t>
            </a:r>
            <a:br>
              <a:rPr lang="en-US" sz="4000" dirty="0"/>
            </a:br>
            <a:endParaRPr lang="en-US" sz="4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763000" cy="6096000"/>
          </a:xfrm>
        </p:spPr>
        <p:txBody>
          <a:bodyPr>
            <a:normAutofit/>
          </a:bodyPr>
          <a:lstStyle/>
          <a:p>
            <a:pPr lvl="0"/>
            <a:r>
              <a:rPr lang="en-US" i="1" dirty="0"/>
              <a:t>Electromagnetic eavesdropping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sz="2400" dirty="0" err="1"/>
              <a:t>Penyadap</a:t>
            </a:r>
            <a:r>
              <a:rPr lang="en-US" sz="2400" dirty="0"/>
              <a:t> </a:t>
            </a:r>
            <a:r>
              <a:rPr lang="en-US" sz="2400" dirty="0" err="1"/>
              <a:t>mencegat</a:t>
            </a:r>
            <a:r>
              <a:rPr lang="en-US" sz="2400" dirty="0"/>
              <a:t> data yang </a:t>
            </a:r>
            <a:r>
              <a:rPr lang="en-US" sz="2400" dirty="0" err="1"/>
              <a:t>ditransmisikan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saluran</a:t>
            </a:r>
            <a:r>
              <a:rPr lang="en-US" sz="2400" dirty="0"/>
              <a:t> wireless, </a:t>
            </a:r>
            <a:r>
              <a:rPr lang="en-US" sz="2400" dirty="0" err="1"/>
              <a:t>misalnya</a:t>
            </a:r>
            <a:r>
              <a:rPr lang="en-US" sz="2400" dirty="0"/>
              <a:t> radio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i="1" dirty="0"/>
              <a:t>microwave</a:t>
            </a:r>
            <a:r>
              <a:rPr lang="en-US" sz="2400" dirty="0"/>
              <a:t>.</a:t>
            </a:r>
          </a:p>
          <a:p>
            <a:pPr lvl="1"/>
            <a:r>
              <a:rPr lang="en-US" sz="2000" i="1" dirty="0"/>
              <a:t>Advanced :</a:t>
            </a:r>
          </a:p>
          <a:p>
            <a:pPr lvl="2"/>
            <a:r>
              <a:rPr lang="en-US" sz="1800" i="1" dirty="0"/>
              <a:t>Radio receiver (BUG)</a:t>
            </a:r>
          </a:p>
          <a:p>
            <a:pPr lvl="2">
              <a:buNone/>
            </a:pPr>
            <a:endParaRPr lang="en-US" i="1" dirty="0"/>
          </a:p>
        </p:txBody>
      </p:sp>
      <p:pic>
        <p:nvPicPr>
          <p:cNvPr id="7" name="Picture 6" descr="wiretapping-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3039784" cy="2819400"/>
          </a:xfrm>
          <a:prstGeom prst="rect">
            <a:avLst/>
          </a:prstGeom>
        </p:spPr>
      </p:pic>
      <p:pic>
        <p:nvPicPr>
          <p:cNvPr id="8" name="Picture 7" descr="wiretapping-diagram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3429000"/>
            <a:ext cx="3048000" cy="28089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Penyadapan</a:t>
            </a:r>
            <a:r>
              <a:rPr lang="en-US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i="1" dirty="0"/>
              <a:t>Acoustic Eavesdropping</a:t>
            </a:r>
            <a:r>
              <a:rPr lang="en-US" sz="2000" dirty="0"/>
              <a:t>.</a:t>
            </a:r>
          </a:p>
          <a:p>
            <a:pPr lvl="1">
              <a:buNone/>
            </a:pPr>
            <a:r>
              <a:rPr lang="en-US" sz="1800" dirty="0" err="1"/>
              <a:t>Menangkap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</a:t>
            </a:r>
            <a:r>
              <a:rPr lang="en-US" sz="1800" dirty="0" err="1"/>
              <a:t>suara</a:t>
            </a:r>
            <a:r>
              <a:rPr lang="en-US" sz="1800" dirty="0"/>
              <a:t> yang </a:t>
            </a:r>
            <a:r>
              <a:rPr lang="en-US" sz="1800" dirty="0" err="1"/>
              <a:t>dihasilkan</a:t>
            </a:r>
            <a:r>
              <a:rPr lang="en-US" sz="1800" dirty="0"/>
              <a:t> oleh </a:t>
            </a:r>
            <a:r>
              <a:rPr lang="en-US" sz="1800" dirty="0" err="1"/>
              <a:t>suara</a:t>
            </a:r>
            <a:r>
              <a:rPr lang="en-US" sz="1800" dirty="0"/>
              <a:t> (</a:t>
            </a:r>
            <a:r>
              <a:rPr lang="en-US" sz="1800" dirty="0" err="1"/>
              <a:t>eg</a:t>
            </a:r>
            <a:r>
              <a:rPr lang="en-US" sz="1800" dirty="0"/>
              <a:t> : VOIP)</a:t>
            </a:r>
          </a:p>
          <a:p>
            <a:pPr lvl="1">
              <a:buNone/>
            </a:pPr>
            <a:endParaRPr lang="en-US" sz="1800" dirty="0"/>
          </a:p>
          <a:p>
            <a:pPr lvl="1">
              <a:buNone/>
            </a:pPr>
            <a:endParaRPr lang="en-US" sz="1800" dirty="0"/>
          </a:p>
          <a:p>
            <a:pPr lvl="1">
              <a:buNone/>
            </a:pPr>
            <a:endParaRPr lang="en-US" sz="1800" dirty="0"/>
          </a:p>
          <a:p>
            <a:pPr lvl="1">
              <a:buNone/>
            </a:pPr>
            <a:endParaRPr lang="en-US" sz="1800" dirty="0"/>
          </a:p>
          <a:p>
            <a:pPr lvl="1">
              <a:buNone/>
            </a:pPr>
            <a:endParaRPr lang="en-US" sz="1800" dirty="0"/>
          </a:p>
          <a:p>
            <a:pPr lvl="1">
              <a:buNone/>
            </a:pPr>
            <a:endParaRPr lang="en-US" sz="1800" dirty="0"/>
          </a:p>
          <a:p>
            <a:pPr lvl="1">
              <a:buNone/>
            </a:pPr>
            <a:endParaRPr lang="en-US" sz="1800" dirty="0"/>
          </a:p>
          <a:p>
            <a:pPr lvl="1">
              <a:buNone/>
            </a:pPr>
            <a:endParaRPr lang="en-US" sz="1800" dirty="0"/>
          </a:p>
          <a:p>
            <a:pPr lvl="1">
              <a:buNone/>
            </a:pPr>
            <a:endParaRPr lang="en-US" sz="1800" dirty="0"/>
          </a:p>
          <a:p>
            <a:pPr lvl="1">
              <a:buNone/>
            </a:pPr>
            <a:r>
              <a:rPr lang="en-US" sz="1800" dirty="0"/>
              <a:t>John Hopkins University-Baltimore</a:t>
            </a:r>
          </a:p>
          <a:p>
            <a:pPr lvl="1">
              <a:buNone/>
            </a:pPr>
            <a:endParaRPr lang="en-US" sz="1800" dirty="0"/>
          </a:p>
          <a:p>
            <a:pPr lvl="1">
              <a:buNone/>
            </a:pPr>
            <a:endParaRPr lang="en-US" sz="1800" dirty="0"/>
          </a:p>
          <a:p>
            <a:pPr lvl="1">
              <a:buNone/>
            </a:pPr>
            <a:endParaRPr lang="en-US" sz="1800" dirty="0"/>
          </a:p>
          <a:p>
            <a:pPr lvl="1">
              <a:buNone/>
            </a:pPr>
            <a:endParaRPr lang="en-US" sz="1800" dirty="0"/>
          </a:p>
          <a:p>
            <a:pPr lvl="1">
              <a:buNone/>
            </a:pPr>
            <a:endParaRPr lang="en-US" sz="1800" dirty="0"/>
          </a:p>
          <a:p>
            <a:pPr lvl="1">
              <a:buNone/>
            </a:pPr>
            <a:endParaRPr lang="en-US" sz="1800" dirty="0"/>
          </a:p>
          <a:p>
            <a:pPr lvl="1">
              <a:buNone/>
            </a:pPr>
            <a:endParaRPr lang="en-US" sz="1400" dirty="0"/>
          </a:p>
          <a:p>
            <a:pPr lvl="1">
              <a:buNone/>
            </a:pPr>
            <a:endParaRPr lang="en-US" sz="1800" dirty="0"/>
          </a:p>
          <a:p>
            <a:endParaRPr lang="en-US" sz="2000" dirty="0"/>
          </a:p>
        </p:txBody>
      </p:sp>
      <p:pic>
        <p:nvPicPr>
          <p:cNvPr id="4" name="Picture 3" descr="had-eavesdropping-encrypted-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0800"/>
            <a:ext cx="4286250" cy="26955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Serangan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lvl="0"/>
            <a:r>
              <a:rPr lang="en-US" i="1" dirty="0"/>
              <a:t>Exhaustive attack</a:t>
            </a:r>
            <a:r>
              <a:rPr lang="en-US" dirty="0"/>
              <a:t> /</a:t>
            </a:r>
            <a:r>
              <a:rPr lang="en-US" i="1" dirty="0"/>
              <a:t>brute force attack (1)</a:t>
            </a:r>
          </a:p>
          <a:p>
            <a:pPr lvl="1"/>
            <a:r>
              <a:rPr lang="en-US" sz="1800" b="1" dirty="0" err="1"/>
              <a:t>Percobaan</a:t>
            </a:r>
            <a:r>
              <a:rPr lang="en-US" sz="1800" b="1" dirty="0"/>
              <a:t> yang </a:t>
            </a:r>
            <a:r>
              <a:rPr lang="en-US" sz="1800" b="1" dirty="0" err="1"/>
              <a:t>dibuat</a:t>
            </a:r>
            <a:r>
              <a:rPr lang="en-US" sz="1800" b="1" dirty="0"/>
              <a:t> </a:t>
            </a:r>
            <a:r>
              <a:rPr lang="en-US" sz="1800" b="1" dirty="0" err="1"/>
              <a:t>untuk</a:t>
            </a:r>
            <a:r>
              <a:rPr lang="en-US" sz="1800" b="1" dirty="0"/>
              <a:t> </a:t>
            </a:r>
            <a:r>
              <a:rPr lang="en-US" sz="1800" b="1" dirty="0" err="1"/>
              <a:t>mengungkap</a:t>
            </a:r>
            <a:r>
              <a:rPr lang="en-US" sz="1800" b="1" dirty="0"/>
              <a:t> </a:t>
            </a:r>
            <a:r>
              <a:rPr lang="en-US" sz="1800" b="1" dirty="0" err="1"/>
              <a:t>plainteks</a:t>
            </a:r>
            <a:r>
              <a:rPr lang="en-US" sz="1800" b="1" dirty="0"/>
              <a:t> </a:t>
            </a:r>
            <a:r>
              <a:rPr lang="en-US" sz="1800" b="1" dirty="0" err="1"/>
              <a:t>atau</a:t>
            </a:r>
            <a:r>
              <a:rPr lang="en-US" sz="1800" b="1" dirty="0"/>
              <a:t> </a:t>
            </a:r>
            <a:r>
              <a:rPr lang="en-US" sz="1800" b="1" dirty="0" err="1"/>
              <a:t>kunci</a:t>
            </a:r>
            <a:r>
              <a:rPr lang="en-US" sz="1800" b="1" dirty="0"/>
              <a:t> </a:t>
            </a:r>
            <a:r>
              <a:rPr lang="en-US" sz="1800" b="1" dirty="0" err="1"/>
              <a:t>dengan</a:t>
            </a:r>
            <a:r>
              <a:rPr lang="en-US" sz="1800" b="1" dirty="0"/>
              <a:t> </a:t>
            </a:r>
            <a:r>
              <a:rPr lang="en-US" sz="1800" b="1" dirty="0" err="1"/>
              <a:t>mencoba</a:t>
            </a:r>
            <a:r>
              <a:rPr lang="en-US" sz="1800" b="1" dirty="0"/>
              <a:t> </a:t>
            </a:r>
            <a:r>
              <a:rPr lang="en-US" sz="1800" b="1" dirty="0" err="1"/>
              <a:t>semua</a:t>
            </a:r>
            <a:r>
              <a:rPr lang="en-US" sz="1800" b="1" dirty="0"/>
              <a:t> </a:t>
            </a:r>
            <a:r>
              <a:rPr lang="en-US" sz="1800" b="1" dirty="0" err="1"/>
              <a:t>kemungkinan</a:t>
            </a:r>
            <a:r>
              <a:rPr lang="en-US" sz="1800" b="1" dirty="0"/>
              <a:t> </a:t>
            </a:r>
            <a:r>
              <a:rPr lang="en-US" sz="1800" b="1" dirty="0" err="1"/>
              <a:t>kunci</a:t>
            </a:r>
            <a:r>
              <a:rPr lang="en-US" sz="1800" b="1" dirty="0"/>
              <a:t> (</a:t>
            </a:r>
            <a:r>
              <a:rPr lang="en-US" sz="1800" b="1" i="1" dirty="0"/>
              <a:t>trial and error</a:t>
            </a:r>
            <a:r>
              <a:rPr lang="en-US" sz="1800" b="1" dirty="0"/>
              <a:t>).</a:t>
            </a:r>
          </a:p>
          <a:p>
            <a:pPr lvl="1"/>
            <a:r>
              <a:rPr lang="en-US" sz="1800" dirty="0" err="1"/>
              <a:t>Asumsi</a:t>
            </a:r>
            <a:r>
              <a:rPr lang="en-US" sz="1800" dirty="0"/>
              <a:t> yang </a:t>
            </a:r>
            <a:r>
              <a:rPr lang="en-US" sz="1800" dirty="0" err="1"/>
              <a:t>digunakan</a:t>
            </a:r>
            <a:r>
              <a:rPr lang="en-US" sz="1800" dirty="0"/>
              <a:t>:</a:t>
            </a:r>
          </a:p>
          <a:p>
            <a:pPr lvl="2"/>
            <a:r>
              <a:rPr lang="en-US" sz="1800" dirty="0" err="1"/>
              <a:t>Kriptanalis</a:t>
            </a:r>
            <a:r>
              <a:rPr lang="en-US" sz="1800" dirty="0"/>
              <a:t> </a:t>
            </a:r>
            <a:r>
              <a:rPr lang="en-US" sz="1800" dirty="0" err="1"/>
              <a:t>mengetahui</a:t>
            </a:r>
            <a:r>
              <a:rPr lang="en-US" sz="1800" dirty="0"/>
              <a:t> </a:t>
            </a:r>
            <a:r>
              <a:rPr lang="en-US" sz="1800" dirty="0" err="1"/>
              <a:t>algoritma</a:t>
            </a:r>
            <a:r>
              <a:rPr lang="en-US" sz="1800" dirty="0"/>
              <a:t> </a:t>
            </a:r>
            <a:r>
              <a:rPr lang="en-US" sz="1800" dirty="0" err="1"/>
              <a:t>kriptografi</a:t>
            </a:r>
            <a:endParaRPr lang="en-US" sz="1800" dirty="0"/>
          </a:p>
          <a:p>
            <a:pPr lvl="2"/>
            <a:r>
              <a:rPr lang="en-US" sz="1800" dirty="0" err="1"/>
              <a:t>Kriptanalis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sebagian</a:t>
            </a:r>
            <a:r>
              <a:rPr lang="en-US" sz="1800" dirty="0"/>
              <a:t> </a:t>
            </a:r>
            <a:r>
              <a:rPr lang="en-US" sz="1800" dirty="0" err="1"/>
              <a:t>plainteks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chiperteks</a:t>
            </a:r>
            <a:r>
              <a:rPr lang="en-US" sz="1800" dirty="0"/>
              <a:t> yang </a:t>
            </a:r>
            <a:r>
              <a:rPr lang="en-US" sz="1800" dirty="0" err="1"/>
              <a:t>bersesuaian</a:t>
            </a:r>
            <a:endParaRPr lang="en-US" sz="1800" dirty="0"/>
          </a:p>
          <a:p>
            <a:pPr lvl="1"/>
            <a:r>
              <a:rPr lang="en-US" sz="1800" dirty="0" err="1"/>
              <a:t>Plainteks</a:t>
            </a:r>
            <a:r>
              <a:rPr lang="en-US" sz="1800" dirty="0"/>
              <a:t> yang </a:t>
            </a:r>
            <a:r>
              <a:rPr lang="en-US" sz="1800" dirty="0" err="1"/>
              <a:t>diketahui</a:t>
            </a:r>
            <a:r>
              <a:rPr lang="en-US" sz="1800" dirty="0"/>
              <a:t> </a:t>
            </a:r>
            <a:r>
              <a:rPr lang="en-US" sz="1800" dirty="0" err="1"/>
              <a:t>dienkripsikan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kemungkinan</a:t>
            </a:r>
            <a:r>
              <a:rPr lang="en-US" sz="1800" dirty="0"/>
              <a:t> </a:t>
            </a:r>
            <a:r>
              <a:rPr lang="en-US" sz="1800" dirty="0" err="1"/>
              <a:t>kunci</a:t>
            </a:r>
            <a:r>
              <a:rPr lang="en-US" sz="1800" dirty="0"/>
              <a:t>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hasilnya</a:t>
            </a:r>
            <a:r>
              <a:rPr lang="en-US" sz="1800" dirty="0"/>
              <a:t> </a:t>
            </a:r>
            <a:r>
              <a:rPr lang="en-US" sz="1800" dirty="0" err="1"/>
              <a:t>dibandingkan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chiperteks</a:t>
            </a:r>
            <a:r>
              <a:rPr lang="en-US" sz="1800" dirty="0"/>
              <a:t> yang </a:t>
            </a:r>
            <a:r>
              <a:rPr lang="en-US" sz="1800" dirty="0" err="1"/>
              <a:t>bersesuaian</a:t>
            </a:r>
            <a:endParaRPr lang="en-US" sz="1800" dirty="0"/>
          </a:p>
          <a:p>
            <a:pPr lvl="1"/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chiperteks</a:t>
            </a:r>
            <a:r>
              <a:rPr lang="en-US" sz="1800" dirty="0"/>
              <a:t> yang </a:t>
            </a:r>
            <a:r>
              <a:rPr lang="en-US" sz="1800" dirty="0" err="1"/>
              <a:t>tersedia</a:t>
            </a:r>
            <a:r>
              <a:rPr lang="en-US" sz="1800" dirty="0"/>
              <a:t>, </a:t>
            </a:r>
            <a:r>
              <a:rPr lang="en-US" sz="1800" dirty="0" err="1"/>
              <a:t>didekripsi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kemungkinan</a:t>
            </a:r>
            <a:r>
              <a:rPr lang="en-US" sz="1800" dirty="0"/>
              <a:t> </a:t>
            </a:r>
            <a:r>
              <a:rPr lang="en-US" sz="1800" dirty="0" err="1"/>
              <a:t>kunci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plainteks</a:t>
            </a:r>
            <a:r>
              <a:rPr lang="en-US" sz="1800" dirty="0"/>
              <a:t> </a:t>
            </a:r>
            <a:r>
              <a:rPr lang="en-US" sz="1800" dirty="0" err="1"/>
              <a:t>hasilnya</a:t>
            </a:r>
            <a:r>
              <a:rPr lang="en-US" sz="1800" dirty="0"/>
              <a:t> </a:t>
            </a:r>
            <a:r>
              <a:rPr lang="en-US" sz="1800" dirty="0" err="1"/>
              <a:t>diperiksa</a:t>
            </a:r>
            <a:r>
              <a:rPr lang="en-US" sz="1800" dirty="0"/>
              <a:t> </a:t>
            </a:r>
            <a:r>
              <a:rPr lang="en-US" sz="1800" dirty="0" err="1"/>
              <a:t>apakah</a:t>
            </a:r>
            <a:r>
              <a:rPr lang="en-US" sz="1800" dirty="0"/>
              <a:t> </a:t>
            </a:r>
            <a:r>
              <a:rPr lang="en-US" sz="1800" dirty="0" err="1"/>
              <a:t>mengandung</a:t>
            </a:r>
            <a:r>
              <a:rPr lang="en-US" sz="1800" dirty="0"/>
              <a:t> </a:t>
            </a:r>
            <a:r>
              <a:rPr lang="en-US" sz="1800" dirty="0" err="1"/>
              <a:t>makna</a:t>
            </a:r>
            <a:r>
              <a:rPr lang="en-US" sz="1800" dirty="0"/>
              <a:t>, </a:t>
            </a:r>
          </a:p>
          <a:p>
            <a:pPr lvl="1"/>
            <a:r>
              <a:rPr lang="en-US" sz="1800" dirty="0" err="1"/>
              <a:t>contoh</a:t>
            </a:r>
            <a:r>
              <a:rPr lang="en-US" sz="1800" dirty="0"/>
              <a:t> : PIN </a:t>
            </a:r>
            <a:r>
              <a:rPr lang="en-US" sz="1800" dirty="0" err="1"/>
              <a:t>dengan</a:t>
            </a:r>
            <a:r>
              <a:rPr lang="en-US" sz="1800" dirty="0"/>
              <a:t> 8 </a:t>
            </a:r>
            <a:r>
              <a:rPr lang="en-US" sz="1800" dirty="0" err="1"/>
              <a:t>karakter,bisa</a:t>
            </a:r>
            <a:r>
              <a:rPr lang="en-US" sz="1800" dirty="0"/>
              <a:t> </a:t>
            </a:r>
            <a:r>
              <a:rPr lang="en-US" sz="1800" dirty="0" err="1"/>
              <a:t>ditembus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kombinasi</a:t>
            </a:r>
            <a:r>
              <a:rPr lang="en-US" sz="1800" dirty="0"/>
              <a:t> 26 </a:t>
            </a:r>
            <a:r>
              <a:rPr lang="en-US" sz="1800" dirty="0" err="1"/>
              <a:t>huruf</a:t>
            </a:r>
            <a:r>
              <a:rPr lang="en-US" sz="1800" dirty="0"/>
              <a:t> besar,26 </a:t>
            </a:r>
            <a:r>
              <a:rPr lang="en-US" sz="1800" dirty="0" err="1"/>
              <a:t>huruf</a:t>
            </a:r>
            <a:r>
              <a:rPr lang="en-US" sz="1800" dirty="0"/>
              <a:t> </a:t>
            </a:r>
            <a:r>
              <a:rPr lang="en-US" sz="1800" dirty="0" err="1"/>
              <a:t>kecil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10 </a:t>
            </a:r>
            <a:r>
              <a:rPr lang="en-US" sz="1800" dirty="0" err="1"/>
              <a:t>angka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kunci</a:t>
            </a:r>
            <a:r>
              <a:rPr lang="en-US" sz="1800" dirty="0"/>
              <a:t> yang </a:t>
            </a:r>
            <a:r>
              <a:rPr lang="en-US" sz="1800" dirty="0" err="1"/>
              <a:t>dicoba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:</a:t>
            </a:r>
          </a:p>
          <a:p>
            <a:pPr lvl="1">
              <a:buNone/>
            </a:pPr>
            <a:r>
              <a:rPr lang="en-US" sz="1800" dirty="0"/>
              <a:t>	62 x 62 x 62 x 62 x 62 x 62 x 62 x 62 = 62</a:t>
            </a:r>
            <a:r>
              <a:rPr lang="en-US" sz="1800" baseline="30000" dirty="0"/>
              <a:t>8</a:t>
            </a:r>
            <a:r>
              <a:rPr lang="en-US" sz="1800" dirty="0"/>
              <a:t>  </a:t>
            </a:r>
            <a:r>
              <a:rPr lang="en-US" sz="1800" dirty="0" err="1"/>
              <a:t>buah</a:t>
            </a:r>
            <a:r>
              <a:rPr lang="en-US" sz="1800" dirty="0"/>
              <a:t> </a:t>
            </a:r>
            <a:r>
              <a:rPr lang="en-US" sz="1800" dirty="0" err="1"/>
              <a:t>kunci</a:t>
            </a:r>
            <a:endParaRPr lang="en-US" sz="1800" dirty="0"/>
          </a:p>
          <a:p>
            <a:pPr lvl="1">
              <a:buNone/>
            </a:pP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b="1" dirty="0"/>
          </a:p>
          <a:p>
            <a:pPr lvl="0"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Serangan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/>
          <a:lstStyle/>
          <a:p>
            <a:pPr lvl="0"/>
            <a:r>
              <a:rPr lang="en-US" i="1" dirty="0"/>
              <a:t>Exhaustive attack</a:t>
            </a:r>
            <a:r>
              <a:rPr lang="en-US" dirty="0"/>
              <a:t> /</a:t>
            </a:r>
            <a:r>
              <a:rPr lang="en-US" i="1" dirty="0"/>
              <a:t>brute force attack (2)</a:t>
            </a:r>
          </a:p>
          <a:p>
            <a:pPr lvl="1">
              <a:buNone/>
            </a:pPr>
            <a:r>
              <a:rPr lang="en-US" sz="1800" dirty="0"/>
              <a:t>	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teori</a:t>
            </a:r>
            <a:r>
              <a:rPr lang="en-US" sz="1800" dirty="0"/>
              <a:t>, </a:t>
            </a:r>
            <a:r>
              <a:rPr lang="en-US" sz="1800" dirty="0" err="1"/>
              <a:t>serangan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i="1" dirty="0"/>
              <a:t>exhaustive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dipastikan</a:t>
            </a:r>
            <a:r>
              <a:rPr lang="en-US" sz="1800" dirty="0"/>
              <a:t>  </a:t>
            </a:r>
            <a:r>
              <a:rPr lang="en-US" sz="1800" dirty="0" err="1"/>
              <a:t>berhasil</a:t>
            </a:r>
            <a:r>
              <a:rPr lang="en-US" sz="1800" dirty="0"/>
              <a:t> </a:t>
            </a:r>
            <a:r>
              <a:rPr lang="en-US" sz="1800" dirty="0" err="1"/>
              <a:t>mengungkap</a:t>
            </a:r>
            <a:r>
              <a:rPr lang="en-US" sz="1800" dirty="0"/>
              <a:t> </a:t>
            </a:r>
            <a:r>
              <a:rPr lang="en-US" sz="1800" dirty="0" err="1"/>
              <a:t>plainteks</a:t>
            </a:r>
            <a:r>
              <a:rPr lang="en-US" sz="1800" dirty="0"/>
              <a:t> </a:t>
            </a:r>
            <a:r>
              <a:rPr lang="en-US" sz="1800" dirty="0" err="1"/>
              <a:t>tetapi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waktu</a:t>
            </a:r>
            <a:r>
              <a:rPr lang="en-US" sz="1800" dirty="0"/>
              <a:t> yang </a:t>
            </a:r>
            <a:r>
              <a:rPr lang="en-US" sz="1800" dirty="0" err="1"/>
              <a:t>sangat</a:t>
            </a:r>
            <a:r>
              <a:rPr lang="en-US" sz="1800" dirty="0"/>
              <a:t> lama </a:t>
            </a:r>
          </a:p>
          <a:p>
            <a:pPr lvl="1">
              <a:buNone/>
            </a:pPr>
            <a:endParaRPr lang="en-US" sz="1800" dirty="0"/>
          </a:p>
          <a:p>
            <a:pPr lvl="1">
              <a:buNone/>
            </a:pPr>
            <a:endParaRPr lang="en-US" sz="1800" dirty="0"/>
          </a:p>
          <a:p>
            <a:pPr lvl="1">
              <a:buNone/>
            </a:pPr>
            <a:endParaRPr lang="en-US" sz="1800" dirty="0"/>
          </a:p>
          <a:p>
            <a:pPr lvl="1">
              <a:buNone/>
            </a:pPr>
            <a:endParaRPr lang="en-US" sz="1800" dirty="0"/>
          </a:p>
          <a:p>
            <a:pPr lvl="1">
              <a:buNone/>
            </a:pPr>
            <a:endParaRPr lang="en-US" sz="1800" dirty="0"/>
          </a:p>
          <a:p>
            <a:pPr lvl="1">
              <a:buNone/>
            </a:pPr>
            <a:endParaRPr lang="en-US" sz="1800" dirty="0"/>
          </a:p>
          <a:p>
            <a:pPr lvl="1">
              <a:buNone/>
            </a:pPr>
            <a:endParaRPr lang="en-US" sz="1800" dirty="0"/>
          </a:p>
          <a:p>
            <a:pPr lvl="1">
              <a:buNone/>
            </a:pPr>
            <a:endParaRPr lang="en-US" sz="1800" dirty="0"/>
          </a:p>
          <a:p>
            <a:pPr lvl="1"/>
            <a:r>
              <a:rPr lang="en-US" sz="1800" dirty="0" err="1"/>
              <a:t>Solusi</a:t>
            </a:r>
            <a:r>
              <a:rPr lang="en-US" sz="1800" dirty="0"/>
              <a:t> :</a:t>
            </a:r>
            <a:r>
              <a:rPr lang="en-US" sz="1800" dirty="0" err="1"/>
              <a:t>kunci</a:t>
            </a:r>
            <a:r>
              <a:rPr lang="en-US" sz="1800" dirty="0"/>
              <a:t> yang </a:t>
            </a:r>
            <a:r>
              <a:rPr lang="en-US" sz="1800" dirty="0" err="1"/>
              <a:t>panjang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mudah</a:t>
            </a:r>
            <a:r>
              <a:rPr lang="en-US" sz="1800" dirty="0"/>
              <a:t> </a:t>
            </a:r>
            <a:r>
              <a:rPr lang="en-US" sz="1800" dirty="0" err="1"/>
              <a:t>ditebak</a:t>
            </a:r>
            <a:endParaRPr lang="en-US" sz="1800" dirty="0"/>
          </a:p>
          <a:p>
            <a:pPr lvl="1">
              <a:buNone/>
            </a:pP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b="1" dirty="0"/>
          </a:p>
          <a:p>
            <a:pPr lvl="0"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2819400"/>
          <a:ext cx="6096000" cy="245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Ukuran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kunci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Jumlah kemungkinan kunci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Lama waktu untuk 10</a:t>
                      </a:r>
                      <a:r>
                        <a:rPr lang="en-US" sz="1400" baseline="30000">
                          <a:latin typeface="Times New Roman"/>
                          <a:ea typeface="Times New Roman"/>
                        </a:rPr>
                        <a:t>6</a:t>
                      </a:r>
                      <a:r>
                        <a:rPr lang="en-US" sz="1400">
                          <a:latin typeface="Times New Roman"/>
                          <a:ea typeface="Times New Roman"/>
                        </a:rPr>
                        <a:t> percobaan per detik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Lama waktu untuk 10</a:t>
                      </a:r>
                      <a:r>
                        <a:rPr lang="en-US" sz="1400" baseline="30000">
                          <a:latin typeface="Times New Roman"/>
                          <a:ea typeface="Times New Roman"/>
                        </a:rPr>
                        <a:t>12</a:t>
                      </a:r>
                      <a:r>
                        <a:rPr lang="en-US" sz="1400">
                          <a:latin typeface="Times New Roman"/>
                          <a:ea typeface="Times New Roman"/>
                        </a:rPr>
                        <a:t> percobaan per detik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16 bit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</a:t>
                      </a:r>
                      <a:r>
                        <a:rPr lang="en-US" sz="1600" baseline="30000">
                          <a:latin typeface="Times New Roman"/>
                          <a:ea typeface="Times New Roman"/>
                        </a:rPr>
                        <a:t>16</a:t>
                      </a:r>
                      <a:r>
                        <a:rPr lang="en-US" sz="1600">
                          <a:latin typeface="Times New Roman"/>
                          <a:ea typeface="Times New Roman"/>
                        </a:rPr>
                        <a:t> = 65536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32.7 milidetik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0.0327 mikrodetik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32 bit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</a:t>
                      </a:r>
                      <a:r>
                        <a:rPr lang="en-US" sz="1600" baseline="30000">
                          <a:latin typeface="Times New Roman"/>
                          <a:ea typeface="Times New Roman"/>
                        </a:rPr>
                        <a:t>32</a:t>
                      </a:r>
                      <a:r>
                        <a:rPr lang="en-US" sz="1600">
                          <a:latin typeface="Times New Roman"/>
                          <a:ea typeface="Times New Roman"/>
                        </a:rPr>
                        <a:t> = 4.3 </a:t>
                      </a:r>
                      <a:r>
                        <a:rPr lang="en-US" sz="1600">
                          <a:latin typeface="Times New Roman"/>
                          <a:ea typeface="Times New Roman"/>
                          <a:sym typeface="Symbol"/>
                        </a:rPr>
                        <a:t></a:t>
                      </a:r>
                      <a:r>
                        <a:rPr lang="en-US" sz="1600">
                          <a:latin typeface="Times New Roman"/>
                          <a:ea typeface="Times New Roman"/>
                        </a:rPr>
                        <a:t> 10</a:t>
                      </a:r>
                      <a:r>
                        <a:rPr lang="en-US" sz="1600" baseline="30000">
                          <a:latin typeface="Times New Roman"/>
                          <a:ea typeface="Times New Roman"/>
                        </a:rPr>
                        <a:t>9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35.8 menit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2.15 milidetik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56 bit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</a:t>
                      </a:r>
                      <a:r>
                        <a:rPr lang="en-US" sz="1600" baseline="30000">
                          <a:latin typeface="Times New Roman"/>
                          <a:ea typeface="Times New Roman"/>
                        </a:rPr>
                        <a:t>56</a:t>
                      </a:r>
                      <a:r>
                        <a:rPr lang="en-US" sz="1600">
                          <a:latin typeface="Times New Roman"/>
                          <a:ea typeface="Times New Roman"/>
                        </a:rPr>
                        <a:t> = 7.2 </a:t>
                      </a:r>
                      <a:r>
                        <a:rPr lang="en-US" sz="1600">
                          <a:latin typeface="Times New Roman"/>
                          <a:ea typeface="Times New Roman"/>
                          <a:sym typeface="Symbol"/>
                        </a:rPr>
                        <a:t></a:t>
                      </a:r>
                      <a:r>
                        <a:rPr lang="en-US" sz="1600">
                          <a:latin typeface="Times New Roman"/>
                          <a:ea typeface="Times New Roman"/>
                        </a:rPr>
                        <a:t> 10</a:t>
                      </a:r>
                      <a:r>
                        <a:rPr lang="en-US" sz="1600" baseline="30000">
                          <a:latin typeface="Times New Roman"/>
                          <a:ea typeface="Times New Roman"/>
                        </a:rPr>
                        <a:t>16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1142 tahun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10.01 jam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128 bit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</a:t>
                      </a:r>
                      <a:r>
                        <a:rPr lang="en-US" sz="1600" baseline="30000">
                          <a:latin typeface="Times New Roman"/>
                          <a:ea typeface="Times New Roman"/>
                        </a:rPr>
                        <a:t>128</a:t>
                      </a:r>
                      <a:r>
                        <a:rPr lang="en-US" sz="1600">
                          <a:latin typeface="Times New Roman"/>
                          <a:ea typeface="Times New Roman"/>
                        </a:rPr>
                        <a:t> = 4.3 </a:t>
                      </a:r>
                      <a:r>
                        <a:rPr lang="en-US" sz="1600">
                          <a:latin typeface="Times New Roman"/>
                          <a:ea typeface="Times New Roman"/>
                          <a:sym typeface="Symbol"/>
                        </a:rPr>
                        <a:t></a:t>
                      </a:r>
                      <a:r>
                        <a:rPr lang="en-US" sz="1600">
                          <a:latin typeface="Times New Roman"/>
                          <a:ea typeface="Times New Roman"/>
                        </a:rPr>
                        <a:t> 10</a:t>
                      </a:r>
                      <a:r>
                        <a:rPr lang="en-US" sz="1600" baseline="30000">
                          <a:latin typeface="Times New Roman"/>
                          <a:ea typeface="Times New Roman"/>
                        </a:rPr>
                        <a:t>38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5.4 </a:t>
                      </a:r>
                      <a:r>
                        <a:rPr lang="en-US" sz="1600">
                          <a:latin typeface="Times New Roman"/>
                          <a:ea typeface="Times New Roman"/>
                          <a:sym typeface="Symbol"/>
                        </a:rPr>
                        <a:t></a:t>
                      </a:r>
                      <a:r>
                        <a:rPr lang="en-US" sz="1600">
                          <a:latin typeface="Times New Roman"/>
                          <a:ea typeface="Times New Roman"/>
                        </a:rPr>
                        <a:t> 10</a:t>
                      </a:r>
                      <a:r>
                        <a:rPr lang="en-US" sz="1600" baseline="30000">
                          <a:latin typeface="Times New Roman"/>
                          <a:ea typeface="Times New Roman"/>
                        </a:rPr>
                        <a:t>24</a:t>
                      </a:r>
                      <a:r>
                        <a:rPr lang="en-US" sz="1600">
                          <a:latin typeface="Times New Roman"/>
                          <a:ea typeface="Times New Roman"/>
                        </a:rPr>
                        <a:t> tahun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5.4 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sym typeface="Symbol"/>
                        </a:rPr>
                        <a:t>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10</a:t>
                      </a:r>
                      <a:r>
                        <a:rPr lang="en-US" sz="1600" baseline="30000" dirty="0">
                          <a:latin typeface="Times New Roman"/>
                          <a:ea typeface="Times New Roman"/>
                        </a:rPr>
                        <a:t>18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tahun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Serangan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i="1" dirty="0"/>
              <a:t>Analytical Attack / </a:t>
            </a:r>
            <a:r>
              <a:rPr lang="en-US" i="1" dirty="0" err="1"/>
              <a:t>Cryptanalytical</a:t>
            </a:r>
            <a:r>
              <a:rPr lang="en-US" i="1" dirty="0"/>
              <a:t> Attack</a:t>
            </a:r>
            <a:endParaRPr lang="en-US" dirty="0"/>
          </a:p>
          <a:p>
            <a:pPr lvl="1"/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kelemahan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kriptografi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ada</a:t>
            </a:r>
            <a:endParaRPr lang="en-US" dirty="0"/>
          </a:p>
          <a:p>
            <a:pPr lvl="1"/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memecahkan</a:t>
            </a:r>
            <a:r>
              <a:rPr lang="en-US" dirty="0"/>
              <a:t> </a:t>
            </a:r>
            <a:r>
              <a:rPr lang="en-US" dirty="0" err="1"/>
              <a:t>persamaan-persamaan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yang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kriptografi</a:t>
            </a:r>
            <a:r>
              <a:rPr lang="en-US" dirty="0"/>
              <a:t> yang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peubah-peubah</a:t>
            </a:r>
            <a:r>
              <a:rPr lang="en-US" dirty="0"/>
              <a:t> yang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plainteks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Asumsi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: </a:t>
            </a:r>
            <a:r>
              <a:rPr lang="en-US" dirty="0" err="1"/>
              <a:t>kriptanalis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kriptografi</a:t>
            </a:r>
            <a:endParaRPr lang="en-US" dirty="0"/>
          </a:p>
          <a:p>
            <a:pPr lvl="1"/>
            <a:r>
              <a:rPr lang="en-US" dirty="0" err="1"/>
              <a:t>Solusi</a:t>
            </a:r>
            <a:r>
              <a:rPr lang="en-US" dirty="0"/>
              <a:t> : </a:t>
            </a:r>
            <a:r>
              <a:rPr lang="en-US" dirty="0" err="1"/>
              <a:t>kriptografer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kriptografi</a:t>
            </a:r>
            <a:r>
              <a:rPr lang="en-US" dirty="0"/>
              <a:t> yang </a:t>
            </a:r>
            <a:r>
              <a:rPr lang="en-US" dirty="0" err="1"/>
              <a:t>kompleks</a:t>
            </a:r>
            <a:r>
              <a:rPr lang="en-US" dirty="0"/>
              <a:t> </a:t>
            </a:r>
            <a:r>
              <a:rPr lang="en-US" dirty="0" err="1"/>
              <a:t>sedemikian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plainteks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chiperteks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 </a:t>
            </a:r>
            <a:r>
              <a:rPr lang="en-US" dirty="0" err="1"/>
              <a:t>kunci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kompleks</a:t>
            </a:r>
            <a:r>
              <a:rPr lang="en-US" dirty="0"/>
              <a:t>.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chiperteks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plainteks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kompleks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dirty="0"/>
              <a:t>Basic Cryptanalytic Attacks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Ciphertext</a:t>
            </a:r>
            <a:r>
              <a:rPr lang="en-US" dirty="0"/>
              <a:t>-only attack. </a:t>
            </a:r>
          </a:p>
          <a:p>
            <a:pPr lvl="1"/>
            <a:r>
              <a:rPr lang="en-US" dirty="0"/>
              <a:t>Cryptanalyst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ciphertext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yang </a:t>
            </a:r>
            <a:r>
              <a:rPr lang="en-US" dirty="0" err="1"/>
              <a:t>seluruhnya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dienkripsi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. </a:t>
            </a:r>
          </a:p>
          <a:p>
            <a:r>
              <a:rPr lang="en-US" dirty="0"/>
              <a:t>Known-plaintext attack</a:t>
            </a:r>
          </a:p>
          <a:p>
            <a:pPr lvl="1"/>
            <a:r>
              <a:rPr lang="en-US" dirty="0"/>
              <a:t>Cryptanalyst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ciphertext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plaintext </a:t>
            </a:r>
            <a:r>
              <a:rPr lang="en-US" dirty="0" err="1"/>
              <a:t>pesan-pesan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</a:p>
          <a:p>
            <a:r>
              <a:rPr lang="en-US" dirty="0"/>
              <a:t>Chosen-plaintext attack</a:t>
            </a:r>
          </a:p>
          <a:p>
            <a:pPr lvl="1"/>
            <a:r>
              <a:rPr lang="en-US" dirty="0"/>
              <a:t>Cryptanalyst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ciphertext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plaintext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plaintext yang </a:t>
            </a:r>
            <a:r>
              <a:rPr lang="en-US" dirty="0" err="1"/>
              <a:t>dienkripsi</a:t>
            </a:r>
            <a:r>
              <a:rPr lang="en-US" dirty="0"/>
              <a:t>. </a:t>
            </a:r>
          </a:p>
          <a:p>
            <a:r>
              <a:rPr lang="en-US" dirty="0"/>
              <a:t>Adaptive-chosen-plaintext attack</a:t>
            </a:r>
          </a:p>
          <a:p>
            <a:pPr lvl="1"/>
            <a:r>
              <a:rPr lang="en-US" dirty="0"/>
              <a:t>Cryptanalyst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plaintext yang </a:t>
            </a:r>
            <a:r>
              <a:rPr lang="en-US" dirty="0" err="1"/>
              <a:t>dienkripsi</a:t>
            </a:r>
            <a:r>
              <a:rPr lang="en-US" dirty="0"/>
              <a:t>, </a:t>
            </a:r>
            <a:r>
              <a:rPr lang="en-US" dirty="0" err="1"/>
              <a:t>ia</a:t>
            </a:r>
            <a:r>
              <a:rPr lang="en-US" dirty="0"/>
              <a:t> pun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memodifikasi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enkripsi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Dalam</a:t>
            </a:r>
            <a:r>
              <a:rPr lang="en-US" dirty="0"/>
              <a:t> chosen-plaintext attack, cryptanalyst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plaintext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dienkripsi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Dalam</a:t>
            </a:r>
            <a:r>
              <a:rPr lang="en-US" dirty="0"/>
              <a:t> adaptive-chosen-plaintext attack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plaintext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yang lain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dilakukannya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menerus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281</TotalTime>
  <Words>822</Words>
  <Application>Microsoft Office PowerPoint</Application>
  <PresentationFormat>On-screen Show (4:3)</PresentationFormat>
  <Paragraphs>147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Franklin Gothic Book</vt:lpstr>
      <vt:lpstr>Times New Roman</vt:lpstr>
      <vt:lpstr>Wingdings 2</vt:lpstr>
      <vt:lpstr>Technic</vt:lpstr>
      <vt:lpstr>Kriptografi</vt:lpstr>
      <vt:lpstr>Brief Explanation</vt:lpstr>
      <vt:lpstr>Metode Penyadapan Data </vt:lpstr>
      <vt:lpstr>Metode Penyadapan Data </vt:lpstr>
      <vt:lpstr>Metode Penyadapan Data</vt:lpstr>
      <vt:lpstr>Jenis Serangan</vt:lpstr>
      <vt:lpstr>Jenis Serangan</vt:lpstr>
      <vt:lpstr>Jenis Serangan</vt:lpstr>
      <vt:lpstr>Basic Cryptanalytic Attacks </vt:lpstr>
      <vt:lpstr>Basic Cryptanalytic Attacks (2)</vt:lpstr>
      <vt:lpstr>Klasifikasi Kesuksesan </vt:lpstr>
      <vt:lpstr>Konklusi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Kriptografi</dc:title>
  <dc:creator>Johnny S. Abd. Latief</dc:creator>
  <cp:lastModifiedBy>rizky@wadezig.com</cp:lastModifiedBy>
  <cp:revision>38</cp:revision>
  <dcterms:created xsi:type="dcterms:W3CDTF">2009-04-19T02:11:03Z</dcterms:created>
  <dcterms:modified xsi:type="dcterms:W3CDTF">2022-02-11T02:14:51Z</dcterms:modified>
</cp:coreProperties>
</file>