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76" r:id="rId7"/>
    <p:sldId id="262" r:id="rId8"/>
    <p:sldId id="263" r:id="rId9"/>
    <p:sldId id="277" r:id="rId10"/>
    <p:sldId id="265" r:id="rId11"/>
    <p:sldId id="266" r:id="rId12"/>
    <p:sldId id="267" r:id="rId13"/>
    <p:sldId id="268" r:id="rId14"/>
    <p:sldId id="269" r:id="rId15"/>
    <p:sldId id="270" r:id="rId16"/>
    <p:sldId id="271" r:id="rId17"/>
    <p:sldId id="274" r:id="rId18"/>
    <p:sldId id="278" r:id="rId19"/>
    <p:sldId id="272" r:id="rId20"/>
    <p:sldId id="273" r:id="rId21"/>
    <p:sldId id="279" r:id="rId22"/>
    <p:sldId id="283" r:id="rId23"/>
    <p:sldId id="280" r:id="rId24"/>
    <p:sldId id="281" r:id="rId25"/>
    <p:sldId id="282"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6" autoAdjust="0"/>
    <p:restoredTop sz="94619" autoAdjust="0"/>
  </p:normalViewPr>
  <p:slideViewPr>
    <p:cSldViewPr snapToGrid="0">
      <p:cViewPr varScale="1">
        <p:scale>
          <a:sx n="66" d="100"/>
          <a:sy n="66" d="100"/>
        </p:scale>
        <p:origin x="7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4621" r="17552" b="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209722" y="1232451"/>
            <a:ext cx="3558208" cy="3856383"/>
          </a:xfrm>
        </p:spPr>
        <p:txBody>
          <a:bodyPr anchor="b">
            <a:normAutofit/>
          </a:bodyPr>
          <a:lstStyle/>
          <a:p>
            <a:pPr algn="ctr"/>
            <a:r>
              <a:rPr lang="es-ES" sz="4800" b="0" i="0" u="none" strike="noStrike" dirty="0">
                <a:solidFill>
                  <a:srgbClr val="000000"/>
                </a:solidFill>
                <a:effectLst/>
                <a:latin typeface="Arial" panose="020B0604020202020204" pitchFamily="34" charset="0"/>
              </a:rPr>
              <a:t> Sistemas de</a:t>
            </a:r>
            <a:br>
              <a:rPr lang="es-ES" sz="4800" b="0" i="0" u="none" strike="noStrike" dirty="0">
                <a:solidFill>
                  <a:srgbClr val="000000"/>
                </a:solidFill>
                <a:effectLst/>
                <a:latin typeface="Arial" panose="020B0604020202020204" pitchFamily="34" charset="0"/>
              </a:rPr>
            </a:br>
            <a:r>
              <a:rPr lang="es-ES" sz="4800" b="0" i="0" u="none" strike="noStrike" dirty="0">
                <a:solidFill>
                  <a:srgbClr val="000000"/>
                </a:solidFill>
                <a:effectLst/>
                <a:latin typeface="Arial" panose="020B0604020202020204" pitchFamily="34" charset="0"/>
              </a:rPr>
              <a:t> Control de Versiones</a:t>
            </a:r>
            <a:endParaRPr lang="en-US" sz="4800" dirty="0"/>
          </a:p>
        </p:txBody>
      </p:sp>
    </p:spTree>
    <p:extLst>
      <p:ext uri="{BB962C8B-B14F-4D97-AF65-F5344CB8AC3E}">
        <p14:creationId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425F-53ED-4170-B24B-90042F07C428}"/>
              </a:ext>
            </a:extLst>
          </p:cNvPr>
          <p:cNvSpPr>
            <a:spLocks noGrp="1"/>
          </p:cNvSpPr>
          <p:nvPr>
            <p:ph type="title"/>
          </p:nvPr>
        </p:nvSpPr>
        <p:spPr/>
        <p:txBody>
          <a:bodyPr/>
          <a:lstStyle/>
          <a:p>
            <a:r>
              <a:rPr lang="en-US" dirty="0" err="1"/>
              <a:t>Branchs</a:t>
            </a:r>
            <a:endParaRPr lang="en-US" dirty="0"/>
          </a:p>
        </p:txBody>
      </p:sp>
      <p:pic>
        <p:nvPicPr>
          <p:cNvPr id="7170" name="Picture 2">
            <a:extLst>
              <a:ext uri="{FF2B5EF4-FFF2-40B4-BE49-F238E27FC236}">
                <a16:creationId xmlns:a16="http://schemas.microsoft.com/office/drawing/2014/main" id="{DC7B0D5E-C84B-48D5-8632-83FDD2ADA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62" y="2628900"/>
            <a:ext cx="5371193" cy="14859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BEABED9-DF2F-486B-A052-6ADE701F9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688" y="586131"/>
            <a:ext cx="573405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9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D11D-3CE7-487B-AA50-3C60B392AAC0}"/>
              </a:ext>
            </a:extLst>
          </p:cNvPr>
          <p:cNvSpPr>
            <a:spLocks noGrp="1"/>
          </p:cNvSpPr>
          <p:nvPr>
            <p:ph type="title"/>
          </p:nvPr>
        </p:nvSpPr>
        <p:spPr/>
        <p:txBody>
          <a:bodyPr/>
          <a:lstStyle/>
          <a:p>
            <a:r>
              <a:rPr lang="en-US" dirty="0" err="1"/>
              <a:t>Impacto</a:t>
            </a:r>
            <a:r>
              <a:rPr lang="en-US" dirty="0"/>
              <a:t> </a:t>
            </a:r>
            <a:r>
              <a:rPr lang="en-US" dirty="0" err="1"/>
              <a:t>en</a:t>
            </a:r>
            <a:r>
              <a:rPr lang="en-US" dirty="0"/>
              <a:t> los </a:t>
            </a:r>
            <a:r>
              <a:rPr lang="en-US" dirty="0" err="1"/>
              <a:t>repositorios</a:t>
            </a:r>
            <a:endParaRPr lang="en-US" dirty="0"/>
          </a:p>
        </p:txBody>
      </p:sp>
      <p:pic>
        <p:nvPicPr>
          <p:cNvPr id="8194" name="Picture 2">
            <a:extLst>
              <a:ext uri="{FF2B5EF4-FFF2-40B4-BE49-F238E27FC236}">
                <a16:creationId xmlns:a16="http://schemas.microsoft.com/office/drawing/2014/main" id="{96422988-0E61-478C-9481-83A69CE50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15" y="2699657"/>
            <a:ext cx="57340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945B834-A7FA-4C24-A873-C78D6427B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3039" y="3777007"/>
            <a:ext cx="4400550"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20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94B6-C06B-4E40-BE7F-150866236781}"/>
              </a:ext>
            </a:extLst>
          </p:cNvPr>
          <p:cNvSpPr>
            <a:spLocks noGrp="1"/>
          </p:cNvSpPr>
          <p:nvPr>
            <p:ph type="title"/>
          </p:nvPr>
        </p:nvSpPr>
        <p:spPr/>
        <p:txBody>
          <a:bodyPr/>
          <a:lstStyle/>
          <a:p>
            <a:r>
              <a:rPr lang="en-US" dirty="0" err="1"/>
              <a:t>Conflicto</a:t>
            </a:r>
            <a:endParaRPr lang="en-US" dirty="0"/>
          </a:p>
        </p:txBody>
      </p:sp>
      <p:pic>
        <p:nvPicPr>
          <p:cNvPr id="9218" name="Picture 2">
            <a:extLst>
              <a:ext uri="{FF2B5EF4-FFF2-40B4-BE49-F238E27FC236}">
                <a16:creationId xmlns:a16="http://schemas.microsoft.com/office/drawing/2014/main" id="{221DFCEF-AB02-48C7-9D09-621D65E6A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62" y="2360503"/>
            <a:ext cx="57340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E74C159A-F9B3-4FC4-9F3E-055F72411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603" y="4611577"/>
            <a:ext cx="57340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9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17AD-261D-4682-925B-A24AD332B758}"/>
              </a:ext>
            </a:extLst>
          </p:cNvPr>
          <p:cNvSpPr>
            <a:spLocks noGrp="1"/>
          </p:cNvSpPr>
          <p:nvPr>
            <p:ph type="title"/>
          </p:nvPr>
        </p:nvSpPr>
        <p:spPr>
          <a:xfrm>
            <a:off x="485776" y="54656"/>
            <a:ext cx="10058400" cy="1371600"/>
          </a:xfrm>
        </p:spPr>
        <p:txBody>
          <a:bodyPr/>
          <a:lstStyle/>
          <a:p>
            <a:r>
              <a:rPr lang="en-US" dirty="0"/>
              <a:t>Merge a trunk</a:t>
            </a:r>
          </a:p>
        </p:txBody>
      </p:sp>
      <p:pic>
        <p:nvPicPr>
          <p:cNvPr id="10242" name="Picture 2">
            <a:extLst>
              <a:ext uri="{FF2B5EF4-FFF2-40B4-BE49-F238E27FC236}">
                <a16:creationId xmlns:a16="http://schemas.microsoft.com/office/drawing/2014/main" id="{04EEFD9B-9A65-4D1A-A6C7-11B9A4F31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6" y="1310142"/>
            <a:ext cx="573405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75B5D857-185D-4B28-A483-461B5F1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36081"/>
            <a:ext cx="573405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39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A9F5-C549-4BC8-80E0-C42C12260CDC}"/>
              </a:ext>
            </a:extLst>
          </p:cNvPr>
          <p:cNvSpPr>
            <a:spLocks noGrp="1"/>
          </p:cNvSpPr>
          <p:nvPr>
            <p:ph type="title"/>
          </p:nvPr>
        </p:nvSpPr>
        <p:spPr>
          <a:xfrm>
            <a:off x="587376" y="261086"/>
            <a:ext cx="10058400" cy="1371600"/>
          </a:xfrm>
        </p:spPr>
        <p:txBody>
          <a:bodyPr/>
          <a:lstStyle/>
          <a:p>
            <a:r>
              <a:rPr lang="en-US" dirty="0" err="1"/>
              <a:t>Solución</a:t>
            </a:r>
            <a:endParaRPr lang="en-US" dirty="0"/>
          </a:p>
        </p:txBody>
      </p:sp>
      <p:pic>
        <p:nvPicPr>
          <p:cNvPr id="11266" name="Picture 2">
            <a:extLst>
              <a:ext uri="{FF2B5EF4-FFF2-40B4-BE49-F238E27FC236}">
                <a16:creationId xmlns:a16="http://schemas.microsoft.com/office/drawing/2014/main" id="{DB61DE48-EE0D-4144-9B3D-7F584D186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6" y="1719717"/>
            <a:ext cx="5734050" cy="225742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987819E5-1B2D-490B-8923-38FA86625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28639"/>
            <a:ext cx="573405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47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4621" r="17552" b="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272352" y="836112"/>
            <a:ext cx="3558208" cy="1659834"/>
          </a:xfrm>
        </p:spPr>
        <p:txBody>
          <a:bodyPr anchor="b">
            <a:normAutofit/>
          </a:bodyPr>
          <a:lstStyle/>
          <a:p>
            <a:pPr algn="ctr"/>
            <a:r>
              <a:rPr lang="es-ES" sz="4800" b="0" i="0" u="none" strike="noStrike" dirty="0">
                <a:solidFill>
                  <a:srgbClr val="000000"/>
                </a:solidFill>
                <a:effectLst/>
                <a:latin typeface="Arial" panose="020B0604020202020204" pitchFamily="34" charset="0"/>
              </a:rPr>
              <a:t>Git in </a:t>
            </a:r>
            <a:r>
              <a:rPr lang="es-ES" sz="4800" b="0" i="0" u="none" strike="noStrike" dirty="0" err="1">
                <a:solidFill>
                  <a:srgbClr val="000000"/>
                </a:solidFill>
                <a:effectLst/>
                <a:latin typeface="Arial" panose="020B0604020202020204" pitchFamily="34" charset="0"/>
              </a:rPr>
              <a:t>github</a:t>
            </a:r>
            <a:endParaRPr lang="en-US" sz="4800" dirty="0"/>
          </a:p>
        </p:txBody>
      </p:sp>
    </p:spTree>
    <p:extLst>
      <p:ext uri="{BB962C8B-B14F-4D97-AF65-F5344CB8AC3E}">
        <p14:creationId xmlns:p14="http://schemas.microsoft.com/office/powerpoint/2010/main" val="4160566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C41D97D7-1E3D-4A7F-81E3-26112B116C51}"/>
              </a:ext>
            </a:extLst>
          </p:cNvPr>
          <p:cNvSpPr>
            <a:spLocks noGrp="1"/>
          </p:cNvSpPr>
          <p:nvPr>
            <p:ph type="title"/>
          </p:nvPr>
        </p:nvSpPr>
        <p:spPr>
          <a:xfrm>
            <a:off x="1066800" y="642594"/>
            <a:ext cx="10058400" cy="1371600"/>
          </a:xfrm>
        </p:spPr>
        <p:txBody>
          <a:bodyPr/>
          <a:lstStyle/>
          <a:p>
            <a:r>
              <a:rPr lang="en-US" dirty="0"/>
              <a:t>-git clone</a:t>
            </a:r>
          </a:p>
        </p:txBody>
      </p:sp>
      <p:pic>
        <p:nvPicPr>
          <p:cNvPr id="12290" name="Picture 2">
            <a:extLst>
              <a:ext uri="{FF2B5EF4-FFF2-40B4-BE49-F238E27FC236}">
                <a16:creationId xmlns:a16="http://schemas.microsoft.com/office/drawing/2014/main" id="{D6EEFF0B-C2C3-4B09-9A46-6883230D57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6800" y="2172139"/>
            <a:ext cx="10058400" cy="371158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7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5D7E-95CA-45AD-9259-7754D00B9E22}"/>
              </a:ext>
            </a:extLst>
          </p:cNvPr>
          <p:cNvSpPr>
            <a:spLocks noGrp="1"/>
          </p:cNvSpPr>
          <p:nvPr>
            <p:ph type="title"/>
          </p:nvPr>
        </p:nvSpPr>
        <p:spPr/>
        <p:txBody>
          <a:bodyPr/>
          <a:lstStyle/>
          <a:p>
            <a:r>
              <a:rPr lang="en-US" dirty="0"/>
              <a:t>Fork</a:t>
            </a:r>
          </a:p>
        </p:txBody>
      </p:sp>
      <p:pic>
        <p:nvPicPr>
          <p:cNvPr id="4" name="Picture 3">
            <a:extLst>
              <a:ext uri="{FF2B5EF4-FFF2-40B4-BE49-F238E27FC236}">
                <a16:creationId xmlns:a16="http://schemas.microsoft.com/office/drawing/2014/main" id="{27B33189-F813-47A2-A80A-FE6283EF7665}"/>
              </a:ext>
            </a:extLst>
          </p:cNvPr>
          <p:cNvPicPr>
            <a:picLocks noChangeAspect="1"/>
          </p:cNvPicPr>
          <p:nvPr/>
        </p:nvPicPr>
        <p:blipFill>
          <a:blip r:embed="rId2"/>
          <a:stretch>
            <a:fillRect/>
          </a:stretch>
        </p:blipFill>
        <p:spPr>
          <a:xfrm>
            <a:off x="1532888" y="2181051"/>
            <a:ext cx="9126224" cy="2495898"/>
          </a:xfrm>
          <a:prstGeom prst="rect">
            <a:avLst/>
          </a:prstGeom>
        </p:spPr>
      </p:pic>
    </p:spTree>
    <p:extLst>
      <p:ext uri="{BB962C8B-B14F-4D97-AF65-F5344CB8AC3E}">
        <p14:creationId xmlns:p14="http://schemas.microsoft.com/office/powerpoint/2010/main" val="1801292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9B78-E1CB-46E0-9798-54722FD65948}"/>
              </a:ext>
            </a:extLst>
          </p:cNvPr>
          <p:cNvSpPr>
            <a:spLocks noGrp="1"/>
          </p:cNvSpPr>
          <p:nvPr>
            <p:ph type="title"/>
          </p:nvPr>
        </p:nvSpPr>
        <p:spPr/>
        <p:txBody>
          <a:bodyPr/>
          <a:lstStyle/>
          <a:p>
            <a:r>
              <a:rPr lang="en-US" dirty="0"/>
              <a:t>-git checkout, git add, git commit</a:t>
            </a:r>
          </a:p>
        </p:txBody>
      </p:sp>
      <p:pic>
        <p:nvPicPr>
          <p:cNvPr id="13314" name="Picture 2">
            <a:extLst>
              <a:ext uri="{FF2B5EF4-FFF2-40B4-BE49-F238E27FC236}">
                <a16:creationId xmlns:a16="http://schemas.microsoft.com/office/drawing/2014/main" id="{C98BB689-4C46-4910-9E09-384770E17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61734"/>
            <a:ext cx="10070896" cy="78626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1A2F6F33-3EDD-429E-BDF3-66CF9503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428999"/>
            <a:ext cx="10212410" cy="2100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56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7E07-126A-41D8-B649-BA77D556691C}"/>
              </a:ext>
            </a:extLst>
          </p:cNvPr>
          <p:cNvSpPr>
            <a:spLocks noGrp="1"/>
          </p:cNvSpPr>
          <p:nvPr>
            <p:ph type="title"/>
          </p:nvPr>
        </p:nvSpPr>
        <p:spPr>
          <a:xfrm>
            <a:off x="442686" y="236194"/>
            <a:ext cx="10058400" cy="1371600"/>
          </a:xfrm>
        </p:spPr>
        <p:txBody>
          <a:bodyPr/>
          <a:lstStyle/>
          <a:p>
            <a:r>
              <a:rPr lang="en-US" dirty="0"/>
              <a:t>-git push origin &lt;branch&gt;</a:t>
            </a:r>
          </a:p>
        </p:txBody>
      </p:sp>
      <p:pic>
        <p:nvPicPr>
          <p:cNvPr id="15362" name="Picture 2">
            <a:extLst>
              <a:ext uri="{FF2B5EF4-FFF2-40B4-BE49-F238E27FC236}">
                <a16:creationId xmlns:a16="http://schemas.microsoft.com/office/drawing/2014/main" id="{E6D196B5-7B2E-46C7-92A1-BB5F71A07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86" y="1501320"/>
            <a:ext cx="7302500" cy="216958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B7D39BAF-DACD-478C-972C-14192DA909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125"/>
          <a:stretch/>
        </p:blipFill>
        <p:spPr bwMode="auto">
          <a:xfrm>
            <a:off x="6595835" y="2840381"/>
            <a:ext cx="5153479"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63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rot="16200000">
            <a:off x="-1770739" y="2503388"/>
            <a:ext cx="5758206" cy="1371600"/>
          </a:xfrm>
        </p:spPr>
        <p:txBody>
          <a:bodyPr>
            <a:normAutofit/>
          </a:bodyPr>
          <a:lstStyle/>
          <a:p>
            <a:pPr algn="ctr"/>
            <a:r>
              <a:rPr lang="en-US" dirty="0" err="1"/>
              <a:t>Comparativa</a:t>
            </a:r>
            <a:endParaRPr lang="en-US" dirty="0"/>
          </a:p>
        </p:txBody>
      </p:sp>
      <p:graphicFrame>
        <p:nvGraphicFramePr>
          <p:cNvPr id="8" name="Content Placeholder 7">
            <a:extLst>
              <a:ext uri="{FF2B5EF4-FFF2-40B4-BE49-F238E27FC236}">
                <a16:creationId xmlns:a16="http://schemas.microsoft.com/office/drawing/2014/main" id="{B1A18565-75C9-4BF0-B65D-A4321F412864}"/>
              </a:ext>
            </a:extLst>
          </p:cNvPr>
          <p:cNvGraphicFramePr>
            <a:graphicFrameLocks noGrp="1"/>
          </p:cNvGraphicFramePr>
          <p:nvPr>
            <p:ph idx="1"/>
            <p:extLst>
              <p:ext uri="{D42A27DB-BD31-4B8C-83A1-F6EECF244321}">
                <p14:modId xmlns:p14="http://schemas.microsoft.com/office/powerpoint/2010/main" val="3672099723"/>
              </p:ext>
            </p:extLst>
          </p:nvPr>
        </p:nvGraphicFramePr>
        <p:xfrm>
          <a:off x="1794165" y="445987"/>
          <a:ext cx="9469580" cy="5966025"/>
        </p:xfrm>
        <a:graphic>
          <a:graphicData uri="http://schemas.openxmlformats.org/drawingml/2006/table">
            <a:tbl>
              <a:tblPr/>
              <a:tblGrid>
                <a:gridCol w="1913616">
                  <a:extLst>
                    <a:ext uri="{9D8B030D-6E8A-4147-A177-3AD203B41FA5}">
                      <a16:colId xmlns:a16="http://schemas.microsoft.com/office/drawing/2014/main" val="645204948"/>
                    </a:ext>
                  </a:extLst>
                </a:gridCol>
                <a:gridCol w="1491495">
                  <a:extLst>
                    <a:ext uri="{9D8B030D-6E8A-4147-A177-3AD203B41FA5}">
                      <a16:colId xmlns:a16="http://schemas.microsoft.com/office/drawing/2014/main" val="3106261100"/>
                    </a:ext>
                  </a:extLst>
                </a:gridCol>
                <a:gridCol w="1378928">
                  <a:extLst>
                    <a:ext uri="{9D8B030D-6E8A-4147-A177-3AD203B41FA5}">
                      <a16:colId xmlns:a16="http://schemas.microsoft.com/office/drawing/2014/main" val="716242576"/>
                    </a:ext>
                  </a:extLst>
                </a:gridCol>
                <a:gridCol w="1421140">
                  <a:extLst>
                    <a:ext uri="{9D8B030D-6E8A-4147-A177-3AD203B41FA5}">
                      <a16:colId xmlns:a16="http://schemas.microsoft.com/office/drawing/2014/main" val="2326651091"/>
                    </a:ext>
                  </a:extLst>
                </a:gridCol>
                <a:gridCol w="1660342">
                  <a:extLst>
                    <a:ext uri="{9D8B030D-6E8A-4147-A177-3AD203B41FA5}">
                      <a16:colId xmlns:a16="http://schemas.microsoft.com/office/drawing/2014/main" val="1382050222"/>
                    </a:ext>
                  </a:extLst>
                </a:gridCol>
                <a:gridCol w="1604059">
                  <a:extLst>
                    <a:ext uri="{9D8B030D-6E8A-4147-A177-3AD203B41FA5}">
                      <a16:colId xmlns:a16="http://schemas.microsoft.com/office/drawing/2014/main" val="2061334522"/>
                    </a:ext>
                  </a:extLst>
                </a:gridCol>
              </a:tblGrid>
              <a:tr h="824973">
                <a:tc>
                  <a:txBody>
                    <a:bodyPr/>
                    <a:lstStyle/>
                    <a:p>
                      <a:pPr algn="ctr" rtl="0" fontAlgn="t">
                        <a:spcBef>
                          <a:spcPts val="0"/>
                        </a:spcBef>
                        <a:spcAft>
                          <a:spcPts val="0"/>
                        </a:spcAft>
                      </a:pPr>
                      <a:r>
                        <a:rPr lang="es-ES" sz="1400" b="0" i="0" u="none" strike="noStrike">
                          <a:solidFill>
                            <a:srgbClr val="000000"/>
                          </a:solidFill>
                          <a:effectLst/>
                          <a:latin typeface="Arial" panose="020B0604020202020204" pitchFamily="34" charset="0"/>
                        </a:rPr>
                        <a:t>Sis de</a:t>
                      </a:r>
                      <a:endParaRPr lang="es-ES" sz="1400">
                        <a:effectLst/>
                      </a:endParaRPr>
                    </a:p>
                    <a:p>
                      <a:pPr algn="ctr" rtl="0" fontAlgn="t">
                        <a:spcBef>
                          <a:spcPts val="0"/>
                        </a:spcBef>
                        <a:spcAft>
                          <a:spcPts val="0"/>
                        </a:spcAft>
                      </a:pPr>
                      <a:r>
                        <a:rPr lang="es-ES" sz="1400" b="0" i="0" u="none" strike="noStrike">
                          <a:solidFill>
                            <a:srgbClr val="000000"/>
                          </a:solidFill>
                          <a:effectLst/>
                          <a:latin typeface="Arial" panose="020B0604020202020204" pitchFamily="34" charset="0"/>
                        </a:rPr>
                        <a:t>Control de Versiones</a:t>
                      </a:r>
                      <a:endParaRPr lang="es-E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Git</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Mercurial</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SVN</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CVS</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Bitkeeper</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extLst>
                  <a:ext uri="{0D108BD9-81ED-4DB2-BD59-A6C34878D82A}">
                    <a16:rowId xmlns:a16="http://schemas.microsoft.com/office/drawing/2014/main" val="2736527968"/>
                  </a:ext>
                </a:extLst>
              </a:tr>
              <a:tr h="1104401">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Tipo de Versionados</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Distribuido</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Distribuido</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Centralizado</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Centralizado</a:t>
                      </a:r>
                      <a:endParaRPr lang="en-US" sz="1400">
                        <a:effectLst/>
                      </a:endParaRPr>
                    </a:p>
                    <a:p>
                      <a:pPr fontAlgn="t"/>
                      <a:br>
                        <a:rPr lang="en-US" sz="1400">
                          <a:effectLst/>
                        </a:rPr>
                      </a:b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Distribuido</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4076246583"/>
                  </a:ext>
                </a:extLst>
              </a:tr>
              <a:tr h="771716">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Licencia</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Software libre</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Software libre</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Software libre </a:t>
                      </a:r>
                      <a:endParaRPr lang="en-US" sz="1400" dirty="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Software libre</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open-source license.</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3904729724"/>
                  </a:ext>
                </a:extLst>
              </a:tr>
              <a:tr h="597076">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Costo</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0</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3793932707"/>
                  </a:ext>
                </a:extLst>
              </a:tr>
              <a:tr h="964687">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Mantenimiento</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tc>
                  <a:txBody>
                    <a:bodyPr/>
                    <a:lstStyle/>
                    <a:p>
                      <a:pPr algn="ctr" rtl="0" fontAlgn="t">
                        <a:spcBef>
                          <a:spcPts val="0"/>
                        </a:spcBef>
                        <a:spcAft>
                          <a:spcPts val="0"/>
                        </a:spcAft>
                      </a:pPr>
                      <a:r>
                        <a:rPr lang="es-ES" sz="1400" b="0" i="0" u="none" strike="noStrike">
                          <a:solidFill>
                            <a:srgbClr val="000000"/>
                          </a:solidFill>
                          <a:effectLst/>
                          <a:latin typeface="Arial" panose="020B0604020202020204" pitchFamily="34" charset="0"/>
                        </a:rPr>
                        <a:t>Supervisado por Junio Hamano y comunidad</a:t>
                      </a:r>
                      <a:endParaRPr lang="es-E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Comunidad</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Comunidad </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dirty="0" err="1">
                          <a:solidFill>
                            <a:srgbClr val="000000"/>
                          </a:solidFill>
                          <a:effectLst/>
                          <a:latin typeface="Arial" panose="020B0604020202020204" pitchFamily="34" charset="0"/>
                        </a:rPr>
                        <a:t>Comunidad</a:t>
                      </a:r>
                      <a:endParaRPr lang="en-US" sz="1400" dirty="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Comunidad</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3567666870"/>
                  </a:ext>
                </a:extLst>
              </a:tr>
              <a:tr h="1703172">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Plataformas Soportadas</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A4C2F4"/>
                    </a:solidFill>
                  </a:tcPr>
                </a:tc>
                <a:tc>
                  <a:txBody>
                    <a:bodyPr/>
                    <a:lstStyle/>
                    <a:p>
                      <a:pPr algn="ctr" rtl="0" fontAlgn="t">
                        <a:spcBef>
                          <a:spcPts val="0"/>
                        </a:spcBef>
                        <a:spcAft>
                          <a:spcPts val="0"/>
                        </a:spcAft>
                      </a:pPr>
                      <a:r>
                        <a:rPr lang="es-ES" sz="1400" b="0" i="0" u="none" strike="noStrike">
                          <a:solidFill>
                            <a:srgbClr val="000000"/>
                          </a:solidFill>
                          <a:effectLst/>
                          <a:latin typeface="Arial" panose="020B0604020202020204" pitchFamily="34" charset="0"/>
                        </a:rPr>
                        <a:t>Windows, Linux, MacOS, Solaris 11 express y otros</a:t>
                      </a:r>
                      <a:endParaRPr lang="es-E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s-ES" sz="1400" b="0" i="0" u="none" strike="noStrike">
                          <a:solidFill>
                            <a:srgbClr val="000000"/>
                          </a:solidFill>
                          <a:effectLst/>
                          <a:latin typeface="Arial" panose="020B0604020202020204" pitchFamily="34" charset="0"/>
                        </a:rPr>
                        <a:t>Windows, Linux, MacOS, Solaris 11 express y otros</a:t>
                      </a:r>
                      <a:endParaRPr lang="es-E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Windows, Mac, Debian, Ubuntu, Solaris, Fedora, etc</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Windows, Linux, MacOS</a:t>
                      </a:r>
                      <a:endParaRPr lang="en-US" sz="140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AIX, FreeBSD, HP-UX, IRIX, Linux, Mac OS X, NetBSD, OpenBSD, Solaris, Windows</a:t>
                      </a:r>
                      <a:endParaRPr lang="en-US" sz="1400" dirty="0">
                        <a:effectLst/>
                      </a:endParaRPr>
                    </a:p>
                  </a:txBody>
                  <a:tcPr marL="53662" marR="53662" marT="53662" marB="53662">
                    <a:lnL w="12700" cap="flat" cmpd="sng" algn="ctr">
                      <a:solidFill>
                        <a:srgbClr val="1155CC"/>
                      </a:solidFill>
                      <a:prstDash val="solid"/>
                      <a:round/>
                      <a:headEnd type="none" w="med" len="med"/>
                      <a:tailEnd type="none" w="med" len="med"/>
                    </a:lnL>
                    <a:lnR w="12700" cap="flat" cmpd="sng" algn="ctr">
                      <a:solidFill>
                        <a:srgbClr val="1155CC"/>
                      </a:solidFill>
                      <a:prstDash val="solid"/>
                      <a:round/>
                      <a:headEnd type="none" w="med" len="med"/>
                      <a:tailEnd type="none" w="med" len="med"/>
                    </a:lnR>
                    <a:lnT w="12700" cap="flat" cmpd="sng" algn="ctr">
                      <a:solidFill>
                        <a:srgbClr val="1155CC"/>
                      </a:solidFill>
                      <a:prstDash val="solid"/>
                      <a:round/>
                      <a:headEnd type="none" w="med" len="med"/>
                      <a:tailEnd type="none" w="med" len="med"/>
                    </a:lnT>
                    <a:lnB w="1270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1952098977"/>
                  </a:ext>
                </a:extLst>
              </a:tr>
            </a:tbl>
          </a:graphicData>
        </a:graphic>
      </p:graphicFrame>
      <p:sp>
        <p:nvSpPr>
          <p:cNvPr id="9" name="Rectangle 1">
            <a:extLst>
              <a:ext uri="{FF2B5EF4-FFF2-40B4-BE49-F238E27FC236}">
                <a16:creationId xmlns:a16="http://schemas.microsoft.com/office/drawing/2014/main" id="{CF21142E-E262-43CB-8063-68479B45CCE1}"/>
              </a:ext>
            </a:extLst>
          </p:cNvPr>
          <p:cNvSpPr>
            <a:spLocks noChangeArrowheads="1"/>
          </p:cNvSpPr>
          <p:nvPr/>
        </p:nvSpPr>
        <p:spPr bwMode="auto">
          <a:xfrm flipV="1">
            <a:off x="-2231167" y="0"/>
            <a:ext cx="176715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1291-1135-4F86-B2A7-39349E92975F}"/>
              </a:ext>
            </a:extLst>
          </p:cNvPr>
          <p:cNvSpPr>
            <a:spLocks noGrp="1"/>
          </p:cNvSpPr>
          <p:nvPr>
            <p:ph type="title"/>
          </p:nvPr>
        </p:nvSpPr>
        <p:spPr>
          <a:xfrm>
            <a:off x="590550" y="311604"/>
            <a:ext cx="10058400" cy="1371600"/>
          </a:xfrm>
        </p:spPr>
        <p:txBody>
          <a:bodyPr/>
          <a:lstStyle/>
          <a:p>
            <a:r>
              <a:rPr lang="en-US" dirty="0" err="1"/>
              <a:t>Resolviendo</a:t>
            </a:r>
            <a:r>
              <a:rPr lang="en-US" dirty="0"/>
              <a:t> un </a:t>
            </a:r>
            <a:r>
              <a:rPr lang="en-US" dirty="0" err="1"/>
              <a:t>conflicto</a:t>
            </a:r>
            <a:endParaRPr lang="en-US" dirty="0"/>
          </a:p>
        </p:txBody>
      </p:sp>
      <p:pic>
        <p:nvPicPr>
          <p:cNvPr id="14338" name="Picture 2">
            <a:extLst>
              <a:ext uri="{FF2B5EF4-FFF2-40B4-BE49-F238E27FC236}">
                <a16:creationId xmlns:a16="http://schemas.microsoft.com/office/drawing/2014/main" id="{206136B6-3F64-46C5-AA5D-CAAE2A1C6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36" y="5065032"/>
            <a:ext cx="921842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B4C2AFB0-C483-46BB-BF5C-22E6D11BD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683204"/>
            <a:ext cx="504825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a:extLst>
              <a:ext uri="{FF2B5EF4-FFF2-40B4-BE49-F238E27FC236}">
                <a16:creationId xmlns:a16="http://schemas.microsoft.com/office/drawing/2014/main" id="{5831EFB9-74BA-4572-AF28-230807D050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1" y="1826532"/>
            <a:ext cx="504825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910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66DB-AEDD-48BC-8F01-20F0EC2439DB}"/>
              </a:ext>
            </a:extLst>
          </p:cNvPr>
          <p:cNvSpPr>
            <a:spLocks noGrp="1"/>
          </p:cNvSpPr>
          <p:nvPr>
            <p:ph type="title"/>
          </p:nvPr>
        </p:nvSpPr>
        <p:spPr/>
        <p:txBody>
          <a:bodyPr/>
          <a:lstStyle/>
          <a:p>
            <a:endParaRPr lang="en-US"/>
          </a:p>
        </p:txBody>
      </p:sp>
      <p:pic>
        <p:nvPicPr>
          <p:cNvPr id="16386" name="Picture 2">
            <a:extLst>
              <a:ext uri="{FF2B5EF4-FFF2-40B4-BE49-F238E27FC236}">
                <a16:creationId xmlns:a16="http://schemas.microsoft.com/office/drawing/2014/main" id="{CE4F2A4B-6A60-40A1-9567-6380DA3BC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42594"/>
            <a:ext cx="10012884" cy="543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38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5743-6852-4B57-B063-1C397C133F94}"/>
              </a:ext>
            </a:extLst>
          </p:cNvPr>
          <p:cNvSpPr>
            <a:spLocks noGrp="1"/>
          </p:cNvSpPr>
          <p:nvPr>
            <p:ph type="title"/>
          </p:nvPr>
        </p:nvSpPr>
        <p:spPr/>
        <p:txBody>
          <a:bodyPr/>
          <a:lstStyle/>
          <a:p>
            <a:r>
              <a:rPr lang="en-US" dirty="0"/>
              <a:t>-Pull request </a:t>
            </a:r>
          </a:p>
        </p:txBody>
      </p:sp>
      <p:pic>
        <p:nvPicPr>
          <p:cNvPr id="17410" name="Picture 2">
            <a:extLst>
              <a:ext uri="{FF2B5EF4-FFF2-40B4-BE49-F238E27FC236}">
                <a16:creationId xmlns:a16="http://schemas.microsoft.com/office/drawing/2014/main" id="{64CBA4CF-DCCA-4D2B-B24E-2CC1EBEC7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49" y="4415299"/>
            <a:ext cx="536257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2976D474-11F4-49F9-B966-6A3D2A6C4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032" y="783318"/>
            <a:ext cx="5734050" cy="2828925"/>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F7FA21F3-AEFB-4014-837F-F40B8374A9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4306"/>
          <a:stretch/>
        </p:blipFill>
        <p:spPr bwMode="auto">
          <a:xfrm>
            <a:off x="703490" y="4548531"/>
            <a:ext cx="376691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051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C425-C7AF-4C44-87FB-7DEA390E1FF1}"/>
              </a:ext>
            </a:extLst>
          </p:cNvPr>
          <p:cNvSpPr>
            <a:spLocks noGrp="1"/>
          </p:cNvSpPr>
          <p:nvPr>
            <p:ph type="title"/>
          </p:nvPr>
        </p:nvSpPr>
        <p:spPr/>
        <p:txBody>
          <a:bodyPr/>
          <a:lstStyle/>
          <a:p>
            <a:r>
              <a:rPr lang="en-US" dirty="0"/>
              <a:t>-git tag</a:t>
            </a:r>
          </a:p>
        </p:txBody>
      </p:sp>
      <p:pic>
        <p:nvPicPr>
          <p:cNvPr id="18434" name="Picture 2">
            <a:extLst>
              <a:ext uri="{FF2B5EF4-FFF2-40B4-BE49-F238E27FC236}">
                <a16:creationId xmlns:a16="http://schemas.microsoft.com/office/drawing/2014/main" id="{886B7C84-E6D1-4D0D-A75D-140E3A84F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51" y="1761799"/>
            <a:ext cx="8532767" cy="2650544"/>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9930B465-3601-423C-A9D5-E7D7D8726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165" y="3878950"/>
            <a:ext cx="10244461" cy="2336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495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0B13-5D5C-4D33-ABC6-6FB100EBF796}"/>
              </a:ext>
            </a:extLst>
          </p:cNvPr>
          <p:cNvSpPr>
            <a:spLocks noGrp="1"/>
          </p:cNvSpPr>
          <p:nvPr>
            <p:ph type="title"/>
          </p:nvPr>
        </p:nvSpPr>
        <p:spPr>
          <a:xfrm>
            <a:off x="341086" y="300037"/>
            <a:ext cx="10058400" cy="1371600"/>
          </a:xfrm>
        </p:spPr>
        <p:txBody>
          <a:bodyPr/>
          <a:lstStyle/>
          <a:p>
            <a:r>
              <a:rPr lang="en-US" dirty="0" err="1"/>
              <a:t>Restauracion</a:t>
            </a:r>
            <a:r>
              <a:rPr lang="en-US" dirty="0"/>
              <a:t> a </a:t>
            </a:r>
            <a:r>
              <a:rPr lang="en-US" dirty="0" err="1"/>
              <a:t>partir</a:t>
            </a:r>
            <a:r>
              <a:rPr lang="en-US" dirty="0"/>
              <a:t> de un tag</a:t>
            </a:r>
          </a:p>
        </p:txBody>
      </p:sp>
      <p:pic>
        <p:nvPicPr>
          <p:cNvPr id="19458" name="Picture 2">
            <a:extLst>
              <a:ext uri="{FF2B5EF4-FFF2-40B4-BE49-F238E27FC236}">
                <a16:creationId xmlns:a16="http://schemas.microsoft.com/office/drawing/2014/main" id="{503AEBAA-D760-470A-84C8-CDB39A697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1352323"/>
            <a:ext cx="7787368" cy="4773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96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4621" r="17552" b="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209722" y="1232451"/>
            <a:ext cx="3558208" cy="3856383"/>
          </a:xfrm>
        </p:spPr>
        <p:txBody>
          <a:bodyPr anchor="b">
            <a:normAutofit fontScale="90000"/>
          </a:bodyPr>
          <a:lstStyle/>
          <a:p>
            <a:pPr algn="ctr"/>
            <a:r>
              <a:rPr lang="en-US" sz="4000" dirty="0" err="1"/>
              <a:t>Comparativa</a:t>
            </a:r>
            <a:r>
              <a:rPr lang="en-US" sz="4000" dirty="0"/>
              <a:t> entre SCV </a:t>
            </a:r>
            <a:r>
              <a:rPr lang="en-US" sz="6000" dirty="0"/>
              <a:t>:</a:t>
            </a:r>
            <a:br>
              <a:rPr lang="en-US" sz="6000" dirty="0"/>
            </a:br>
            <a:br>
              <a:rPr lang="en-US" sz="6000" dirty="0"/>
            </a:br>
            <a:r>
              <a:rPr lang="en-US" sz="4800" i="1" dirty="0"/>
              <a:t>Git vs SVN</a:t>
            </a:r>
            <a:br>
              <a:rPr lang="en-US" sz="4800" i="1" dirty="0"/>
            </a:br>
            <a:endParaRPr lang="en-US" sz="4800" dirty="0"/>
          </a:p>
        </p:txBody>
      </p:sp>
    </p:spTree>
    <p:extLst>
      <p:ext uri="{BB962C8B-B14F-4D97-AF65-F5344CB8AC3E}">
        <p14:creationId xmlns:p14="http://schemas.microsoft.com/office/powerpoint/2010/main" val="293227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CDC0B08-1E6D-49E2-B557-5A7D683238A8}"/>
              </a:ext>
            </a:extLst>
          </p:cNvPr>
          <p:cNvGraphicFramePr>
            <a:graphicFrameLocks noGrp="1"/>
          </p:cNvGraphicFramePr>
          <p:nvPr>
            <p:extLst>
              <p:ext uri="{D42A27DB-BD31-4B8C-83A1-F6EECF244321}">
                <p14:modId xmlns:p14="http://schemas.microsoft.com/office/powerpoint/2010/main" val="3392195950"/>
              </p:ext>
            </p:extLst>
          </p:nvPr>
        </p:nvGraphicFramePr>
        <p:xfrm>
          <a:off x="476250" y="429895"/>
          <a:ext cx="11239499" cy="6141284"/>
        </p:xfrm>
        <a:graphic>
          <a:graphicData uri="http://schemas.openxmlformats.org/drawingml/2006/table">
            <a:tbl>
              <a:tblPr/>
              <a:tblGrid>
                <a:gridCol w="3701975">
                  <a:extLst>
                    <a:ext uri="{9D8B030D-6E8A-4147-A177-3AD203B41FA5}">
                      <a16:colId xmlns:a16="http://schemas.microsoft.com/office/drawing/2014/main" val="3310716253"/>
                    </a:ext>
                  </a:extLst>
                </a:gridCol>
                <a:gridCol w="3778303">
                  <a:extLst>
                    <a:ext uri="{9D8B030D-6E8A-4147-A177-3AD203B41FA5}">
                      <a16:colId xmlns:a16="http://schemas.microsoft.com/office/drawing/2014/main" val="1126934035"/>
                    </a:ext>
                  </a:extLst>
                </a:gridCol>
                <a:gridCol w="3759221">
                  <a:extLst>
                    <a:ext uri="{9D8B030D-6E8A-4147-A177-3AD203B41FA5}">
                      <a16:colId xmlns:a16="http://schemas.microsoft.com/office/drawing/2014/main" val="2896637031"/>
                    </a:ext>
                  </a:extLst>
                </a:gridCol>
              </a:tblGrid>
              <a:tr h="218422">
                <a:tc>
                  <a:txBody>
                    <a:bodyPr/>
                    <a:lstStyle/>
                    <a:p>
                      <a:pPr rtl="0" fontAlgn="t">
                        <a:spcBef>
                          <a:spcPts val="0"/>
                        </a:spcBef>
                        <a:spcAft>
                          <a:spcPts val="0"/>
                        </a:spcAft>
                      </a:pPr>
                      <a:r>
                        <a:rPr lang="en-US" sz="400" b="0" i="0" u="none" strike="noStrike">
                          <a:solidFill>
                            <a:srgbClr val="000000"/>
                          </a:solidFill>
                          <a:effectLst/>
                          <a:latin typeface="Arial" panose="020B0604020202020204" pitchFamily="34" charset="0"/>
                        </a:rPr>
                        <a:t> </a:t>
                      </a:r>
                      <a:endParaRPr lang="en-US" sz="80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2000" b="0" i="0" u="none" strike="noStrike">
                          <a:solidFill>
                            <a:srgbClr val="000000"/>
                          </a:solidFill>
                          <a:effectLst/>
                          <a:latin typeface="Arial" panose="020B0604020202020204" pitchFamily="34" charset="0"/>
                        </a:rPr>
                        <a:t>Git</a:t>
                      </a:r>
                      <a:endParaRPr lang="en-US" sz="200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n-US" sz="2000" b="0" i="0" u="none" strike="noStrike" dirty="0">
                          <a:solidFill>
                            <a:srgbClr val="000000"/>
                          </a:solidFill>
                          <a:effectLst/>
                          <a:latin typeface="Arial" panose="020B0604020202020204" pitchFamily="34" charset="0"/>
                        </a:rPr>
                        <a:t>SVN</a:t>
                      </a:r>
                      <a:endParaRPr lang="en-US" sz="2000" dirty="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A4C2F4"/>
                    </a:solidFill>
                  </a:tcPr>
                </a:tc>
                <a:extLst>
                  <a:ext uri="{0D108BD9-81ED-4DB2-BD59-A6C34878D82A}">
                    <a16:rowId xmlns:a16="http://schemas.microsoft.com/office/drawing/2014/main" val="3781121607"/>
                  </a:ext>
                </a:extLst>
              </a:tr>
              <a:tr h="1581386">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Arquitectura de servidor</a:t>
                      </a:r>
                      <a:endParaRPr lang="en-US" sz="140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s-ES" sz="1400" b="0" i="0" u="none" strike="noStrike" dirty="0">
                          <a:solidFill>
                            <a:srgbClr val="000000"/>
                          </a:solidFill>
                          <a:effectLst/>
                          <a:latin typeface="Arial" panose="020B0604020202020204" pitchFamily="34" charset="0"/>
                        </a:rPr>
                        <a:t>Actúa como cliente servidor. Cada desarrollador tiene una copia local del historial de versiones completo del proyecto en su máquina individual. Los cambios de Git ocurren localmente, por lo tanto, no tiene que estar conectado todo el tiempo. Las operaciones locales son mas rápidas.</a:t>
                      </a:r>
                      <a:endParaRPr lang="es-ES" sz="1400" dirty="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tc>
                  <a:txBody>
                    <a:bodyPr/>
                    <a:lstStyle/>
                    <a:p>
                      <a:pPr rtl="0" fontAlgn="t">
                        <a:spcBef>
                          <a:spcPts val="0"/>
                        </a:spcBef>
                        <a:spcAft>
                          <a:spcPts val="0"/>
                        </a:spcAft>
                      </a:pPr>
                      <a:r>
                        <a:rPr lang="es-ES" sz="1400" b="0" i="0" u="none" strike="noStrike">
                          <a:solidFill>
                            <a:srgbClr val="000000"/>
                          </a:solidFill>
                          <a:effectLst/>
                          <a:latin typeface="Arial" panose="020B0604020202020204" pitchFamily="34" charset="0"/>
                        </a:rPr>
                        <a:t>Tiene un servidor y cliente separados. Solo los archivos en los que está trabajando un desarrollador se mantienen en la máquina local, y se debe estar en línea, trabajando con el servidor. Los usuarios extraen archivos y devuelven los cambios al servidor.</a:t>
                      </a:r>
                      <a:endParaRPr lang="es-ES" sz="140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3379547356"/>
                  </a:ext>
                </a:extLst>
              </a:tr>
              <a:tr h="1581386">
                <a:tc>
                  <a:txBody>
                    <a:bodyPr/>
                    <a:lstStyle/>
                    <a:p>
                      <a:pPr algn="ctr" rtl="0" fontAlgn="t">
                        <a:spcBef>
                          <a:spcPts val="0"/>
                        </a:spcBef>
                        <a:spcAft>
                          <a:spcPts val="0"/>
                        </a:spcAft>
                      </a:pPr>
                      <a:r>
                        <a:rPr lang="en-US" sz="1400" b="0" i="0" u="none" strike="noStrike" dirty="0" err="1">
                          <a:solidFill>
                            <a:srgbClr val="000000"/>
                          </a:solidFill>
                          <a:effectLst/>
                          <a:latin typeface="Arial" panose="020B0604020202020204" pitchFamily="34" charset="0"/>
                        </a:rPr>
                        <a:t>Repositorios</a:t>
                      </a:r>
                      <a:endParaRPr lang="en-US" sz="1400" dirty="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s-ES" sz="1400" b="0" i="0" u="none" strike="noStrike" dirty="0">
                          <a:solidFill>
                            <a:srgbClr val="000000"/>
                          </a:solidFill>
                          <a:effectLst/>
                          <a:latin typeface="Arial" panose="020B0604020202020204" pitchFamily="34" charset="0"/>
                        </a:rPr>
                        <a:t>Almacenar archivos binarios grandes en </a:t>
                      </a:r>
                      <a:r>
                        <a:rPr lang="es-ES" sz="1400" b="0" i="0" u="none" strike="noStrike" dirty="0" err="1">
                          <a:solidFill>
                            <a:srgbClr val="000000"/>
                          </a:solidFill>
                          <a:effectLst/>
                          <a:latin typeface="Arial" panose="020B0604020202020204" pitchFamily="34" charset="0"/>
                        </a:rPr>
                        <a:t>git</a:t>
                      </a:r>
                      <a:r>
                        <a:rPr lang="es-ES" sz="1400" b="0" i="0" u="none" strike="noStrike" dirty="0">
                          <a:solidFill>
                            <a:srgbClr val="000000"/>
                          </a:solidFill>
                          <a:effectLst/>
                          <a:latin typeface="Arial" panose="020B0604020202020204" pitchFamily="34" charset="0"/>
                        </a:rPr>
                        <a:t> no es realista. Los desarrolladores pasan tiempo esperando para verificar el repositorio completo en su computadora. Cada vez que se cambia y confirma un archivo grande, los repositorios de Git crecen exponencialmente.</a:t>
                      </a:r>
                      <a:endParaRPr lang="es-ES" sz="1400" dirty="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tc>
                  <a:txBody>
                    <a:bodyPr/>
                    <a:lstStyle/>
                    <a:p>
                      <a:pPr rtl="0" fontAlgn="t">
                        <a:spcBef>
                          <a:spcPts val="0"/>
                        </a:spcBef>
                        <a:spcAft>
                          <a:spcPts val="0"/>
                        </a:spcAft>
                      </a:pPr>
                      <a:r>
                        <a:rPr lang="es-ES" sz="1400" b="0" i="0" u="none" strike="noStrike">
                          <a:solidFill>
                            <a:srgbClr val="000000"/>
                          </a:solidFill>
                          <a:effectLst/>
                          <a:latin typeface="Arial" panose="020B0604020202020204" pitchFamily="34" charset="0"/>
                        </a:rPr>
                        <a:t>Solo el árbol de trabajo y los últimos cambios se comprueban en las máquinas locales. Los checkouts toman menos tiempo en SVN cuando hay muchos cambios en los archivos binarios.</a:t>
                      </a:r>
                      <a:endParaRPr lang="es-ES" sz="140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793591917"/>
                  </a:ext>
                </a:extLst>
              </a:tr>
              <a:tr h="2551184">
                <a:tc>
                  <a:txBody>
                    <a:bodyPr/>
                    <a:lstStyle/>
                    <a:p>
                      <a:pPr algn="ctr" rtl="0" fontAlgn="t">
                        <a:spcBef>
                          <a:spcPts val="0"/>
                        </a:spcBef>
                        <a:spcAft>
                          <a:spcPts val="0"/>
                        </a:spcAft>
                      </a:pPr>
                      <a:r>
                        <a:rPr lang="en-US" sz="1400" b="0" i="0" u="none" strike="noStrike" dirty="0">
                          <a:solidFill>
                            <a:srgbClr val="000000"/>
                          </a:solidFill>
                          <a:effectLst/>
                          <a:latin typeface="Arial" panose="020B0604020202020204" pitchFamily="34" charset="0"/>
                        </a:rPr>
                        <a:t>Branching</a:t>
                      </a:r>
                      <a:endParaRPr lang="en-US" sz="1400" dirty="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s-ES" sz="1400" b="0" i="0" u="none" strike="noStrike">
                          <a:solidFill>
                            <a:srgbClr val="000000"/>
                          </a:solidFill>
                          <a:effectLst/>
                          <a:latin typeface="Arial" panose="020B0604020202020204" pitchFamily="34" charset="0"/>
                        </a:rPr>
                        <a:t>Las ramas de git son solo referencias a un determinado commit. Son ligeros, pero potentes. Puede crear, eliminar y cambiar una rama en cualquier momento, sin afectar los commits.</a:t>
                      </a:r>
                      <a:endParaRPr lang="es-ES" sz="1400">
                        <a:effectLst/>
                      </a:endParaRPr>
                    </a:p>
                    <a:p>
                      <a:pPr rtl="0" fontAlgn="t">
                        <a:spcBef>
                          <a:spcPts val="0"/>
                        </a:spcBef>
                        <a:spcAft>
                          <a:spcPts val="0"/>
                        </a:spcAft>
                      </a:pPr>
                      <a:r>
                        <a:rPr lang="es-ES" sz="1400" b="0" i="0" u="none" strike="noStrike">
                          <a:solidFill>
                            <a:srgbClr val="000000"/>
                          </a:solidFill>
                          <a:effectLst/>
                          <a:latin typeface="Arial" panose="020B0604020202020204" pitchFamily="34" charset="0"/>
                        </a:rPr>
                        <a:t>Si necesita probar una nueva función o encuentra un error, puede hacer una rama, realizar los cambios, enviar el commit al repo central y luego eliminar la rama.</a:t>
                      </a:r>
                      <a:endParaRPr lang="es-ES" sz="140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tc>
                  <a:txBody>
                    <a:bodyPr/>
                    <a:lstStyle/>
                    <a:p>
                      <a:pPr rtl="0" fontAlgn="t">
                        <a:spcBef>
                          <a:spcPts val="0"/>
                        </a:spcBef>
                        <a:spcAft>
                          <a:spcPts val="0"/>
                        </a:spcAft>
                      </a:pPr>
                      <a:r>
                        <a:rPr lang="es-ES" sz="1400" b="0" i="0" u="none" strike="noStrike" dirty="0">
                          <a:solidFill>
                            <a:srgbClr val="000000"/>
                          </a:solidFill>
                          <a:effectLst/>
                          <a:latin typeface="Arial" panose="020B0604020202020204" pitchFamily="34" charset="0"/>
                        </a:rPr>
                        <a:t>Las ramas se crean como directorios dentro de un repositorio. Esta estructura es el principal problema con la ramificación de SVN. Cuando la rama está lista, se une de nuevo con el tronco.</a:t>
                      </a:r>
                      <a:endParaRPr lang="es-ES" sz="1400" dirty="0">
                        <a:effectLst/>
                      </a:endParaRPr>
                    </a:p>
                    <a:p>
                      <a:pPr rtl="0" fontAlgn="t">
                        <a:spcBef>
                          <a:spcPts val="0"/>
                        </a:spcBef>
                        <a:spcAft>
                          <a:spcPts val="0"/>
                        </a:spcAft>
                      </a:pPr>
                      <a:r>
                        <a:rPr lang="es-ES" sz="1400" b="0" i="0" u="none" strike="noStrike" dirty="0">
                          <a:solidFill>
                            <a:srgbClr val="000000"/>
                          </a:solidFill>
                          <a:effectLst/>
                          <a:latin typeface="Arial" panose="020B0604020202020204" pitchFamily="34" charset="0"/>
                        </a:rPr>
                        <a:t>Es posible que su versión no refleje las ramas de los desarrolladores, esto significa que los conflictos, los archivos faltantes y los cambios desordenados acechan a su rama. Esto lo convierte en un modelo complicado de ramificación y fusión. También requiere mucho tiempo de gestión.</a:t>
                      </a:r>
                      <a:endParaRPr lang="es-ES" sz="1400" dirty="0">
                        <a:effectLst/>
                      </a:endParaRPr>
                    </a:p>
                  </a:txBody>
                  <a:tcPr marL="28348" marR="28348" marT="28348" marB="2834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4268759081"/>
                  </a:ext>
                </a:extLst>
              </a:tr>
            </a:tbl>
          </a:graphicData>
        </a:graphic>
      </p:graphicFrame>
      <p:sp>
        <p:nvSpPr>
          <p:cNvPr id="4" name="Rectangle 1">
            <a:extLst>
              <a:ext uri="{FF2B5EF4-FFF2-40B4-BE49-F238E27FC236}">
                <a16:creationId xmlns:a16="http://schemas.microsoft.com/office/drawing/2014/main" id="{17B71DD2-280F-404B-BE7D-B193C78FAF30}"/>
              </a:ext>
            </a:extLst>
          </p:cNvPr>
          <p:cNvSpPr>
            <a:spLocks noChangeArrowheads="1"/>
          </p:cNvSpPr>
          <p:nvPr/>
        </p:nvSpPr>
        <p:spPr bwMode="auto">
          <a:xfrm>
            <a:off x="-5444810" y="-501885"/>
            <a:ext cx="396326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a:ln>
                  <a:noFill/>
                </a:ln>
                <a:solidFill>
                  <a:schemeClr val="tx1"/>
                </a:solidFill>
                <a:effectLst/>
                <a:latin typeface="Arial" panose="020B0604020202020204" pitchFamily="34" charset="0"/>
              </a:rPr>
            </a:br>
            <a:endParaRPr kumimoji="0" lang="en-US" altLang="en-US" sz="3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999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7D8A-22AF-4396-9846-09F4CAE2D1DF}"/>
              </a:ext>
            </a:extLst>
          </p:cNvPr>
          <p:cNvSpPr>
            <a:spLocks noGrp="1"/>
          </p:cNvSpPr>
          <p:nvPr>
            <p:ph type="title"/>
          </p:nvPr>
        </p:nvSpPr>
        <p:spPr/>
        <p:txBody>
          <a:bodyPr/>
          <a:lstStyle/>
          <a:p>
            <a:endParaRPr lang="en-US" dirty="0"/>
          </a:p>
        </p:txBody>
      </p:sp>
      <p:graphicFrame>
        <p:nvGraphicFramePr>
          <p:cNvPr id="7" name="Table 6">
            <a:extLst>
              <a:ext uri="{FF2B5EF4-FFF2-40B4-BE49-F238E27FC236}">
                <a16:creationId xmlns:a16="http://schemas.microsoft.com/office/drawing/2014/main" id="{B8163BA3-29EB-439D-B6B1-8B1B3D4B23D2}"/>
              </a:ext>
            </a:extLst>
          </p:cNvPr>
          <p:cNvGraphicFramePr>
            <a:graphicFrameLocks noGrp="1"/>
          </p:cNvGraphicFramePr>
          <p:nvPr>
            <p:extLst>
              <p:ext uri="{D42A27DB-BD31-4B8C-83A1-F6EECF244321}">
                <p14:modId xmlns:p14="http://schemas.microsoft.com/office/powerpoint/2010/main" val="1192545169"/>
              </p:ext>
            </p:extLst>
          </p:nvPr>
        </p:nvGraphicFramePr>
        <p:xfrm>
          <a:off x="304801" y="419100"/>
          <a:ext cx="11353800" cy="6019799"/>
        </p:xfrm>
        <a:graphic>
          <a:graphicData uri="http://schemas.openxmlformats.org/drawingml/2006/table">
            <a:tbl>
              <a:tblPr/>
              <a:tblGrid>
                <a:gridCol w="3739622">
                  <a:extLst>
                    <a:ext uri="{9D8B030D-6E8A-4147-A177-3AD203B41FA5}">
                      <a16:colId xmlns:a16="http://schemas.microsoft.com/office/drawing/2014/main" val="4198033660"/>
                    </a:ext>
                  </a:extLst>
                </a:gridCol>
                <a:gridCol w="3816729">
                  <a:extLst>
                    <a:ext uri="{9D8B030D-6E8A-4147-A177-3AD203B41FA5}">
                      <a16:colId xmlns:a16="http://schemas.microsoft.com/office/drawing/2014/main" val="2106639087"/>
                    </a:ext>
                  </a:extLst>
                </a:gridCol>
                <a:gridCol w="3797449">
                  <a:extLst>
                    <a:ext uri="{9D8B030D-6E8A-4147-A177-3AD203B41FA5}">
                      <a16:colId xmlns:a16="http://schemas.microsoft.com/office/drawing/2014/main" val="3360057330"/>
                    </a:ext>
                  </a:extLst>
                </a:gridCol>
              </a:tblGrid>
              <a:tr h="965995">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Controles de acceso</a:t>
                      </a:r>
                      <a:endParaRPr lang="en-US" sz="140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s-ES" sz="1400" b="0" i="0" u="none" strike="noStrike">
                          <a:solidFill>
                            <a:srgbClr val="000000"/>
                          </a:solidFill>
                          <a:effectLst/>
                          <a:latin typeface="Arial" panose="020B0604020202020204" pitchFamily="34" charset="0"/>
                        </a:rPr>
                        <a:t>De forma predeterminada, Git asume que todos los contribuyentes tienen los mismos permisos.</a:t>
                      </a:r>
                      <a:endParaRPr lang="es-ES" sz="140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tc>
                  <a:txBody>
                    <a:bodyPr/>
                    <a:lstStyle/>
                    <a:p>
                      <a:pPr rtl="0" fontAlgn="t">
                        <a:spcBef>
                          <a:spcPts val="0"/>
                        </a:spcBef>
                        <a:spcAft>
                          <a:spcPts val="0"/>
                        </a:spcAft>
                      </a:pPr>
                      <a:r>
                        <a:rPr lang="es-ES" sz="1400" b="0" i="0" u="none" strike="noStrike" dirty="0">
                          <a:solidFill>
                            <a:srgbClr val="000000"/>
                          </a:solidFill>
                          <a:effectLst/>
                          <a:latin typeface="Arial" panose="020B0604020202020204" pitchFamily="34" charset="0"/>
                        </a:rPr>
                        <a:t>SVN permite especificar controles de acceso de lectura y escritura por nivel de archivo y por nivel de directorio.</a:t>
                      </a:r>
                      <a:endParaRPr lang="es-ES" sz="1400" dirty="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3142641383"/>
                  </a:ext>
                </a:extLst>
              </a:tr>
              <a:tr h="2468000">
                <a:tc>
                  <a:txBody>
                    <a:bodyPr/>
                    <a:lstStyle/>
                    <a:p>
                      <a:pPr algn="ctr" rtl="0" fontAlgn="t">
                        <a:spcBef>
                          <a:spcPts val="0"/>
                        </a:spcBef>
                        <a:spcAft>
                          <a:spcPts val="0"/>
                        </a:spcAft>
                      </a:pPr>
                      <a:r>
                        <a:rPr lang="en-US" sz="1400" b="0" i="0" u="none" strike="noStrike" dirty="0" err="1">
                          <a:solidFill>
                            <a:srgbClr val="000000"/>
                          </a:solidFill>
                          <a:effectLst/>
                          <a:latin typeface="Arial" panose="020B0604020202020204" pitchFamily="34" charset="0"/>
                        </a:rPr>
                        <a:t>Auditabilidad</a:t>
                      </a:r>
                      <a:endParaRPr lang="en-US" sz="1400" dirty="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s-ES" sz="1400" b="0" i="0" u="none" strike="noStrike" dirty="0">
                          <a:solidFill>
                            <a:srgbClr val="000000"/>
                          </a:solidFill>
                          <a:effectLst/>
                          <a:latin typeface="Arial" panose="020B0604020202020204" pitchFamily="34" charset="0"/>
                        </a:rPr>
                        <a:t>La naturaleza distribuida de Git permite que cualquiera pueda cambiar cualquier parte del historial de su repositorio local. Los cambios se registran a nivel de repositorio. Aunque se desaconseja mucho impulsar un historial modificado, puede suceder. Esto causa problemas si otros desarrolladores confían en cambios particulares.</a:t>
                      </a:r>
                      <a:endParaRPr lang="es-ES" sz="1400" dirty="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tc>
                  <a:txBody>
                    <a:bodyPr/>
                    <a:lstStyle/>
                    <a:p>
                      <a:pPr rtl="0" fontAlgn="t">
                        <a:spcBef>
                          <a:spcPts val="0"/>
                        </a:spcBef>
                        <a:spcAft>
                          <a:spcPts val="0"/>
                        </a:spcAft>
                      </a:pPr>
                      <a:r>
                        <a:rPr lang="es-ES" sz="1400" b="0" i="0" u="none" strike="noStrike">
                          <a:solidFill>
                            <a:srgbClr val="000000"/>
                          </a:solidFill>
                          <a:effectLst/>
                          <a:latin typeface="Arial" panose="020B0604020202020204" pitchFamily="34" charset="0"/>
                        </a:rPr>
                        <a:t>Con SVN, el historial de cambios del repositorio es bastante consistente. Para realizar cualquier cambio en el historial del repositorio, necesita acceso al servidor central. Los cambios se registran a nivel de archivo.</a:t>
                      </a:r>
                      <a:endParaRPr lang="es-ES" sz="140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3611259202"/>
                  </a:ext>
                </a:extLst>
              </a:tr>
              <a:tr h="1292902">
                <a:tc>
                  <a:txBody>
                    <a:bodyPr/>
                    <a:lstStyle/>
                    <a:p>
                      <a:pPr algn="ctr" rtl="0" fontAlgn="t">
                        <a:spcBef>
                          <a:spcPts val="0"/>
                        </a:spcBef>
                        <a:spcAft>
                          <a:spcPts val="0"/>
                        </a:spcAft>
                      </a:pPr>
                      <a:r>
                        <a:rPr lang="en-US" sz="1400" b="0" i="0" u="none" strike="noStrike">
                          <a:solidFill>
                            <a:srgbClr val="000000"/>
                          </a:solidFill>
                          <a:effectLst/>
                          <a:latin typeface="Arial" panose="020B0604020202020204" pitchFamily="34" charset="0"/>
                        </a:rPr>
                        <a:t>Requisitos de almacenamiento</a:t>
                      </a:r>
                      <a:endParaRPr lang="en-US" sz="140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s-ES" sz="1400" b="0" i="0" u="none" strike="noStrike">
                          <a:solidFill>
                            <a:srgbClr val="000000"/>
                          </a:solidFill>
                          <a:effectLst/>
                          <a:latin typeface="Arial" panose="020B0604020202020204" pitchFamily="34" charset="0"/>
                        </a:rPr>
                        <a:t>Los repositorios de Git no pueden manejar archivos binarios grandes.</a:t>
                      </a:r>
                      <a:endParaRPr lang="es-ES" sz="140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tc>
                  <a:txBody>
                    <a:bodyPr/>
                    <a:lstStyle/>
                    <a:p>
                      <a:pPr rtl="0" fontAlgn="t">
                        <a:spcBef>
                          <a:spcPts val="0"/>
                        </a:spcBef>
                        <a:spcAft>
                          <a:spcPts val="0"/>
                        </a:spcAft>
                      </a:pPr>
                      <a:r>
                        <a:rPr lang="es-ES" sz="1400" b="0" i="0" u="none" strike="noStrike">
                          <a:solidFill>
                            <a:srgbClr val="000000"/>
                          </a:solidFill>
                          <a:effectLst/>
                          <a:latin typeface="Arial" panose="020B0604020202020204" pitchFamily="34" charset="0"/>
                        </a:rPr>
                        <a:t>Los repositorios SVN pueden manejar archivos binarios grandes, además de código. El almacenamiento de archivos binarios grandes en SVN ocuparía menos espacio que en Git.</a:t>
                      </a:r>
                      <a:endParaRPr lang="es-ES" sz="140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2176926412"/>
                  </a:ext>
                </a:extLst>
              </a:tr>
              <a:tr h="1292902">
                <a:tc>
                  <a:txBody>
                    <a:bodyPr/>
                    <a:lstStyle/>
                    <a:p>
                      <a:pPr algn="ctr" rtl="0" fontAlgn="t">
                        <a:spcBef>
                          <a:spcPts val="0"/>
                        </a:spcBef>
                        <a:spcAft>
                          <a:spcPts val="0"/>
                        </a:spcAft>
                      </a:pPr>
                      <a:r>
                        <a:rPr lang="en-US" sz="1400" b="0" i="0" u="none" strike="noStrike" dirty="0" err="1">
                          <a:solidFill>
                            <a:srgbClr val="000000"/>
                          </a:solidFill>
                          <a:effectLst/>
                          <a:latin typeface="Arial" panose="020B0604020202020204" pitchFamily="34" charset="0"/>
                        </a:rPr>
                        <a:t>Usabilidad</a:t>
                      </a:r>
                      <a:endParaRPr lang="en-US" sz="1400" dirty="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A4C2F4"/>
                    </a:solidFill>
                  </a:tcPr>
                </a:tc>
                <a:tc>
                  <a:txBody>
                    <a:bodyPr/>
                    <a:lstStyle/>
                    <a:p>
                      <a:pPr rtl="0" fontAlgn="t">
                        <a:spcBef>
                          <a:spcPts val="0"/>
                        </a:spcBef>
                        <a:spcAft>
                          <a:spcPts val="0"/>
                        </a:spcAft>
                      </a:pPr>
                      <a:r>
                        <a:rPr lang="es-ES" sz="1400" b="0" i="0" u="none" strike="noStrike">
                          <a:solidFill>
                            <a:srgbClr val="000000"/>
                          </a:solidFill>
                          <a:effectLst/>
                          <a:latin typeface="Arial" panose="020B0604020202020204" pitchFamily="34" charset="0"/>
                        </a:rPr>
                        <a:t>Git usa la línea de comandos como interfaz de usuario principal. Pero la sintaxis en Git puede abrumar a los principiantes.</a:t>
                      </a:r>
                      <a:endParaRPr lang="es-ES" sz="140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tc>
                  <a:txBody>
                    <a:bodyPr/>
                    <a:lstStyle/>
                    <a:p>
                      <a:pPr rtl="0" fontAlgn="t">
                        <a:spcBef>
                          <a:spcPts val="0"/>
                        </a:spcBef>
                        <a:spcAft>
                          <a:spcPts val="0"/>
                        </a:spcAft>
                      </a:pPr>
                      <a:r>
                        <a:rPr lang="es-ES" sz="1400" b="0" i="0" u="none" strike="noStrike" dirty="0">
                          <a:solidFill>
                            <a:srgbClr val="000000"/>
                          </a:solidFill>
                          <a:effectLst/>
                          <a:latin typeface="Arial" panose="020B0604020202020204" pitchFamily="34" charset="0"/>
                        </a:rPr>
                        <a:t>SVN utiliza la línea de comandos como interfaz de usuario principal. Es más fácil de usar por parte de los no programadores que desean versionar activos que no son de código.</a:t>
                      </a:r>
                      <a:endParaRPr lang="es-ES" sz="1400" dirty="0">
                        <a:effectLst/>
                      </a:endParaRPr>
                    </a:p>
                  </a:txBody>
                  <a:tcPr marL="37668" marR="37668" marT="37668" marB="37668">
                    <a:lnL w="12560" cap="flat" cmpd="sng" algn="ctr">
                      <a:solidFill>
                        <a:srgbClr val="1155CC"/>
                      </a:solidFill>
                      <a:prstDash val="solid"/>
                      <a:round/>
                      <a:headEnd type="none" w="med" len="med"/>
                      <a:tailEnd type="none" w="med" len="med"/>
                    </a:lnL>
                    <a:lnR w="12560" cap="flat" cmpd="sng" algn="ctr">
                      <a:solidFill>
                        <a:srgbClr val="1155CC"/>
                      </a:solidFill>
                      <a:prstDash val="solid"/>
                      <a:round/>
                      <a:headEnd type="none" w="med" len="med"/>
                      <a:tailEnd type="none" w="med" len="med"/>
                    </a:lnR>
                    <a:lnT w="12560" cap="flat" cmpd="sng" algn="ctr">
                      <a:solidFill>
                        <a:srgbClr val="1155CC"/>
                      </a:solidFill>
                      <a:prstDash val="solid"/>
                      <a:round/>
                      <a:headEnd type="none" w="med" len="med"/>
                      <a:tailEnd type="none" w="med" len="med"/>
                    </a:lnT>
                    <a:lnB w="12560" cap="flat" cmpd="sng" algn="ctr">
                      <a:solidFill>
                        <a:srgbClr val="1155CC"/>
                      </a:solidFill>
                      <a:prstDash val="solid"/>
                      <a:round/>
                      <a:headEnd type="none" w="med" len="med"/>
                      <a:tailEnd type="none" w="med" len="med"/>
                    </a:lnB>
                    <a:solidFill>
                      <a:srgbClr val="C9DAF8"/>
                    </a:solidFill>
                  </a:tcPr>
                </a:tc>
                <a:extLst>
                  <a:ext uri="{0D108BD9-81ED-4DB2-BD59-A6C34878D82A}">
                    <a16:rowId xmlns:a16="http://schemas.microsoft.com/office/drawing/2014/main" val="2993355696"/>
                  </a:ext>
                </a:extLst>
              </a:tr>
            </a:tbl>
          </a:graphicData>
        </a:graphic>
      </p:graphicFrame>
      <p:sp>
        <p:nvSpPr>
          <p:cNvPr id="8" name="Rectangle 1">
            <a:extLst>
              <a:ext uri="{FF2B5EF4-FFF2-40B4-BE49-F238E27FC236}">
                <a16:creationId xmlns:a16="http://schemas.microsoft.com/office/drawing/2014/main" id="{0BDB1409-DE42-48D5-96FB-9539C8BF09AC}"/>
              </a:ext>
            </a:extLst>
          </p:cNvPr>
          <p:cNvSpPr>
            <a:spLocks noChangeArrowheads="1"/>
          </p:cNvSpPr>
          <p:nvPr/>
        </p:nvSpPr>
        <p:spPr bwMode="auto">
          <a:xfrm flipV="1">
            <a:off x="-10417041" y="1716706"/>
            <a:ext cx="415944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746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14621" r="17552" b="1"/>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8259826" y="1033262"/>
            <a:ext cx="3558208" cy="2395738"/>
          </a:xfrm>
        </p:spPr>
        <p:txBody>
          <a:bodyPr anchor="b">
            <a:normAutofit/>
          </a:bodyPr>
          <a:lstStyle/>
          <a:p>
            <a:pPr algn="ctr"/>
            <a:r>
              <a:rPr lang="es-ES" sz="4800" dirty="0" err="1">
                <a:solidFill>
                  <a:srgbClr val="000000"/>
                </a:solidFill>
                <a:latin typeface="Arial" panose="020B0604020202020204" pitchFamily="34" charset="0"/>
              </a:rPr>
              <a:t>Subersion</a:t>
            </a:r>
            <a:r>
              <a:rPr lang="es-ES" sz="4800" dirty="0">
                <a:solidFill>
                  <a:srgbClr val="000000"/>
                </a:solidFill>
                <a:latin typeface="Arial" panose="020B0604020202020204" pitchFamily="34" charset="0"/>
              </a:rPr>
              <a:t> (SVN)</a:t>
            </a:r>
            <a:endParaRPr lang="en-US" sz="4800" dirty="0"/>
          </a:p>
        </p:txBody>
      </p:sp>
    </p:spTree>
    <p:extLst>
      <p:ext uri="{BB962C8B-B14F-4D97-AF65-F5344CB8AC3E}">
        <p14:creationId xmlns:p14="http://schemas.microsoft.com/office/powerpoint/2010/main" val="2757959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CF2D-6AE8-4290-B8CC-881273F67778}"/>
              </a:ext>
            </a:extLst>
          </p:cNvPr>
          <p:cNvSpPr>
            <a:spLocks noGrp="1"/>
          </p:cNvSpPr>
          <p:nvPr>
            <p:ph type="title"/>
          </p:nvPr>
        </p:nvSpPr>
        <p:spPr/>
        <p:txBody>
          <a:bodyPr/>
          <a:lstStyle/>
          <a:p>
            <a:r>
              <a:rPr lang="en-US" sz="1800" b="0" i="0" u="none" strike="noStrike" dirty="0" err="1">
                <a:solidFill>
                  <a:srgbClr val="000000"/>
                </a:solidFill>
                <a:effectLst/>
                <a:latin typeface="Arial" panose="020B0604020202020204" pitchFamily="34" charset="0"/>
              </a:rPr>
              <a:t>Servidor</a:t>
            </a:r>
            <a:r>
              <a:rPr lang="en-US" sz="1800" b="0" i="0" u="none" strike="noStrike" dirty="0">
                <a:solidFill>
                  <a:srgbClr val="000000"/>
                </a:solidFill>
                <a:effectLst/>
                <a:latin typeface="Arial" panose="020B0604020202020204" pitchFamily="34" charset="0"/>
              </a:rPr>
              <a:t> de assembla.com </a:t>
            </a:r>
            <a:endParaRPr lang="en-US" dirty="0"/>
          </a:p>
        </p:txBody>
      </p:sp>
      <p:pic>
        <p:nvPicPr>
          <p:cNvPr id="4098" name="Picture 2">
            <a:extLst>
              <a:ext uri="{FF2B5EF4-FFF2-40B4-BE49-F238E27FC236}">
                <a16:creationId xmlns:a16="http://schemas.microsoft.com/office/drawing/2014/main" id="{84AAB992-0361-41FB-8B1D-7283FDAFD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26" y="2014194"/>
            <a:ext cx="7446688" cy="337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39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1775-25F4-4B48-89B6-CC5CE690AEBA}"/>
              </a:ext>
            </a:extLst>
          </p:cNvPr>
          <p:cNvSpPr>
            <a:spLocks noGrp="1"/>
          </p:cNvSpPr>
          <p:nvPr>
            <p:ph type="title"/>
          </p:nvPr>
        </p:nvSpPr>
        <p:spPr>
          <a:xfrm>
            <a:off x="1066800" y="642594"/>
            <a:ext cx="10058400" cy="1371600"/>
          </a:xfrm>
        </p:spPr>
        <p:txBody>
          <a:bodyPr anchor="ctr">
            <a:normAutofit/>
          </a:bodyPr>
          <a:lstStyle/>
          <a:p>
            <a:r>
              <a:rPr lang="en-US" b="0" i="0" u="none" strike="noStrike">
                <a:effectLst/>
              </a:rPr>
              <a:t>SVN </a:t>
            </a:r>
            <a:r>
              <a:rPr lang="en-US" b="0" i="0" u="none" strike="noStrike" err="1">
                <a:effectLst/>
              </a:rPr>
              <a:t>CHeckout</a:t>
            </a:r>
            <a:r>
              <a:rPr lang="en-US" b="0" i="0" u="none" strike="noStrike">
                <a:effectLst/>
              </a:rPr>
              <a:t> de </a:t>
            </a:r>
            <a:r>
              <a:rPr lang="en-US" b="0" i="0" u="none" strike="noStrike" err="1">
                <a:effectLst/>
              </a:rPr>
              <a:t>Tortoiose</a:t>
            </a:r>
            <a:endParaRPr lang="en-US" dirty="0"/>
          </a:p>
        </p:txBody>
      </p:sp>
      <p:pic>
        <p:nvPicPr>
          <p:cNvPr id="5124" name="Picture 4">
            <a:extLst>
              <a:ext uri="{FF2B5EF4-FFF2-40B4-BE49-F238E27FC236}">
                <a16:creationId xmlns:a16="http://schemas.microsoft.com/office/drawing/2014/main" id="{1CD90CB1-E452-4D77-B5D6-B07B1FD926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014194"/>
            <a:ext cx="4663440" cy="360639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D1F24DD7-6773-4A9D-AA1C-3DD7E30DFCC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432560" y="2728912"/>
            <a:ext cx="27908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76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F700-1EC5-452C-93DC-AA20C585F635}"/>
              </a:ext>
            </a:extLst>
          </p:cNvPr>
          <p:cNvSpPr>
            <a:spLocks noGrp="1"/>
          </p:cNvSpPr>
          <p:nvPr>
            <p:ph type="title"/>
          </p:nvPr>
        </p:nvSpPr>
        <p:spPr>
          <a:xfrm>
            <a:off x="620259" y="504481"/>
            <a:ext cx="10058400" cy="1371600"/>
          </a:xfrm>
        </p:spPr>
        <p:txBody>
          <a:bodyPr/>
          <a:lstStyle/>
          <a:p>
            <a:r>
              <a:rPr lang="en-US" dirty="0"/>
              <a:t>-</a:t>
            </a:r>
            <a:r>
              <a:rPr lang="en-US" dirty="0" err="1"/>
              <a:t>Agregando</a:t>
            </a:r>
            <a:r>
              <a:rPr lang="en-US" dirty="0"/>
              <a:t> </a:t>
            </a:r>
            <a:r>
              <a:rPr lang="en-US" dirty="0" err="1"/>
              <a:t>archivos</a:t>
            </a:r>
            <a:r>
              <a:rPr lang="en-US" dirty="0"/>
              <a:t> a </a:t>
            </a:r>
            <a:r>
              <a:rPr lang="en-US" dirty="0" err="1"/>
              <a:t>nuestro</a:t>
            </a:r>
            <a:r>
              <a:rPr lang="en-US" dirty="0"/>
              <a:t> </a:t>
            </a:r>
            <a:r>
              <a:rPr lang="en-US" dirty="0" err="1"/>
              <a:t>repositorio</a:t>
            </a:r>
            <a:r>
              <a:rPr lang="en-US" dirty="0"/>
              <a:t> y commit</a:t>
            </a:r>
          </a:p>
        </p:txBody>
      </p:sp>
      <p:pic>
        <p:nvPicPr>
          <p:cNvPr id="6146" name="Picture 2">
            <a:extLst>
              <a:ext uri="{FF2B5EF4-FFF2-40B4-BE49-F238E27FC236}">
                <a16:creationId xmlns:a16="http://schemas.microsoft.com/office/drawing/2014/main" id="{9241C6AC-8F68-404B-9436-2C6E5B081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76081"/>
            <a:ext cx="289560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69CF70C-29E9-4C59-B030-E512F2F44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261" y="3429000"/>
            <a:ext cx="4942568" cy="25050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46EC0277-86DE-4845-A8BB-8B0346A26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089" y="1610069"/>
            <a:ext cx="573405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305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{E67FE9A2-2D6C-4E3B-AC31-2875BE062385}tf78438558_win32</Template>
  <TotalTime>61</TotalTime>
  <Words>763</Words>
  <Application>Microsoft Office PowerPoint</Application>
  <PresentationFormat>Widescreen</PresentationFormat>
  <Paragraphs>89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Garamond</vt:lpstr>
      <vt:lpstr>SavonVTI</vt:lpstr>
      <vt:lpstr> Sistemas de  Control de Versiones</vt:lpstr>
      <vt:lpstr>Comparativa</vt:lpstr>
      <vt:lpstr>Comparativa entre SCV :  Git vs SVN </vt:lpstr>
      <vt:lpstr>PowerPoint Presentation</vt:lpstr>
      <vt:lpstr>PowerPoint Presentation</vt:lpstr>
      <vt:lpstr>Subersion (SVN)</vt:lpstr>
      <vt:lpstr>Servidor de assembla.com </vt:lpstr>
      <vt:lpstr>SVN CHeckout de Tortoiose</vt:lpstr>
      <vt:lpstr>-Agregando archivos a nuestro repositorio y commit</vt:lpstr>
      <vt:lpstr>Branchs</vt:lpstr>
      <vt:lpstr>Impacto en los repositorios</vt:lpstr>
      <vt:lpstr>Conflicto</vt:lpstr>
      <vt:lpstr>Merge a trunk</vt:lpstr>
      <vt:lpstr>Solución</vt:lpstr>
      <vt:lpstr>Git in github</vt:lpstr>
      <vt:lpstr>-git clone</vt:lpstr>
      <vt:lpstr>Fork</vt:lpstr>
      <vt:lpstr>-git checkout, git add, git commit</vt:lpstr>
      <vt:lpstr>-git push origin &lt;branch&gt;</vt:lpstr>
      <vt:lpstr>Resolviendo un conflicto</vt:lpstr>
      <vt:lpstr>PowerPoint Presentation</vt:lpstr>
      <vt:lpstr>-Pull request </vt:lpstr>
      <vt:lpstr>-git tag</vt:lpstr>
      <vt:lpstr>Restauracion a partir de un tag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Sistemas de  Control de Versiones</dc:title>
  <dc:creator>Agustin Rúben RETAMOZO ENRIQUE</dc:creator>
  <cp:lastModifiedBy>Agustin Rúben RETAMOZO ENRIQUE</cp:lastModifiedBy>
  <cp:revision>7</cp:revision>
  <dcterms:created xsi:type="dcterms:W3CDTF">2021-04-20T17:51:51Z</dcterms:created>
  <dcterms:modified xsi:type="dcterms:W3CDTF">2021-04-20T18:53:36Z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