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9bb29499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9bb29499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9bb29499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9bb29499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9bb29499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9bb29499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9bb29499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9bb29499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9bb29499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9bb29499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bb29499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bb29499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FRT2020/net"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57508" y="33527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400">
                <a:highlight>
                  <a:srgbClr val="FFFFFF"/>
                </a:highlight>
              </a:rPr>
              <a:t> SPCN 2020 Hackathon</a:t>
            </a:r>
            <a:endParaRPr sz="2400">
              <a:highlight>
                <a:srgbClr val="FFFFFF"/>
              </a:highlight>
            </a:endParaRPr>
          </a:p>
          <a:p>
            <a:pPr indent="0" lvl="0" marL="0" rtl="0" algn="ctr">
              <a:spcBef>
                <a:spcPts val="0"/>
              </a:spcBef>
              <a:spcAft>
                <a:spcPts val="0"/>
              </a:spcAft>
              <a:buNone/>
            </a:pPr>
            <a:r>
              <a:t/>
            </a:r>
            <a:endParaRPr sz="2400">
              <a:highlight>
                <a:srgbClr val="B7B7B7"/>
              </a:highlight>
            </a:endParaRPr>
          </a:p>
          <a:p>
            <a:pPr indent="0" lvl="0" marL="0" rtl="0" algn="ctr">
              <a:spcBef>
                <a:spcPts val="0"/>
              </a:spcBef>
              <a:spcAft>
                <a:spcPts val="0"/>
              </a:spcAft>
              <a:buNone/>
            </a:pPr>
            <a:r>
              <a:rPr lang="ru" sz="2400">
                <a:highlight>
                  <a:srgbClr val="FFF2CC"/>
                </a:highlight>
              </a:rPr>
              <a:t>Case №7</a:t>
            </a:r>
            <a:r>
              <a:rPr lang="ru" sz="2400">
                <a:highlight>
                  <a:srgbClr val="B7B7B7"/>
                </a:highlight>
              </a:rPr>
              <a:t> </a:t>
            </a:r>
            <a:endParaRPr sz="2800">
              <a:highlight>
                <a:srgbClr val="B7B7B7"/>
              </a:highlight>
            </a:endParaRPr>
          </a:p>
          <a:p>
            <a:pPr indent="0" lvl="0" marL="0" rtl="0" algn="l">
              <a:spcBef>
                <a:spcPts val="0"/>
              </a:spcBef>
              <a:spcAft>
                <a:spcPts val="0"/>
              </a:spcAft>
              <a:buNone/>
            </a:pPr>
            <a:r>
              <a:rPr lang="ru" sz="2800"/>
              <a:t>Searching and recognizing house numbers</a:t>
            </a:r>
            <a:endParaRPr sz="2400">
              <a:highlight>
                <a:srgbClr val="FFFFFF"/>
              </a:highlight>
              <a:latin typeface="Roboto"/>
              <a:ea typeface="Roboto"/>
              <a:cs typeface="Roboto"/>
              <a:sym typeface="Roboto"/>
            </a:endParaRPr>
          </a:p>
          <a:p>
            <a:pPr indent="0" lvl="0" marL="0" rtl="0" algn="l">
              <a:spcBef>
                <a:spcPts val="0"/>
              </a:spcBef>
              <a:spcAft>
                <a:spcPts val="0"/>
              </a:spcAft>
              <a:buNone/>
            </a:pPr>
            <a:r>
              <a:t/>
            </a:r>
            <a:endParaRPr sz="2400">
              <a:highlight>
                <a:srgbClr val="FFFFFF"/>
              </a:highlight>
              <a:latin typeface="Roboto"/>
              <a:ea typeface="Roboto"/>
              <a:cs typeface="Roboto"/>
              <a:sym typeface="Roboto"/>
            </a:endParaRPr>
          </a:p>
        </p:txBody>
      </p:sp>
      <p:sp>
        <p:nvSpPr>
          <p:cNvPr id="87" name="Google Shape;87;p13"/>
          <p:cNvSpPr txBox="1"/>
          <p:nvPr>
            <p:ph idx="1" type="subTitle"/>
          </p:nvPr>
        </p:nvSpPr>
        <p:spPr>
          <a:xfrm>
            <a:off x="311700" y="28708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ru" sz="2100">
                <a:highlight>
                  <a:srgbClr val="FFF2CC"/>
                </a:highlight>
              </a:rPr>
              <a:t>Team “FRT”</a:t>
            </a:r>
            <a:endParaRPr sz="2100">
              <a:highlight>
                <a:srgbClr val="FFF2CC"/>
              </a:highlight>
            </a:endParaRPr>
          </a:p>
          <a:p>
            <a:pPr indent="0" lvl="0" marL="0" rtl="0" algn="r">
              <a:spcBef>
                <a:spcPts val="0"/>
              </a:spcBef>
              <a:spcAft>
                <a:spcPts val="0"/>
              </a:spcAft>
              <a:buNone/>
            </a:pPr>
            <a:r>
              <a:t/>
            </a:r>
            <a:endParaRPr sz="2100">
              <a:highlight>
                <a:srgbClr val="FFF2CC"/>
              </a:highlight>
            </a:endParaRPr>
          </a:p>
          <a:p>
            <a:pPr indent="0" lvl="0" marL="0" rtl="0" algn="r">
              <a:spcBef>
                <a:spcPts val="0"/>
              </a:spcBef>
              <a:spcAft>
                <a:spcPts val="0"/>
              </a:spcAft>
              <a:buNone/>
            </a:pPr>
            <a:r>
              <a:rPr lang="ru" sz="2100">
                <a:highlight>
                  <a:srgbClr val="FFF2CC"/>
                </a:highlight>
              </a:rPr>
              <a:t>Members: Kozlova Polina, Gotsko Ivan, Volyntseva Daria, Astafiev Ivan , Bashkova Xeniya (capt.)</a:t>
            </a:r>
            <a:endParaRPr sz="2100">
              <a:highlight>
                <a:srgbClr val="FFF2CC"/>
              </a:highlight>
            </a:endParaRPr>
          </a:p>
          <a:p>
            <a:pPr indent="0" lvl="0" marL="0" rtl="0" algn="l">
              <a:spcBef>
                <a:spcPts val="0"/>
              </a:spcBef>
              <a:spcAft>
                <a:spcPts val="0"/>
              </a:spcAft>
              <a:buNone/>
            </a:pPr>
            <a:r>
              <a:t/>
            </a:r>
            <a:endParaRPr sz="2100">
              <a:highlight>
                <a:srgbClr val="FFF2CC"/>
              </a:highlight>
            </a:endParaRPr>
          </a:p>
        </p:txBody>
      </p:sp>
      <p:sp>
        <p:nvSpPr>
          <p:cNvPr id="88" name="Google Shape;88;p13"/>
          <p:cNvSpPr txBox="1"/>
          <p:nvPr/>
        </p:nvSpPr>
        <p:spPr>
          <a:xfrm>
            <a:off x="2177650" y="0"/>
            <a:ext cx="5290500" cy="6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1050">
                <a:solidFill>
                  <a:srgbClr val="5F6368"/>
                </a:solidFill>
                <a:highlight>
                  <a:srgbClr val="FFFFFF"/>
                </a:highlight>
              </a:rPr>
              <a:t>Saint</a:t>
            </a:r>
            <a:r>
              <a:rPr lang="ru" sz="1050">
                <a:solidFill>
                  <a:srgbClr val="4D5156"/>
                </a:solidFill>
                <a:highlight>
                  <a:srgbClr val="FFFFFF"/>
                </a:highlight>
              </a:rPr>
              <a:t>-</a:t>
            </a:r>
            <a:r>
              <a:rPr b="1" lang="ru" sz="1050">
                <a:solidFill>
                  <a:srgbClr val="5F6368"/>
                </a:solidFill>
                <a:highlight>
                  <a:srgbClr val="FFFFFF"/>
                </a:highlight>
              </a:rPr>
              <a:t>Petersburg Electrotechnical University</a:t>
            </a:r>
            <a:r>
              <a:rPr lang="ru" sz="1050">
                <a:solidFill>
                  <a:srgbClr val="4D5156"/>
                </a:solidFill>
                <a:highlight>
                  <a:srgbClr val="FFFFFF"/>
                </a:highlight>
              </a:rPr>
              <a:t> ETU “</a:t>
            </a:r>
            <a:r>
              <a:rPr b="1" lang="ru" sz="1050">
                <a:solidFill>
                  <a:srgbClr val="5F6368"/>
                </a:solidFill>
                <a:highlight>
                  <a:srgbClr val="FFFFFF"/>
                </a:highlight>
              </a:rPr>
              <a:t>LETI”</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655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Case:</a:t>
            </a:r>
            <a:endParaRPr/>
          </a:p>
        </p:txBody>
      </p:sp>
      <p:sp>
        <p:nvSpPr>
          <p:cNvPr id="94" name="Google Shape;94;p14"/>
          <p:cNvSpPr txBox="1"/>
          <p:nvPr>
            <p:ph idx="1" type="body"/>
          </p:nvPr>
        </p:nvSpPr>
        <p:spPr>
          <a:xfrm>
            <a:off x="623400" y="1323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It is necessary to develop a neural network that can find the house number in the images from the provided dataset, that determines its position on the image and recognize it. Also it is necessary to provide case’s results as a presentation and code solution. </a:t>
            </a:r>
            <a:r>
              <a:rPr lang="ru" sz="1000">
                <a:solidFill>
                  <a:srgbClr val="222222"/>
                </a:solidFill>
                <a:highlight>
                  <a:srgbClr val="F5F5F5"/>
                </a:highlight>
                <a:latin typeface="Montserrat"/>
                <a:ea typeface="Montserrat"/>
                <a:cs typeface="Montserrat"/>
                <a:sym typeface="Montserrat"/>
              </a:rPr>
              <a:t> </a:t>
            </a:r>
            <a:endParaRPr/>
          </a:p>
        </p:txBody>
      </p:sp>
      <p:pic>
        <p:nvPicPr>
          <p:cNvPr id="95" name="Google Shape;95;p14"/>
          <p:cNvPicPr preferRelativeResize="0"/>
          <p:nvPr/>
        </p:nvPicPr>
        <p:blipFill>
          <a:blip r:embed="rId3">
            <a:alphaModFix/>
          </a:blip>
          <a:stretch>
            <a:fillRect/>
          </a:stretch>
        </p:blipFill>
        <p:spPr>
          <a:xfrm>
            <a:off x="2359050" y="2640975"/>
            <a:ext cx="4591050" cy="78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91075" y="59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a:t>
            </a:r>
            <a:r>
              <a:rPr lang="ru"/>
              <a:t>ata features</a:t>
            </a:r>
            <a:endParaRPr/>
          </a:p>
        </p:txBody>
      </p:sp>
      <p:sp>
        <p:nvSpPr>
          <p:cNvPr id="101" name="Google Shape;101;p15"/>
          <p:cNvSpPr txBox="1"/>
          <p:nvPr>
            <p:ph idx="1" type="body"/>
          </p:nvPr>
        </p:nvSpPr>
        <p:spPr>
          <a:xfrm>
            <a:off x="1011875"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data from the presented dataset is the addresses of the houses. They have next features:</a:t>
            </a:r>
            <a:endParaRPr/>
          </a:p>
          <a:p>
            <a:pPr indent="0" lvl="0" marL="0" rtl="0" algn="l">
              <a:lnSpc>
                <a:spcPct val="150000"/>
              </a:lnSpc>
              <a:spcBef>
                <a:spcPts val="1600"/>
              </a:spcBef>
              <a:spcAft>
                <a:spcPts val="0"/>
              </a:spcAft>
              <a:buNone/>
            </a:pPr>
            <a:r>
              <a:rPr lang="ru"/>
              <a:t>1. Consist only of numbers</a:t>
            </a:r>
            <a:endParaRPr/>
          </a:p>
          <a:p>
            <a:pPr indent="0" lvl="0" marL="0" rtl="0" algn="l">
              <a:lnSpc>
                <a:spcPct val="150000"/>
              </a:lnSpc>
              <a:spcBef>
                <a:spcPts val="0"/>
              </a:spcBef>
              <a:spcAft>
                <a:spcPts val="0"/>
              </a:spcAft>
              <a:buNone/>
            </a:pPr>
            <a:r>
              <a:rPr lang="ru"/>
              <a:t>2. It can contain from 1 to 9 digits, and it is not known in advance how many</a:t>
            </a:r>
            <a:endParaRPr/>
          </a:p>
          <a:p>
            <a:pPr indent="0" lvl="0" marL="0" rtl="0" algn="l">
              <a:lnSpc>
                <a:spcPct val="150000"/>
              </a:lnSpc>
              <a:spcBef>
                <a:spcPts val="0"/>
              </a:spcBef>
              <a:spcAft>
                <a:spcPts val="0"/>
              </a:spcAft>
              <a:buNone/>
            </a:pPr>
            <a:r>
              <a:rPr lang="ru"/>
              <a:t>3. Background and number can be of any color, can be written in any font</a:t>
            </a:r>
            <a:endParaRPr/>
          </a:p>
          <a:p>
            <a:pPr indent="0" lvl="0" marL="0" rtl="0" algn="l">
              <a:lnSpc>
                <a:spcPct val="150000"/>
              </a:lnSpc>
              <a:spcBef>
                <a:spcPts val="0"/>
              </a:spcBef>
              <a:spcAft>
                <a:spcPts val="0"/>
              </a:spcAft>
              <a:buNone/>
            </a:pPr>
            <a:r>
              <a:rPr lang="ru"/>
              <a:t>4. Perspective distortions occur</a:t>
            </a:r>
            <a:endParaRPr/>
          </a:p>
          <a:p>
            <a:pPr indent="0" lvl="0" marL="0" rtl="0" algn="l">
              <a:lnSpc>
                <a:spcPct val="150000"/>
              </a:lnSpc>
              <a:spcBef>
                <a:spcPts val="0"/>
              </a:spcBef>
              <a:spcAft>
                <a:spcPts val="0"/>
              </a:spcAft>
              <a:buNone/>
            </a:pPr>
            <a:r>
              <a:rPr lang="ru"/>
              <a:t>5. There are two datasets: full numbers and cropped numbers</a:t>
            </a:r>
            <a:endParaRPr/>
          </a:p>
          <a:p>
            <a:pPr indent="0" lvl="0" marL="0" rtl="0" algn="l">
              <a:lnSpc>
                <a:spcPct val="150000"/>
              </a:lnSpc>
              <a:spcBef>
                <a:spcPts val="1000"/>
              </a:spcBef>
              <a:spcAft>
                <a:spcPts val="0"/>
              </a:spcAft>
              <a:buNone/>
            </a:pPr>
            <a:r>
              <a:rPr lang="ru"/>
              <a:t>All this complicates the task of recognizing numbers</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70450" y="658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Method</a:t>
            </a:r>
            <a:endParaRPr/>
          </a:p>
        </p:txBody>
      </p:sp>
      <p:sp>
        <p:nvSpPr>
          <p:cNvPr id="107" name="Google Shape;107;p16"/>
          <p:cNvSpPr txBox="1"/>
          <p:nvPr>
            <p:ph idx="1" type="body"/>
          </p:nvPr>
        </p:nvSpPr>
        <p:spPr>
          <a:xfrm>
            <a:off x="727650" y="1512600"/>
            <a:ext cx="6504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Python programming language was chosen as the implementation tool, as the participants are familiar with it. In addition, this language has extensive capabilities for working with neural networks.</a:t>
            </a:r>
            <a:endParaRPr/>
          </a:p>
          <a:p>
            <a:pPr indent="0" lvl="0" marL="0" rtl="0" algn="l">
              <a:spcBef>
                <a:spcPts val="1600"/>
              </a:spcBef>
              <a:spcAft>
                <a:spcPts val="0"/>
              </a:spcAft>
              <a:buNone/>
            </a:pPr>
            <a:r>
              <a:rPr lang="ru"/>
              <a:t>The type of MLP (Multilayered perception) neural network is selected. This is a fairly easy-to-understand and not resource-demanding model. In addition, there are many materials and guides on this topic.</a:t>
            </a:r>
            <a:endParaRPr/>
          </a:p>
          <a:p>
            <a:pPr indent="0" lvl="0" marL="0" rtl="0" algn="l">
              <a:spcBef>
                <a:spcPts val="1600"/>
              </a:spcBef>
              <a:spcAft>
                <a:spcPts val="0"/>
              </a:spcAft>
              <a:buNone/>
            </a:pPr>
            <a:r>
              <a:rPr lang="ru"/>
              <a:t>The work used tensorflow library.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16"/>
          <p:cNvPicPr preferRelativeResize="0"/>
          <p:nvPr/>
        </p:nvPicPr>
        <p:blipFill>
          <a:blip r:embed="rId3">
            <a:alphaModFix/>
          </a:blip>
          <a:stretch>
            <a:fillRect/>
          </a:stretch>
        </p:blipFill>
        <p:spPr>
          <a:xfrm>
            <a:off x="7231650" y="1512600"/>
            <a:ext cx="1172924" cy="1172924"/>
          </a:xfrm>
          <a:prstGeom prst="rect">
            <a:avLst/>
          </a:prstGeom>
          <a:noFill/>
          <a:ln>
            <a:noFill/>
          </a:ln>
        </p:spPr>
      </p:pic>
      <p:sp>
        <p:nvSpPr>
          <p:cNvPr id="109" name="Google Shape;109;p16"/>
          <p:cNvSpPr txBox="1"/>
          <p:nvPr/>
        </p:nvSpPr>
        <p:spPr>
          <a:xfrm>
            <a:off x="1175200" y="4501850"/>
            <a:ext cx="5961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7650" y="60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Interim results</a:t>
            </a:r>
            <a:endParaRPr/>
          </a:p>
        </p:txBody>
      </p:sp>
      <p:sp>
        <p:nvSpPr>
          <p:cNvPr id="115" name="Google Shape;115;p17"/>
          <p:cNvSpPr txBox="1"/>
          <p:nvPr>
            <p:ph idx="1" type="body"/>
          </p:nvPr>
        </p:nvSpPr>
        <p:spPr>
          <a:xfrm>
            <a:off x="491425" y="1302700"/>
            <a:ext cx="7688700" cy="2261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ru"/>
              <a:t>To solve the problem, the following code was written, which can be found in more detail here </a:t>
            </a:r>
            <a:r>
              <a:rPr lang="ru" u="sng">
                <a:solidFill>
                  <a:schemeClr val="hlink"/>
                </a:solidFill>
                <a:hlinkClick r:id="rId3"/>
              </a:rPr>
              <a:t>https://github.com/FRT2020/net</a:t>
            </a:r>
            <a:r>
              <a:rPr lang="ru" u="sng">
                <a:solidFill>
                  <a:srgbClr val="351C75"/>
                </a:solidFill>
              </a:rPr>
              <a:t>. </a:t>
            </a:r>
            <a:r>
              <a:rPr lang="ru">
                <a:solidFill>
                  <a:srgbClr val="666666"/>
                </a:solidFill>
              </a:rPr>
              <a:t>Here you can see the learning process of the neural network:</a:t>
            </a:r>
            <a:endParaRPr>
              <a:solidFill>
                <a:srgbClr val="666666"/>
              </a:solidFill>
            </a:endParaRPr>
          </a:p>
          <a:p>
            <a:pPr indent="0" lvl="0" marL="0" rtl="0" algn="l">
              <a:spcBef>
                <a:spcPts val="1600"/>
              </a:spcBef>
              <a:spcAft>
                <a:spcPts val="1600"/>
              </a:spcAft>
              <a:buNone/>
            </a:pPr>
            <a:r>
              <a:t/>
            </a:r>
            <a:endParaRPr u="sng"/>
          </a:p>
        </p:txBody>
      </p:sp>
      <p:pic>
        <p:nvPicPr>
          <p:cNvPr id="116" name="Google Shape;116;p17"/>
          <p:cNvPicPr preferRelativeResize="0"/>
          <p:nvPr/>
        </p:nvPicPr>
        <p:blipFill>
          <a:blip r:embed="rId4">
            <a:alphaModFix/>
          </a:blip>
          <a:stretch>
            <a:fillRect/>
          </a:stretch>
        </p:blipFill>
        <p:spPr>
          <a:xfrm>
            <a:off x="1934025" y="1891228"/>
            <a:ext cx="5275949" cy="2964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7650" y="60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Interim results</a:t>
            </a:r>
            <a:endParaRPr/>
          </a:p>
        </p:txBody>
      </p:sp>
      <p:sp>
        <p:nvSpPr>
          <p:cNvPr id="122" name="Google Shape;122;p18"/>
          <p:cNvSpPr txBox="1"/>
          <p:nvPr>
            <p:ph idx="1" type="body"/>
          </p:nvPr>
        </p:nvSpPr>
        <p:spPr>
          <a:xfrm>
            <a:off x="491425" y="1302700"/>
            <a:ext cx="7688700" cy="2261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ru">
                <a:solidFill>
                  <a:srgbClr val="666666"/>
                </a:solidFill>
              </a:rPr>
              <a:t>Here you can see the learning process of the neural network:</a:t>
            </a:r>
            <a:endParaRPr u="sng"/>
          </a:p>
        </p:txBody>
      </p:sp>
      <p:pic>
        <p:nvPicPr>
          <p:cNvPr id="123" name="Google Shape;123;p18"/>
          <p:cNvPicPr preferRelativeResize="0"/>
          <p:nvPr/>
        </p:nvPicPr>
        <p:blipFill>
          <a:blip r:embed="rId3">
            <a:alphaModFix/>
          </a:blip>
          <a:stretch>
            <a:fillRect/>
          </a:stretch>
        </p:blipFill>
        <p:spPr>
          <a:xfrm>
            <a:off x="1835025" y="1748775"/>
            <a:ext cx="5473926" cy="3076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80750" y="658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a:t>
            </a:r>
            <a:r>
              <a:rPr lang="ru"/>
              <a:t>esults</a:t>
            </a:r>
            <a:endParaRPr/>
          </a:p>
        </p:txBody>
      </p:sp>
      <p:sp>
        <p:nvSpPr>
          <p:cNvPr id="129" name="Google Shape;129;p19"/>
          <p:cNvSpPr txBox="1"/>
          <p:nvPr>
            <p:ph idx="1" type="body"/>
          </p:nvPr>
        </p:nvSpPr>
        <p:spPr>
          <a:xfrm>
            <a:off x="729450" y="1550000"/>
            <a:ext cx="7791300" cy="263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rPr b="1" lang="ru" sz="1400">
                <a:solidFill>
                  <a:schemeClr val="dk2"/>
                </a:solidFill>
              </a:rPr>
              <a:t>We made a solution for neurals (written with Python language), our neural network can recognize numerals from 1 to 9. It can also recognise pictures of numbers of all sizes. It has some problems with angle of “spelling” numerals. and that’s it. Our neural network works fast, without any interruptions and glitches, failures.</a:t>
            </a:r>
            <a:endParaRPr b="1" sz="1400">
              <a:solidFill>
                <a:schemeClr val="dk2"/>
              </a:solidFill>
            </a:endParaRPr>
          </a:p>
          <a:p>
            <a:pPr indent="0" lvl="0" marL="0" rtl="0" algn="l">
              <a:lnSpc>
                <a:spcPct val="100000"/>
              </a:lnSpc>
              <a:spcBef>
                <a:spcPts val="0"/>
              </a:spcBef>
              <a:spcAft>
                <a:spcPts val="0"/>
              </a:spcAft>
              <a:buNone/>
            </a:pPr>
            <a:r>
              <a:t/>
            </a:r>
            <a:endParaRPr b="1" sz="1400">
              <a:solidFill>
                <a:schemeClr val="dk2"/>
              </a:solidFill>
            </a:endParaRPr>
          </a:p>
          <a:p>
            <a:pPr indent="0" lvl="0" marL="0" rtl="0" algn="l">
              <a:lnSpc>
                <a:spcPct val="100000"/>
              </a:lnSpc>
              <a:spcBef>
                <a:spcPts val="0"/>
              </a:spcBef>
              <a:spcAft>
                <a:spcPts val="0"/>
              </a:spcAft>
              <a:buNone/>
            </a:pPr>
            <a:r>
              <a:t/>
            </a:r>
            <a:endParaRPr b="1" sz="1500">
              <a:solidFill>
                <a:schemeClr val="dk2"/>
              </a:solidFill>
            </a:endParaRPr>
          </a:p>
          <a:p>
            <a:pPr indent="0" lvl="0" marL="0" rtl="0" algn="l">
              <a:spcBef>
                <a:spcPts val="0"/>
              </a:spcBef>
              <a:spcAft>
                <a:spcPts val="1600"/>
              </a:spcAft>
              <a:buNone/>
            </a:pPr>
            <a:r>
              <a:rPr b="1" lang="ru" sz="1500">
                <a:solidFill>
                  <a:srgbClr val="222222"/>
                </a:solidFill>
                <a:highlight>
                  <a:srgbClr val="F5F5F5"/>
                </a:highlight>
              </a:rPr>
              <a:t>Our solution had been submitted to it in accordance with the rules.</a:t>
            </a:r>
            <a:endParaRPr b="1"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