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7" r:id="rId3"/>
    <p:sldId id="261" r:id="rId4"/>
    <p:sldId id="276" r:id="rId5"/>
    <p:sldId id="274" r:id="rId6"/>
    <p:sldId id="277" r:id="rId7"/>
    <p:sldId id="275" r:id="rId8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7" d="100"/>
          <a:sy n="87" d="100"/>
        </p:scale>
        <p:origin x="528" y="5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3108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9BBBD98-8689-4A62-BBFB-92BF328A7966}" type="datetime1">
              <a:rPr lang="es-ES" smtClean="0"/>
              <a:t>14/11/2018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E41AB9B-16BF-4ECF-B92C-3E61E5BECA90}" type="datetime1">
              <a:rPr lang="es-ES" noProof="0" smtClean="0"/>
              <a:t>14/11/2018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800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3989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1258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120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2572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6761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152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3" name="Conector rec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5" name="Conector rec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466E6084-0988-49B4-BD4E-1264194D9864}" type="datetime1">
              <a:rPr lang="es-ES" noProof="0" smtClean="0"/>
              <a:t>14/11/2018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EEB305-4E92-401E-9FCA-996DF9FD55B6}" type="datetime1">
              <a:rPr lang="es-ES" noProof="0" smtClean="0"/>
              <a:t>14/11/2018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1" name="Conector rec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cxnSp>
        <p:nvCxnSpPr>
          <p:cNvPr id="14" name="Conector rec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E901BA-1555-4CE1-92B2-39682A57B7CA}" type="datetime1">
              <a:rPr lang="es-ES" noProof="0" smtClean="0"/>
              <a:t>14/11/2018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94D32F-F0D9-47B3-AAC6-D43DC057831A}" type="datetime1">
              <a:rPr lang="es-ES" noProof="0" smtClean="0"/>
              <a:t>14/11/2018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Rectángu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Rectángu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Rectángu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cxnSp>
        <p:nvCxnSpPr>
          <p:cNvPr id="23" name="Conector rec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7" name="Rectángu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8" name="Rectángu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9" name="Rectángu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30" name="Rectángu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31" name="Conector rec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33" name="Conector rec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BB07FB1B-461B-4D1D-952B-7FEEFF2CFA29}" type="datetime1">
              <a:rPr lang="es-ES" noProof="0" smtClean="0"/>
              <a:t>14/11/2018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C9D876-84BE-45D9-9418-9FF24663C364}" type="datetime1">
              <a:rPr lang="es-ES" noProof="0" smtClean="0"/>
              <a:t>14/11/2018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CDF9AA-CFE1-4BA9-8C5D-54C264D423B8}" type="datetime1">
              <a:rPr lang="es-ES" noProof="0" smtClean="0"/>
              <a:t>14/11/2018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A51D7A-9E1F-4C6F-8B86-F39A8650CB7A}" type="datetime1">
              <a:rPr lang="es-ES" noProof="0" smtClean="0"/>
              <a:t>14/11/2018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6" name="Rectángu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cxnSp>
        <p:nvCxnSpPr>
          <p:cNvPr id="7" name="Conector rec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A1E9FB-24DE-4A64-B35D-DF3FF6E51288}" type="datetime1">
              <a:rPr lang="es-ES" noProof="0" smtClean="0"/>
              <a:t>14/11/2018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cxnSp>
        <p:nvCxnSpPr>
          <p:cNvPr id="10" name="Conector rec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CDA7DC-138B-4843-B77A-91873FF451A9}" type="datetime1">
              <a:rPr lang="es-ES" noProof="0" smtClean="0"/>
              <a:t>14/11/2018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CB016917-91ED-4B62-9DC6-0583229F954A}" type="datetime1">
              <a:rPr lang="es-ES" noProof="0" smtClean="0"/>
              <a:t>14/11/2018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10" name="Conector rec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3" name="Rectángu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4" name="Conector rec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cxnSp>
        <p:nvCxnSpPr>
          <p:cNvPr id="16" name="Conector rec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5031EA3-1207-456F-B1A7-F20CDD0C2E7B}" type="datetime1">
              <a:rPr lang="es-ES" noProof="0" smtClean="0"/>
              <a:t>14/11/2018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Análisis de Redes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Propuestas de análisis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3ABE47F-A471-4818-A605-0A224618F966}"/>
              </a:ext>
            </a:extLst>
          </p:cNvPr>
          <p:cNvSpPr txBox="1"/>
          <p:nvPr/>
        </p:nvSpPr>
        <p:spPr>
          <a:xfrm>
            <a:off x="9550796" y="6093296"/>
            <a:ext cx="146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F.R. </a:t>
            </a:r>
            <a:r>
              <a:rPr lang="es-ES" b="1" dirty="0" err="1"/>
              <a:t>Youssef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Consideraciones iniciales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endParaRPr lang="es-ES" sz="2400" dirty="0"/>
          </a:p>
          <a:p>
            <a:pPr rtl="0"/>
            <a:endParaRPr lang="es-ES" sz="2400" dirty="0"/>
          </a:p>
          <a:p>
            <a:pPr rtl="0"/>
            <a:r>
              <a:rPr lang="es-ES" sz="2400" dirty="0"/>
              <a:t>Tamaño de la red.</a:t>
            </a:r>
          </a:p>
          <a:p>
            <a:pPr rtl="0"/>
            <a:r>
              <a:rPr lang="es-ES" sz="2400" dirty="0"/>
              <a:t>Semántica de la red (¿qué representa?, ¿tiene sentido la red?)</a:t>
            </a:r>
          </a:p>
          <a:p>
            <a:pPr rtl="0"/>
            <a:r>
              <a:rPr lang="es-ES" sz="2400" dirty="0"/>
              <a:t>¿Qué queremos enfatizar?, ¿usuarios?, ¿contenido?</a:t>
            </a:r>
          </a:p>
          <a:p>
            <a:pPr rtl="0"/>
            <a:r>
              <a:rPr lang="es-ES" sz="2400" dirty="0"/>
              <a:t>¿Tiene sentido tratar además con una taxonomía?</a:t>
            </a:r>
          </a:p>
          <a:p>
            <a:pPr rtl="0"/>
            <a:r>
              <a:rPr lang="es-ES" sz="2400" dirty="0"/>
              <a:t>Se hace necesario pasar un filtro a la red debido a su tamaño.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2800" dirty="0"/>
              <a:t>Red 1. Enfatizar Usuarios</a:t>
            </a:r>
          </a:p>
        </p:txBody>
      </p:sp>
      <p:sp>
        <p:nvSpPr>
          <p:cNvPr id="3" name="Marcador de posición de contenido 13">
            <a:extLst>
              <a:ext uri="{FF2B5EF4-FFF2-40B4-BE49-F238E27FC236}">
                <a16:creationId xmlns:a16="http://schemas.microsoft.com/office/drawing/2014/main" id="{36C76092-4EB3-4A65-97D3-371E9ABA090D}"/>
              </a:ext>
            </a:extLst>
          </p:cNvPr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b="1" dirty="0"/>
              <a:t>Características:</a:t>
            </a:r>
          </a:p>
          <a:p>
            <a:r>
              <a:rPr lang="es-ES" sz="1600" dirty="0"/>
              <a:t>Nodos: los usuarios</a:t>
            </a:r>
          </a:p>
          <a:p>
            <a:r>
              <a:rPr lang="es-ES" sz="1600" dirty="0"/>
              <a:t>Aristas: dos usuarios han participado en el mismo artículo.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r>
              <a:rPr lang="es-ES" sz="1600" b="1" dirty="0"/>
              <a:t>Pros:</a:t>
            </a:r>
          </a:p>
          <a:p>
            <a:r>
              <a:rPr lang="es-ES" sz="1600" dirty="0"/>
              <a:t>Serviría a priori tanto para </a:t>
            </a:r>
            <a:r>
              <a:rPr lang="es-ES" sz="1600" dirty="0" err="1"/>
              <a:t>Wikia</a:t>
            </a:r>
            <a:r>
              <a:rPr lang="es-ES" sz="1600" dirty="0"/>
              <a:t> como para Wikipedia</a:t>
            </a:r>
          </a:p>
          <a:p>
            <a:r>
              <a:rPr lang="es-ES" sz="1600" dirty="0"/>
              <a:t>Muestra las relaciones directas entre usuarios</a:t>
            </a:r>
          </a:p>
          <a:p>
            <a:r>
              <a:rPr lang="es-ES" sz="1600" dirty="0"/>
              <a:t>Poca complejidad (típica red)</a:t>
            </a:r>
          </a:p>
          <a:p>
            <a:endParaRPr lang="es-ES" sz="1600" dirty="0"/>
          </a:p>
          <a:p>
            <a:pPr marL="0" indent="0">
              <a:buNone/>
            </a:pPr>
            <a:r>
              <a:rPr lang="es-ES" sz="1600" b="1" dirty="0"/>
              <a:t>Contras:</a:t>
            </a:r>
          </a:p>
          <a:p>
            <a:r>
              <a:rPr lang="es-ES" sz="1600" dirty="0"/>
              <a:t>El tamaño de la red puede llegar a ser un problema por el número de usuarios.</a:t>
            </a:r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2800" dirty="0"/>
              <a:t>Red 1. Enfatizar Usuarios</a:t>
            </a:r>
          </a:p>
        </p:txBody>
      </p:sp>
      <p:sp>
        <p:nvSpPr>
          <p:cNvPr id="3" name="Marcador de posición de contenido 13">
            <a:extLst>
              <a:ext uri="{FF2B5EF4-FFF2-40B4-BE49-F238E27FC236}">
                <a16:creationId xmlns:a16="http://schemas.microsoft.com/office/drawing/2014/main" id="{36C76092-4EB3-4A65-97D3-371E9ABA090D}"/>
              </a:ext>
            </a:extLst>
          </p:cNvPr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1600" b="1" dirty="0"/>
          </a:p>
          <a:p>
            <a:pPr marL="0" indent="0">
              <a:buNone/>
            </a:pPr>
            <a:r>
              <a:rPr lang="es-ES" sz="1600" b="1" dirty="0"/>
              <a:t>Posible análisis:</a:t>
            </a:r>
          </a:p>
          <a:p>
            <a:pPr marL="0" indent="0">
              <a:buNone/>
            </a:pPr>
            <a:endParaRPr lang="es-ES" sz="1600" b="1" dirty="0"/>
          </a:p>
          <a:p>
            <a:r>
              <a:rPr lang="es-ES" sz="1600" dirty="0"/>
              <a:t>Se pueden analizar clústeres que vayan apareciendo en una escala temporal, o de calidad</a:t>
            </a:r>
          </a:p>
          <a:p>
            <a:r>
              <a:rPr lang="es-ES" sz="1600" dirty="0"/>
              <a:t>Además se puede analizar que nodos son los más importantes dentro de la red (centralidad)</a:t>
            </a:r>
          </a:p>
          <a:p>
            <a:r>
              <a:rPr lang="es-ES" sz="1600" dirty="0"/>
              <a:t>Incluso un análisis posterior podría indicarnos si nodos más importantes tienen roles definidos dentro de la red.</a:t>
            </a:r>
          </a:p>
          <a:p>
            <a:r>
              <a:rPr lang="es-ES" sz="1600" dirty="0"/>
              <a:t>También se puede otorgar roles concretos a los usuarios, </a:t>
            </a:r>
            <a:r>
              <a:rPr lang="es-ES" sz="1600" dirty="0" err="1"/>
              <a:t>e.g</a:t>
            </a:r>
            <a:r>
              <a:rPr lang="es-ES" sz="1600" dirty="0"/>
              <a:t>. el usuario x realiza en su mayoría ediciones de contenido luego le damos el rol de editor. Posteriormente ver si por ejemplos los roles coinciden con los clústeres previamente estudiados, </a:t>
            </a:r>
            <a:r>
              <a:rPr lang="es-ES" sz="1600" dirty="0" err="1"/>
              <a:t>e.g</a:t>
            </a:r>
            <a:r>
              <a:rPr lang="es-ES" sz="1600" dirty="0"/>
              <a:t>. los editores se juntan con los editores, o diferentes roles se agrupan en un mismo clúster.</a:t>
            </a:r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74057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2800" dirty="0"/>
              <a:t>Red 2. Enfatizar Contenido</a:t>
            </a:r>
          </a:p>
        </p:txBody>
      </p:sp>
      <p:sp>
        <p:nvSpPr>
          <p:cNvPr id="3" name="Marcador de posición de contenido 13">
            <a:extLst>
              <a:ext uri="{FF2B5EF4-FFF2-40B4-BE49-F238E27FC236}">
                <a16:creationId xmlns:a16="http://schemas.microsoft.com/office/drawing/2014/main" id="{36C76092-4EB3-4A65-97D3-371E9ABA090D}"/>
              </a:ext>
            </a:extLst>
          </p:cNvPr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b="1" dirty="0"/>
              <a:t>Características:</a:t>
            </a:r>
          </a:p>
          <a:p>
            <a:r>
              <a:rPr lang="es-ES" sz="1600" dirty="0"/>
              <a:t>Nodos: los artículos</a:t>
            </a:r>
          </a:p>
          <a:p>
            <a:r>
              <a:rPr lang="es-ES" sz="1600" dirty="0"/>
              <a:t>Aristas: un usuario ha editado los dos artículos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r>
              <a:rPr lang="es-ES" sz="1600" b="1" dirty="0"/>
              <a:t>Pros:</a:t>
            </a:r>
          </a:p>
          <a:p>
            <a:r>
              <a:rPr lang="es-ES" sz="1600" dirty="0"/>
              <a:t>Muestra como los artículos se relacionan por los usuarios que los editan.</a:t>
            </a:r>
          </a:p>
          <a:p>
            <a:r>
              <a:rPr lang="es-ES" sz="1600" dirty="0"/>
              <a:t>El tamaño es en base al número de artículos, el cual, no debería ser demasiado grande.</a:t>
            </a:r>
          </a:p>
          <a:p>
            <a:r>
              <a:rPr lang="es-ES" sz="1600" dirty="0"/>
              <a:t>Serviría tanto para </a:t>
            </a:r>
            <a:r>
              <a:rPr lang="es-ES" sz="1600" dirty="0" err="1"/>
              <a:t>Wikia</a:t>
            </a:r>
            <a:r>
              <a:rPr lang="es-ES" sz="1600" dirty="0"/>
              <a:t> como para Wikipedia (haciendo una selección de artículos de la misma categoría)</a:t>
            </a:r>
          </a:p>
          <a:p>
            <a:endParaRPr lang="es-ES" sz="1600" dirty="0"/>
          </a:p>
          <a:p>
            <a:pPr marL="0" indent="0">
              <a:buNone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37264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2800" dirty="0"/>
              <a:t>Red 2. Enfatizar Contenido</a:t>
            </a:r>
          </a:p>
        </p:txBody>
      </p:sp>
      <p:sp>
        <p:nvSpPr>
          <p:cNvPr id="3" name="Marcador de posición de contenido 13">
            <a:extLst>
              <a:ext uri="{FF2B5EF4-FFF2-40B4-BE49-F238E27FC236}">
                <a16:creationId xmlns:a16="http://schemas.microsoft.com/office/drawing/2014/main" id="{36C76092-4EB3-4A65-97D3-371E9ABA090D}"/>
              </a:ext>
            </a:extLst>
          </p:cNvPr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1600" b="1" dirty="0"/>
          </a:p>
          <a:p>
            <a:pPr marL="0" indent="0">
              <a:buNone/>
            </a:pPr>
            <a:r>
              <a:rPr lang="es-ES" sz="1600" b="1" dirty="0"/>
              <a:t>Posible análisis:</a:t>
            </a:r>
          </a:p>
          <a:p>
            <a:pPr marL="0" indent="0">
              <a:buNone/>
            </a:pPr>
            <a:endParaRPr lang="es-ES" sz="1600" b="1" dirty="0"/>
          </a:p>
          <a:p>
            <a:r>
              <a:rPr lang="es-ES" sz="1600" dirty="0"/>
              <a:t>Se puede fundamentar en métricas de centralidad, cuales son los artículos sobre los que se asienta la wiki.</a:t>
            </a:r>
          </a:p>
          <a:p>
            <a:r>
              <a:rPr lang="es-ES" sz="1600" dirty="0"/>
              <a:t>Si se hace para la Wikipedia se puede comparar lo central que es un artículo en la red con su calidad (</a:t>
            </a:r>
            <a:r>
              <a:rPr lang="es-ES" sz="1600" dirty="0" err="1"/>
              <a:t>Stub</a:t>
            </a:r>
            <a:r>
              <a:rPr lang="es-ES" sz="1600" dirty="0"/>
              <a:t>-FA).</a:t>
            </a:r>
          </a:p>
          <a:p>
            <a:r>
              <a:rPr lang="es-ES" sz="1600" dirty="0"/>
              <a:t>Un análisis de clústeres podría mostrar cuales son los artículos más editados por una comunidad de usuarios.</a:t>
            </a:r>
          </a:p>
          <a:p>
            <a:endParaRPr lang="es-ES" sz="1600" dirty="0"/>
          </a:p>
          <a:p>
            <a:pPr marL="0" indent="0">
              <a:buNone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19940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2800" dirty="0"/>
              <a:t>Red 3. Con Taxonomía (es una idea pelegrina)</a:t>
            </a:r>
          </a:p>
        </p:txBody>
      </p:sp>
      <p:sp>
        <p:nvSpPr>
          <p:cNvPr id="3" name="Marcador de posición de contenido 13">
            <a:extLst>
              <a:ext uri="{FF2B5EF4-FFF2-40B4-BE49-F238E27FC236}">
                <a16:creationId xmlns:a16="http://schemas.microsoft.com/office/drawing/2014/main" id="{36C76092-4EB3-4A65-97D3-371E9ABA090D}"/>
              </a:ext>
            </a:extLst>
          </p:cNvPr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b="1" dirty="0"/>
              <a:t>Características:</a:t>
            </a:r>
          </a:p>
          <a:p>
            <a:r>
              <a:rPr lang="es-ES" sz="1600" dirty="0"/>
              <a:t>Nodos: tuplas usuario, tipo de edición</a:t>
            </a:r>
          </a:p>
          <a:p>
            <a:r>
              <a:rPr lang="es-ES" sz="1600" dirty="0"/>
              <a:t>Aristas: dos usuarios han editado el mismo artículo, y el tipo de edición pertenece al mismo grupo de edición (superficie, contenido, políticas de Wikipedia), </a:t>
            </a:r>
            <a:r>
              <a:rPr lang="es-ES" sz="1600" b="1" dirty="0"/>
              <a:t>(Son dos condiciones para formar la arista).</a:t>
            </a:r>
          </a:p>
          <a:p>
            <a:pPr marL="0" indent="0">
              <a:buNone/>
            </a:pPr>
            <a:r>
              <a:rPr lang="es-ES" sz="1600" b="1" dirty="0"/>
              <a:t>Pros:</a:t>
            </a:r>
          </a:p>
          <a:p>
            <a:r>
              <a:rPr lang="es-ES" sz="1600" dirty="0"/>
              <a:t>Añade información de las ediciones a la red</a:t>
            </a:r>
          </a:p>
          <a:p>
            <a:r>
              <a:rPr lang="es-ES" sz="1600" dirty="0"/>
              <a:t>No solo sabríamos que usuario es más importante, sino también que rol de este lo es.</a:t>
            </a:r>
          </a:p>
          <a:p>
            <a:endParaRPr lang="es-ES" sz="1600" dirty="0"/>
          </a:p>
          <a:p>
            <a:pPr marL="0" indent="0">
              <a:buNone/>
            </a:pPr>
            <a:r>
              <a:rPr lang="es-ES" sz="1600" b="1" dirty="0"/>
              <a:t>Contras:</a:t>
            </a:r>
          </a:p>
          <a:p>
            <a:r>
              <a:rPr lang="es-ES" sz="1600" dirty="0"/>
              <a:t>Aumenta la complejidad</a:t>
            </a:r>
          </a:p>
          <a:p>
            <a:r>
              <a:rPr lang="es-ES" sz="1600" dirty="0"/>
              <a:t>Aumenta el tamaño de la red, indispensable filtrar la red.</a:t>
            </a:r>
          </a:p>
        </p:txBody>
      </p:sp>
    </p:spTree>
    <p:extLst>
      <p:ext uri="{BB962C8B-B14F-4D97-AF65-F5344CB8AC3E}">
        <p14:creationId xmlns:p14="http://schemas.microsoft.com/office/powerpoint/2010/main" val="208047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áticas 16 X 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86_TF02787947.potx" id="{47904E6C-F941-4E76-BCE5-98990F587331}" vid="{E19800A4-2B41-4D60-89B5-7A2C3CED113C}"/>
    </a:ext>
  </a:extLst>
</a:theme>
</file>

<file path=ppt/theme/theme2.xml><?xml version="1.0" encoding="utf-8"?>
<a:theme xmlns:a="http://schemas.openxmlformats.org/drawingml/2006/main" name="Tema d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sobre matemáticas para el ámbito educativo con Pi (panorámica)</Template>
  <TotalTime>101</TotalTime>
  <Words>510</Words>
  <Application>Microsoft Office PowerPoint</Application>
  <PresentationFormat>Personalizado</PresentationFormat>
  <Paragraphs>65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Euphemia</vt:lpstr>
      <vt:lpstr>Matemáticas 16 X 9</vt:lpstr>
      <vt:lpstr>Análisis de Redes</vt:lpstr>
      <vt:lpstr>Consideraciones iniciales</vt:lpstr>
      <vt:lpstr>Red 1. Enfatizar Usuarios</vt:lpstr>
      <vt:lpstr>Red 1. Enfatizar Usuarios</vt:lpstr>
      <vt:lpstr>Red 2. Enfatizar Contenido</vt:lpstr>
      <vt:lpstr>Red 2. Enfatizar Contenido</vt:lpstr>
      <vt:lpstr>Red 3. Con Taxonomía (es una idea pelegrina)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Redes</dc:title>
  <dc:creator>Youss</dc:creator>
  <cp:lastModifiedBy>Youss</cp:lastModifiedBy>
  <cp:revision>13</cp:revision>
  <dcterms:created xsi:type="dcterms:W3CDTF">2018-11-11T17:33:01Z</dcterms:created>
  <dcterms:modified xsi:type="dcterms:W3CDTF">2018-11-14T13:00:09Z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