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Roboto Medium"/>
      <p:regular r:id="rId17"/>
      <p:bold r:id="rId18"/>
      <p:italic r:id="rId19"/>
      <p:boldItalic r:id="rId20"/>
    </p:embeddedFont>
    <p:embeddedFont>
      <p:font typeface="Nuni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edium-boldItalic.fntdata"/><Relationship Id="rId11" Type="http://schemas.openxmlformats.org/officeDocument/2006/relationships/slide" Target="slides/slide6.xml"/><Relationship Id="rId22" Type="http://schemas.openxmlformats.org/officeDocument/2006/relationships/font" Target="fonts/Nunito-bold.fntdata"/><Relationship Id="rId10" Type="http://schemas.openxmlformats.org/officeDocument/2006/relationships/slide" Target="slides/slide5.xml"/><Relationship Id="rId21" Type="http://schemas.openxmlformats.org/officeDocument/2006/relationships/font" Target="fonts/Nunito-regular.fntdata"/><Relationship Id="rId13" Type="http://schemas.openxmlformats.org/officeDocument/2006/relationships/font" Target="fonts/Roboto-regular.fntdata"/><Relationship Id="rId24" Type="http://schemas.openxmlformats.org/officeDocument/2006/relationships/font" Target="fonts/Nunito-boldItalic.fntdata"/><Relationship Id="rId12" Type="http://schemas.openxmlformats.org/officeDocument/2006/relationships/slide" Target="slides/slide7.xml"/><Relationship Id="rId23" Type="http://schemas.openxmlformats.org/officeDocument/2006/relationships/font" Target="fonts/Nuni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RobotoMedium-regular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Medium-italic.fntdata"/><Relationship Id="rId6" Type="http://schemas.openxmlformats.org/officeDocument/2006/relationships/slide" Target="slides/slide1.xml"/><Relationship Id="rId18" Type="http://schemas.openxmlformats.org/officeDocument/2006/relationships/font" Target="fonts/RobotoMedium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0ba5aea30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0ba5aea30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Cony - </a:t>
            </a:r>
            <a:r>
              <a:rPr lang="es"/>
              <a:t>planificación</a:t>
            </a:r>
            <a:r>
              <a:rPr lang="es"/>
              <a:t> a grandes rasgos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0ba5aea30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0ba5aea30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cony - todos los documentos que </a:t>
            </a:r>
            <a:r>
              <a:rPr lang="es"/>
              <a:t>tendríamos</a:t>
            </a:r>
            <a:r>
              <a:rPr lang="es"/>
              <a:t> </a:t>
            </a:r>
            <a:r>
              <a:rPr lang="es"/>
              <a:t>que</a:t>
            </a:r>
            <a:r>
              <a:rPr lang="es"/>
              <a:t> tener hecho hasta el momento.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0ba5aea30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0ba5aea30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pato - los </a:t>
            </a:r>
            <a:r>
              <a:rPr lang="es"/>
              <a:t>documentos</a:t>
            </a:r>
            <a:r>
              <a:rPr lang="es"/>
              <a:t> </a:t>
            </a:r>
            <a:r>
              <a:rPr lang="es"/>
              <a:t>que</a:t>
            </a:r>
            <a:r>
              <a:rPr lang="es"/>
              <a:t> ya </a:t>
            </a:r>
            <a:r>
              <a:rPr lang="es"/>
              <a:t>están</a:t>
            </a:r>
            <a:r>
              <a:rPr lang="es"/>
              <a:t> hechos, avance en los 2 sprints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0ba5aea30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0ba5aea30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Pato facilitadores y dificultades.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0ba5aea30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30ba5aea30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Franco </a:t>
            </a:r>
            <a:r>
              <a:rPr lang="es"/>
              <a:t>imágenes</a:t>
            </a:r>
            <a:r>
              <a:rPr lang="es"/>
              <a:t>, mostrar codigo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30ba5aea30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30ba5aea30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franco - hablar final del sprint 2 y </a:t>
            </a:r>
            <a:r>
              <a:rPr lang="es"/>
              <a:t>próximos</a:t>
            </a:r>
            <a:r>
              <a:rPr lang="es"/>
              <a:t> sprint y entregables.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1" Type="http://schemas.openxmlformats.org/officeDocument/2006/relationships/image" Target="../media/image1.png"/><Relationship Id="rId10" Type="http://schemas.openxmlformats.org/officeDocument/2006/relationships/image" Target="../media/image12.png"/><Relationship Id="rId13" Type="http://schemas.openxmlformats.org/officeDocument/2006/relationships/image" Target="../media/image13.png"/><Relationship Id="rId1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14.png"/><Relationship Id="rId7" Type="http://schemas.openxmlformats.org/officeDocument/2006/relationships/image" Target="../media/image3.png"/><Relationship Id="rId8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625500" y="617775"/>
            <a:ext cx="7893000" cy="185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Reporte de Progreso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Proyecto QrCheck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5959300" y="2750625"/>
            <a:ext cx="2836800" cy="20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s" sz="1888"/>
              <a:t>Integrantes: </a:t>
            </a:r>
            <a:endParaRPr sz="1888"/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s" sz="1888"/>
              <a:t>Constanza Alfaro</a:t>
            </a:r>
            <a:endParaRPr sz="1888"/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s" sz="1888"/>
              <a:t>Franco Centeno</a:t>
            </a:r>
            <a:endParaRPr sz="1888"/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s" sz="1888"/>
              <a:t>Patricio Meza</a:t>
            </a:r>
            <a:endParaRPr sz="1888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s" sz="1888"/>
              <a:t>Capstone 002D</a:t>
            </a:r>
            <a:endParaRPr sz="1888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s" sz="1888"/>
              <a:t>Fecha:18-10-2024</a:t>
            </a:r>
            <a:endParaRPr sz="1888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s" sz="1888"/>
              <a:t>Grupo2</a:t>
            </a:r>
            <a:endParaRPr sz="1888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sz="820"/>
          </a:p>
        </p:txBody>
      </p:sp>
      <p:pic>
        <p:nvPicPr>
          <p:cNvPr id="130" name="Google Shape;13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6575" y="2571750"/>
            <a:ext cx="4247725" cy="158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p14:dur="400">
        <p:push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819150" y="3057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Planificación/Road Map</a:t>
            </a:r>
            <a:endParaRPr/>
          </a:p>
        </p:txBody>
      </p:sp>
      <p:sp>
        <p:nvSpPr>
          <p:cNvPr id="136" name="Google Shape;136;p14"/>
          <p:cNvSpPr/>
          <p:nvPr/>
        </p:nvSpPr>
        <p:spPr>
          <a:xfrm>
            <a:off x="1620625" y="1417800"/>
            <a:ext cx="1616100" cy="3129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FASE 1</a:t>
            </a:r>
            <a:endParaRPr b="1"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" name="Google Shape;137;p14"/>
          <p:cNvSpPr/>
          <p:nvPr/>
        </p:nvSpPr>
        <p:spPr>
          <a:xfrm>
            <a:off x="3236823" y="1417800"/>
            <a:ext cx="4443600" cy="3129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FASE 2</a:t>
            </a:r>
            <a:endParaRPr b="1"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38" name="Google Shape;138;p14"/>
          <p:cNvGrpSpPr/>
          <p:nvPr/>
        </p:nvGrpSpPr>
        <p:grpSpPr>
          <a:xfrm>
            <a:off x="1620790" y="2043073"/>
            <a:ext cx="7273648" cy="2353297"/>
            <a:chOff x="1864197" y="2032350"/>
            <a:chExt cx="7174638" cy="2313050"/>
          </a:xfrm>
        </p:grpSpPr>
        <p:grpSp>
          <p:nvGrpSpPr>
            <p:cNvPr id="139" name="Google Shape;139;p14"/>
            <p:cNvGrpSpPr/>
            <p:nvPr/>
          </p:nvGrpSpPr>
          <p:grpSpPr>
            <a:xfrm>
              <a:off x="1864197" y="2032350"/>
              <a:ext cx="7174638" cy="2313050"/>
              <a:chOff x="1864197" y="2032350"/>
              <a:chExt cx="7174638" cy="2313050"/>
            </a:xfrm>
          </p:grpSpPr>
          <p:sp>
            <p:nvSpPr>
              <p:cNvPr id="140" name="Google Shape;140;p14"/>
              <p:cNvSpPr/>
              <p:nvPr/>
            </p:nvSpPr>
            <p:spPr>
              <a:xfrm>
                <a:off x="3457200" y="3882500"/>
                <a:ext cx="1593000" cy="462900"/>
              </a:xfrm>
              <a:prstGeom prst="rect">
                <a:avLst/>
              </a:prstGeom>
              <a:solidFill>
                <a:srgbClr val="EDEDED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14"/>
              <p:cNvSpPr/>
              <p:nvPr/>
            </p:nvSpPr>
            <p:spPr>
              <a:xfrm>
                <a:off x="5053726" y="3419988"/>
                <a:ext cx="1593000" cy="462900"/>
              </a:xfrm>
              <a:prstGeom prst="rect">
                <a:avLst/>
              </a:prstGeom>
              <a:solidFill>
                <a:srgbClr val="EDEDED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14"/>
              <p:cNvSpPr/>
              <p:nvPr/>
            </p:nvSpPr>
            <p:spPr>
              <a:xfrm>
                <a:off x="5053726" y="3882497"/>
                <a:ext cx="1593000" cy="462900"/>
              </a:xfrm>
              <a:prstGeom prst="rect">
                <a:avLst/>
              </a:prstGeom>
              <a:solidFill>
                <a:srgbClr val="EDEDED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" name="Google Shape;143;p14"/>
              <p:cNvSpPr/>
              <p:nvPr/>
            </p:nvSpPr>
            <p:spPr>
              <a:xfrm>
                <a:off x="1864197" y="3882497"/>
                <a:ext cx="1593000" cy="462900"/>
              </a:xfrm>
              <a:prstGeom prst="rect">
                <a:avLst/>
              </a:prstGeom>
              <a:solidFill>
                <a:srgbClr val="EDEDED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" name="Google Shape;144;p14"/>
              <p:cNvSpPr/>
              <p:nvPr/>
            </p:nvSpPr>
            <p:spPr>
              <a:xfrm>
                <a:off x="3457200" y="3419991"/>
                <a:ext cx="1593000" cy="462900"/>
              </a:xfrm>
              <a:prstGeom prst="rect">
                <a:avLst/>
              </a:prstGeom>
              <a:solidFill>
                <a:srgbClr val="EDEDED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4"/>
              <p:cNvSpPr/>
              <p:nvPr/>
            </p:nvSpPr>
            <p:spPr>
              <a:xfrm>
                <a:off x="1865197" y="2032350"/>
                <a:ext cx="1593000" cy="462900"/>
              </a:xfrm>
              <a:prstGeom prst="rect">
                <a:avLst/>
              </a:prstGeom>
              <a:solidFill>
                <a:srgbClr val="EDEDED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4"/>
              <p:cNvSpPr/>
              <p:nvPr/>
            </p:nvSpPr>
            <p:spPr>
              <a:xfrm>
                <a:off x="1864197" y="2495125"/>
                <a:ext cx="1581000" cy="462900"/>
              </a:xfrm>
              <a:prstGeom prst="rect">
                <a:avLst/>
              </a:prstGeom>
              <a:solidFill>
                <a:srgbClr val="EDEDED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4"/>
              <p:cNvSpPr/>
              <p:nvPr/>
            </p:nvSpPr>
            <p:spPr>
              <a:xfrm>
                <a:off x="1864197" y="2957650"/>
                <a:ext cx="1581000" cy="462900"/>
              </a:xfrm>
              <a:prstGeom prst="rect">
                <a:avLst/>
              </a:prstGeom>
              <a:solidFill>
                <a:srgbClr val="EDEDED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"/>
                  <a:t>   </a:t>
                </a:r>
                <a:endParaRPr/>
              </a:p>
            </p:txBody>
          </p:sp>
          <p:sp>
            <p:nvSpPr>
              <p:cNvPr id="148" name="Google Shape;148;p14"/>
              <p:cNvSpPr/>
              <p:nvPr/>
            </p:nvSpPr>
            <p:spPr>
              <a:xfrm>
                <a:off x="3457200" y="2495107"/>
                <a:ext cx="1593000" cy="462900"/>
              </a:xfrm>
              <a:prstGeom prst="rect">
                <a:avLst/>
              </a:prstGeom>
              <a:solidFill>
                <a:srgbClr val="EDEDED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" name="Google Shape;149;p14"/>
              <p:cNvSpPr/>
              <p:nvPr/>
            </p:nvSpPr>
            <p:spPr>
              <a:xfrm>
                <a:off x="3457200" y="2957633"/>
                <a:ext cx="1593000" cy="462900"/>
              </a:xfrm>
              <a:prstGeom prst="rect">
                <a:avLst/>
              </a:prstGeom>
              <a:solidFill>
                <a:srgbClr val="EDEDED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4"/>
              <p:cNvSpPr/>
              <p:nvPr/>
            </p:nvSpPr>
            <p:spPr>
              <a:xfrm>
                <a:off x="5053726" y="2495106"/>
                <a:ext cx="1593000" cy="462900"/>
              </a:xfrm>
              <a:prstGeom prst="rect">
                <a:avLst/>
              </a:prstGeom>
              <a:solidFill>
                <a:srgbClr val="EDEDED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4"/>
              <p:cNvSpPr/>
              <p:nvPr/>
            </p:nvSpPr>
            <p:spPr>
              <a:xfrm>
                <a:off x="5053726" y="2957632"/>
                <a:ext cx="1593000" cy="462900"/>
              </a:xfrm>
              <a:prstGeom prst="rect">
                <a:avLst/>
              </a:prstGeom>
              <a:solidFill>
                <a:srgbClr val="EDEDED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4"/>
              <p:cNvSpPr/>
              <p:nvPr/>
            </p:nvSpPr>
            <p:spPr>
              <a:xfrm>
                <a:off x="6647601" y="2495106"/>
                <a:ext cx="1593000" cy="462900"/>
              </a:xfrm>
              <a:prstGeom prst="rect">
                <a:avLst/>
              </a:prstGeom>
              <a:solidFill>
                <a:srgbClr val="EDEDED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4"/>
              <p:cNvSpPr/>
              <p:nvPr/>
            </p:nvSpPr>
            <p:spPr>
              <a:xfrm>
                <a:off x="6647601" y="2957632"/>
                <a:ext cx="1593000" cy="462900"/>
              </a:xfrm>
              <a:prstGeom prst="rect">
                <a:avLst/>
              </a:prstGeom>
              <a:solidFill>
                <a:srgbClr val="EDEDED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" name="Google Shape;154;p14"/>
              <p:cNvSpPr/>
              <p:nvPr/>
            </p:nvSpPr>
            <p:spPr>
              <a:xfrm>
                <a:off x="6647601" y="2032750"/>
                <a:ext cx="1593000" cy="462900"/>
              </a:xfrm>
              <a:prstGeom prst="rect">
                <a:avLst/>
              </a:prstGeom>
              <a:solidFill>
                <a:srgbClr val="EDEDED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14"/>
              <p:cNvSpPr/>
              <p:nvPr/>
            </p:nvSpPr>
            <p:spPr>
              <a:xfrm>
                <a:off x="6647601" y="3419988"/>
                <a:ext cx="1593000" cy="462900"/>
              </a:xfrm>
              <a:prstGeom prst="rect">
                <a:avLst/>
              </a:prstGeom>
              <a:solidFill>
                <a:srgbClr val="EDEDED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4"/>
              <p:cNvSpPr/>
              <p:nvPr/>
            </p:nvSpPr>
            <p:spPr>
              <a:xfrm>
                <a:off x="3457200" y="2032750"/>
                <a:ext cx="1593000" cy="462900"/>
              </a:xfrm>
              <a:prstGeom prst="rect">
                <a:avLst/>
              </a:prstGeom>
              <a:solidFill>
                <a:srgbClr val="EDEDED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4"/>
              <p:cNvSpPr/>
              <p:nvPr/>
            </p:nvSpPr>
            <p:spPr>
              <a:xfrm>
                <a:off x="6647601" y="3882497"/>
                <a:ext cx="1593000" cy="462900"/>
              </a:xfrm>
              <a:prstGeom prst="rect">
                <a:avLst/>
              </a:prstGeom>
              <a:solidFill>
                <a:srgbClr val="EDEDED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4"/>
              <p:cNvSpPr/>
              <p:nvPr/>
            </p:nvSpPr>
            <p:spPr>
              <a:xfrm>
                <a:off x="8255235" y="3882497"/>
                <a:ext cx="783600" cy="462900"/>
              </a:xfrm>
              <a:prstGeom prst="rect">
                <a:avLst/>
              </a:prstGeom>
              <a:solidFill>
                <a:srgbClr val="EDEDED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14"/>
              <p:cNvSpPr/>
              <p:nvPr/>
            </p:nvSpPr>
            <p:spPr>
              <a:xfrm>
                <a:off x="8255235" y="2032750"/>
                <a:ext cx="783600" cy="462900"/>
              </a:xfrm>
              <a:prstGeom prst="rect">
                <a:avLst/>
              </a:prstGeom>
              <a:solidFill>
                <a:srgbClr val="EDEDED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14"/>
              <p:cNvSpPr/>
              <p:nvPr/>
            </p:nvSpPr>
            <p:spPr>
              <a:xfrm>
                <a:off x="8255235" y="2495106"/>
                <a:ext cx="783600" cy="462900"/>
              </a:xfrm>
              <a:prstGeom prst="rect">
                <a:avLst/>
              </a:prstGeom>
              <a:solidFill>
                <a:srgbClr val="EDEDED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4"/>
              <p:cNvSpPr/>
              <p:nvPr/>
            </p:nvSpPr>
            <p:spPr>
              <a:xfrm>
                <a:off x="8255235" y="2957632"/>
                <a:ext cx="783600" cy="462900"/>
              </a:xfrm>
              <a:prstGeom prst="rect">
                <a:avLst/>
              </a:prstGeom>
              <a:solidFill>
                <a:srgbClr val="EDEDED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4"/>
              <p:cNvSpPr/>
              <p:nvPr/>
            </p:nvSpPr>
            <p:spPr>
              <a:xfrm>
                <a:off x="8255235" y="3419988"/>
                <a:ext cx="783600" cy="462900"/>
              </a:xfrm>
              <a:prstGeom prst="rect">
                <a:avLst/>
              </a:prstGeom>
              <a:solidFill>
                <a:srgbClr val="EDEDED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3" name="Google Shape;163;p14"/>
            <p:cNvSpPr/>
            <p:nvPr/>
          </p:nvSpPr>
          <p:spPr>
            <a:xfrm>
              <a:off x="1865197" y="3419588"/>
              <a:ext cx="1593000" cy="462900"/>
            </a:xfrm>
            <a:prstGeom prst="rect">
              <a:avLst/>
            </a:prstGeom>
            <a:solidFill>
              <a:srgbClr val="EDEDED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4"/>
            <p:cNvSpPr/>
            <p:nvPr/>
          </p:nvSpPr>
          <p:spPr>
            <a:xfrm>
              <a:off x="5053726" y="2032750"/>
              <a:ext cx="1593000" cy="462900"/>
            </a:xfrm>
            <a:prstGeom prst="rect">
              <a:avLst/>
            </a:prstGeom>
            <a:solidFill>
              <a:srgbClr val="EDEDED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5" name="Google Shape;165;p14"/>
          <p:cNvSpPr/>
          <p:nvPr/>
        </p:nvSpPr>
        <p:spPr>
          <a:xfrm flipH="1" rot="5400000">
            <a:off x="5623691" y="1247787"/>
            <a:ext cx="127200" cy="3955800"/>
          </a:xfrm>
          <a:prstGeom prst="round2SameRect">
            <a:avLst>
              <a:gd fmla="val 50000" name="adj1"/>
              <a:gd fmla="val 50000" name="adj2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4"/>
          <p:cNvSpPr/>
          <p:nvPr/>
        </p:nvSpPr>
        <p:spPr>
          <a:xfrm>
            <a:off x="247587" y="2513849"/>
            <a:ext cx="1373031" cy="471000"/>
          </a:xfrm>
          <a:prstGeom prst="rect">
            <a:avLst/>
          </a:prstGeom>
          <a:solidFill>
            <a:srgbClr val="76A5A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FFFFFF"/>
                </a:solidFill>
              </a:rPr>
              <a:t>Planificación y Estimación</a:t>
            </a:r>
            <a:endParaRPr b="1" sz="1300">
              <a:solidFill>
                <a:srgbClr val="FFFFFF"/>
              </a:solidFill>
            </a:endParaRPr>
          </a:p>
        </p:txBody>
      </p:sp>
      <p:sp>
        <p:nvSpPr>
          <p:cNvPr id="167" name="Google Shape;167;p14"/>
          <p:cNvSpPr/>
          <p:nvPr/>
        </p:nvSpPr>
        <p:spPr>
          <a:xfrm>
            <a:off x="247587" y="2984407"/>
            <a:ext cx="1373031" cy="4710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FFFFFF"/>
                </a:solidFill>
              </a:rPr>
              <a:t>Implementación</a:t>
            </a:r>
            <a:endParaRPr b="1" sz="1300">
              <a:solidFill>
                <a:srgbClr val="FFFFFF"/>
              </a:solidFill>
            </a:endParaRPr>
          </a:p>
        </p:txBody>
      </p:sp>
      <p:sp>
        <p:nvSpPr>
          <p:cNvPr id="168" name="Google Shape;168;p14"/>
          <p:cNvSpPr/>
          <p:nvPr/>
        </p:nvSpPr>
        <p:spPr>
          <a:xfrm>
            <a:off x="249637" y="3454743"/>
            <a:ext cx="1373100" cy="4710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FFFFFF"/>
                </a:solidFill>
              </a:rPr>
              <a:t>Revisión</a:t>
            </a:r>
            <a:r>
              <a:rPr lang="es" sz="1300">
                <a:solidFill>
                  <a:srgbClr val="FFFFFF"/>
                </a:solidFill>
              </a:rPr>
              <a:t> y retrospectiva</a:t>
            </a:r>
            <a:endParaRPr b="1" sz="1300">
              <a:solidFill>
                <a:srgbClr val="FFFFFF"/>
              </a:solidFill>
            </a:endParaRPr>
          </a:p>
        </p:txBody>
      </p:sp>
      <p:sp>
        <p:nvSpPr>
          <p:cNvPr id="169" name="Google Shape;169;p14"/>
          <p:cNvSpPr/>
          <p:nvPr/>
        </p:nvSpPr>
        <p:spPr>
          <a:xfrm>
            <a:off x="247587" y="3925334"/>
            <a:ext cx="1373031" cy="471000"/>
          </a:xfrm>
          <a:prstGeom prst="rect">
            <a:avLst/>
          </a:prstGeom>
          <a:solidFill>
            <a:srgbClr val="B45F06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FFFFFF"/>
                </a:solidFill>
              </a:rPr>
              <a:t>Lanzamiento</a:t>
            </a:r>
            <a:endParaRPr b="1" sz="1300">
              <a:solidFill>
                <a:srgbClr val="FFFFFF"/>
              </a:solidFill>
            </a:endParaRPr>
          </a:p>
        </p:txBody>
      </p:sp>
      <p:sp>
        <p:nvSpPr>
          <p:cNvPr id="170" name="Google Shape;170;p14"/>
          <p:cNvSpPr/>
          <p:nvPr/>
        </p:nvSpPr>
        <p:spPr>
          <a:xfrm>
            <a:off x="246487" y="1417803"/>
            <a:ext cx="1373031" cy="10965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FFFFFF"/>
                </a:solidFill>
              </a:rPr>
              <a:t>Inicio de  Proyecto</a:t>
            </a:r>
            <a:endParaRPr sz="13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</a:endParaRPr>
          </a:p>
        </p:txBody>
      </p:sp>
      <p:grpSp>
        <p:nvGrpSpPr>
          <p:cNvPr id="171" name="Google Shape;171;p14"/>
          <p:cNvGrpSpPr/>
          <p:nvPr/>
        </p:nvGrpSpPr>
        <p:grpSpPr>
          <a:xfrm>
            <a:off x="1622666" y="2206097"/>
            <a:ext cx="1615713" cy="156256"/>
            <a:chOff x="1866200" y="2192900"/>
            <a:chExt cx="1246500" cy="174900"/>
          </a:xfrm>
        </p:grpSpPr>
        <p:sp>
          <p:nvSpPr>
            <p:cNvPr id="172" name="Google Shape;172;p14"/>
            <p:cNvSpPr/>
            <p:nvPr/>
          </p:nvSpPr>
          <p:spPr>
            <a:xfrm flipH="1" rot="5400000">
              <a:off x="2549621" y="1804725"/>
              <a:ext cx="155100" cy="931800"/>
            </a:xfrm>
            <a:prstGeom prst="round2SameRect">
              <a:avLst>
                <a:gd fmla="val 50000" name="adj1"/>
                <a:gd fmla="val 50000" name="adj2"/>
              </a:avLst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4"/>
            <p:cNvSpPr/>
            <p:nvPr/>
          </p:nvSpPr>
          <p:spPr>
            <a:xfrm flipH="1" rot="5400000">
              <a:off x="2402000" y="1657100"/>
              <a:ext cx="174900" cy="1246500"/>
            </a:xfrm>
            <a:prstGeom prst="round2SameRect">
              <a:avLst>
                <a:gd fmla="val 50000" name="adj1"/>
                <a:gd fmla="val 50000" name="adj2"/>
              </a:avLst>
            </a:prstGeom>
            <a:solidFill>
              <a:srgbClr val="2F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4" name="Google Shape;174;p14"/>
          <p:cNvSpPr txBox="1"/>
          <p:nvPr/>
        </p:nvSpPr>
        <p:spPr>
          <a:xfrm>
            <a:off x="8353253" y="4428825"/>
            <a:ext cx="534000" cy="9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">
                <a:solidFill>
                  <a:srgbClr val="505050"/>
                </a:solidFill>
                <a:latin typeface="Roboto"/>
                <a:ea typeface="Roboto"/>
                <a:cs typeface="Roboto"/>
                <a:sym typeface="Roboto"/>
              </a:rPr>
              <a:t>LOREM</a:t>
            </a:r>
            <a:endParaRPr>
              <a:solidFill>
                <a:srgbClr val="505050"/>
              </a:solidFill>
            </a:endParaRPr>
          </a:p>
        </p:txBody>
      </p:sp>
      <p:sp>
        <p:nvSpPr>
          <p:cNvPr id="175" name="Google Shape;175;p14"/>
          <p:cNvSpPr/>
          <p:nvPr/>
        </p:nvSpPr>
        <p:spPr>
          <a:xfrm>
            <a:off x="8350683" y="4445207"/>
            <a:ext cx="67200" cy="58500"/>
          </a:xfrm>
          <a:prstGeom prst="triangle">
            <a:avLst>
              <a:gd fmla="val 50000" name="adj"/>
            </a:avLst>
          </a:prstGeom>
          <a:solidFill>
            <a:srgbClr val="5050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4"/>
          <p:cNvSpPr/>
          <p:nvPr/>
        </p:nvSpPr>
        <p:spPr>
          <a:xfrm>
            <a:off x="7682300" y="1417800"/>
            <a:ext cx="1211700" cy="3129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FASE 3</a:t>
            </a:r>
            <a:endParaRPr b="1"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77" name="Google Shape;177;p14"/>
          <p:cNvGrpSpPr/>
          <p:nvPr/>
        </p:nvGrpSpPr>
        <p:grpSpPr>
          <a:xfrm>
            <a:off x="1620637" y="1730697"/>
            <a:ext cx="7273283" cy="313263"/>
            <a:chOff x="1864891" y="1725278"/>
            <a:chExt cx="7174278" cy="307875"/>
          </a:xfrm>
        </p:grpSpPr>
        <p:sp>
          <p:nvSpPr>
            <p:cNvPr id="178" name="Google Shape;178;p14"/>
            <p:cNvSpPr/>
            <p:nvPr/>
          </p:nvSpPr>
          <p:spPr>
            <a:xfrm>
              <a:off x="1864891" y="1725278"/>
              <a:ext cx="398100" cy="307500"/>
            </a:xfrm>
            <a:prstGeom prst="rect">
              <a:avLst/>
            </a:prstGeom>
            <a:solidFill>
              <a:srgbClr val="93C47D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5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9" name="Google Shape;179;p14"/>
            <p:cNvSpPr/>
            <p:nvPr/>
          </p:nvSpPr>
          <p:spPr>
            <a:xfrm>
              <a:off x="2263248" y="1725278"/>
              <a:ext cx="398100" cy="307500"/>
            </a:xfrm>
            <a:prstGeom prst="rect">
              <a:avLst/>
            </a:prstGeom>
            <a:solidFill>
              <a:srgbClr val="93C47D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5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2661605" y="1725278"/>
              <a:ext cx="398100" cy="307500"/>
            </a:xfrm>
            <a:prstGeom prst="rect">
              <a:avLst/>
            </a:prstGeom>
            <a:solidFill>
              <a:srgbClr val="93C47D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5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3060747" y="1725278"/>
              <a:ext cx="398100" cy="307500"/>
            </a:xfrm>
            <a:prstGeom prst="rect">
              <a:avLst/>
            </a:prstGeom>
            <a:solidFill>
              <a:srgbClr val="93C47D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5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2" name="Google Shape;182;p14"/>
            <p:cNvSpPr/>
            <p:nvPr/>
          </p:nvSpPr>
          <p:spPr>
            <a:xfrm>
              <a:off x="3459103" y="1725278"/>
              <a:ext cx="398100" cy="307500"/>
            </a:xfrm>
            <a:prstGeom prst="rect">
              <a:avLst/>
            </a:prstGeom>
            <a:solidFill>
              <a:srgbClr val="FFD966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5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3" name="Google Shape;183;p14"/>
            <p:cNvSpPr/>
            <p:nvPr/>
          </p:nvSpPr>
          <p:spPr>
            <a:xfrm>
              <a:off x="3857460" y="1725278"/>
              <a:ext cx="398100" cy="307500"/>
            </a:xfrm>
            <a:prstGeom prst="rect">
              <a:avLst/>
            </a:prstGeom>
            <a:solidFill>
              <a:srgbClr val="FFD966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5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6</a:t>
              </a:r>
              <a:endParaRPr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4" name="Google Shape;184;p14"/>
            <p:cNvSpPr/>
            <p:nvPr/>
          </p:nvSpPr>
          <p:spPr>
            <a:xfrm>
              <a:off x="4256823" y="1725278"/>
              <a:ext cx="398100" cy="307500"/>
            </a:xfrm>
            <a:prstGeom prst="rect">
              <a:avLst/>
            </a:prstGeom>
            <a:solidFill>
              <a:srgbClr val="FFD966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5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7</a:t>
              </a:r>
              <a:endParaRPr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5" name="Google Shape;185;p14"/>
            <p:cNvSpPr/>
            <p:nvPr/>
          </p:nvSpPr>
          <p:spPr>
            <a:xfrm>
              <a:off x="4655180" y="1725653"/>
              <a:ext cx="398100" cy="307500"/>
            </a:xfrm>
            <a:prstGeom prst="rect">
              <a:avLst/>
            </a:prstGeom>
            <a:solidFill>
              <a:srgbClr val="FFD966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5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8</a:t>
              </a:r>
              <a:endParaRPr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6" name="Google Shape;186;p14"/>
            <p:cNvSpPr/>
            <p:nvPr/>
          </p:nvSpPr>
          <p:spPr>
            <a:xfrm>
              <a:off x="5053536" y="1725278"/>
              <a:ext cx="398100" cy="307500"/>
            </a:xfrm>
            <a:prstGeom prst="rect">
              <a:avLst/>
            </a:prstGeom>
            <a:solidFill>
              <a:srgbClr val="FFD966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5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9</a:t>
              </a:r>
              <a:endParaRPr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7" name="Google Shape;187;p14"/>
            <p:cNvSpPr/>
            <p:nvPr/>
          </p:nvSpPr>
          <p:spPr>
            <a:xfrm>
              <a:off x="5452207" y="1725653"/>
              <a:ext cx="398100" cy="307500"/>
            </a:xfrm>
            <a:prstGeom prst="rect">
              <a:avLst/>
            </a:prstGeom>
            <a:solidFill>
              <a:srgbClr val="FFD966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5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10</a:t>
              </a:r>
              <a:endParaRPr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8" name="Google Shape;188;p14"/>
            <p:cNvSpPr/>
            <p:nvPr/>
          </p:nvSpPr>
          <p:spPr>
            <a:xfrm>
              <a:off x="5850564" y="1725278"/>
              <a:ext cx="398100" cy="307500"/>
            </a:xfrm>
            <a:prstGeom prst="rect">
              <a:avLst/>
            </a:prstGeom>
            <a:solidFill>
              <a:srgbClr val="FFD966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5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11</a:t>
              </a:r>
              <a:endParaRPr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9" name="Google Shape;189;p14"/>
            <p:cNvSpPr/>
            <p:nvPr/>
          </p:nvSpPr>
          <p:spPr>
            <a:xfrm>
              <a:off x="6248920" y="1725278"/>
              <a:ext cx="398100" cy="307500"/>
            </a:xfrm>
            <a:prstGeom prst="rect">
              <a:avLst/>
            </a:prstGeom>
            <a:solidFill>
              <a:srgbClr val="FFD966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5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12</a:t>
              </a:r>
              <a:endParaRPr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0" name="Google Shape;190;p14"/>
            <p:cNvSpPr/>
            <p:nvPr/>
          </p:nvSpPr>
          <p:spPr>
            <a:xfrm>
              <a:off x="6648281" y="1725278"/>
              <a:ext cx="398100" cy="307500"/>
            </a:xfrm>
            <a:prstGeom prst="rect">
              <a:avLst/>
            </a:prstGeom>
            <a:solidFill>
              <a:srgbClr val="FFD966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5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13</a:t>
              </a:r>
              <a:endParaRPr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1" name="Google Shape;191;p14"/>
            <p:cNvSpPr/>
            <p:nvPr/>
          </p:nvSpPr>
          <p:spPr>
            <a:xfrm>
              <a:off x="7046638" y="1725278"/>
              <a:ext cx="398100" cy="307500"/>
            </a:xfrm>
            <a:prstGeom prst="rect">
              <a:avLst/>
            </a:prstGeom>
            <a:solidFill>
              <a:srgbClr val="FFD966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5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14</a:t>
              </a:r>
              <a:endParaRPr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2" name="Google Shape;192;p14"/>
            <p:cNvSpPr/>
            <p:nvPr/>
          </p:nvSpPr>
          <p:spPr>
            <a:xfrm>
              <a:off x="7444995" y="1725278"/>
              <a:ext cx="398100" cy="307500"/>
            </a:xfrm>
            <a:prstGeom prst="rect">
              <a:avLst/>
            </a:prstGeom>
            <a:solidFill>
              <a:srgbClr val="FFD966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5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15</a:t>
              </a:r>
              <a:endParaRPr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3" name="Google Shape;193;p14"/>
            <p:cNvSpPr/>
            <p:nvPr/>
          </p:nvSpPr>
          <p:spPr>
            <a:xfrm>
              <a:off x="7844355" y="1725278"/>
              <a:ext cx="398100" cy="307500"/>
            </a:xfrm>
            <a:prstGeom prst="rect">
              <a:avLst/>
            </a:prstGeom>
            <a:solidFill>
              <a:srgbClr val="EA9999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5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16</a:t>
              </a:r>
              <a:endParaRPr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4" name="Google Shape;194;p14"/>
            <p:cNvSpPr/>
            <p:nvPr/>
          </p:nvSpPr>
          <p:spPr>
            <a:xfrm>
              <a:off x="8242712" y="1725278"/>
              <a:ext cx="398100" cy="307500"/>
            </a:xfrm>
            <a:prstGeom prst="rect">
              <a:avLst/>
            </a:prstGeom>
            <a:solidFill>
              <a:srgbClr val="EA9999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5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17</a:t>
              </a:r>
              <a:endParaRPr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5" name="Google Shape;195;p14"/>
            <p:cNvSpPr/>
            <p:nvPr/>
          </p:nvSpPr>
          <p:spPr>
            <a:xfrm>
              <a:off x="8641069" y="1725278"/>
              <a:ext cx="398100" cy="307500"/>
            </a:xfrm>
            <a:prstGeom prst="rect">
              <a:avLst/>
            </a:prstGeom>
            <a:solidFill>
              <a:srgbClr val="EA9999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5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18</a:t>
              </a:r>
              <a:endParaRPr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96" name="Google Shape;196;p14"/>
          <p:cNvSpPr/>
          <p:nvPr/>
        </p:nvSpPr>
        <p:spPr>
          <a:xfrm flipH="1" rot="5400000">
            <a:off x="8005940" y="3770979"/>
            <a:ext cx="134400" cy="815400"/>
          </a:xfrm>
          <a:prstGeom prst="round2SameRect">
            <a:avLst>
              <a:gd fmla="val 0" name="adj1"/>
              <a:gd fmla="val 50000" name="adj2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7" name="Google Shape;197;p14"/>
          <p:cNvGrpSpPr/>
          <p:nvPr/>
        </p:nvGrpSpPr>
        <p:grpSpPr>
          <a:xfrm>
            <a:off x="2832454" y="2677359"/>
            <a:ext cx="1218393" cy="156386"/>
            <a:chOff x="3059367" y="2655788"/>
            <a:chExt cx="1201808" cy="153712"/>
          </a:xfrm>
        </p:grpSpPr>
        <p:sp>
          <p:nvSpPr>
            <p:cNvPr id="198" name="Google Shape;198;p14"/>
            <p:cNvSpPr/>
            <p:nvPr/>
          </p:nvSpPr>
          <p:spPr>
            <a:xfrm flipH="1" rot="5400000">
              <a:off x="3583475" y="2131800"/>
              <a:ext cx="153600" cy="1201800"/>
            </a:xfrm>
            <a:prstGeom prst="round2SameRect">
              <a:avLst>
                <a:gd fmla="val 50000" name="adj1"/>
                <a:gd fmla="val 50000" name="adj2"/>
              </a:avLst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 </a:t>
              </a:r>
              <a:endParaRPr/>
            </a:p>
          </p:txBody>
        </p:sp>
        <p:grpSp>
          <p:nvGrpSpPr>
            <p:cNvPr id="199" name="Google Shape;199;p14"/>
            <p:cNvGrpSpPr/>
            <p:nvPr/>
          </p:nvGrpSpPr>
          <p:grpSpPr>
            <a:xfrm>
              <a:off x="3059367" y="2655788"/>
              <a:ext cx="1193423" cy="152093"/>
              <a:chOff x="1866178" y="2192901"/>
              <a:chExt cx="3799500" cy="174900"/>
            </a:xfrm>
          </p:grpSpPr>
          <p:sp>
            <p:nvSpPr>
              <p:cNvPr id="200" name="Google Shape;200;p14"/>
              <p:cNvSpPr/>
              <p:nvPr/>
            </p:nvSpPr>
            <p:spPr>
              <a:xfrm flipH="1" rot="5400000">
                <a:off x="2549621" y="1804725"/>
                <a:ext cx="155100" cy="931800"/>
              </a:xfrm>
              <a:prstGeom prst="round2SameRect">
                <a:avLst>
                  <a:gd fmla="val 50000" name="adj1"/>
                  <a:gd fmla="val 50000" name="adj2"/>
                </a:avLst>
              </a:prstGeom>
              <a:solidFill>
                <a:srgbClr val="CCCC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4"/>
              <p:cNvSpPr/>
              <p:nvPr/>
            </p:nvSpPr>
            <p:spPr>
              <a:xfrm flipH="1" rot="5400000">
                <a:off x="3678478" y="380601"/>
                <a:ext cx="174900" cy="3799500"/>
              </a:xfrm>
              <a:prstGeom prst="round2SameRect">
                <a:avLst>
                  <a:gd fmla="val 50000" name="adj1"/>
                  <a:gd fmla="val 50000" name="adj2"/>
                </a:avLst>
              </a:prstGeom>
              <a:solidFill>
                <a:srgbClr val="2F2F2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02" name="Google Shape;202;p14"/>
          <p:cNvGrpSpPr/>
          <p:nvPr/>
        </p:nvGrpSpPr>
        <p:grpSpPr>
          <a:xfrm>
            <a:off x="3711596" y="3147356"/>
            <a:ext cx="1560667" cy="156371"/>
            <a:chOff x="3059367" y="2655788"/>
            <a:chExt cx="1201808" cy="153712"/>
          </a:xfrm>
        </p:grpSpPr>
        <p:sp>
          <p:nvSpPr>
            <p:cNvPr id="203" name="Google Shape;203;p14"/>
            <p:cNvSpPr/>
            <p:nvPr/>
          </p:nvSpPr>
          <p:spPr>
            <a:xfrm flipH="1" rot="5400000">
              <a:off x="3583475" y="2131800"/>
              <a:ext cx="153600" cy="1201800"/>
            </a:xfrm>
            <a:prstGeom prst="round2SameRect">
              <a:avLst>
                <a:gd fmla="val 50000" name="adj1"/>
                <a:gd fmla="val 50000" name="adj2"/>
              </a:avLst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 </a:t>
              </a:r>
              <a:endParaRPr/>
            </a:p>
          </p:txBody>
        </p:sp>
        <p:grpSp>
          <p:nvGrpSpPr>
            <p:cNvPr id="204" name="Google Shape;204;p14"/>
            <p:cNvGrpSpPr/>
            <p:nvPr/>
          </p:nvGrpSpPr>
          <p:grpSpPr>
            <a:xfrm>
              <a:off x="3059367" y="2655788"/>
              <a:ext cx="1193423" cy="152093"/>
              <a:chOff x="1866178" y="2192901"/>
              <a:chExt cx="3799500" cy="174900"/>
            </a:xfrm>
          </p:grpSpPr>
          <p:sp>
            <p:nvSpPr>
              <p:cNvPr id="205" name="Google Shape;205;p14"/>
              <p:cNvSpPr/>
              <p:nvPr/>
            </p:nvSpPr>
            <p:spPr>
              <a:xfrm flipH="1" rot="5400000">
                <a:off x="2549621" y="1804725"/>
                <a:ext cx="155100" cy="931800"/>
              </a:xfrm>
              <a:prstGeom prst="round2SameRect">
                <a:avLst>
                  <a:gd fmla="val 50000" name="adj1"/>
                  <a:gd fmla="val 50000" name="adj2"/>
                </a:avLst>
              </a:prstGeom>
              <a:solidFill>
                <a:srgbClr val="CCCC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4"/>
              <p:cNvSpPr/>
              <p:nvPr/>
            </p:nvSpPr>
            <p:spPr>
              <a:xfrm flipH="1" rot="5400000">
                <a:off x="3678478" y="380601"/>
                <a:ext cx="174900" cy="3799500"/>
              </a:xfrm>
              <a:prstGeom prst="round2SameRect">
                <a:avLst>
                  <a:gd fmla="val 50000" name="adj1"/>
                  <a:gd fmla="val 50000" name="adj2"/>
                </a:avLst>
              </a:prstGeom>
              <a:solidFill>
                <a:srgbClr val="2F2F2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07" name="Google Shape;207;p14"/>
          <p:cNvGrpSpPr/>
          <p:nvPr/>
        </p:nvGrpSpPr>
        <p:grpSpPr>
          <a:xfrm>
            <a:off x="3711425" y="3601631"/>
            <a:ext cx="3982800" cy="156371"/>
            <a:chOff x="3711425" y="3601631"/>
            <a:chExt cx="3982800" cy="156371"/>
          </a:xfrm>
        </p:grpSpPr>
        <p:sp>
          <p:nvSpPr>
            <p:cNvPr id="208" name="Google Shape;208;p14"/>
            <p:cNvSpPr/>
            <p:nvPr/>
          </p:nvSpPr>
          <p:spPr>
            <a:xfrm flipH="1" rot="5400000">
              <a:off x="5640575" y="1688475"/>
              <a:ext cx="124500" cy="3982800"/>
            </a:xfrm>
            <a:prstGeom prst="round2SameRect">
              <a:avLst>
                <a:gd fmla="val 50000" name="adj1"/>
                <a:gd fmla="val 50000" name="adj2"/>
              </a:avLst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9" name="Google Shape;209;p14"/>
            <p:cNvGrpSpPr/>
            <p:nvPr/>
          </p:nvGrpSpPr>
          <p:grpSpPr>
            <a:xfrm>
              <a:off x="3711533" y="3601631"/>
              <a:ext cx="1560667" cy="156371"/>
              <a:chOff x="3059367" y="2655788"/>
              <a:chExt cx="1201808" cy="153712"/>
            </a:xfrm>
          </p:grpSpPr>
          <p:sp>
            <p:nvSpPr>
              <p:cNvPr id="210" name="Google Shape;210;p14"/>
              <p:cNvSpPr/>
              <p:nvPr/>
            </p:nvSpPr>
            <p:spPr>
              <a:xfrm flipH="1" rot="5400000">
                <a:off x="3583475" y="2131800"/>
                <a:ext cx="153600" cy="1201800"/>
              </a:xfrm>
              <a:prstGeom prst="round2SameRect">
                <a:avLst>
                  <a:gd fmla="val 50000" name="adj1"/>
                  <a:gd fmla="val 50000" name="adj2"/>
                </a:avLst>
              </a:prstGeom>
              <a:solidFill>
                <a:srgbClr val="CCCC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"/>
                  <a:t> </a:t>
                </a:r>
                <a:endParaRPr/>
              </a:p>
            </p:txBody>
          </p:sp>
          <p:grpSp>
            <p:nvGrpSpPr>
              <p:cNvPr id="211" name="Google Shape;211;p14"/>
              <p:cNvGrpSpPr/>
              <p:nvPr/>
            </p:nvGrpSpPr>
            <p:grpSpPr>
              <a:xfrm>
                <a:off x="3059367" y="2655788"/>
                <a:ext cx="1193423" cy="152093"/>
                <a:chOff x="1866178" y="2192901"/>
                <a:chExt cx="3799500" cy="174900"/>
              </a:xfrm>
            </p:grpSpPr>
            <p:sp>
              <p:nvSpPr>
                <p:cNvPr id="212" name="Google Shape;212;p14"/>
                <p:cNvSpPr/>
                <p:nvPr/>
              </p:nvSpPr>
              <p:spPr>
                <a:xfrm flipH="1" rot="5400000">
                  <a:off x="2549621" y="1804725"/>
                  <a:ext cx="155100" cy="931800"/>
                </a:xfrm>
                <a:prstGeom prst="round2SameRect">
                  <a:avLst>
                    <a:gd fmla="val 50000" name="adj1"/>
                    <a:gd fmla="val 50000" name="adj2"/>
                  </a:avLst>
                </a:prstGeom>
                <a:solidFill>
                  <a:srgbClr val="CCCCC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3" name="Google Shape;213;p14"/>
                <p:cNvSpPr/>
                <p:nvPr/>
              </p:nvSpPr>
              <p:spPr>
                <a:xfrm flipH="1" rot="5400000">
                  <a:off x="3678478" y="380601"/>
                  <a:ext cx="174900" cy="3799500"/>
                </a:xfrm>
                <a:prstGeom prst="round2SameRect">
                  <a:avLst>
                    <a:gd fmla="val 50000" name="adj1"/>
                    <a:gd fmla="val 50000" name="adj2"/>
                  </a:avLst>
                </a:prstGeom>
                <a:solidFill>
                  <a:srgbClr val="2F2F2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  <mc:AlternateContent>
    <mc:Choice Requires="p14">
      <p:transition p14:dur="400">
        <p:push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5"/>
          <p:cNvSpPr txBox="1"/>
          <p:nvPr>
            <p:ph type="title"/>
          </p:nvPr>
        </p:nvSpPr>
        <p:spPr>
          <a:xfrm>
            <a:off x="819150" y="3744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Avances esperados </a:t>
            </a:r>
            <a:endParaRPr/>
          </a:p>
        </p:txBody>
      </p:sp>
      <p:sp>
        <p:nvSpPr>
          <p:cNvPr id="219" name="Google Shape;219;p15"/>
          <p:cNvSpPr/>
          <p:nvPr/>
        </p:nvSpPr>
        <p:spPr>
          <a:xfrm>
            <a:off x="671900" y="1211200"/>
            <a:ext cx="1580400" cy="1009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Análisis del Caso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15"/>
          <p:cNvSpPr/>
          <p:nvPr/>
        </p:nvSpPr>
        <p:spPr>
          <a:xfrm>
            <a:off x="2956263" y="1278225"/>
            <a:ext cx="2844000" cy="19827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/>
              <a:t>Inicio de Proyecto</a:t>
            </a:r>
            <a:endParaRPr sz="2500"/>
          </a:p>
        </p:txBody>
      </p:sp>
      <p:sp>
        <p:nvSpPr>
          <p:cNvPr id="221" name="Google Shape;221;p15"/>
          <p:cNvSpPr/>
          <p:nvPr/>
        </p:nvSpPr>
        <p:spPr>
          <a:xfrm>
            <a:off x="431675" y="2413900"/>
            <a:ext cx="1580400" cy="1009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Squad y responsabilidades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15"/>
          <p:cNvSpPr/>
          <p:nvPr/>
        </p:nvSpPr>
        <p:spPr>
          <a:xfrm>
            <a:off x="1045425" y="3616600"/>
            <a:ext cx="1580400" cy="1009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Mapa Mental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15"/>
          <p:cNvSpPr/>
          <p:nvPr/>
        </p:nvSpPr>
        <p:spPr>
          <a:xfrm>
            <a:off x="2856700" y="3837725"/>
            <a:ext cx="1580400" cy="1009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Mapa de Actores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15"/>
          <p:cNvSpPr/>
          <p:nvPr/>
        </p:nvSpPr>
        <p:spPr>
          <a:xfrm>
            <a:off x="4572000" y="3837725"/>
            <a:ext cx="1580400" cy="1009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Visión del Proyecto + 4 pilares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15"/>
          <p:cNvSpPr/>
          <p:nvPr/>
        </p:nvSpPr>
        <p:spPr>
          <a:xfrm>
            <a:off x="6616675" y="3616600"/>
            <a:ext cx="1580400" cy="1009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Épicas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15"/>
          <p:cNvSpPr/>
          <p:nvPr/>
        </p:nvSpPr>
        <p:spPr>
          <a:xfrm>
            <a:off x="7102800" y="2413913"/>
            <a:ext cx="1580400" cy="1009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Historias de Usuario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15"/>
          <p:cNvSpPr/>
          <p:nvPr/>
        </p:nvSpPr>
        <p:spPr>
          <a:xfrm>
            <a:off x="6744450" y="1211250"/>
            <a:ext cx="1580400" cy="1009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Impact Mapping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15"/>
          <p:cNvSpPr/>
          <p:nvPr/>
        </p:nvSpPr>
        <p:spPr>
          <a:xfrm>
            <a:off x="2912350" y="1278225"/>
            <a:ext cx="2887800" cy="1982700"/>
          </a:xfrm>
          <a:prstGeom prst="ellipse">
            <a:avLst/>
          </a:prstGeom>
          <a:solidFill>
            <a:srgbClr val="76A5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/>
              <a:t>Planificación y </a:t>
            </a:r>
            <a:r>
              <a:rPr lang="es" sz="2500"/>
              <a:t>estimación</a:t>
            </a:r>
            <a:endParaRPr sz="2500"/>
          </a:p>
        </p:txBody>
      </p:sp>
      <p:sp>
        <p:nvSpPr>
          <p:cNvPr id="229" name="Google Shape;229;p15"/>
          <p:cNvSpPr/>
          <p:nvPr/>
        </p:nvSpPr>
        <p:spPr>
          <a:xfrm>
            <a:off x="431700" y="1764975"/>
            <a:ext cx="2101800" cy="1009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Product Backlog Priorizado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15"/>
          <p:cNvSpPr/>
          <p:nvPr/>
        </p:nvSpPr>
        <p:spPr>
          <a:xfrm>
            <a:off x="1212300" y="3527175"/>
            <a:ext cx="2101800" cy="1009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User Story Mapping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15"/>
          <p:cNvSpPr/>
          <p:nvPr/>
        </p:nvSpPr>
        <p:spPr>
          <a:xfrm>
            <a:off x="2912350" y="1278225"/>
            <a:ext cx="2887800" cy="19827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Implementación</a:t>
            </a:r>
            <a:endParaRPr sz="2000"/>
          </a:p>
        </p:txBody>
      </p:sp>
      <p:sp>
        <p:nvSpPr>
          <p:cNvPr id="232" name="Google Shape;232;p15"/>
          <p:cNvSpPr/>
          <p:nvPr/>
        </p:nvSpPr>
        <p:spPr>
          <a:xfrm>
            <a:off x="431700" y="2143125"/>
            <a:ext cx="2101800" cy="10092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Scrumboard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15"/>
          <p:cNvSpPr/>
          <p:nvPr/>
        </p:nvSpPr>
        <p:spPr>
          <a:xfrm>
            <a:off x="1453050" y="3527175"/>
            <a:ext cx="2101800" cy="10092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Daily Meeting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15"/>
          <p:cNvSpPr/>
          <p:nvPr/>
        </p:nvSpPr>
        <p:spPr>
          <a:xfrm>
            <a:off x="4437088" y="3527175"/>
            <a:ext cx="2101800" cy="10092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Registro de impedimentos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15"/>
          <p:cNvSpPr/>
          <p:nvPr/>
        </p:nvSpPr>
        <p:spPr>
          <a:xfrm>
            <a:off x="6179000" y="2220450"/>
            <a:ext cx="2101800" cy="10092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Sprint Backlog / Sprint Planning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15"/>
          <p:cNvSpPr/>
          <p:nvPr/>
        </p:nvSpPr>
        <p:spPr>
          <a:xfrm>
            <a:off x="671900" y="1072125"/>
            <a:ext cx="2454000" cy="8049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latin typeface="Calibri"/>
                <a:ea typeface="Calibri"/>
                <a:cs typeface="Calibri"/>
                <a:sym typeface="Calibri"/>
              </a:rPr>
              <a:t>Sprint 1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15"/>
          <p:cNvSpPr/>
          <p:nvPr/>
        </p:nvSpPr>
        <p:spPr>
          <a:xfrm>
            <a:off x="3345000" y="1072125"/>
            <a:ext cx="2454000" cy="8049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latin typeface="Calibri"/>
                <a:ea typeface="Calibri"/>
                <a:cs typeface="Calibri"/>
                <a:sym typeface="Calibri"/>
              </a:rPr>
              <a:t>Sprint 2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15"/>
          <p:cNvSpPr/>
          <p:nvPr/>
        </p:nvSpPr>
        <p:spPr>
          <a:xfrm>
            <a:off x="502275" y="2070363"/>
            <a:ext cx="2454000" cy="8049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1500"/>
              <a:t>PB5</a:t>
            </a:r>
            <a:r>
              <a:rPr lang="es" sz="1500"/>
              <a:t> Escaneo de códigos QR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15"/>
          <p:cNvSpPr/>
          <p:nvPr/>
        </p:nvSpPr>
        <p:spPr>
          <a:xfrm>
            <a:off x="3327338" y="2070375"/>
            <a:ext cx="2454000" cy="8049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1500"/>
              <a:t>PB1</a:t>
            </a:r>
            <a:r>
              <a:rPr lang="es" sz="1500"/>
              <a:t> Sistema de registro de datos personales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15"/>
          <p:cNvSpPr/>
          <p:nvPr/>
        </p:nvSpPr>
        <p:spPr>
          <a:xfrm>
            <a:off x="6152425" y="2070363"/>
            <a:ext cx="2454000" cy="8049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1500"/>
              <a:t>PB6</a:t>
            </a:r>
            <a:r>
              <a:rPr lang="es" sz="1500"/>
              <a:t> Gestión de roles de usuarios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15"/>
          <p:cNvSpPr/>
          <p:nvPr/>
        </p:nvSpPr>
        <p:spPr>
          <a:xfrm>
            <a:off x="501700" y="2976375"/>
            <a:ext cx="2454000" cy="18159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s" sz="1100"/>
              <a:t>Integrar funcionalidad de escaneo de códigos QR.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" sz="1100"/>
              <a:t>Conectar el escaneo con Firestore.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" sz="1100"/>
              <a:t>Implementar manejo de errores de escaneo.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" sz="1100"/>
              <a:t>Pruebas de escaneo.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15"/>
          <p:cNvSpPr/>
          <p:nvPr/>
        </p:nvSpPr>
        <p:spPr>
          <a:xfrm>
            <a:off x="3327050" y="2976375"/>
            <a:ext cx="2454000" cy="18159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000"/>
              <a:buChar char="●"/>
            </a:pPr>
            <a:r>
              <a:rPr lang="es" sz="1000"/>
              <a:t>Diseñar el formulario de registro.</a:t>
            </a:r>
            <a:endParaRPr sz="1000"/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 sz="1000"/>
              <a:t>Configurar validaciones para los campos (longitud mínima de contraseña, formato correcto de RUT).</a:t>
            </a:r>
            <a:endParaRPr sz="1000"/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 sz="1000"/>
              <a:t>Conectar el formulario a Firestore.</a:t>
            </a:r>
            <a:endParaRPr sz="1000"/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 sz="1000"/>
              <a:t>Realizar pruebas de validación de datos.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15"/>
          <p:cNvSpPr/>
          <p:nvPr/>
        </p:nvSpPr>
        <p:spPr>
          <a:xfrm>
            <a:off x="6152425" y="2976375"/>
            <a:ext cx="2454000" cy="18159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857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900"/>
              <a:buChar char="●"/>
            </a:pPr>
            <a:r>
              <a:rPr lang="es" sz="900"/>
              <a:t>Definir la colección de usuarios en Firestore.</a:t>
            </a:r>
            <a:endParaRPr sz="900"/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s" sz="900"/>
              <a:t>Añadir subcolecciones para roles.</a:t>
            </a:r>
            <a:endParaRPr sz="900"/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s" sz="900"/>
              <a:t>Probar la creación de usuarios con roles.</a:t>
            </a:r>
            <a:endParaRPr sz="900"/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s" sz="900"/>
              <a:t>Asignar roles dentro de Firestore.</a:t>
            </a:r>
            <a:endParaRPr sz="900"/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s" sz="900"/>
              <a:t>Implementar controles de acceso según rol.</a:t>
            </a:r>
            <a:endParaRPr sz="900"/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s" sz="900"/>
              <a:t>Probar control de acceso.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15"/>
          <p:cNvSpPr/>
          <p:nvPr/>
        </p:nvSpPr>
        <p:spPr>
          <a:xfrm>
            <a:off x="502275" y="2067150"/>
            <a:ext cx="2454000" cy="8049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1500"/>
              <a:t>PB2</a:t>
            </a:r>
            <a:r>
              <a:rPr lang="es" sz="1500"/>
              <a:t>  Sistema de login y gestión de contraseñas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15"/>
          <p:cNvSpPr/>
          <p:nvPr/>
        </p:nvSpPr>
        <p:spPr>
          <a:xfrm>
            <a:off x="3327338" y="2067175"/>
            <a:ext cx="2454000" cy="8049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1500"/>
              <a:t>PB4 </a:t>
            </a:r>
            <a:r>
              <a:rPr lang="es" sz="1500"/>
              <a:t>Registro de egresos de personas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15"/>
          <p:cNvSpPr/>
          <p:nvPr/>
        </p:nvSpPr>
        <p:spPr>
          <a:xfrm>
            <a:off x="6152375" y="2067150"/>
            <a:ext cx="2454000" cy="8049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1500"/>
              <a:t>PB3  </a:t>
            </a:r>
            <a:r>
              <a:rPr lang="es" sz="1500"/>
              <a:t>Registro de ingresos de personas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15"/>
          <p:cNvSpPr/>
          <p:nvPr/>
        </p:nvSpPr>
        <p:spPr>
          <a:xfrm>
            <a:off x="501675" y="2973175"/>
            <a:ext cx="2454000" cy="18159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s" sz="1100"/>
              <a:t>Diseñar la pantalla de login (run  y contraseña).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" sz="1100"/>
              <a:t>Conectar la pantalla de login a Firestore.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" sz="1100"/>
              <a:t>Implementar recuperación de contraseñas.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" sz="1100"/>
              <a:t>Pruebas de recuperación.</a:t>
            </a:r>
            <a:endParaRPr sz="1100"/>
          </a:p>
        </p:txBody>
      </p:sp>
      <p:sp>
        <p:nvSpPr>
          <p:cNvPr id="248" name="Google Shape;248;p15"/>
          <p:cNvSpPr/>
          <p:nvPr/>
        </p:nvSpPr>
        <p:spPr>
          <a:xfrm>
            <a:off x="3327038" y="2973175"/>
            <a:ext cx="2454000" cy="18159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s" sz="1100"/>
              <a:t>Crear la lógica para registrar la hora de salida.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" sz="1100"/>
              <a:t>Validar que no se registre una salida sin una entrada.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" sz="1100"/>
              <a:t>Probar el registro de egresos.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249" name="Google Shape;249;p15"/>
          <p:cNvSpPr/>
          <p:nvPr/>
        </p:nvSpPr>
        <p:spPr>
          <a:xfrm>
            <a:off x="6152425" y="2973175"/>
            <a:ext cx="2454000" cy="18159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s" sz="1100"/>
              <a:t>Crear la lógica para registrar hora de ingreso.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" sz="1100"/>
              <a:t>Validar que no se registren dos ingresos consecutivos.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" sz="1100"/>
              <a:t>Probar el registro de ingresos.</a:t>
            </a:r>
            <a:endParaRPr sz="11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900"/>
              <a:t>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6"/>
          <p:cNvSpPr txBox="1"/>
          <p:nvPr>
            <p:ph type="title"/>
          </p:nvPr>
        </p:nvSpPr>
        <p:spPr>
          <a:xfrm>
            <a:off x="819150" y="3940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Avance real</a:t>
            </a:r>
            <a:endParaRPr/>
          </a:p>
        </p:txBody>
      </p:sp>
      <p:sp>
        <p:nvSpPr>
          <p:cNvPr id="255" name="Google Shape;255;p16"/>
          <p:cNvSpPr/>
          <p:nvPr/>
        </p:nvSpPr>
        <p:spPr>
          <a:xfrm>
            <a:off x="671900" y="1211200"/>
            <a:ext cx="1580400" cy="10092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Análisis del Caso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16"/>
          <p:cNvSpPr/>
          <p:nvPr/>
        </p:nvSpPr>
        <p:spPr>
          <a:xfrm>
            <a:off x="2956263" y="1278225"/>
            <a:ext cx="2844000" cy="19827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/>
              <a:t>Inicio de Proyecto</a:t>
            </a:r>
            <a:endParaRPr sz="2500"/>
          </a:p>
        </p:txBody>
      </p:sp>
      <p:sp>
        <p:nvSpPr>
          <p:cNvPr id="257" name="Google Shape;257;p16"/>
          <p:cNvSpPr/>
          <p:nvPr/>
        </p:nvSpPr>
        <p:spPr>
          <a:xfrm>
            <a:off x="431675" y="2413900"/>
            <a:ext cx="1580400" cy="10092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Squad y responsabilidades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16"/>
          <p:cNvSpPr/>
          <p:nvPr/>
        </p:nvSpPr>
        <p:spPr>
          <a:xfrm>
            <a:off x="1045425" y="3616600"/>
            <a:ext cx="1580400" cy="10092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Mapa Mental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16"/>
          <p:cNvSpPr/>
          <p:nvPr/>
        </p:nvSpPr>
        <p:spPr>
          <a:xfrm>
            <a:off x="2856700" y="3837725"/>
            <a:ext cx="1580400" cy="10092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Mapa de Actores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16"/>
          <p:cNvSpPr/>
          <p:nvPr/>
        </p:nvSpPr>
        <p:spPr>
          <a:xfrm>
            <a:off x="4572000" y="3837725"/>
            <a:ext cx="1580400" cy="10092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Visión del Proyecto + 4 pilares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16"/>
          <p:cNvSpPr/>
          <p:nvPr/>
        </p:nvSpPr>
        <p:spPr>
          <a:xfrm>
            <a:off x="6616675" y="3616600"/>
            <a:ext cx="1580400" cy="10092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Épicas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16"/>
          <p:cNvSpPr/>
          <p:nvPr/>
        </p:nvSpPr>
        <p:spPr>
          <a:xfrm>
            <a:off x="7102800" y="2413913"/>
            <a:ext cx="1580400" cy="10092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Historias de Usuario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16"/>
          <p:cNvSpPr/>
          <p:nvPr/>
        </p:nvSpPr>
        <p:spPr>
          <a:xfrm>
            <a:off x="6744450" y="1211250"/>
            <a:ext cx="1580400" cy="10092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Impact Mapping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16"/>
          <p:cNvSpPr/>
          <p:nvPr/>
        </p:nvSpPr>
        <p:spPr>
          <a:xfrm>
            <a:off x="2912350" y="1278225"/>
            <a:ext cx="2887800" cy="1982700"/>
          </a:xfrm>
          <a:prstGeom prst="ellipse">
            <a:avLst/>
          </a:prstGeom>
          <a:solidFill>
            <a:srgbClr val="76A5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/>
              <a:t>Planificación y estimación</a:t>
            </a:r>
            <a:endParaRPr sz="2500"/>
          </a:p>
        </p:txBody>
      </p:sp>
      <p:sp>
        <p:nvSpPr>
          <p:cNvPr id="265" name="Google Shape;265;p16"/>
          <p:cNvSpPr/>
          <p:nvPr/>
        </p:nvSpPr>
        <p:spPr>
          <a:xfrm>
            <a:off x="431700" y="1764975"/>
            <a:ext cx="2101800" cy="10092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Product Backlog Priorizado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16"/>
          <p:cNvSpPr/>
          <p:nvPr/>
        </p:nvSpPr>
        <p:spPr>
          <a:xfrm>
            <a:off x="1212300" y="3527175"/>
            <a:ext cx="2101800" cy="10092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User Story Mapping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16"/>
          <p:cNvSpPr/>
          <p:nvPr/>
        </p:nvSpPr>
        <p:spPr>
          <a:xfrm>
            <a:off x="2912350" y="1278225"/>
            <a:ext cx="2887800" cy="19827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Implementación</a:t>
            </a:r>
            <a:endParaRPr sz="2000"/>
          </a:p>
        </p:txBody>
      </p:sp>
      <p:sp>
        <p:nvSpPr>
          <p:cNvPr id="268" name="Google Shape;268;p16"/>
          <p:cNvSpPr/>
          <p:nvPr/>
        </p:nvSpPr>
        <p:spPr>
          <a:xfrm>
            <a:off x="431700" y="2143125"/>
            <a:ext cx="2101800" cy="10092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Scrumboard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16"/>
          <p:cNvSpPr/>
          <p:nvPr/>
        </p:nvSpPr>
        <p:spPr>
          <a:xfrm>
            <a:off x="1453050" y="3527175"/>
            <a:ext cx="2101800" cy="10092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Daily Meeting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16"/>
          <p:cNvSpPr/>
          <p:nvPr/>
        </p:nvSpPr>
        <p:spPr>
          <a:xfrm>
            <a:off x="4437088" y="3527175"/>
            <a:ext cx="2101800" cy="1009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Registro de impedimentos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16"/>
          <p:cNvSpPr/>
          <p:nvPr/>
        </p:nvSpPr>
        <p:spPr>
          <a:xfrm>
            <a:off x="6179000" y="2143113"/>
            <a:ext cx="2101800" cy="10092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Sprint Backlog / Sprint Planning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16"/>
          <p:cNvSpPr/>
          <p:nvPr/>
        </p:nvSpPr>
        <p:spPr>
          <a:xfrm>
            <a:off x="671900" y="1072125"/>
            <a:ext cx="2454000" cy="8049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latin typeface="Calibri"/>
                <a:ea typeface="Calibri"/>
                <a:cs typeface="Calibri"/>
                <a:sym typeface="Calibri"/>
              </a:rPr>
              <a:t>Sprint 1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16"/>
          <p:cNvSpPr/>
          <p:nvPr/>
        </p:nvSpPr>
        <p:spPr>
          <a:xfrm>
            <a:off x="502275" y="2070363"/>
            <a:ext cx="2454000" cy="8049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1500"/>
              <a:t>PB5</a:t>
            </a:r>
            <a:r>
              <a:rPr lang="es" sz="1500"/>
              <a:t> Escaneo de códigos QR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16"/>
          <p:cNvSpPr/>
          <p:nvPr/>
        </p:nvSpPr>
        <p:spPr>
          <a:xfrm>
            <a:off x="3327338" y="2070375"/>
            <a:ext cx="2454000" cy="8049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1500"/>
              <a:t>PB1</a:t>
            </a:r>
            <a:r>
              <a:rPr lang="es" sz="1500"/>
              <a:t> Sistema de registro de datos personales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16"/>
          <p:cNvSpPr/>
          <p:nvPr/>
        </p:nvSpPr>
        <p:spPr>
          <a:xfrm>
            <a:off x="6152425" y="2070363"/>
            <a:ext cx="2454000" cy="8049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1500"/>
              <a:t>PB6</a:t>
            </a:r>
            <a:r>
              <a:rPr lang="es" sz="1500"/>
              <a:t> Gestión de roles de usuarios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16"/>
          <p:cNvSpPr/>
          <p:nvPr/>
        </p:nvSpPr>
        <p:spPr>
          <a:xfrm>
            <a:off x="501700" y="2976375"/>
            <a:ext cx="2454000" cy="18159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s" sz="1100">
                <a:highlight>
                  <a:srgbClr val="E06666"/>
                </a:highlight>
              </a:rPr>
              <a:t>Integrar funcionalidad de escaneo de códigos QR.</a:t>
            </a:r>
            <a:endParaRPr sz="1100">
              <a:highlight>
                <a:srgbClr val="E06666"/>
              </a:highlight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" sz="1100">
                <a:highlight>
                  <a:srgbClr val="E06666"/>
                </a:highlight>
              </a:rPr>
              <a:t>Conectar el escaneo con Firestore.</a:t>
            </a:r>
            <a:endParaRPr sz="1100">
              <a:highlight>
                <a:srgbClr val="E06666"/>
              </a:highlight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" sz="1100">
                <a:highlight>
                  <a:srgbClr val="E06666"/>
                </a:highlight>
              </a:rPr>
              <a:t>Implementar manejo de errores de escaneo.</a:t>
            </a:r>
            <a:endParaRPr sz="1100">
              <a:highlight>
                <a:srgbClr val="E06666"/>
              </a:highlight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" sz="1100">
                <a:highlight>
                  <a:srgbClr val="E06666"/>
                </a:highlight>
              </a:rPr>
              <a:t>Pruebas de escaneo.</a:t>
            </a:r>
            <a:endParaRPr>
              <a:highlight>
                <a:srgbClr val="E06666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16"/>
          <p:cNvSpPr/>
          <p:nvPr/>
        </p:nvSpPr>
        <p:spPr>
          <a:xfrm>
            <a:off x="3327050" y="2976375"/>
            <a:ext cx="2454000" cy="18159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000"/>
              <a:buChar char="●"/>
            </a:pPr>
            <a:r>
              <a:rPr lang="es" sz="1000">
                <a:highlight>
                  <a:srgbClr val="93C47D"/>
                </a:highlight>
              </a:rPr>
              <a:t>Diseñar el formulario de registro.</a:t>
            </a:r>
            <a:endParaRPr sz="1000">
              <a:highlight>
                <a:srgbClr val="93C47D"/>
              </a:highlight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 sz="1000">
                <a:highlight>
                  <a:srgbClr val="93C47D"/>
                </a:highlight>
              </a:rPr>
              <a:t>Configurar validaciones para los campos (longitud mínima de contraseña, formato correcto de RUT).</a:t>
            </a:r>
            <a:endParaRPr sz="1000">
              <a:highlight>
                <a:srgbClr val="93C47D"/>
              </a:highlight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 sz="1000">
                <a:highlight>
                  <a:srgbClr val="93C47D"/>
                </a:highlight>
              </a:rPr>
              <a:t>Conectar el formulario a Firestore.</a:t>
            </a:r>
            <a:endParaRPr sz="1000">
              <a:highlight>
                <a:srgbClr val="93C47D"/>
              </a:highlight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 sz="1000">
                <a:highlight>
                  <a:srgbClr val="93C47D"/>
                </a:highlight>
              </a:rPr>
              <a:t>Realizar pruebas de validación de datos.</a:t>
            </a:r>
            <a:endParaRPr sz="1300">
              <a:highlight>
                <a:srgbClr val="93C47D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16"/>
          <p:cNvSpPr/>
          <p:nvPr/>
        </p:nvSpPr>
        <p:spPr>
          <a:xfrm>
            <a:off x="6152425" y="2976375"/>
            <a:ext cx="2454000" cy="18159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857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900"/>
              <a:buChar char="●"/>
            </a:pPr>
            <a:r>
              <a:rPr lang="es" sz="900">
                <a:highlight>
                  <a:srgbClr val="93C47D"/>
                </a:highlight>
              </a:rPr>
              <a:t>Definir la colección de usuarios en Firestore.</a:t>
            </a:r>
            <a:endParaRPr sz="900">
              <a:highlight>
                <a:srgbClr val="93C47D"/>
              </a:highlight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s" sz="900">
                <a:highlight>
                  <a:srgbClr val="93C47D"/>
                </a:highlight>
              </a:rPr>
              <a:t>Añadir subcolecciones para roles.</a:t>
            </a:r>
            <a:endParaRPr sz="900">
              <a:highlight>
                <a:srgbClr val="93C47D"/>
              </a:highlight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s" sz="900">
                <a:highlight>
                  <a:srgbClr val="93C47D"/>
                </a:highlight>
              </a:rPr>
              <a:t>Probar la creación de usuarios con roles.</a:t>
            </a:r>
            <a:endParaRPr sz="900">
              <a:highlight>
                <a:srgbClr val="93C47D"/>
              </a:highlight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s" sz="900">
                <a:highlight>
                  <a:srgbClr val="93C47D"/>
                </a:highlight>
              </a:rPr>
              <a:t>Asignar roles dentro de Firestore.</a:t>
            </a:r>
            <a:endParaRPr sz="900">
              <a:highlight>
                <a:srgbClr val="93C47D"/>
              </a:highlight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s" sz="900">
                <a:highlight>
                  <a:srgbClr val="93C47D"/>
                </a:highlight>
              </a:rPr>
              <a:t>Implementar controles de acceso según rol.</a:t>
            </a:r>
            <a:endParaRPr sz="900">
              <a:highlight>
                <a:srgbClr val="93C47D"/>
              </a:highlight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s" sz="900">
                <a:highlight>
                  <a:srgbClr val="93C47D"/>
                </a:highlight>
              </a:rPr>
              <a:t>Probar control de acceso.</a:t>
            </a:r>
            <a:endParaRPr sz="1200">
              <a:highlight>
                <a:srgbClr val="93C47D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16"/>
          <p:cNvSpPr/>
          <p:nvPr/>
        </p:nvSpPr>
        <p:spPr>
          <a:xfrm>
            <a:off x="3345000" y="1072125"/>
            <a:ext cx="2454000" cy="8049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latin typeface="Calibri"/>
                <a:ea typeface="Calibri"/>
                <a:cs typeface="Calibri"/>
                <a:sym typeface="Calibri"/>
              </a:rPr>
              <a:t>Sprint 2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16"/>
          <p:cNvSpPr/>
          <p:nvPr/>
        </p:nvSpPr>
        <p:spPr>
          <a:xfrm>
            <a:off x="502300" y="2070350"/>
            <a:ext cx="2454000" cy="8049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1500"/>
              <a:t>PB2</a:t>
            </a:r>
            <a:r>
              <a:rPr lang="es" sz="1500"/>
              <a:t>  Sistema de login y gestión de contraseñas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16"/>
          <p:cNvSpPr/>
          <p:nvPr/>
        </p:nvSpPr>
        <p:spPr>
          <a:xfrm>
            <a:off x="3327363" y="2070375"/>
            <a:ext cx="2454000" cy="8049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1500"/>
              <a:t>PB4 </a:t>
            </a:r>
            <a:r>
              <a:rPr lang="es" sz="1500"/>
              <a:t>Registro de egresos de personas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6"/>
          <p:cNvSpPr/>
          <p:nvPr/>
        </p:nvSpPr>
        <p:spPr>
          <a:xfrm>
            <a:off x="6152400" y="2070350"/>
            <a:ext cx="2454000" cy="8049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1500"/>
              <a:t>PB3  </a:t>
            </a:r>
            <a:r>
              <a:rPr lang="es" sz="1500"/>
              <a:t>Registro de ingresos de personas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16"/>
          <p:cNvSpPr/>
          <p:nvPr/>
        </p:nvSpPr>
        <p:spPr>
          <a:xfrm>
            <a:off x="501700" y="2976375"/>
            <a:ext cx="2454000" cy="18159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s" sz="1100">
                <a:highlight>
                  <a:srgbClr val="93C47D"/>
                </a:highlight>
              </a:rPr>
              <a:t>Diseñar la pantalla de login (run  y contraseña).</a:t>
            </a:r>
            <a:endParaRPr sz="1100">
              <a:highlight>
                <a:srgbClr val="93C47D"/>
              </a:highlight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" sz="1100">
                <a:highlight>
                  <a:srgbClr val="93C47D"/>
                </a:highlight>
              </a:rPr>
              <a:t>Conectar la pantalla de login a Firestore.</a:t>
            </a:r>
            <a:endParaRPr sz="1100">
              <a:highlight>
                <a:srgbClr val="93C47D"/>
              </a:highlight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" sz="1100">
                <a:highlight>
                  <a:srgbClr val="93C47D"/>
                </a:highlight>
              </a:rPr>
              <a:t>Implementar recuperación de contraseñas.</a:t>
            </a:r>
            <a:endParaRPr sz="1100">
              <a:highlight>
                <a:srgbClr val="93C47D"/>
              </a:highlight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" sz="1100">
                <a:highlight>
                  <a:srgbClr val="93C47D"/>
                </a:highlight>
              </a:rPr>
              <a:t>Pruebas de recuperación.</a:t>
            </a:r>
            <a:endParaRPr sz="1100">
              <a:highlight>
                <a:srgbClr val="93C47D"/>
              </a:highlight>
            </a:endParaRPr>
          </a:p>
        </p:txBody>
      </p:sp>
      <p:sp>
        <p:nvSpPr>
          <p:cNvPr id="284" name="Google Shape;284;p16"/>
          <p:cNvSpPr/>
          <p:nvPr/>
        </p:nvSpPr>
        <p:spPr>
          <a:xfrm>
            <a:off x="3327063" y="2976375"/>
            <a:ext cx="2454000" cy="18159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s" sz="1100">
                <a:highlight>
                  <a:srgbClr val="93C47D"/>
                </a:highlight>
              </a:rPr>
              <a:t>Crear la lógica para registrar la hora de salida.</a:t>
            </a:r>
            <a:endParaRPr sz="1100">
              <a:highlight>
                <a:srgbClr val="93C47D"/>
              </a:highlight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" sz="1100">
                <a:highlight>
                  <a:srgbClr val="93C47D"/>
                </a:highlight>
              </a:rPr>
              <a:t>Validar que no se registre una salida sin una entrada.</a:t>
            </a:r>
            <a:endParaRPr sz="1100">
              <a:highlight>
                <a:srgbClr val="93C47D"/>
              </a:highlight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" sz="1100">
                <a:highlight>
                  <a:srgbClr val="93C47D"/>
                </a:highlight>
              </a:rPr>
              <a:t>Probar el registro de egresos.</a:t>
            </a:r>
            <a:endParaRPr sz="1100">
              <a:highlight>
                <a:srgbClr val="93C47D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285" name="Google Shape;285;p16"/>
          <p:cNvSpPr/>
          <p:nvPr/>
        </p:nvSpPr>
        <p:spPr>
          <a:xfrm>
            <a:off x="6152450" y="2976375"/>
            <a:ext cx="2454000" cy="18159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s" sz="1100">
                <a:highlight>
                  <a:srgbClr val="93C47D"/>
                </a:highlight>
              </a:rPr>
              <a:t>Crear la lógica para registrar hora de ingreso.</a:t>
            </a:r>
            <a:endParaRPr sz="1100">
              <a:highlight>
                <a:srgbClr val="93C47D"/>
              </a:highlight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" sz="1100">
                <a:highlight>
                  <a:srgbClr val="93C47D"/>
                </a:highlight>
              </a:rPr>
              <a:t>Validar que no se registren dos ingresos consecutivos.</a:t>
            </a:r>
            <a:endParaRPr sz="1100">
              <a:highlight>
                <a:srgbClr val="93C47D"/>
              </a:highlight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" sz="1100">
                <a:highlight>
                  <a:srgbClr val="93C47D"/>
                </a:highlight>
              </a:rPr>
              <a:t>Probar el registro de ingresos.</a:t>
            </a:r>
            <a:endParaRPr sz="1100">
              <a:highlight>
                <a:srgbClr val="93C47D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900"/>
              <a:t>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7"/>
          <p:cNvSpPr txBox="1"/>
          <p:nvPr>
            <p:ph type="title"/>
          </p:nvPr>
        </p:nvSpPr>
        <p:spPr>
          <a:xfrm>
            <a:off x="819150" y="3940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Factores de </a:t>
            </a:r>
            <a:r>
              <a:rPr lang="es"/>
              <a:t>facilitan</a:t>
            </a:r>
            <a:r>
              <a:rPr lang="es"/>
              <a:t> o dificultan el proyecto </a:t>
            </a:r>
            <a:endParaRPr/>
          </a:p>
        </p:txBody>
      </p:sp>
      <p:grpSp>
        <p:nvGrpSpPr>
          <p:cNvPr id="291" name="Google Shape;291;p17"/>
          <p:cNvGrpSpPr/>
          <p:nvPr/>
        </p:nvGrpSpPr>
        <p:grpSpPr>
          <a:xfrm>
            <a:off x="3440262" y="3540150"/>
            <a:ext cx="4497600" cy="731700"/>
            <a:chOff x="2789787" y="3088625"/>
            <a:chExt cx="4497600" cy="731700"/>
          </a:xfrm>
        </p:grpSpPr>
        <p:sp>
          <p:nvSpPr>
            <p:cNvPr id="292" name="Google Shape;292;p17"/>
            <p:cNvSpPr/>
            <p:nvPr/>
          </p:nvSpPr>
          <p:spPr>
            <a:xfrm>
              <a:off x="2789787" y="3088625"/>
              <a:ext cx="4497600" cy="731700"/>
            </a:xfrm>
            <a:prstGeom prst="rect">
              <a:avLst/>
            </a:prstGeom>
            <a:solidFill>
              <a:srgbClr val="0B774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17"/>
            <p:cNvSpPr txBox="1"/>
            <p:nvPr/>
          </p:nvSpPr>
          <p:spPr>
            <a:xfrm>
              <a:off x="2914388" y="3295180"/>
              <a:ext cx="3849900" cy="33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700">
                  <a:solidFill>
                    <a:srgbClr val="FFFFFF"/>
                  </a:solidFill>
                </a:rPr>
                <a:t>Responsabilidad entre todos los integrantes del equipo</a:t>
              </a:r>
              <a:endParaRPr sz="1700">
                <a:solidFill>
                  <a:srgbClr val="FFFFFF"/>
                </a:solidFill>
              </a:endParaRPr>
            </a:p>
          </p:txBody>
        </p:sp>
      </p:grpSp>
      <p:grpSp>
        <p:nvGrpSpPr>
          <p:cNvPr id="294" name="Google Shape;294;p17"/>
          <p:cNvGrpSpPr/>
          <p:nvPr/>
        </p:nvGrpSpPr>
        <p:grpSpPr>
          <a:xfrm>
            <a:off x="3440262" y="2659050"/>
            <a:ext cx="4860300" cy="731700"/>
            <a:chOff x="2789787" y="2207525"/>
            <a:chExt cx="4860300" cy="731700"/>
          </a:xfrm>
        </p:grpSpPr>
        <p:sp>
          <p:nvSpPr>
            <p:cNvPr id="295" name="Google Shape;295;p17"/>
            <p:cNvSpPr/>
            <p:nvPr/>
          </p:nvSpPr>
          <p:spPr>
            <a:xfrm>
              <a:off x="2789787" y="2207525"/>
              <a:ext cx="4860300" cy="731700"/>
            </a:xfrm>
            <a:prstGeom prst="rect">
              <a:avLst/>
            </a:prstGeom>
            <a:solidFill>
              <a:srgbClr val="0B71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17"/>
            <p:cNvSpPr txBox="1"/>
            <p:nvPr/>
          </p:nvSpPr>
          <p:spPr>
            <a:xfrm>
              <a:off x="2914387" y="2414096"/>
              <a:ext cx="4373100" cy="33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500">
                  <a:solidFill>
                    <a:srgbClr val="FFFFFF"/>
                  </a:solidFill>
                </a:rPr>
                <a:t>Uso de metodologías ágiles como Scrum para asegurar flexibilidad y adaptación a cambios.</a:t>
              </a:r>
              <a:endParaRPr sz="1500">
                <a:solidFill>
                  <a:srgbClr val="FFFFFF"/>
                </a:solidFill>
              </a:endParaRPr>
            </a:p>
          </p:txBody>
        </p:sp>
      </p:grpSp>
      <p:grpSp>
        <p:nvGrpSpPr>
          <p:cNvPr id="297" name="Google Shape;297;p17"/>
          <p:cNvGrpSpPr/>
          <p:nvPr/>
        </p:nvGrpSpPr>
        <p:grpSpPr>
          <a:xfrm>
            <a:off x="3440260" y="1774689"/>
            <a:ext cx="5221800" cy="731700"/>
            <a:chOff x="3440260" y="1774689"/>
            <a:chExt cx="5221800" cy="731700"/>
          </a:xfrm>
        </p:grpSpPr>
        <p:sp>
          <p:nvSpPr>
            <p:cNvPr id="298" name="Google Shape;298;p17"/>
            <p:cNvSpPr/>
            <p:nvPr/>
          </p:nvSpPr>
          <p:spPr>
            <a:xfrm>
              <a:off x="3440260" y="1774689"/>
              <a:ext cx="5221800" cy="731700"/>
            </a:xfrm>
            <a:prstGeom prst="rect">
              <a:avLst/>
            </a:prstGeom>
            <a:solidFill>
              <a:srgbClr val="0856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17"/>
            <p:cNvSpPr txBox="1"/>
            <p:nvPr/>
          </p:nvSpPr>
          <p:spPr>
            <a:xfrm>
              <a:off x="3564864" y="1858965"/>
              <a:ext cx="4765800" cy="57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500">
                  <a:solidFill>
                    <a:srgbClr val="FFFFFF"/>
                  </a:solidFill>
                </a:rPr>
                <a:t>Confianza y compañerismo en el </a:t>
              </a:r>
              <a:r>
                <a:rPr lang="es" sz="1500">
                  <a:solidFill>
                    <a:srgbClr val="FFFFFF"/>
                  </a:solidFill>
                </a:rPr>
                <a:t>equipo de trabajo.</a:t>
              </a:r>
              <a:endParaRPr sz="1500">
                <a:solidFill>
                  <a:srgbClr val="FFFFFF"/>
                </a:solidFill>
              </a:endParaRPr>
            </a:p>
          </p:txBody>
        </p:sp>
      </p:grpSp>
      <p:sp>
        <p:nvSpPr>
          <p:cNvPr id="300" name="Google Shape;300;p17"/>
          <p:cNvSpPr txBox="1"/>
          <p:nvPr/>
        </p:nvSpPr>
        <p:spPr>
          <a:xfrm>
            <a:off x="89425" y="1824875"/>
            <a:ext cx="3276000" cy="62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100">
                <a:solidFill>
                  <a:srgbClr val="085630"/>
                </a:solidFill>
                <a:latin typeface="Roboto Medium"/>
                <a:ea typeface="Roboto Medium"/>
                <a:cs typeface="Roboto Medium"/>
                <a:sym typeface="Roboto Medium"/>
              </a:rPr>
              <a:t>Facilitadores </a:t>
            </a:r>
            <a:endParaRPr sz="4100">
              <a:solidFill>
                <a:srgbClr val="08563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01" name="Google Shape;301;p17"/>
          <p:cNvSpPr txBox="1"/>
          <p:nvPr/>
        </p:nvSpPr>
        <p:spPr>
          <a:xfrm>
            <a:off x="5137600" y="1774688"/>
            <a:ext cx="3574500" cy="62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900">
                <a:solidFill>
                  <a:srgbClr val="801F17"/>
                </a:solidFill>
              </a:rPr>
              <a:t>Dificultades</a:t>
            </a:r>
            <a:endParaRPr sz="5000">
              <a:solidFill>
                <a:srgbClr val="801F17"/>
              </a:solidFill>
            </a:endParaRPr>
          </a:p>
        </p:txBody>
      </p:sp>
      <p:grpSp>
        <p:nvGrpSpPr>
          <p:cNvPr id="302" name="Google Shape;302;p17"/>
          <p:cNvGrpSpPr/>
          <p:nvPr/>
        </p:nvGrpSpPr>
        <p:grpSpPr>
          <a:xfrm>
            <a:off x="591035" y="1776314"/>
            <a:ext cx="5221800" cy="731700"/>
            <a:chOff x="296560" y="1931739"/>
            <a:chExt cx="5221800" cy="731700"/>
          </a:xfrm>
        </p:grpSpPr>
        <p:sp>
          <p:nvSpPr>
            <p:cNvPr id="303" name="Google Shape;303;p17"/>
            <p:cNvSpPr/>
            <p:nvPr/>
          </p:nvSpPr>
          <p:spPr>
            <a:xfrm>
              <a:off x="296560" y="1931739"/>
              <a:ext cx="5221800" cy="731700"/>
            </a:xfrm>
            <a:prstGeom prst="rect">
              <a:avLst/>
            </a:prstGeom>
            <a:solidFill>
              <a:srgbClr val="801F1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17"/>
            <p:cNvSpPr txBox="1"/>
            <p:nvPr/>
          </p:nvSpPr>
          <p:spPr>
            <a:xfrm>
              <a:off x="421164" y="2016015"/>
              <a:ext cx="4765800" cy="57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500">
                  <a:solidFill>
                    <a:srgbClr val="FFFFFF"/>
                  </a:solidFill>
                </a:rPr>
                <a:t>Poca experiencia en un proyecto real.</a:t>
              </a:r>
              <a:endParaRPr sz="1500">
                <a:solidFill>
                  <a:srgbClr val="FFFFFF"/>
                </a:solidFill>
              </a:endParaRPr>
            </a:p>
          </p:txBody>
        </p:sp>
      </p:grpSp>
      <p:grpSp>
        <p:nvGrpSpPr>
          <p:cNvPr id="305" name="Google Shape;305;p17"/>
          <p:cNvGrpSpPr/>
          <p:nvPr/>
        </p:nvGrpSpPr>
        <p:grpSpPr>
          <a:xfrm>
            <a:off x="591037" y="2660675"/>
            <a:ext cx="4860300" cy="731700"/>
            <a:chOff x="2789787" y="2207525"/>
            <a:chExt cx="4860300" cy="731700"/>
          </a:xfrm>
        </p:grpSpPr>
        <p:sp>
          <p:nvSpPr>
            <p:cNvPr id="306" name="Google Shape;306;p17"/>
            <p:cNvSpPr/>
            <p:nvPr/>
          </p:nvSpPr>
          <p:spPr>
            <a:xfrm>
              <a:off x="2789787" y="2207525"/>
              <a:ext cx="4860300" cy="731700"/>
            </a:xfrm>
            <a:prstGeom prst="rect">
              <a:avLst/>
            </a:prstGeom>
            <a:solidFill>
              <a:srgbClr val="A7291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17"/>
            <p:cNvSpPr txBox="1"/>
            <p:nvPr/>
          </p:nvSpPr>
          <p:spPr>
            <a:xfrm>
              <a:off x="2914387" y="2414096"/>
              <a:ext cx="4373100" cy="33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500">
                  <a:solidFill>
                    <a:srgbClr val="FFFFFF"/>
                  </a:solidFill>
                </a:rPr>
                <a:t>Conflictos de horario con el cliente.</a:t>
              </a:r>
              <a:endParaRPr sz="1500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8"/>
          <p:cNvSpPr txBox="1"/>
          <p:nvPr>
            <p:ph type="title"/>
          </p:nvPr>
        </p:nvSpPr>
        <p:spPr>
          <a:xfrm>
            <a:off x="819150" y="3744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Evidencias </a:t>
            </a:r>
            <a:endParaRPr/>
          </a:p>
        </p:txBody>
      </p:sp>
      <p:sp>
        <p:nvSpPr>
          <p:cNvPr id="313" name="Google Shape;313;p18"/>
          <p:cNvSpPr/>
          <p:nvPr/>
        </p:nvSpPr>
        <p:spPr>
          <a:xfrm>
            <a:off x="502275" y="1072125"/>
            <a:ext cx="2454000" cy="8049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latin typeface="Calibri"/>
                <a:ea typeface="Calibri"/>
                <a:cs typeface="Calibri"/>
                <a:sym typeface="Calibri"/>
              </a:rPr>
              <a:t>Sprint 1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18"/>
          <p:cNvSpPr/>
          <p:nvPr/>
        </p:nvSpPr>
        <p:spPr>
          <a:xfrm>
            <a:off x="502275" y="2070363"/>
            <a:ext cx="2454000" cy="8049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1500"/>
              <a:t>PB5</a:t>
            </a:r>
            <a:r>
              <a:rPr lang="es" sz="1500"/>
              <a:t> Escaneo de códigos QR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18"/>
          <p:cNvSpPr/>
          <p:nvPr/>
        </p:nvSpPr>
        <p:spPr>
          <a:xfrm>
            <a:off x="502413" y="2070375"/>
            <a:ext cx="2454000" cy="8049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1500"/>
              <a:t>PB1</a:t>
            </a:r>
            <a:r>
              <a:rPr lang="es" sz="1500"/>
              <a:t> Sistema de registro de datos personales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18"/>
          <p:cNvSpPr/>
          <p:nvPr/>
        </p:nvSpPr>
        <p:spPr>
          <a:xfrm>
            <a:off x="502425" y="2070363"/>
            <a:ext cx="2454000" cy="8049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1500"/>
              <a:t>PB6</a:t>
            </a:r>
            <a:r>
              <a:rPr lang="es" sz="1500"/>
              <a:t> Gestión de roles de usuarios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18"/>
          <p:cNvSpPr/>
          <p:nvPr/>
        </p:nvSpPr>
        <p:spPr>
          <a:xfrm>
            <a:off x="501700" y="2976375"/>
            <a:ext cx="2454000" cy="18159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s" sz="1100"/>
              <a:t>Integrar funcionalidad de escaneo de códigos QR.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" sz="1100"/>
              <a:t>Conectar el escaneo con Firestore.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" sz="1100"/>
              <a:t>Implementar manejo de errores de escaneo.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" sz="1100"/>
              <a:t>Pruebas de escaneo.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18"/>
          <p:cNvSpPr/>
          <p:nvPr/>
        </p:nvSpPr>
        <p:spPr>
          <a:xfrm>
            <a:off x="502125" y="2976375"/>
            <a:ext cx="2454000" cy="18159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000"/>
              <a:buChar char="●"/>
            </a:pPr>
            <a:r>
              <a:rPr lang="es" sz="1000"/>
              <a:t>Diseñar el formulario de registro.</a:t>
            </a:r>
            <a:endParaRPr sz="1000"/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 sz="1000"/>
              <a:t>Configurar validaciones para los campos (longitud mínima de contraseña, formato correcto de RUT).</a:t>
            </a:r>
            <a:endParaRPr sz="1000"/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 sz="1000"/>
              <a:t>Conectar el formulario a Firestore.</a:t>
            </a:r>
            <a:endParaRPr sz="1000"/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 sz="1000"/>
              <a:t>Realizar pruebas de validación de datos.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18"/>
          <p:cNvSpPr/>
          <p:nvPr/>
        </p:nvSpPr>
        <p:spPr>
          <a:xfrm>
            <a:off x="502425" y="2976375"/>
            <a:ext cx="2454000" cy="18159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857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900"/>
              <a:buChar char="●"/>
            </a:pPr>
            <a:r>
              <a:rPr lang="es" sz="900"/>
              <a:t>Definir la colección de usuarios en Firestore.</a:t>
            </a:r>
            <a:endParaRPr sz="900"/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s" sz="900"/>
              <a:t>Añadir subcolecciones para roles.</a:t>
            </a:r>
            <a:endParaRPr sz="900"/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s" sz="900"/>
              <a:t>Probar la creación de usuarios con roles.</a:t>
            </a:r>
            <a:endParaRPr sz="900"/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s" sz="900"/>
              <a:t>Asignar roles dentro de Firestore.</a:t>
            </a:r>
            <a:endParaRPr sz="900"/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s" sz="900"/>
              <a:t>Implementar controles de acceso según rol.</a:t>
            </a:r>
            <a:endParaRPr sz="900"/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s" sz="900"/>
              <a:t>Probar control de acceso.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0" name="Google Shape;3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3325" y="1329050"/>
            <a:ext cx="2971800" cy="135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39252" y="194275"/>
            <a:ext cx="4498425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59375" y="1877013"/>
            <a:ext cx="2724150" cy="126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84725" y="832259"/>
            <a:ext cx="4498425" cy="37607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59975" y="1962738"/>
            <a:ext cx="3238500" cy="109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095000" y="467538"/>
            <a:ext cx="5584699" cy="459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025200" y="1227988"/>
            <a:ext cx="3724275" cy="277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1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123844" y="194275"/>
            <a:ext cx="572923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1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094997" y="256525"/>
            <a:ext cx="627095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18"/>
          <p:cNvSpPr/>
          <p:nvPr/>
        </p:nvSpPr>
        <p:spPr>
          <a:xfrm>
            <a:off x="502125" y="1072125"/>
            <a:ext cx="2454000" cy="8049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latin typeface="Calibri"/>
                <a:ea typeface="Calibri"/>
                <a:cs typeface="Calibri"/>
                <a:sym typeface="Calibri"/>
              </a:rPr>
              <a:t>Sprint 2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18"/>
          <p:cNvSpPr/>
          <p:nvPr/>
        </p:nvSpPr>
        <p:spPr>
          <a:xfrm>
            <a:off x="502275" y="2067150"/>
            <a:ext cx="2454000" cy="8049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1500"/>
              <a:t>PB2</a:t>
            </a:r>
            <a:r>
              <a:rPr lang="es" sz="1500"/>
              <a:t>  Sistema de login y gestión de contraseñas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18"/>
          <p:cNvSpPr/>
          <p:nvPr/>
        </p:nvSpPr>
        <p:spPr>
          <a:xfrm>
            <a:off x="502563" y="2067150"/>
            <a:ext cx="2454000" cy="8049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1500"/>
              <a:t>PB4 </a:t>
            </a:r>
            <a:r>
              <a:rPr lang="es" sz="1500"/>
              <a:t>Registro de egresos de personas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18"/>
          <p:cNvSpPr/>
          <p:nvPr/>
        </p:nvSpPr>
        <p:spPr>
          <a:xfrm>
            <a:off x="502550" y="2067150"/>
            <a:ext cx="2454000" cy="8049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1500"/>
              <a:t>PB3  </a:t>
            </a:r>
            <a:r>
              <a:rPr lang="es" sz="1500"/>
              <a:t>Registro de ingresos de personas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18"/>
          <p:cNvSpPr/>
          <p:nvPr/>
        </p:nvSpPr>
        <p:spPr>
          <a:xfrm>
            <a:off x="501675" y="2973175"/>
            <a:ext cx="2454000" cy="18159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s" sz="1100"/>
              <a:t>Diseñar la pantalla de login (run  y contraseña).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" sz="1100"/>
              <a:t>Conectar la pantalla de login a Firestore.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" sz="1100"/>
              <a:t>Implementar recuperación de contraseñas.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" sz="1100"/>
              <a:t>Pruebas de recuperación.</a:t>
            </a:r>
            <a:endParaRPr sz="1100"/>
          </a:p>
        </p:txBody>
      </p:sp>
      <p:sp>
        <p:nvSpPr>
          <p:cNvPr id="334" name="Google Shape;334;p18"/>
          <p:cNvSpPr/>
          <p:nvPr/>
        </p:nvSpPr>
        <p:spPr>
          <a:xfrm>
            <a:off x="502263" y="2973150"/>
            <a:ext cx="2454000" cy="18159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s" sz="1100"/>
              <a:t>Crear la lógica para registrar la hora de salida.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" sz="1100"/>
              <a:t>Validar que no se registre una salida sin una entrada.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" sz="1100"/>
              <a:t>Probar el registro de egresos.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335" name="Google Shape;335;p18"/>
          <p:cNvSpPr/>
          <p:nvPr/>
        </p:nvSpPr>
        <p:spPr>
          <a:xfrm>
            <a:off x="502600" y="2973175"/>
            <a:ext cx="2454000" cy="18159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s" sz="1100"/>
              <a:t>Crear la lógica para registrar hora de ingreso.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" sz="1100"/>
              <a:t>Validar que no se registren dos ingresos consecutivos.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" sz="1100"/>
              <a:t>Probar el registro de ingresos.</a:t>
            </a:r>
            <a:endParaRPr sz="11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900"/>
              <a:t>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6" name="Google Shape;336;p18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364262" y="456949"/>
            <a:ext cx="3168051" cy="451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18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3123850" y="756573"/>
            <a:ext cx="5963676" cy="391210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18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3292900" y="657838"/>
            <a:ext cx="5729392" cy="391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18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3226938" y="756573"/>
            <a:ext cx="5861325" cy="384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18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3057688" y="684813"/>
            <a:ext cx="6096000" cy="416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9"/>
          <p:cNvSpPr txBox="1"/>
          <p:nvPr>
            <p:ph type="title"/>
          </p:nvPr>
        </p:nvSpPr>
        <p:spPr>
          <a:xfrm>
            <a:off x="819150" y="3253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Próximos</a:t>
            </a:r>
            <a:r>
              <a:rPr lang="es"/>
              <a:t> pasos </a:t>
            </a:r>
            <a:endParaRPr/>
          </a:p>
        </p:txBody>
      </p:sp>
      <p:sp>
        <p:nvSpPr>
          <p:cNvPr id="346" name="Google Shape;346;p19"/>
          <p:cNvSpPr/>
          <p:nvPr/>
        </p:nvSpPr>
        <p:spPr>
          <a:xfrm>
            <a:off x="1620625" y="1417800"/>
            <a:ext cx="1616100" cy="3129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FASE 1</a:t>
            </a:r>
            <a:endParaRPr b="1"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7" name="Google Shape;347;p19"/>
          <p:cNvSpPr/>
          <p:nvPr/>
        </p:nvSpPr>
        <p:spPr>
          <a:xfrm>
            <a:off x="3236823" y="1417800"/>
            <a:ext cx="4443600" cy="3129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FASE 2</a:t>
            </a:r>
            <a:endParaRPr b="1"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48" name="Google Shape;348;p19"/>
          <p:cNvGrpSpPr/>
          <p:nvPr/>
        </p:nvGrpSpPr>
        <p:grpSpPr>
          <a:xfrm>
            <a:off x="1620790" y="2043073"/>
            <a:ext cx="7273648" cy="2353297"/>
            <a:chOff x="1864197" y="2032350"/>
            <a:chExt cx="7174638" cy="2313050"/>
          </a:xfrm>
        </p:grpSpPr>
        <p:grpSp>
          <p:nvGrpSpPr>
            <p:cNvPr id="349" name="Google Shape;349;p19"/>
            <p:cNvGrpSpPr/>
            <p:nvPr/>
          </p:nvGrpSpPr>
          <p:grpSpPr>
            <a:xfrm>
              <a:off x="1864197" y="2032350"/>
              <a:ext cx="7174638" cy="2313050"/>
              <a:chOff x="1864197" y="2032350"/>
              <a:chExt cx="7174638" cy="2313050"/>
            </a:xfrm>
          </p:grpSpPr>
          <p:sp>
            <p:nvSpPr>
              <p:cNvPr id="350" name="Google Shape;350;p19"/>
              <p:cNvSpPr/>
              <p:nvPr/>
            </p:nvSpPr>
            <p:spPr>
              <a:xfrm>
                <a:off x="3457200" y="3882500"/>
                <a:ext cx="1593000" cy="462900"/>
              </a:xfrm>
              <a:prstGeom prst="rect">
                <a:avLst/>
              </a:prstGeom>
              <a:solidFill>
                <a:srgbClr val="EDEDED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" name="Google Shape;351;p19"/>
              <p:cNvSpPr/>
              <p:nvPr/>
            </p:nvSpPr>
            <p:spPr>
              <a:xfrm>
                <a:off x="5053726" y="3419988"/>
                <a:ext cx="1593000" cy="462900"/>
              </a:xfrm>
              <a:prstGeom prst="rect">
                <a:avLst/>
              </a:prstGeom>
              <a:solidFill>
                <a:srgbClr val="EDEDED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" name="Google Shape;352;p19"/>
              <p:cNvSpPr/>
              <p:nvPr/>
            </p:nvSpPr>
            <p:spPr>
              <a:xfrm>
                <a:off x="5053726" y="3882497"/>
                <a:ext cx="1593000" cy="462900"/>
              </a:xfrm>
              <a:prstGeom prst="rect">
                <a:avLst/>
              </a:prstGeom>
              <a:solidFill>
                <a:srgbClr val="EDEDED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" name="Google Shape;353;p19"/>
              <p:cNvSpPr/>
              <p:nvPr/>
            </p:nvSpPr>
            <p:spPr>
              <a:xfrm>
                <a:off x="1864197" y="3882497"/>
                <a:ext cx="1593000" cy="462900"/>
              </a:xfrm>
              <a:prstGeom prst="rect">
                <a:avLst/>
              </a:prstGeom>
              <a:solidFill>
                <a:srgbClr val="EDEDED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" name="Google Shape;354;p19"/>
              <p:cNvSpPr/>
              <p:nvPr/>
            </p:nvSpPr>
            <p:spPr>
              <a:xfrm>
                <a:off x="3457200" y="3419991"/>
                <a:ext cx="1593000" cy="462900"/>
              </a:xfrm>
              <a:prstGeom prst="rect">
                <a:avLst/>
              </a:prstGeom>
              <a:solidFill>
                <a:srgbClr val="EDEDED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" name="Google Shape;355;p19"/>
              <p:cNvSpPr/>
              <p:nvPr/>
            </p:nvSpPr>
            <p:spPr>
              <a:xfrm>
                <a:off x="1865197" y="2032350"/>
                <a:ext cx="1593000" cy="462900"/>
              </a:xfrm>
              <a:prstGeom prst="rect">
                <a:avLst/>
              </a:prstGeom>
              <a:solidFill>
                <a:srgbClr val="EDEDED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" name="Google Shape;356;p19"/>
              <p:cNvSpPr/>
              <p:nvPr/>
            </p:nvSpPr>
            <p:spPr>
              <a:xfrm>
                <a:off x="1864197" y="2495125"/>
                <a:ext cx="1581000" cy="462900"/>
              </a:xfrm>
              <a:prstGeom prst="rect">
                <a:avLst/>
              </a:prstGeom>
              <a:solidFill>
                <a:srgbClr val="EDEDED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" name="Google Shape;357;p19"/>
              <p:cNvSpPr/>
              <p:nvPr/>
            </p:nvSpPr>
            <p:spPr>
              <a:xfrm>
                <a:off x="1864197" y="2957650"/>
                <a:ext cx="1581000" cy="462900"/>
              </a:xfrm>
              <a:prstGeom prst="rect">
                <a:avLst/>
              </a:prstGeom>
              <a:solidFill>
                <a:srgbClr val="EDEDED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"/>
                  <a:t>   </a:t>
                </a:r>
                <a:endParaRPr/>
              </a:p>
            </p:txBody>
          </p:sp>
          <p:sp>
            <p:nvSpPr>
              <p:cNvPr id="358" name="Google Shape;358;p19"/>
              <p:cNvSpPr/>
              <p:nvPr/>
            </p:nvSpPr>
            <p:spPr>
              <a:xfrm>
                <a:off x="3457200" y="2495107"/>
                <a:ext cx="1593000" cy="462900"/>
              </a:xfrm>
              <a:prstGeom prst="rect">
                <a:avLst/>
              </a:prstGeom>
              <a:solidFill>
                <a:srgbClr val="EDEDED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" name="Google Shape;359;p19"/>
              <p:cNvSpPr/>
              <p:nvPr/>
            </p:nvSpPr>
            <p:spPr>
              <a:xfrm>
                <a:off x="3457200" y="2957633"/>
                <a:ext cx="1593000" cy="462900"/>
              </a:xfrm>
              <a:prstGeom prst="rect">
                <a:avLst/>
              </a:prstGeom>
              <a:solidFill>
                <a:srgbClr val="EDEDED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" name="Google Shape;360;p19"/>
              <p:cNvSpPr/>
              <p:nvPr/>
            </p:nvSpPr>
            <p:spPr>
              <a:xfrm>
                <a:off x="5053726" y="2495106"/>
                <a:ext cx="1593000" cy="462900"/>
              </a:xfrm>
              <a:prstGeom prst="rect">
                <a:avLst/>
              </a:prstGeom>
              <a:solidFill>
                <a:srgbClr val="EDEDED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" name="Google Shape;361;p19"/>
              <p:cNvSpPr/>
              <p:nvPr/>
            </p:nvSpPr>
            <p:spPr>
              <a:xfrm>
                <a:off x="5053726" y="2957632"/>
                <a:ext cx="1593000" cy="462900"/>
              </a:xfrm>
              <a:prstGeom prst="rect">
                <a:avLst/>
              </a:prstGeom>
              <a:solidFill>
                <a:srgbClr val="EDEDED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" name="Google Shape;362;p19"/>
              <p:cNvSpPr/>
              <p:nvPr/>
            </p:nvSpPr>
            <p:spPr>
              <a:xfrm>
                <a:off x="6647601" y="2495106"/>
                <a:ext cx="1593000" cy="462900"/>
              </a:xfrm>
              <a:prstGeom prst="rect">
                <a:avLst/>
              </a:prstGeom>
              <a:solidFill>
                <a:srgbClr val="EDEDED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" name="Google Shape;363;p19"/>
              <p:cNvSpPr/>
              <p:nvPr/>
            </p:nvSpPr>
            <p:spPr>
              <a:xfrm>
                <a:off x="6647601" y="2957632"/>
                <a:ext cx="1593000" cy="462900"/>
              </a:xfrm>
              <a:prstGeom prst="rect">
                <a:avLst/>
              </a:prstGeom>
              <a:solidFill>
                <a:srgbClr val="EDEDED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" name="Google Shape;364;p19"/>
              <p:cNvSpPr/>
              <p:nvPr/>
            </p:nvSpPr>
            <p:spPr>
              <a:xfrm>
                <a:off x="6647601" y="2032750"/>
                <a:ext cx="1593000" cy="462900"/>
              </a:xfrm>
              <a:prstGeom prst="rect">
                <a:avLst/>
              </a:prstGeom>
              <a:solidFill>
                <a:srgbClr val="EDEDED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" name="Google Shape;365;p19"/>
              <p:cNvSpPr/>
              <p:nvPr/>
            </p:nvSpPr>
            <p:spPr>
              <a:xfrm>
                <a:off x="6647601" y="3419988"/>
                <a:ext cx="1593000" cy="462900"/>
              </a:xfrm>
              <a:prstGeom prst="rect">
                <a:avLst/>
              </a:prstGeom>
              <a:solidFill>
                <a:srgbClr val="EDEDED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" name="Google Shape;366;p19"/>
              <p:cNvSpPr/>
              <p:nvPr/>
            </p:nvSpPr>
            <p:spPr>
              <a:xfrm>
                <a:off x="3457200" y="2032750"/>
                <a:ext cx="1593000" cy="462900"/>
              </a:xfrm>
              <a:prstGeom prst="rect">
                <a:avLst/>
              </a:prstGeom>
              <a:solidFill>
                <a:srgbClr val="EDEDED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" name="Google Shape;367;p19"/>
              <p:cNvSpPr/>
              <p:nvPr/>
            </p:nvSpPr>
            <p:spPr>
              <a:xfrm>
                <a:off x="6647601" y="3882497"/>
                <a:ext cx="1593000" cy="462900"/>
              </a:xfrm>
              <a:prstGeom prst="rect">
                <a:avLst/>
              </a:prstGeom>
              <a:solidFill>
                <a:srgbClr val="EDEDED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" name="Google Shape;368;p19"/>
              <p:cNvSpPr/>
              <p:nvPr/>
            </p:nvSpPr>
            <p:spPr>
              <a:xfrm>
                <a:off x="8255235" y="3882497"/>
                <a:ext cx="783600" cy="462900"/>
              </a:xfrm>
              <a:prstGeom prst="rect">
                <a:avLst/>
              </a:prstGeom>
              <a:solidFill>
                <a:srgbClr val="EDEDED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" name="Google Shape;369;p19"/>
              <p:cNvSpPr/>
              <p:nvPr/>
            </p:nvSpPr>
            <p:spPr>
              <a:xfrm>
                <a:off x="8255235" y="2032750"/>
                <a:ext cx="783600" cy="462900"/>
              </a:xfrm>
              <a:prstGeom prst="rect">
                <a:avLst/>
              </a:prstGeom>
              <a:solidFill>
                <a:srgbClr val="EDEDED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" name="Google Shape;370;p19"/>
              <p:cNvSpPr/>
              <p:nvPr/>
            </p:nvSpPr>
            <p:spPr>
              <a:xfrm>
                <a:off x="8255235" y="2495106"/>
                <a:ext cx="783600" cy="462900"/>
              </a:xfrm>
              <a:prstGeom prst="rect">
                <a:avLst/>
              </a:prstGeom>
              <a:solidFill>
                <a:srgbClr val="EDEDED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" name="Google Shape;371;p19"/>
              <p:cNvSpPr/>
              <p:nvPr/>
            </p:nvSpPr>
            <p:spPr>
              <a:xfrm>
                <a:off x="8255235" y="2957632"/>
                <a:ext cx="783600" cy="462900"/>
              </a:xfrm>
              <a:prstGeom prst="rect">
                <a:avLst/>
              </a:prstGeom>
              <a:solidFill>
                <a:srgbClr val="EDEDED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" name="Google Shape;372;p19"/>
              <p:cNvSpPr/>
              <p:nvPr/>
            </p:nvSpPr>
            <p:spPr>
              <a:xfrm>
                <a:off x="8255235" y="3419988"/>
                <a:ext cx="783600" cy="462900"/>
              </a:xfrm>
              <a:prstGeom prst="rect">
                <a:avLst/>
              </a:prstGeom>
              <a:solidFill>
                <a:srgbClr val="EDEDED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73" name="Google Shape;373;p19"/>
            <p:cNvSpPr/>
            <p:nvPr/>
          </p:nvSpPr>
          <p:spPr>
            <a:xfrm>
              <a:off x="1865197" y="3419588"/>
              <a:ext cx="1593000" cy="462900"/>
            </a:xfrm>
            <a:prstGeom prst="rect">
              <a:avLst/>
            </a:prstGeom>
            <a:solidFill>
              <a:srgbClr val="EDEDED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19"/>
            <p:cNvSpPr/>
            <p:nvPr/>
          </p:nvSpPr>
          <p:spPr>
            <a:xfrm>
              <a:off x="5053726" y="2032750"/>
              <a:ext cx="1593000" cy="462900"/>
            </a:xfrm>
            <a:prstGeom prst="rect">
              <a:avLst/>
            </a:prstGeom>
            <a:solidFill>
              <a:srgbClr val="EDEDED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5" name="Google Shape;375;p19"/>
          <p:cNvSpPr/>
          <p:nvPr/>
        </p:nvSpPr>
        <p:spPr>
          <a:xfrm flipH="1" rot="5400000">
            <a:off x="5623691" y="1247787"/>
            <a:ext cx="127200" cy="3955800"/>
          </a:xfrm>
          <a:prstGeom prst="round2SameRect">
            <a:avLst>
              <a:gd fmla="val 50000" name="adj1"/>
              <a:gd fmla="val 50000" name="adj2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6" name="Google Shape;376;p19"/>
          <p:cNvGrpSpPr/>
          <p:nvPr/>
        </p:nvGrpSpPr>
        <p:grpSpPr>
          <a:xfrm>
            <a:off x="246487" y="1417803"/>
            <a:ext cx="1374131" cy="2978531"/>
            <a:chOff x="325025" y="1417800"/>
            <a:chExt cx="1634508" cy="2978531"/>
          </a:xfrm>
        </p:grpSpPr>
        <p:sp>
          <p:nvSpPr>
            <p:cNvPr id="377" name="Google Shape;377;p19"/>
            <p:cNvSpPr/>
            <p:nvPr/>
          </p:nvSpPr>
          <p:spPr>
            <a:xfrm>
              <a:off x="326333" y="2513846"/>
              <a:ext cx="1633200" cy="471000"/>
            </a:xfrm>
            <a:prstGeom prst="rect">
              <a:avLst/>
            </a:prstGeom>
            <a:solidFill>
              <a:srgbClr val="2F2F2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300">
                  <a:solidFill>
                    <a:srgbClr val="FFFFFF"/>
                  </a:solidFill>
                </a:rPr>
                <a:t>Planificación y Estimación</a:t>
              </a:r>
              <a:endParaRPr b="1" sz="1300">
                <a:solidFill>
                  <a:srgbClr val="FFFFFF"/>
                </a:solidFill>
              </a:endParaRPr>
            </a:p>
          </p:txBody>
        </p:sp>
        <p:sp>
          <p:nvSpPr>
            <p:cNvPr id="378" name="Google Shape;378;p19"/>
            <p:cNvSpPr/>
            <p:nvPr/>
          </p:nvSpPr>
          <p:spPr>
            <a:xfrm>
              <a:off x="326333" y="2984404"/>
              <a:ext cx="1633200" cy="471000"/>
            </a:xfrm>
            <a:prstGeom prst="rect">
              <a:avLst/>
            </a:prstGeom>
            <a:solidFill>
              <a:srgbClr val="3D3D3D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300">
                  <a:solidFill>
                    <a:srgbClr val="FFFFFF"/>
                  </a:solidFill>
                </a:rPr>
                <a:t>Implementación</a:t>
              </a:r>
              <a:endParaRPr b="1" sz="1300">
                <a:solidFill>
                  <a:srgbClr val="FFFFFF"/>
                </a:solidFill>
              </a:endParaRPr>
            </a:p>
          </p:txBody>
        </p:sp>
        <p:sp>
          <p:nvSpPr>
            <p:cNvPr id="379" name="Google Shape;379;p19"/>
            <p:cNvSpPr/>
            <p:nvPr/>
          </p:nvSpPr>
          <p:spPr>
            <a:xfrm>
              <a:off x="326333" y="3454790"/>
              <a:ext cx="1633200" cy="471000"/>
            </a:xfrm>
            <a:prstGeom prst="rect">
              <a:avLst/>
            </a:prstGeom>
            <a:solidFill>
              <a:srgbClr val="41414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300">
                  <a:solidFill>
                    <a:srgbClr val="FFFFFF"/>
                  </a:solidFill>
                </a:rPr>
                <a:t>Revisión y retrospectiva</a:t>
              </a:r>
              <a:endParaRPr b="1" sz="1300">
                <a:solidFill>
                  <a:srgbClr val="FFFFFF"/>
                </a:solidFill>
              </a:endParaRPr>
            </a:p>
          </p:txBody>
        </p:sp>
        <p:sp>
          <p:nvSpPr>
            <p:cNvPr id="380" name="Google Shape;380;p19"/>
            <p:cNvSpPr/>
            <p:nvPr/>
          </p:nvSpPr>
          <p:spPr>
            <a:xfrm>
              <a:off x="326333" y="3925331"/>
              <a:ext cx="1633200" cy="471000"/>
            </a:xfrm>
            <a:prstGeom prst="rect">
              <a:avLst/>
            </a:prstGeom>
            <a:solidFill>
              <a:srgbClr val="41414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300">
                  <a:solidFill>
                    <a:srgbClr val="FFFFFF"/>
                  </a:solidFill>
                </a:rPr>
                <a:t>Lanzamiento</a:t>
              </a:r>
              <a:endParaRPr b="1" sz="1300">
                <a:solidFill>
                  <a:srgbClr val="FFFFFF"/>
                </a:solidFill>
              </a:endParaRPr>
            </a:p>
          </p:txBody>
        </p:sp>
        <p:sp>
          <p:nvSpPr>
            <p:cNvPr id="381" name="Google Shape;381;p19"/>
            <p:cNvSpPr/>
            <p:nvPr/>
          </p:nvSpPr>
          <p:spPr>
            <a:xfrm>
              <a:off x="325025" y="1417800"/>
              <a:ext cx="1633200" cy="1096500"/>
            </a:xfrm>
            <a:prstGeom prst="rect">
              <a:avLst/>
            </a:prstGeom>
            <a:solidFill>
              <a:srgbClr val="2F2F2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300">
                  <a:solidFill>
                    <a:srgbClr val="FFFFFF"/>
                  </a:solidFill>
                </a:rPr>
                <a:t>Inicio de  Proyecto</a:t>
              </a:r>
              <a:endParaRPr sz="1300">
                <a:solidFill>
                  <a:srgbClr val="FFFF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rgbClr val="FFFFFF"/>
                </a:solidFill>
              </a:endParaRPr>
            </a:p>
          </p:txBody>
        </p:sp>
      </p:grpSp>
      <p:grpSp>
        <p:nvGrpSpPr>
          <p:cNvPr id="382" name="Google Shape;382;p19"/>
          <p:cNvGrpSpPr/>
          <p:nvPr/>
        </p:nvGrpSpPr>
        <p:grpSpPr>
          <a:xfrm>
            <a:off x="1622666" y="2206097"/>
            <a:ext cx="1615713" cy="156256"/>
            <a:chOff x="1866200" y="2192900"/>
            <a:chExt cx="1246500" cy="174900"/>
          </a:xfrm>
        </p:grpSpPr>
        <p:sp>
          <p:nvSpPr>
            <p:cNvPr id="383" name="Google Shape;383;p19"/>
            <p:cNvSpPr/>
            <p:nvPr/>
          </p:nvSpPr>
          <p:spPr>
            <a:xfrm flipH="1" rot="5400000">
              <a:off x="2549621" y="1804725"/>
              <a:ext cx="155100" cy="931800"/>
            </a:xfrm>
            <a:prstGeom prst="round2SameRect">
              <a:avLst>
                <a:gd fmla="val 50000" name="adj1"/>
                <a:gd fmla="val 50000" name="adj2"/>
              </a:avLst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19"/>
            <p:cNvSpPr/>
            <p:nvPr/>
          </p:nvSpPr>
          <p:spPr>
            <a:xfrm flipH="1" rot="5400000">
              <a:off x="2402000" y="1657100"/>
              <a:ext cx="174900" cy="1246500"/>
            </a:xfrm>
            <a:prstGeom prst="round2SameRect">
              <a:avLst>
                <a:gd fmla="val 50000" name="adj1"/>
                <a:gd fmla="val 50000" name="adj2"/>
              </a:avLst>
            </a:prstGeom>
            <a:solidFill>
              <a:srgbClr val="2F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5" name="Google Shape;385;p19"/>
          <p:cNvSpPr txBox="1"/>
          <p:nvPr/>
        </p:nvSpPr>
        <p:spPr>
          <a:xfrm>
            <a:off x="8353253" y="4428825"/>
            <a:ext cx="534000" cy="9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">
                <a:solidFill>
                  <a:srgbClr val="505050"/>
                </a:solidFill>
                <a:latin typeface="Roboto"/>
                <a:ea typeface="Roboto"/>
                <a:cs typeface="Roboto"/>
                <a:sym typeface="Roboto"/>
              </a:rPr>
              <a:t>LOREM</a:t>
            </a:r>
            <a:endParaRPr>
              <a:solidFill>
                <a:srgbClr val="505050"/>
              </a:solidFill>
            </a:endParaRPr>
          </a:p>
        </p:txBody>
      </p:sp>
      <p:sp>
        <p:nvSpPr>
          <p:cNvPr id="386" name="Google Shape;386;p19"/>
          <p:cNvSpPr/>
          <p:nvPr/>
        </p:nvSpPr>
        <p:spPr>
          <a:xfrm>
            <a:off x="8350683" y="4445207"/>
            <a:ext cx="67200" cy="58500"/>
          </a:xfrm>
          <a:prstGeom prst="triangle">
            <a:avLst>
              <a:gd fmla="val 50000" name="adj"/>
            </a:avLst>
          </a:prstGeom>
          <a:solidFill>
            <a:srgbClr val="5050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19"/>
          <p:cNvSpPr/>
          <p:nvPr/>
        </p:nvSpPr>
        <p:spPr>
          <a:xfrm>
            <a:off x="7682300" y="1417800"/>
            <a:ext cx="1211700" cy="3129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FASE 3</a:t>
            </a:r>
            <a:endParaRPr b="1"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88" name="Google Shape;388;p19"/>
          <p:cNvGrpSpPr/>
          <p:nvPr/>
        </p:nvGrpSpPr>
        <p:grpSpPr>
          <a:xfrm>
            <a:off x="1620637" y="1730697"/>
            <a:ext cx="7273283" cy="313263"/>
            <a:chOff x="1864891" y="1725278"/>
            <a:chExt cx="7174278" cy="307875"/>
          </a:xfrm>
        </p:grpSpPr>
        <p:sp>
          <p:nvSpPr>
            <p:cNvPr id="389" name="Google Shape;389;p19"/>
            <p:cNvSpPr/>
            <p:nvPr/>
          </p:nvSpPr>
          <p:spPr>
            <a:xfrm>
              <a:off x="1864891" y="1725278"/>
              <a:ext cx="398100" cy="307500"/>
            </a:xfrm>
            <a:prstGeom prst="rect">
              <a:avLst/>
            </a:prstGeom>
            <a:solidFill>
              <a:srgbClr val="93C47D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5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90" name="Google Shape;390;p19"/>
            <p:cNvSpPr/>
            <p:nvPr/>
          </p:nvSpPr>
          <p:spPr>
            <a:xfrm>
              <a:off x="2263248" y="1725278"/>
              <a:ext cx="398100" cy="307500"/>
            </a:xfrm>
            <a:prstGeom prst="rect">
              <a:avLst/>
            </a:prstGeom>
            <a:solidFill>
              <a:srgbClr val="93C47D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5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2661605" y="1725278"/>
              <a:ext cx="398100" cy="307500"/>
            </a:xfrm>
            <a:prstGeom prst="rect">
              <a:avLst/>
            </a:prstGeom>
            <a:solidFill>
              <a:srgbClr val="93C47D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5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3060747" y="1725278"/>
              <a:ext cx="398100" cy="307500"/>
            </a:xfrm>
            <a:prstGeom prst="rect">
              <a:avLst/>
            </a:prstGeom>
            <a:solidFill>
              <a:srgbClr val="93C47D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5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93" name="Google Shape;393;p19"/>
            <p:cNvSpPr/>
            <p:nvPr/>
          </p:nvSpPr>
          <p:spPr>
            <a:xfrm>
              <a:off x="3459103" y="1725278"/>
              <a:ext cx="398100" cy="307500"/>
            </a:xfrm>
            <a:prstGeom prst="rect">
              <a:avLst/>
            </a:prstGeom>
            <a:solidFill>
              <a:srgbClr val="FFD966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5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94" name="Google Shape;394;p19"/>
            <p:cNvSpPr/>
            <p:nvPr/>
          </p:nvSpPr>
          <p:spPr>
            <a:xfrm>
              <a:off x="3857460" y="1725278"/>
              <a:ext cx="398100" cy="307500"/>
            </a:xfrm>
            <a:prstGeom prst="rect">
              <a:avLst/>
            </a:prstGeom>
            <a:solidFill>
              <a:srgbClr val="FFD966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5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6</a:t>
              </a:r>
              <a:endParaRPr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95" name="Google Shape;395;p19"/>
            <p:cNvSpPr/>
            <p:nvPr/>
          </p:nvSpPr>
          <p:spPr>
            <a:xfrm>
              <a:off x="4256823" y="1725278"/>
              <a:ext cx="398100" cy="307500"/>
            </a:xfrm>
            <a:prstGeom prst="rect">
              <a:avLst/>
            </a:prstGeom>
            <a:solidFill>
              <a:srgbClr val="FFD966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5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7</a:t>
              </a:r>
              <a:endParaRPr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4655180" y="1725653"/>
              <a:ext cx="398100" cy="307500"/>
            </a:xfrm>
            <a:prstGeom prst="rect">
              <a:avLst/>
            </a:prstGeom>
            <a:solidFill>
              <a:srgbClr val="FFD966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5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8</a:t>
              </a:r>
              <a:endParaRPr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97" name="Google Shape;397;p19"/>
            <p:cNvSpPr/>
            <p:nvPr/>
          </p:nvSpPr>
          <p:spPr>
            <a:xfrm>
              <a:off x="5053536" y="1725278"/>
              <a:ext cx="398100" cy="307500"/>
            </a:xfrm>
            <a:prstGeom prst="rect">
              <a:avLst/>
            </a:prstGeom>
            <a:solidFill>
              <a:srgbClr val="FFD966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5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9</a:t>
              </a:r>
              <a:endParaRPr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98" name="Google Shape;398;p19"/>
            <p:cNvSpPr/>
            <p:nvPr/>
          </p:nvSpPr>
          <p:spPr>
            <a:xfrm>
              <a:off x="5452207" y="1725653"/>
              <a:ext cx="398100" cy="307500"/>
            </a:xfrm>
            <a:prstGeom prst="rect">
              <a:avLst/>
            </a:prstGeom>
            <a:solidFill>
              <a:srgbClr val="FFD966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5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10</a:t>
              </a:r>
              <a:endParaRPr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99" name="Google Shape;399;p19"/>
            <p:cNvSpPr/>
            <p:nvPr/>
          </p:nvSpPr>
          <p:spPr>
            <a:xfrm>
              <a:off x="5850564" y="1725278"/>
              <a:ext cx="398100" cy="307500"/>
            </a:xfrm>
            <a:prstGeom prst="rect">
              <a:avLst/>
            </a:prstGeom>
            <a:solidFill>
              <a:srgbClr val="FFD966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5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11</a:t>
              </a:r>
              <a:endParaRPr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00" name="Google Shape;400;p19"/>
            <p:cNvSpPr/>
            <p:nvPr/>
          </p:nvSpPr>
          <p:spPr>
            <a:xfrm>
              <a:off x="6248920" y="1725278"/>
              <a:ext cx="398100" cy="307500"/>
            </a:xfrm>
            <a:prstGeom prst="rect">
              <a:avLst/>
            </a:prstGeom>
            <a:solidFill>
              <a:srgbClr val="FFD966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5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12</a:t>
              </a:r>
              <a:endParaRPr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01" name="Google Shape;401;p19"/>
            <p:cNvSpPr/>
            <p:nvPr/>
          </p:nvSpPr>
          <p:spPr>
            <a:xfrm>
              <a:off x="6648281" y="1725278"/>
              <a:ext cx="398100" cy="307500"/>
            </a:xfrm>
            <a:prstGeom prst="rect">
              <a:avLst/>
            </a:prstGeom>
            <a:solidFill>
              <a:srgbClr val="FFD966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5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13</a:t>
              </a:r>
              <a:endParaRPr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02" name="Google Shape;402;p19"/>
            <p:cNvSpPr/>
            <p:nvPr/>
          </p:nvSpPr>
          <p:spPr>
            <a:xfrm>
              <a:off x="7046638" y="1725278"/>
              <a:ext cx="398100" cy="307500"/>
            </a:xfrm>
            <a:prstGeom prst="rect">
              <a:avLst/>
            </a:prstGeom>
            <a:solidFill>
              <a:srgbClr val="FFD966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5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14</a:t>
              </a:r>
              <a:endParaRPr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03" name="Google Shape;403;p19"/>
            <p:cNvSpPr/>
            <p:nvPr/>
          </p:nvSpPr>
          <p:spPr>
            <a:xfrm>
              <a:off x="7444995" y="1725278"/>
              <a:ext cx="398100" cy="307500"/>
            </a:xfrm>
            <a:prstGeom prst="rect">
              <a:avLst/>
            </a:prstGeom>
            <a:solidFill>
              <a:srgbClr val="FFD966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5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15</a:t>
              </a:r>
              <a:endParaRPr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04" name="Google Shape;404;p19"/>
            <p:cNvSpPr/>
            <p:nvPr/>
          </p:nvSpPr>
          <p:spPr>
            <a:xfrm>
              <a:off x="7844355" y="1725278"/>
              <a:ext cx="398100" cy="307500"/>
            </a:xfrm>
            <a:prstGeom prst="rect">
              <a:avLst/>
            </a:prstGeom>
            <a:solidFill>
              <a:srgbClr val="EA9999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5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16</a:t>
              </a:r>
              <a:endParaRPr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05" name="Google Shape;405;p19"/>
            <p:cNvSpPr/>
            <p:nvPr/>
          </p:nvSpPr>
          <p:spPr>
            <a:xfrm>
              <a:off x="8242712" y="1725278"/>
              <a:ext cx="398100" cy="307500"/>
            </a:xfrm>
            <a:prstGeom prst="rect">
              <a:avLst/>
            </a:prstGeom>
            <a:solidFill>
              <a:srgbClr val="EA9999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5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17</a:t>
              </a:r>
              <a:endParaRPr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06" name="Google Shape;406;p19"/>
            <p:cNvSpPr/>
            <p:nvPr/>
          </p:nvSpPr>
          <p:spPr>
            <a:xfrm>
              <a:off x="8641069" y="1725278"/>
              <a:ext cx="398100" cy="307500"/>
            </a:xfrm>
            <a:prstGeom prst="rect">
              <a:avLst/>
            </a:prstGeom>
            <a:solidFill>
              <a:srgbClr val="EA9999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5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18</a:t>
              </a:r>
              <a:endParaRPr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07" name="Google Shape;407;p19"/>
          <p:cNvSpPr/>
          <p:nvPr/>
        </p:nvSpPr>
        <p:spPr>
          <a:xfrm flipH="1" rot="5400000">
            <a:off x="8005940" y="3770979"/>
            <a:ext cx="134400" cy="815400"/>
          </a:xfrm>
          <a:prstGeom prst="round2SameRect">
            <a:avLst>
              <a:gd fmla="val 0" name="adj1"/>
              <a:gd fmla="val 50000" name="adj2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19"/>
          <p:cNvSpPr/>
          <p:nvPr/>
        </p:nvSpPr>
        <p:spPr>
          <a:xfrm flipH="1" rot="5400000">
            <a:off x="5640575" y="1688475"/>
            <a:ext cx="124500" cy="3982800"/>
          </a:xfrm>
          <a:prstGeom prst="round2SameRect">
            <a:avLst>
              <a:gd fmla="val 50000" name="adj1"/>
              <a:gd fmla="val 50000" name="adj2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9" name="Google Shape;409;p19"/>
          <p:cNvGrpSpPr/>
          <p:nvPr/>
        </p:nvGrpSpPr>
        <p:grpSpPr>
          <a:xfrm>
            <a:off x="2832454" y="2677359"/>
            <a:ext cx="1218393" cy="156386"/>
            <a:chOff x="3059367" y="2655788"/>
            <a:chExt cx="1201808" cy="153712"/>
          </a:xfrm>
        </p:grpSpPr>
        <p:sp>
          <p:nvSpPr>
            <p:cNvPr id="410" name="Google Shape;410;p19"/>
            <p:cNvSpPr/>
            <p:nvPr/>
          </p:nvSpPr>
          <p:spPr>
            <a:xfrm flipH="1" rot="5400000">
              <a:off x="3583475" y="2131800"/>
              <a:ext cx="153600" cy="1201800"/>
            </a:xfrm>
            <a:prstGeom prst="round2SameRect">
              <a:avLst>
                <a:gd fmla="val 50000" name="adj1"/>
                <a:gd fmla="val 50000" name="adj2"/>
              </a:avLst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 </a:t>
              </a:r>
              <a:endParaRPr/>
            </a:p>
          </p:txBody>
        </p:sp>
        <p:grpSp>
          <p:nvGrpSpPr>
            <p:cNvPr id="411" name="Google Shape;411;p19"/>
            <p:cNvGrpSpPr/>
            <p:nvPr/>
          </p:nvGrpSpPr>
          <p:grpSpPr>
            <a:xfrm>
              <a:off x="3059367" y="2655788"/>
              <a:ext cx="1193423" cy="152093"/>
              <a:chOff x="1866178" y="2192901"/>
              <a:chExt cx="3799500" cy="174900"/>
            </a:xfrm>
          </p:grpSpPr>
          <p:sp>
            <p:nvSpPr>
              <p:cNvPr id="412" name="Google Shape;412;p19"/>
              <p:cNvSpPr/>
              <p:nvPr/>
            </p:nvSpPr>
            <p:spPr>
              <a:xfrm flipH="1" rot="5400000">
                <a:off x="2549621" y="1804725"/>
                <a:ext cx="155100" cy="931800"/>
              </a:xfrm>
              <a:prstGeom prst="round2SameRect">
                <a:avLst>
                  <a:gd fmla="val 50000" name="adj1"/>
                  <a:gd fmla="val 50000" name="adj2"/>
                </a:avLst>
              </a:prstGeom>
              <a:solidFill>
                <a:srgbClr val="CCCC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19"/>
              <p:cNvSpPr/>
              <p:nvPr/>
            </p:nvSpPr>
            <p:spPr>
              <a:xfrm flipH="1" rot="5400000">
                <a:off x="3678478" y="380601"/>
                <a:ext cx="174900" cy="3799500"/>
              </a:xfrm>
              <a:prstGeom prst="round2SameRect">
                <a:avLst>
                  <a:gd fmla="val 50000" name="adj1"/>
                  <a:gd fmla="val 50000" name="adj2"/>
                </a:avLst>
              </a:prstGeom>
              <a:solidFill>
                <a:srgbClr val="2F2F2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14" name="Google Shape;414;p19"/>
          <p:cNvGrpSpPr/>
          <p:nvPr/>
        </p:nvGrpSpPr>
        <p:grpSpPr>
          <a:xfrm>
            <a:off x="3711559" y="3147431"/>
            <a:ext cx="1933829" cy="156371"/>
            <a:chOff x="3059367" y="2655788"/>
            <a:chExt cx="1201808" cy="153712"/>
          </a:xfrm>
        </p:grpSpPr>
        <p:sp>
          <p:nvSpPr>
            <p:cNvPr id="415" name="Google Shape;415;p19"/>
            <p:cNvSpPr/>
            <p:nvPr/>
          </p:nvSpPr>
          <p:spPr>
            <a:xfrm flipH="1" rot="5400000">
              <a:off x="3583475" y="2131800"/>
              <a:ext cx="153600" cy="1201800"/>
            </a:xfrm>
            <a:prstGeom prst="round2SameRect">
              <a:avLst>
                <a:gd fmla="val 50000" name="adj1"/>
                <a:gd fmla="val 50000" name="adj2"/>
              </a:avLst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 </a:t>
              </a:r>
              <a:endParaRPr/>
            </a:p>
          </p:txBody>
        </p:sp>
        <p:grpSp>
          <p:nvGrpSpPr>
            <p:cNvPr id="416" name="Google Shape;416;p19"/>
            <p:cNvGrpSpPr/>
            <p:nvPr/>
          </p:nvGrpSpPr>
          <p:grpSpPr>
            <a:xfrm>
              <a:off x="3059367" y="2655788"/>
              <a:ext cx="1193423" cy="152093"/>
              <a:chOff x="1866178" y="2192901"/>
              <a:chExt cx="3799500" cy="174900"/>
            </a:xfrm>
          </p:grpSpPr>
          <p:sp>
            <p:nvSpPr>
              <p:cNvPr id="417" name="Google Shape;417;p19"/>
              <p:cNvSpPr/>
              <p:nvPr/>
            </p:nvSpPr>
            <p:spPr>
              <a:xfrm flipH="1" rot="5400000">
                <a:off x="2549621" y="1804725"/>
                <a:ext cx="155100" cy="931800"/>
              </a:xfrm>
              <a:prstGeom prst="round2SameRect">
                <a:avLst>
                  <a:gd fmla="val 50000" name="adj1"/>
                  <a:gd fmla="val 50000" name="adj2"/>
                </a:avLst>
              </a:prstGeom>
              <a:solidFill>
                <a:srgbClr val="CCCC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19"/>
              <p:cNvSpPr/>
              <p:nvPr/>
            </p:nvSpPr>
            <p:spPr>
              <a:xfrm flipH="1" rot="5400000">
                <a:off x="3678478" y="380601"/>
                <a:ext cx="174900" cy="3799500"/>
              </a:xfrm>
              <a:prstGeom prst="round2SameRect">
                <a:avLst>
                  <a:gd fmla="val 50000" name="adj1"/>
                  <a:gd fmla="val 50000" name="adj2"/>
                </a:avLst>
              </a:prstGeom>
              <a:solidFill>
                <a:srgbClr val="2F2F2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19" name="Google Shape;419;p19"/>
          <p:cNvGrpSpPr/>
          <p:nvPr/>
        </p:nvGrpSpPr>
        <p:grpSpPr>
          <a:xfrm>
            <a:off x="3711559" y="3601693"/>
            <a:ext cx="1933829" cy="156371"/>
            <a:chOff x="3059367" y="2655788"/>
            <a:chExt cx="1201808" cy="153712"/>
          </a:xfrm>
        </p:grpSpPr>
        <p:sp>
          <p:nvSpPr>
            <p:cNvPr id="420" name="Google Shape;420;p19"/>
            <p:cNvSpPr/>
            <p:nvPr/>
          </p:nvSpPr>
          <p:spPr>
            <a:xfrm flipH="1" rot="5400000">
              <a:off x="3583475" y="2131800"/>
              <a:ext cx="153600" cy="1201800"/>
            </a:xfrm>
            <a:prstGeom prst="round2SameRect">
              <a:avLst>
                <a:gd fmla="val 50000" name="adj1"/>
                <a:gd fmla="val 50000" name="adj2"/>
              </a:avLst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 </a:t>
              </a:r>
              <a:endParaRPr/>
            </a:p>
          </p:txBody>
        </p:sp>
        <p:grpSp>
          <p:nvGrpSpPr>
            <p:cNvPr id="421" name="Google Shape;421;p19"/>
            <p:cNvGrpSpPr/>
            <p:nvPr/>
          </p:nvGrpSpPr>
          <p:grpSpPr>
            <a:xfrm>
              <a:off x="3059367" y="2655788"/>
              <a:ext cx="1193423" cy="152093"/>
              <a:chOff x="1866178" y="2192901"/>
              <a:chExt cx="3799500" cy="174900"/>
            </a:xfrm>
          </p:grpSpPr>
          <p:sp>
            <p:nvSpPr>
              <p:cNvPr id="422" name="Google Shape;422;p19"/>
              <p:cNvSpPr/>
              <p:nvPr/>
            </p:nvSpPr>
            <p:spPr>
              <a:xfrm flipH="1" rot="5400000">
                <a:off x="2549621" y="1804725"/>
                <a:ext cx="155100" cy="931800"/>
              </a:xfrm>
              <a:prstGeom prst="round2SameRect">
                <a:avLst>
                  <a:gd fmla="val 50000" name="adj1"/>
                  <a:gd fmla="val 50000" name="adj2"/>
                </a:avLst>
              </a:prstGeom>
              <a:solidFill>
                <a:srgbClr val="CCCC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" name="Google Shape;423;p19"/>
              <p:cNvSpPr/>
              <p:nvPr/>
            </p:nvSpPr>
            <p:spPr>
              <a:xfrm flipH="1" rot="5400000">
                <a:off x="3678478" y="380601"/>
                <a:ext cx="174900" cy="3799500"/>
              </a:xfrm>
              <a:prstGeom prst="round2SameRect">
                <a:avLst>
                  <a:gd fmla="val 50000" name="adj1"/>
                  <a:gd fmla="val 50000" name="adj2"/>
                </a:avLst>
              </a:prstGeom>
              <a:solidFill>
                <a:srgbClr val="2F2F2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