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7" r:id="rId3"/>
    <p:sldId id="265" r:id="rId4"/>
    <p:sldId id="282" r:id="rId5"/>
    <p:sldId id="283" r:id="rId6"/>
    <p:sldId id="267" r:id="rId7"/>
    <p:sldId id="28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F7F9C-49D3-454E-9B8D-9A9D1603A87C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41615-D0FA-A145-80C8-C392B0903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2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0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7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7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1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6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395C-8A5B-CA45-A966-25AB2CC68A80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9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159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MIT Course 18.S096, IAP </a:t>
            </a:r>
            <a:r>
              <a:rPr lang="en-US" dirty="0" smtClean="0">
                <a:solidFill>
                  <a:srgbClr val="0000FF"/>
                </a:solidFill>
              </a:rPr>
              <a:t>2018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Performance Computing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in a High-Level Language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16533"/>
            <a:ext cx="9187910" cy="334809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Alan Edelman &amp; Steven G. </a:t>
            </a:r>
            <a:r>
              <a:rPr lang="en-US" dirty="0" smtClean="0">
                <a:solidFill>
                  <a:srgbClr val="0000FF"/>
                </a:solidFill>
              </a:rPr>
              <a:t>Johnson,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MIT Applied </a:t>
            </a:r>
            <a:r>
              <a:rPr lang="en-US" dirty="0" smtClean="0">
                <a:solidFill>
                  <a:srgbClr val="0000FF"/>
                </a:solidFill>
              </a:rPr>
              <a:t>Math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https://</a:t>
            </a:r>
            <a:r>
              <a:rPr lang="en-US" dirty="0" err="1">
                <a:solidFill>
                  <a:schemeClr val="tx1"/>
                </a:solidFill>
              </a:rPr>
              <a:t>github.com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stevengj</a:t>
            </a:r>
            <a:r>
              <a:rPr lang="en-US" dirty="0">
                <a:solidFill>
                  <a:schemeClr val="tx1"/>
                </a:solidFill>
              </a:rPr>
              <a:t>/18S096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76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Lectures Tues/Wed/Fri </a:t>
            </a:r>
            <a:r>
              <a:rPr lang="en-US" dirty="0" smtClean="0"/>
              <a:t>2–4pm, 2-135</a:t>
            </a:r>
          </a:p>
          <a:p>
            <a:r>
              <a:rPr lang="en-US" dirty="0" smtClean="0"/>
              <a:t>“Lab</a:t>
            </a:r>
            <a:r>
              <a:rPr lang="en-US" dirty="0" smtClean="0"/>
              <a:t>” Thursday 2pm: Programming practice</a:t>
            </a:r>
          </a:p>
          <a:p>
            <a:r>
              <a:rPr lang="en-US" dirty="0" smtClean="0"/>
              <a:t>Weekly </a:t>
            </a:r>
            <a:r>
              <a:rPr lang="en-US" dirty="0" err="1" smtClean="0"/>
              <a:t>psets</a:t>
            </a:r>
            <a:r>
              <a:rPr lang="en-US" dirty="0" smtClean="0"/>
              <a:t>, due Monday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We give you slow code, you give us fast </a:t>
            </a:r>
            <a:r>
              <a:rPr lang="en-US" dirty="0" smtClean="0">
                <a:solidFill>
                  <a:srgbClr val="FF0000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58480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26" y="868869"/>
            <a:ext cx="5862757" cy="5783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2014"/>
            <a:ext cx="8229600" cy="7900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Lots of choices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interactive math…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3314" y="6512184"/>
            <a:ext cx="205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image: Viral Shah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6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connection between the </a:t>
            </a:r>
            <a:r>
              <a:rPr lang="en-US" dirty="0" smtClean="0">
                <a:solidFill>
                  <a:srgbClr val="FF0000"/>
                </a:solidFill>
              </a:rPr>
              <a:t>low-level architecture</a:t>
            </a:r>
            <a:r>
              <a:rPr lang="en-US" dirty="0" smtClean="0"/>
              <a:t> of the computer and the performance characteristics of </a:t>
            </a:r>
            <a:r>
              <a:rPr lang="en-US" dirty="0" smtClean="0">
                <a:solidFill>
                  <a:srgbClr val="FF0000"/>
                </a:solidFill>
              </a:rPr>
              <a:t>high-level languages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Learn how to </a:t>
            </a:r>
            <a:r>
              <a:rPr lang="en-US" dirty="0" smtClean="0">
                <a:solidFill>
                  <a:srgbClr val="FF0000"/>
                </a:solidFill>
              </a:rPr>
              <a:t>write and optimize your own performance-critical code</a:t>
            </a:r>
          </a:p>
          <a:p>
            <a:r>
              <a:rPr lang="en-US" dirty="0" smtClean="0"/>
              <a:t>Have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4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a language for all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/Python/R: Too slow</a:t>
            </a:r>
          </a:p>
          <a:p>
            <a:r>
              <a:rPr lang="en-US" dirty="0" smtClean="0"/>
              <a:t>C/C++/Fortran: Too low-level/insane</a:t>
            </a:r>
          </a:p>
          <a:p>
            <a:r>
              <a:rPr lang="en-US" dirty="0" smtClean="0"/>
              <a:t>Go/Rust/Haskell: Not interactive enough (statically typed, not dynamically typed)</a:t>
            </a:r>
          </a:p>
          <a:p>
            <a:r>
              <a:rPr lang="en-US" dirty="0" smtClean="0"/>
              <a:t>…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7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78"/>
            <a:ext cx="8229600" cy="797044"/>
          </a:xfrm>
        </p:spPr>
        <p:txBody>
          <a:bodyPr/>
          <a:lstStyle/>
          <a:p>
            <a:r>
              <a:rPr lang="en-US" dirty="0" smtClean="0"/>
              <a:t>A new programming language?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9" y="1697918"/>
            <a:ext cx="1285228" cy="1285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467" y="2505321"/>
            <a:ext cx="1320837" cy="1320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354" y="1283958"/>
            <a:ext cx="1233950" cy="123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445" y="1908269"/>
            <a:ext cx="1828916" cy="1219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0427" y="1150987"/>
            <a:ext cx="3869471" cy="2616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32990" y="3469266"/>
            <a:ext cx="173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 smtClean="0">
                <a:solidFill>
                  <a:srgbClr val="FF0000"/>
                </a:solidFill>
              </a:rPr>
              <a:t>julialang.org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6611" y="4045691"/>
            <a:ext cx="4186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[begun 2009, “0.1” in 2013, ~30k commits,</a:t>
            </a:r>
          </a:p>
          <a:p>
            <a:pPr algn="ctr"/>
            <a:r>
              <a:rPr lang="en-US" dirty="0" smtClean="0"/>
              <a:t>“0.5” release in Fall 2016 ]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40445" y="1550076"/>
            <a:ext cx="147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Alan Edelman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89" y="1328586"/>
            <a:ext cx="145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Jeff </a:t>
            </a:r>
            <a:r>
              <a:rPr lang="en-US" dirty="0" err="1" smtClean="0">
                <a:solidFill>
                  <a:srgbClr val="0000FF"/>
                </a:solidFill>
              </a:rPr>
              <a:t>Bezanson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1059" y="938002"/>
            <a:ext cx="112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Viral Shah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0251" y="3784447"/>
            <a:ext cx="169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Stefan </a:t>
            </a:r>
            <a:r>
              <a:rPr lang="en-US" dirty="0" err="1" smtClean="0">
                <a:solidFill>
                  <a:srgbClr val="0000FF"/>
                </a:solidFill>
              </a:rPr>
              <a:t>Karpinski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291893" y="4230357"/>
            <a:ext cx="49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[ 30+ developers with 100+ commits,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800+ external packages, 2</a:t>
            </a:r>
            <a:r>
              <a:rPr lang="en-US" baseline="30000" dirty="0" smtClean="0">
                <a:solidFill>
                  <a:srgbClr val="0000FF"/>
                </a:solidFill>
              </a:rPr>
              <a:t>nd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JuliaCon</a:t>
            </a:r>
            <a:r>
              <a:rPr lang="en-US" dirty="0" smtClean="0">
                <a:solidFill>
                  <a:srgbClr val="0000FF"/>
                </a:solidFill>
              </a:rPr>
              <a:t> in 2015 ]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2689" y="3136789"/>
            <a:ext cx="79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MIT ]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5627" y="5015624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As </a:t>
            </a:r>
            <a:r>
              <a:rPr lang="en-US" sz="2400" dirty="0" smtClean="0">
                <a:solidFill>
                  <a:srgbClr val="FF0000"/>
                </a:solidFill>
              </a:rPr>
              <a:t>high-level and interactive </a:t>
            </a:r>
            <a:r>
              <a:rPr lang="en-US" sz="2400" dirty="0" smtClean="0"/>
              <a:t>as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or </a:t>
            </a:r>
            <a:r>
              <a:rPr lang="en-US" sz="2400" dirty="0" err="1" smtClean="0"/>
              <a:t>Python+IPython</a:t>
            </a:r>
            <a:r>
              <a:rPr lang="en-US" sz="2400" dirty="0" smtClean="0"/>
              <a:t>,</a:t>
            </a:r>
          </a:p>
          <a:p>
            <a:pPr algn="ctr"/>
            <a:r>
              <a:rPr lang="en-US" sz="2400" dirty="0" smtClean="0"/>
              <a:t>as </a:t>
            </a:r>
            <a:r>
              <a:rPr lang="en-US" sz="2400" dirty="0" smtClean="0">
                <a:solidFill>
                  <a:srgbClr val="FF0000"/>
                </a:solidFill>
              </a:rPr>
              <a:t>general-purpose </a:t>
            </a:r>
            <a:r>
              <a:rPr lang="en-US" sz="2400" dirty="0" smtClean="0"/>
              <a:t>as Python,</a:t>
            </a:r>
          </a:p>
          <a:p>
            <a:pPr algn="ctr"/>
            <a:r>
              <a:rPr lang="en-US" sz="2400" dirty="0" smtClean="0"/>
              <a:t>as productive for </a:t>
            </a:r>
            <a:r>
              <a:rPr lang="en-US" sz="2400" dirty="0" smtClean="0">
                <a:solidFill>
                  <a:srgbClr val="FF0000"/>
                </a:solidFill>
              </a:rPr>
              <a:t>technical</a:t>
            </a:r>
            <a:r>
              <a:rPr lang="en-US" sz="2400" dirty="0" smtClean="0"/>
              <a:t> work as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or </a:t>
            </a:r>
            <a:r>
              <a:rPr lang="en-US" sz="2400" dirty="0" err="1" smtClean="0"/>
              <a:t>Python+SciPy</a:t>
            </a:r>
            <a:r>
              <a:rPr lang="en-US" sz="2400" dirty="0" smtClean="0"/>
              <a:t>,</a:t>
            </a:r>
          </a:p>
          <a:p>
            <a:pPr algn="ctr"/>
            <a:r>
              <a:rPr lang="en-US" sz="2400" dirty="0" smtClean="0"/>
              <a:t>but as </a:t>
            </a:r>
            <a:r>
              <a:rPr lang="en-US" sz="2400" b="1" dirty="0" smtClean="0">
                <a:solidFill>
                  <a:srgbClr val="0000FF"/>
                </a:solidFill>
              </a:rPr>
              <a:t>fast as C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0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848"/>
            <a:ext cx="8229600" cy="1143000"/>
          </a:xfrm>
        </p:spPr>
        <p:txBody>
          <a:bodyPr/>
          <a:lstStyle/>
          <a:p>
            <a:r>
              <a:rPr lang="en-US" dirty="0" smtClean="0"/>
              <a:t>Installing Julia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5410"/>
            <a:ext cx="8229600" cy="4525963"/>
          </a:xfrm>
        </p:spPr>
        <p:txBody>
          <a:bodyPr/>
          <a:lstStyle/>
          <a:p>
            <a:r>
              <a:rPr lang="en-US" i="1" dirty="0" smtClean="0"/>
              <a:t>Quick start: </a:t>
            </a:r>
            <a:r>
              <a:rPr lang="en-US" dirty="0" smtClean="0"/>
              <a:t>run it “in the cloud”: </a:t>
            </a:r>
            <a:r>
              <a:rPr lang="en-US" dirty="0" err="1" smtClean="0">
                <a:solidFill>
                  <a:srgbClr val="FF0000"/>
                </a:solidFill>
              </a:rPr>
              <a:t>juliabox.com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Install it </a:t>
            </a:r>
            <a:r>
              <a:rPr lang="en-US" dirty="0" smtClean="0">
                <a:solidFill>
                  <a:srgbClr val="FF0000"/>
                </a:solidFill>
              </a:rPr>
              <a:t>on your own machine:</a:t>
            </a:r>
          </a:p>
          <a:p>
            <a:pPr lvl="1"/>
            <a:r>
              <a:rPr lang="en-US" dirty="0" smtClean="0"/>
              <a:t>Download Julia </a:t>
            </a:r>
            <a:r>
              <a:rPr lang="en-US" dirty="0" smtClean="0"/>
              <a:t>0.6 </a:t>
            </a:r>
            <a:r>
              <a:rPr lang="en-US" dirty="0" smtClean="0"/>
              <a:t>from </a:t>
            </a:r>
            <a:r>
              <a:rPr lang="en-US" dirty="0" err="1" smtClean="0">
                <a:solidFill>
                  <a:srgbClr val="3366FF"/>
                </a:solidFill>
              </a:rPr>
              <a:t>julialang.org</a:t>
            </a:r>
            <a:endParaRPr lang="en-US" dirty="0" smtClean="0">
              <a:solidFill>
                <a:srgbClr val="3366FF"/>
              </a:solidFill>
            </a:endParaRPr>
          </a:p>
          <a:p>
            <a:pPr lvl="1"/>
            <a:r>
              <a:rPr lang="en-US" dirty="0" smtClean="0"/>
              <a:t>Launch </a:t>
            </a:r>
            <a:r>
              <a:rPr lang="en-US" dirty="0" err="1" smtClean="0"/>
              <a:t>julia</a:t>
            </a:r>
            <a:endParaRPr lang="en-US" dirty="0"/>
          </a:p>
          <a:p>
            <a:pPr lvl="1"/>
            <a:r>
              <a:rPr lang="en-US" dirty="0" smtClean="0"/>
              <a:t>Install </a:t>
            </a:r>
            <a:r>
              <a:rPr lang="en-US" dirty="0" err="1" smtClean="0">
                <a:solidFill>
                  <a:srgbClr val="3366FF"/>
                </a:solidFill>
              </a:rPr>
              <a:t>IJulia</a:t>
            </a:r>
            <a:r>
              <a:rPr lang="en-US" dirty="0" smtClean="0">
                <a:solidFill>
                  <a:srgbClr val="3366FF"/>
                </a:solidFill>
              </a:rPr>
              <a:t>/</a:t>
            </a:r>
            <a:r>
              <a:rPr lang="en-US" dirty="0" err="1" smtClean="0">
                <a:solidFill>
                  <a:srgbClr val="3366FF"/>
                </a:solidFill>
              </a:rPr>
              <a:t>Jupyter</a:t>
            </a:r>
            <a:r>
              <a:rPr lang="en-US" dirty="0" smtClean="0">
                <a:solidFill>
                  <a:srgbClr val="3366FF"/>
                </a:solidFill>
              </a:rPr>
              <a:t> notebook </a:t>
            </a:r>
            <a:r>
              <a:rPr lang="en-US" dirty="0" smtClean="0"/>
              <a:t>interface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4908" y="4265514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Pkg.add</a:t>
            </a:r>
            <a:r>
              <a:rPr lang="en-US" sz="2400" dirty="0">
                <a:latin typeface="Courier"/>
                <a:cs typeface="Courier"/>
              </a:rPr>
              <a:t>("</a:t>
            </a:r>
            <a:r>
              <a:rPr lang="en-US" sz="2400" dirty="0" err="1" smtClean="0">
                <a:latin typeface="Courier"/>
                <a:cs typeface="Courier"/>
              </a:rPr>
              <a:t>IJulia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4908" y="5200376"/>
            <a:ext cx="2401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using </a:t>
            </a:r>
            <a:r>
              <a:rPr lang="en-US" sz="2400" dirty="0" err="1" smtClean="0">
                <a:latin typeface="Courier"/>
                <a:cs typeface="Courier"/>
              </a:rPr>
              <a:t>IJulia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notebook()</a:t>
            </a:r>
          </a:p>
        </p:txBody>
      </p:sp>
    </p:spTree>
    <p:extLst>
      <p:ext uri="{BB962C8B-B14F-4D97-AF65-F5344CB8AC3E}">
        <p14:creationId xmlns:p14="http://schemas.microsoft.com/office/powerpoint/2010/main" val="341101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246</Words>
  <Application>Microsoft Macintosh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Courier</vt:lpstr>
      <vt:lpstr>Arial</vt:lpstr>
      <vt:lpstr>Office Theme</vt:lpstr>
      <vt:lpstr>MIT Course 18.S096, IAP 2018 Performance Computing in a High-Level Language</vt:lpstr>
      <vt:lpstr>Administrivia</vt:lpstr>
      <vt:lpstr>Lots of choices for interactive math…</vt:lpstr>
      <vt:lpstr>Course goals</vt:lpstr>
      <vt:lpstr>Need a language for all three</vt:lpstr>
      <vt:lpstr>A new programming language?</vt:lpstr>
      <vt:lpstr>Installing Julia</vt:lpstr>
    </vt:vector>
  </TitlesOfParts>
  <Company>Massachusetts Institute of Technology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Julia (Fall 2015)</dc:title>
  <dc:creator>Steven G. Johnson</dc:creator>
  <cp:lastModifiedBy>Steven G. Johnson</cp:lastModifiedBy>
  <cp:revision>35</cp:revision>
  <dcterms:created xsi:type="dcterms:W3CDTF">2015-09-14T14:01:42Z</dcterms:created>
  <dcterms:modified xsi:type="dcterms:W3CDTF">2018-01-08T19:57:05Z</dcterms:modified>
</cp:coreProperties>
</file>