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65" r:id="rId4"/>
    <p:sldId id="282" r:id="rId5"/>
    <p:sldId id="283" r:id="rId6"/>
    <p:sldId id="267" r:id="rId7"/>
    <p:sldId id="28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7F9C-49D3-454E-9B8D-9A9D1603A87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1615-D0FA-A145-80C8-C392B0903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7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7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395C-8A5B-CA45-A966-25AB2CC68A80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59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MIT Course 18.S096, IAP 2017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Performance Computing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 a High-Level Language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16533"/>
            <a:ext cx="9187910" cy="3348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Alan </a:t>
            </a:r>
            <a:r>
              <a:rPr lang="en-US" dirty="0" smtClean="0">
                <a:solidFill>
                  <a:srgbClr val="0000FF"/>
                </a:solidFill>
              </a:rPr>
              <a:t>Edelman &amp; </a:t>
            </a:r>
            <a:r>
              <a:rPr lang="en-US" dirty="0" smtClean="0">
                <a:solidFill>
                  <a:srgbClr val="0000FF"/>
                </a:solidFill>
              </a:rPr>
              <a:t>Steven </a:t>
            </a:r>
            <a:r>
              <a:rPr lang="en-US" dirty="0" smtClean="0">
                <a:solidFill>
                  <a:srgbClr val="0000FF"/>
                </a:solidFill>
              </a:rPr>
              <a:t>G. Johnson, MIT </a:t>
            </a:r>
            <a:r>
              <a:rPr lang="en-US" dirty="0" smtClean="0">
                <a:solidFill>
                  <a:srgbClr val="0000FF"/>
                </a:solidFill>
              </a:rPr>
              <a:t>Appl. Math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David P. Sanders, UNAM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Jeff </a:t>
            </a:r>
            <a:r>
              <a:rPr lang="en-US" dirty="0" err="1" smtClean="0">
                <a:solidFill>
                  <a:srgbClr val="0000FF"/>
                </a:solidFill>
              </a:rPr>
              <a:t>Bezanson</a:t>
            </a:r>
            <a:r>
              <a:rPr lang="en-US" dirty="0" smtClean="0">
                <a:solidFill>
                  <a:srgbClr val="0000FF"/>
                </a:solidFill>
              </a:rPr>
              <a:t>, Julia Computing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math.mit.edu</a:t>
            </a:r>
            <a:r>
              <a:rPr lang="en-US" dirty="0">
                <a:solidFill>
                  <a:schemeClr val="tx1"/>
                </a:solidFill>
              </a:rPr>
              <a:t>/classes/18.S096/iap17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6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 Tues/Wed/Fri at 2pm</a:t>
            </a:r>
          </a:p>
          <a:p>
            <a:r>
              <a:rPr lang="en-US" dirty="0" smtClean="0"/>
              <a:t>“Lab” Thursday 2pm: Programming practice</a:t>
            </a:r>
          </a:p>
          <a:p>
            <a:r>
              <a:rPr lang="en-US" dirty="0" smtClean="0"/>
              <a:t>Weekly </a:t>
            </a:r>
            <a:r>
              <a:rPr lang="en-US" dirty="0" err="1" smtClean="0"/>
              <a:t>psets</a:t>
            </a:r>
            <a:r>
              <a:rPr lang="en-US" dirty="0" smtClean="0"/>
              <a:t>, due Monday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give you slow code, you give us fast code</a:t>
            </a:r>
          </a:p>
          <a:p>
            <a:pPr lvl="1"/>
            <a:r>
              <a:rPr lang="en-US" dirty="0" smtClean="0"/>
              <a:t>Token prize (unrelated to grade) for fastest code</a:t>
            </a:r>
            <a:endParaRPr lang="en-US" dirty="0"/>
          </a:p>
          <a:p>
            <a:r>
              <a:rPr lang="en-US" dirty="0" smtClean="0"/>
              <a:t>4 units, A–F grading</a:t>
            </a:r>
          </a:p>
        </p:txBody>
      </p:sp>
    </p:spTree>
    <p:extLst>
      <p:ext uri="{BB962C8B-B14F-4D97-AF65-F5344CB8AC3E}">
        <p14:creationId xmlns:p14="http://schemas.microsoft.com/office/powerpoint/2010/main" val="58480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26" y="868869"/>
            <a:ext cx="5862757" cy="5783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014"/>
            <a:ext cx="8229600" cy="7900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Lots of choices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interactive math…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3314" y="6512184"/>
            <a:ext cx="205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image: Viral Shah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6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connection between the </a:t>
            </a:r>
            <a:r>
              <a:rPr lang="en-US" dirty="0" smtClean="0">
                <a:solidFill>
                  <a:srgbClr val="FF0000"/>
                </a:solidFill>
              </a:rPr>
              <a:t>low-level architecture</a:t>
            </a:r>
            <a:r>
              <a:rPr lang="en-US" dirty="0" smtClean="0"/>
              <a:t> of the computer and the performance characteristics of </a:t>
            </a:r>
            <a:r>
              <a:rPr lang="en-US" dirty="0" smtClean="0">
                <a:solidFill>
                  <a:srgbClr val="FF0000"/>
                </a:solidFill>
              </a:rPr>
              <a:t>high-level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Learn how to </a:t>
            </a:r>
            <a:r>
              <a:rPr lang="en-US" dirty="0" smtClean="0">
                <a:solidFill>
                  <a:srgbClr val="FF0000"/>
                </a:solidFill>
              </a:rPr>
              <a:t>write and optimize your own performance-critical code</a:t>
            </a:r>
          </a:p>
          <a:p>
            <a:r>
              <a:rPr lang="en-US" dirty="0" smtClean="0"/>
              <a:t>Have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a language for all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/Python/R: Too slow</a:t>
            </a:r>
          </a:p>
          <a:p>
            <a:r>
              <a:rPr lang="en-US" dirty="0" smtClean="0"/>
              <a:t>C/C++/Fortran: Too low-level/insane</a:t>
            </a:r>
          </a:p>
          <a:p>
            <a:r>
              <a:rPr lang="en-US" dirty="0" smtClean="0"/>
              <a:t>Go/Rust/Haskell: Not interactive enough (statically typed, not dynamically typed)</a:t>
            </a:r>
          </a:p>
          <a:p>
            <a:r>
              <a:rPr lang="en-US" dirty="0" smtClean="0"/>
              <a:t>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7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78"/>
            <a:ext cx="8229600" cy="797044"/>
          </a:xfrm>
        </p:spPr>
        <p:txBody>
          <a:bodyPr/>
          <a:lstStyle/>
          <a:p>
            <a:r>
              <a:rPr lang="en-US" dirty="0" smtClean="0"/>
              <a:t>A new programming language?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9" y="1697918"/>
            <a:ext cx="1285228" cy="1285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7" y="2505321"/>
            <a:ext cx="1320837" cy="1320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354" y="1283958"/>
            <a:ext cx="1233950" cy="12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45" y="1908269"/>
            <a:ext cx="1828916" cy="1219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427" y="1150987"/>
            <a:ext cx="3869471" cy="261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2990" y="3469266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6611" y="4045691"/>
            <a:ext cx="4186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[begun 2009, “0.1” in 2013, ~30k commits,</a:t>
            </a:r>
          </a:p>
          <a:p>
            <a:pPr algn="ctr"/>
            <a:r>
              <a:rPr lang="en-US" dirty="0" smtClean="0"/>
              <a:t>“</a:t>
            </a:r>
            <a:r>
              <a:rPr lang="en-US" dirty="0" smtClean="0"/>
              <a:t>0.5” </a:t>
            </a:r>
            <a:r>
              <a:rPr lang="en-US" dirty="0" smtClean="0"/>
              <a:t>release in Fall </a:t>
            </a:r>
            <a:r>
              <a:rPr lang="en-US" dirty="0" smtClean="0"/>
              <a:t>2016 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0445" y="1550076"/>
            <a:ext cx="14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Alan Edelman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89" y="1328586"/>
            <a:ext cx="14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Jeff </a:t>
            </a:r>
            <a:r>
              <a:rPr lang="en-US" dirty="0" err="1" smtClean="0">
                <a:solidFill>
                  <a:srgbClr val="0000FF"/>
                </a:solidFill>
              </a:rPr>
              <a:t>Bezanson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1059" y="938002"/>
            <a:ext cx="112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Viral Shah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251" y="3784447"/>
            <a:ext cx="16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Stefan </a:t>
            </a:r>
            <a:r>
              <a:rPr lang="en-US" dirty="0" err="1" smtClean="0">
                <a:solidFill>
                  <a:srgbClr val="0000FF"/>
                </a:solidFill>
              </a:rPr>
              <a:t>Karpinski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91893" y="4230357"/>
            <a:ext cx="49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[ 30+ developers with 100+ commits,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800+ external packages, 2</a:t>
            </a:r>
            <a:r>
              <a:rPr lang="en-US" baseline="30000" dirty="0" smtClean="0">
                <a:solidFill>
                  <a:srgbClr val="0000FF"/>
                </a:solidFill>
              </a:rPr>
              <a:t>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JuliaCon</a:t>
            </a:r>
            <a:r>
              <a:rPr lang="en-US" dirty="0" smtClean="0">
                <a:solidFill>
                  <a:srgbClr val="0000FF"/>
                </a:solidFill>
              </a:rPr>
              <a:t> in 2015 ]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2689" y="3136789"/>
            <a:ext cx="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MIT 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627" y="501562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As </a:t>
            </a:r>
            <a:r>
              <a:rPr lang="en-US" sz="2400" dirty="0" smtClean="0">
                <a:solidFill>
                  <a:srgbClr val="FF0000"/>
                </a:solidFill>
              </a:rPr>
              <a:t>high-level and interactive </a:t>
            </a:r>
            <a:r>
              <a:rPr lang="en-US" sz="2400" dirty="0" smtClean="0"/>
              <a:t>as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or </a:t>
            </a:r>
            <a:r>
              <a:rPr lang="en-US" sz="2400" dirty="0" err="1" smtClean="0"/>
              <a:t>Python+IPython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as </a:t>
            </a:r>
            <a:r>
              <a:rPr lang="en-US" sz="2400" dirty="0" smtClean="0">
                <a:solidFill>
                  <a:srgbClr val="FF0000"/>
                </a:solidFill>
              </a:rPr>
              <a:t>general-purpose </a:t>
            </a:r>
            <a:r>
              <a:rPr lang="en-US" sz="2400" dirty="0" smtClean="0"/>
              <a:t>as Python,</a:t>
            </a:r>
          </a:p>
          <a:p>
            <a:pPr algn="ctr"/>
            <a:r>
              <a:rPr lang="en-US" sz="2400" dirty="0" smtClean="0"/>
              <a:t>as productive for </a:t>
            </a:r>
            <a:r>
              <a:rPr lang="en-US" sz="2400" dirty="0" smtClean="0">
                <a:solidFill>
                  <a:srgbClr val="FF0000"/>
                </a:solidFill>
              </a:rPr>
              <a:t>technical</a:t>
            </a:r>
            <a:r>
              <a:rPr lang="en-US" sz="2400" dirty="0" smtClean="0"/>
              <a:t> work as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or </a:t>
            </a:r>
            <a:r>
              <a:rPr lang="en-US" sz="2400" dirty="0" err="1" smtClean="0"/>
              <a:t>Python+SciPy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but as </a:t>
            </a:r>
            <a:r>
              <a:rPr lang="en-US" sz="2400" b="1" dirty="0" smtClean="0">
                <a:solidFill>
                  <a:srgbClr val="0000FF"/>
                </a:solidFill>
              </a:rPr>
              <a:t>fast as 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05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848"/>
            <a:ext cx="8229600" cy="1143000"/>
          </a:xfrm>
        </p:spPr>
        <p:txBody>
          <a:bodyPr/>
          <a:lstStyle/>
          <a:p>
            <a:r>
              <a:rPr lang="en-US" dirty="0" smtClean="0"/>
              <a:t>Installing Julia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410"/>
            <a:ext cx="8229600" cy="4525963"/>
          </a:xfrm>
        </p:spPr>
        <p:txBody>
          <a:bodyPr/>
          <a:lstStyle/>
          <a:p>
            <a:r>
              <a:rPr lang="en-US" i="1" dirty="0" smtClean="0"/>
              <a:t>Quick start: </a:t>
            </a:r>
            <a:r>
              <a:rPr lang="en-US" dirty="0" smtClean="0"/>
              <a:t>run it “in the cloud”: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Install it </a:t>
            </a:r>
            <a:r>
              <a:rPr lang="en-US" dirty="0" smtClean="0">
                <a:solidFill>
                  <a:srgbClr val="FF0000"/>
                </a:solidFill>
              </a:rPr>
              <a:t>on your own machine:</a:t>
            </a:r>
          </a:p>
          <a:p>
            <a:pPr lvl="1"/>
            <a:r>
              <a:rPr lang="en-US" dirty="0" smtClean="0"/>
              <a:t>Download Julia 0.5 from </a:t>
            </a:r>
            <a:r>
              <a:rPr lang="en-US" dirty="0" err="1" smtClean="0">
                <a:solidFill>
                  <a:srgbClr val="3366FF"/>
                </a:solidFill>
              </a:rPr>
              <a:t>julialang.org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Launch </a:t>
            </a:r>
            <a:r>
              <a:rPr lang="en-US" dirty="0" err="1" smtClean="0"/>
              <a:t>julia</a:t>
            </a:r>
            <a:endParaRPr lang="en-US" dirty="0"/>
          </a:p>
          <a:p>
            <a:pPr lvl="1"/>
            <a:r>
              <a:rPr lang="en-US" dirty="0" smtClean="0"/>
              <a:t>Install </a:t>
            </a:r>
            <a:r>
              <a:rPr lang="en-US" dirty="0" err="1" smtClean="0">
                <a:solidFill>
                  <a:srgbClr val="3366FF"/>
                </a:solidFill>
              </a:rPr>
              <a:t>IJulia</a:t>
            </a:r>
            <a:r>
              <a:rPr lang="en-US" dirty="0" smtClean="0">
                <a:solidFill>
                  <a:srgbClr val="3366FF"/>
                </a:solidFill>
              </a:rPr>
              <a:t>/</a:t>
            </a:r>
            <a:r>
              <a:rPr lang="en-US" dirty="0" err="1" smtClean="0">
                <a:solidFill>
                  <a:srgbClr val="3366FF"/>
                </a:solidFill>
              </a:rPr>
              <a:t>Jupyter</a:t>
            </a:r>
            <a:r>
              <a:rPr lang="en-US" dirty="0" smtClean="0">
                <a:solidFill>
                  <a:srgbClr val="3366FF"/>
                </a:solidFill>
              </a:rPr>
              <a:t> notebook </a:t>
            </a:r>
            <a:r>
              <a:rPr lang="en-US" dirty="0" smtClean="0"/>
              <a:t>interface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4908" y="4265514"/>
            <a:ext cx="3693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400" dirty="0">
                <a:latin typeface="Courier"/>
                <a:cs typeface="Courier"/>
              </a:rPr>
              <a:t>ENV["JUPYTER"] = </a:t>
            </a:r>
            <a:r>
              <a:rPr lang="en-US" sz="2400" dirty="0" smtClean="0">
                <a:latin typeface="Courier"/>
                <a:cs typeface="Courier"/>
              </a:rPr>
              <a:t>"</a:t>
            </a:r>
            <a:r>
              <a:rPr lang="en-US" sz="2400" dirty="0">
                <a:latin typeface="Courier"/>
                <a:cs typeface="Courier"/>
              </a:rPr>
              <a:t>"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Pkg.add</a:t>
            </a:r>
            <a:r>
              <a:rPr lang="en-US" sz="2400" dirty="0">
                <a:latin typeface="Courier"/>
                <a:cs typeface="Courier"/>
              </a:rPr>
              <a:t>("</a:t>
            </a:r>
            <a:r>
              <a:rPr lang="en-US" sz="2400" dirty="0" err="1" smtClean="0">
                <a:latin typeface="Courier"/>
                <a:cs typeface="Courier"/>
              </a:rPr>
              <a:t>IJulia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4908" y="5615874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using </a:t>
            </a:r>
            <a:r>
              <a:rPr lang="en-US" sz="2400" dirty="0" err="1" smtClean="0">
                <a:latin typeface="Courier"/>
                <a:cs typeface="Courier"/>
              </a:rPr>
              <a:t>IJulia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notebook()</a:t>
            </a:r>
          </a:p>
        </p:txBody>
      </p:sp>
    </p:spTree>
    <p:extLst>
      <p:ext uri="{BB962C8B-B14F-4D97-AF65-F5344CB8AC3E}">
        <p14:creationId xmlns:p14="http://schemas.microsoft.com/office/powerpoint/2010/main" val="341101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336</Words>
  <Application>Microsoft Macintosh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MIT Course 18.S096, IAP 2017 Performance Computing in a High-Level Language</vt:lpstr>
      <vt:lpstr>Administrivia</vt:lpstr>
      <vt:lpstr>Lots of choices for interactive math…</vt:lpstr>
      <vt:lpstr>Course goals</vt:lpstr>
      <vt:lpstr>Need a language for all three</vt:lpstr>
      <vt:lpstr>A new programming language?</vt:lpstr>
      <vt:lpstr>Installing Julia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 (Fall 2015)</dc:title>
  <dc:creator>Steven G. Johnson</dc:creator>
  <cp:lastModifiedBy>Steven G. Johnson</cp:lastModifiedBy>
  <cp:revision>32</cp:revision>
  <dcterms:created xsi:type="dcterms:W3CDTF">2015-09-14T14:01:42Z</dcterms:created>
  <dcterms:modified xsi:type="dcterms:W3CDTF">2017-01-10T15:53:05Z</dcterms:modified>
</cp:coreProperties>
</file>