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xfrm>
            <a:off x="1524000" y="2372138"/>
            <a:ext cx="9144000" cy="1537253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pPr/>
            <a:r>
              <a:t>Face to Cartoon using cycleGAN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G. Zeng, B. Fankhauser, J. Segessenmann, G. Ilango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9734" y="305558"/>
            <a:ext cx="2767014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098440" y="5257800"/>
            <a:ext cx="599511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Advanced Topics of Machine Learning FS2019</a:t>
            </a:r>
          </a:p>
          <a:p>
            <a:pPr algn="ctr"/>
            <a:r>
              <a:t>by Prof. Dr. Paolo Favaro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 to the Project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838200" y="1825625"/>
            <a:ext cx="105156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Goal and Scope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Materials and Methods […]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 to cycleGAN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Some easy high level stuff […]</a:t>
            </a:r>
          </a:p>
        </p:txBody>
      </p:sp>
      <p:pic>
        <p:nvPicPr>
          <p:cNvPr id="1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Landmarks Loss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Conditional cycleGAN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Conditional GAN uses a class label to condition on to both the generator and discriminator, which shows that the model can generate MNIST digits conditioned on class labels. </a:t>
            </a:r>
          </a:p>
        </p:txBody>
      </p:sp>
      <p:pic>
        <p:nvPicPr>
          <p:cNvPr id="14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664" y="3147107"/>
            <a:ext cx="6767921" cy="3013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805931" y="64388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Mirza M, Osindero S. Conditional generative adversarial nets. arXiv preprint arXiv:1411.1784. 2014 Nov 6.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cycleGAN Results</a:t>
            </a:r>
          </a:p>
        </p:txBody>
      </p:sp>
      <p:pic>
        <p:nvPicPr>
          <p:cNvPr id="1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05931" y="6502395"/>
            <a:ext cx="109258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Mirza M, Osindero S. Conditional generative adversarial nets. arXiv preprint arXiv:1411.1784. 2014 Nov 6.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34" y="1725450"/>
            <a:ext cx="10237030" cy="216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943" y="4090696"/>
            <a:ext cx="10098314" cy="214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217669" y="2766217"/>
            <a:ext cx="3806192" cy="1325564"/>
          </a:xfrm>
          <a:prstGeom prst="rect">
            <a:avLst/>
          </a:prstGeom>
        </p:spPr>
        <p:txBody>
          <a:bodyPr/>
          <a:lstStyle>
            <a:lvl1pPr defTabSz="822959">
              <a:defRPr sz="5400"/>
            </a:lvl1pPr>
          </a:lstStyle>
          <a:p>
            <a:pPr/>
            <a:r>
              <a:t>An Example</a:t>
            </a:r>
          </a:p>
        </p:txBody>
      </p:sp>
      <p:pic>
        <p:nvPicPr>
          <p:cNvPr id="15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Conclusion and Outlook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097654" y="2766217"/>
            <a:ext cx="3996691" cy="132556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Questions?</a:t>
            </a:r>
          </a:p>
        </p:txBody>
      </p:sp>
      <p:pic>
        <p:nvPicPr>
          <p:cNvPr id="15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0531" y="521208"/>
            <a:ext cx="1536177" cy="50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