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67" r:id="rId4"/>
    <p:sldId id="266" r:id="rId5"/>
    <p:sldId id="269" r:id="rId6"/>
    <p:sldId id="259" r:id="rId7"/>
    <p:sldId id="265" r:id="rId8"/>
    <p:sldId id="260" r:id="rId9"/>
    <p:sldId id="261" r:id="rId10"/>
    <p:sldId id="268" r:id="rId11"/>
    <p:sldId id="262" r:id="rId12"/>
    <p:sldId id="263" r:id="rId13"/>
    <p:sldId id="264" r:id="rId14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9" name="Shape 11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Click to edit Master title style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</a:lstStyle>
          <a:p>
            <a:r>
              <a:t>Click to edit Master subtitle style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93" name="Shape 9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94" name="Shape 9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/>
          </p:cNvSpPr>
          <p:nvPr>
            <p:ph type="title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102" name="Shape 102"/>
          <p:cNvSpPr>
            <a:spLocks noGrp="1"/>
          </p:cNvSpPr>
          <p:nvPr>
            <p:ph type="body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/>
          <a:lstStyle/>
          <a:p>
            <a:r>
              <a:t>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11" name="Shape 1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2" name="Shape 11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21" name="Shape 2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22" name="Shape 2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Click to edit Master title style</a:t>
            </a:r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</a:lstStyle>
          <a:p>
            <a:r>
              <a:t>Edit Master text styles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9" name="Shape 39"/>
          <p:cNvSpPr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0" name="Shape 4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48" name="Shape 48"/>
          <p:cNvSpPr>
            <a:spLocks noGrp="1"/>
          </p:cNvSpPr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</a:lstStyle>
          <a:p>
            <a:r>
              <a:t>Edit Master text styles</a:t>
            </a:r>
          </a:p>
        </p:txBody>
      </p:sp>
      <p:sp>
        <p:nvSpPr>
          <p:cNvPr id="49" name="Shape 49"/>
          <p:cNvSpPr>
            <a:spLocks noGrp="1"/>
          </p:cNvSpPr>
          <p:nvPr>
            <p:ph type="body" sz="quarter" idx="13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 b="1"/>
            </a:pPr>
            <a:endParaRPr/>
          </a:p>
        </p:txBody>
      </p:sp>
      <p:sp>
        <p:nvSpPr>
          <p:cNvPr id="50" name="Shape 5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Click to edit Master title style</a:t>
            </a:r>
          </a:p>
        </p:txBody>
      </p:sp>
      <p:sp>
        <p:nvSpPr>
          <p:cNvPr id="73" name="Shape 73"/>
          <p:cNvSpPr>
            <a:spLocks noGrp="1"/>
          </p:cNvSpPr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74" name="Shape 74"/>
          <p:cNvSpPr>
            <a:spLocks noGrp="1"/>
          </p:cNvSpPr>
          <p:nvPr>
            <p:ph type="body" sz="quarter" idx="13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  <a:endParaRPr/>
          </a:p>
        </p:txBody>
      </p:sp>
      <p:sp>
        <p:nvSpPr>
          <p:cNvPr id="75" name="Shape 7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Click to edit Master title style</a:t>
            </a:r>
          </a:p>
        </p:txBody>
      </p:sp>
      <p:sp>
        <p:nvSpPr>
          <p:cNvPr id="83" name="Shape 83"/>
          <p:cNvSpPr>
            <a:spLocks noGrp="1"/>
          </p:cNvSpPr>
          <p:nvPr>
            <p:ph type="pic" sz="half" idx="13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</a:lstStyle>
          <a:p>
            <a:r>
              <a:t>Edit Master text styles</a:t>
            </a:r>
          </a:p>
        </p:txBody>
      </p:sp>
      <p:sp>
        <p:nvSpPr>
          <p:cNvPr id="85" name="Shape 8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Click to edit Master title style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1089818" y="6404292"/>
            <a:ext cx="263983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‹Nr.›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/>
          </p:cNvSpPr>
          <p:nvPr>
            <p:ph type="ctrTitle"/>
          </p:nvPr>
        </p:nvSpPr>
        <p:spPr>
          <a:xfrm>
            <a:off x="1524000" y="2372138"/>
            <a:ext cx="9144000" cy="1537253"/>
          </a:xfrm>
          <a:prstGeom prst="rect">
            <a:avLst/>
          </a:prstGeom>
        </p:spPr>
        <p:txBody>
          <a:bodyPr/>
          <a:lstStyle>
            <a:lvl1pPr defTabSz="841247">
              <a:defRPr sz="4968"/>
            </a:lvl1pPr>
          </a:lstStyle>
          <a:p>
            <a:r>
              <a:t>Face to Cartoon using cycleGAN</a:t>
            </a:r>
          </a:p>
        </p:txBody>
      </p:sp>
      <p:sp>
        <p:nvSpPr>
          <p:cNvPr id="122" name="Shape 122"/>
          <p:cNvSpPr>
            <a:spLocks noGrp="1"/>
          </p:cNvSpPr>
          <p:nvPr>
            <p:ph type="subTitle" sz="quarter" idx="1"/>
          </p:nvPr>
        </p:nvSpPr>
        <p:spPr>
          <a:xfrm>
            <a:off x="1524000" y="3602037"/>
            <a:ext cx="9144000" cy="1655762"/>
          </a:xfrm>
          <a:prstGeom prst="rect">
            <a:avLst/>
          </a:prstGeom>
        </p:spPr>
        <p:txBody>
          <a:bodyPr/>
          <a:lstStyle/>
          <a:p>
            <a:endParaRPr/>
          </a:p>
          <a:p>
            <a:r>
              <a:t>G. Zeng, B. Fankhauser, J. Segessenmann, G. Ilango</a:t>
            </a:r>
          </a:p>
        </p:txBody>
      </p:sp>
      <p:pic>
        <p:nvPicPr>
          <p:cNvPr id="123" name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839734" y="305558"/>
            <a:ext cx="2767014" cy="2247901"/>
          </a:xfrm>
          <a:prstGeom prst="rect">
            <a:avLst/>
          </a:prstGeom>
          <a:ln w="12700">
            <a:miter lim="400000"/>
          </a:ln>
        </p:spPr>
      </p:pic>
      <p:sp>
        <p:nvSpPr>
          <p:cNvPr id="124" name="Shape 124"/>
          <p:cNvSpPr/>
          <p:nvPr/>
        </p:nvSpPr>
        <p:spPr>
          <a:xfrm>
            <a:off x="3098440" y="5257800"/>
            <a:ext cx="5995119" cy="624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/>
            <a:r>
              <a:t>Advanced Topics of Machine Learning FS2019</a:t>
            </a:r>
          </a:p>
          <a:p>
            <a:pPr algn="ctr"/>
            <a:r>
              <a:t>by Prof. Dr. Paolo Favaro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>
            <a:spLocks noGrp="1"/>
          </p:cNvSpPr>
          <p:nvPr>
            <p:ph type="title"/>
          </p:nvPr>
        </p:nvSpPr>
        <p:spPr>
          <a:xfrm>
            <a:off x="971398" y="632349"/>
            <a:ext cx="5280213" cy="955123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822959">
              <a:defRPr sz="5400"/>
            </a:lvl1pPr>
          </a:lstStyle>
          <a:p>
            <a:r>
              <a:rPr lang="en-GB" dirty="0"/>
              <a:t>Results: Ben or Jan?</a:t>
            </a:r>
            <a:endParaRPr dirty="0"/>
          </a:p>
        </p:txBody>
      </p:sp>
      <p:pic>
        <p:nvPicPr>
          <p:cNvPr id="151" name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200531" y="521208"/>
            <a:ext cx="1536177" cy="506698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E7B2043E-1243-4995-9CE6-9A49BCA49D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9380" y="1914401"/>
            <a:ext cx="4810520" cy="1841528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46967BE2-5C2F-46A7-BEC5-9033C9B266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9380" y="3755929"/>
            <a:ext cx="4768571" cy="1945075"/>
          </a:xfrm>
          <a:prstGeom prst="rect">
            <a:avLst/>
          </a:prstGeom>
        </p:spPr>
      </p:pic>
      <p:sp>
        <p:nvSpPr>
          <p:cNvPr id="2" name="Rechteck 1">
            <a:extLst>
              <a:ext uri="{FF2B5EF4-FFF2-40B4-BE49-F238E27FC236}">
                <a16:creationId xmlns:a16="http://schemas.microsoft.com/office/drawing/2014/main" id="{E81580D7-D861-4E3A-A6AF-B2D3EF3E0418}"/>
              </a:ext>
            </a:extLst>
          </p:cNvPr>
          <p:cNvSpPr/>
          <p:nvPr/>
        </p:nvSpPr>
        <p:spPr>
          <a:xfrm>
            <a:off x="2976466" y="1595892"/>
            <a:ext cx="1968759" cy="4320073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FF0BF5F4-8D9F-4C49-8118-E9C69DDF11CF}"/>
              </a:ext>
            </a:extLst>
          </p:cNvPr>
          <p:cNvSpPr/>
          <p:nvPr/>
        </p:nvSpPr>
        <p:spPr>
          <a:xfrm>
            <a:off x="6224055" y="1595892"/>
            <a:ext cx="1968759" cy="4320073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11538552"/>
      </p:ext>
    </p:extLst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>
            <a:spLocks noGrp="1"/>
          </p:cNvSpPr>
          <p:nvPr>
            <p:ph type="title"/>
          </p:nvPr>
        </p:nvSpPr>
        <p:spPr>
          <a:xfrm>
            <a:off x="971398" y="632349"/>
            <a:ext cx="5280213" cy="955123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822959">
              <a:defRPr sz="5400"/>
            </a:lvl1pPr>
          </a:lstStyle>
          <a:p>
            <a:r>
              <a:rPr lang="en-GB" dirty="0"/>
              <a:t>Results: Ben or Jan?</a:t>
            </a:r>
            <a:endParaRPr dirty="0"/>
          </a:p>
        </p:txBody>
      </p:sp>
      <p:pic>
        <p:nvPicPr>
          <p:cNvPr id="151" name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200531" y="521208"/>
            <a:ext cx="1536177" cy="506698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E7B2043E-1243-4995-9CE6-9A49BCA49D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9380" y="1914401"/>
            <a:ext cx="4810520" cy="1841528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46967BE2-5C2F-46A7-BEC5-9033C9B266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9380" y="3755929"/>
            <a:ext cx="4768571" cy="1945075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Conclusion and Outlook</a:t>
            </a:r>
          </a:p>
        </p:txBody>
      </p:sp>
      <p:sp>
        <p:nvSpPr>
          <p:cNvPr id="154" name="Shape 154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GB" dirty="0"/>
              <a:t>Preserved some important features</a:t>
            </a:r>
          </a:p>
          <a:p>
            <a:pPr>
              <a:lnSpc>
                <a:spcPct val="150000"/>
              </a:lnSpc>
            </a:pPr>
            <a:r>
              <a:rPr lang="en-GB" dirty="0" err="1"/>
              <a:t>CycleGAN</a:t>
            </a:r>
            <a:r>
              <a:rPr lang="en-GB" dirty="0"/>
              <a:t> can be extended in a natural way</a:t>
            </a:r>
          </a:p>
          <a:p>
            <a:pPr>
              <a:lnSpc>
                <a:spcPct val="150000"/>
              </a:lnSpc>
            </a:pPr>
            <a:r>
              <a:rPr lang="en-GB" dirty="0"/>
              <a:t>Problems with: </a:t>
            </a:r>
          </a:p>
          <a:p>
            <a:pPr lvl="1">
              <a:lnSpc>
                <a:spcPct val="150000"/>
              </a:lnSpc>
            </a:pPr>
            <a:r>
              <a:rPr lang="en-GB" dirty="0"/>
              <a:t>Background (identify and neglect background)</a:t>
            </a:r>
          </a:p>
          <a:p>
            <a:pPr lvl="1">
              <a:lnSpc>
                <a:spcPct val="150000"/>
              </a:lnSpc>
            </a:pPr>
            <a:r>
              <a:rPr lang="en-GB" dirty="0"/>
              <a:t>Illumination</a:t>
            </a:r>
          </a:p>
          <a:p>
            <a:pPr lvl="1">
              <a:lnSpc>
                <a:spcPct val="150000"/>
              </a:lnSpc>
            </a:pPr>
            <a:r>
              <a:rPr lang="en-GB" dirty="0"/>
              <a:t>Viewpoint (augmentation on </a:t>
            </a:r>
            <a:r>
              <a:rPr lang="en-GB" dirty="0" err="1"/>
              <a:t>cartoonset</a:t>
            </a:r>
            <a:r>
              <a:rPr lang="en-GB" dirty="0"/>
              <a:t>)</a:t>
            </a:r>
            <a:endParaRPr dirty="0"/>
          </a:p>
        </p:txBody>
      </p:sp>
      <p:pic>
        <p:nvPicPr>
          <p:cNvPr id="155" name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200531" y="521208"/>
            <a:ext cx="1536177" cy="50669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>
            <a:spLocks noGrp="1"/>
          </p:cNvSpPr>
          <p:nvPr>
            <p:ph type="title"/>
          </p:nvPr>
        </p:nvSpPr>
        <p:spPr>
          <a:xfrm>
            <a:off x="3442996" y="2766217"/>
            <a:ext cx="4651349" cy="1325564"/>
          </a:xfrm>
          <a:prstGeom prst="rect">
            <a:avLst/>
          </a:prstGeom>
        </p:spPr>
        <p:txBody>
          <a:bodyPr/>
          <a:lstStyle>
            <a:lvl1pPr>
              <a:defRPr sz="6000"/>
            </a:lvl1pPr>
          </a:lstStyle>
          <a:p>
            <a:r>
              <a:rPr dirty="0"/>
              <a:t>Questions?</a:t>
            </a:r>
          </a:p>
        </p:txBody>
      </p:sp>
      <p:pic>
        <p:nvPicPr>
          <p:cNvPr id="158" name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200531" y="521208"/>
            <a:ext cx="1536177" cy="50669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dirty="0"/>
              <a:t>Introduction to the Project</a:t>
            </a:r>
          </a:p>
        </p:txBody>
      </p:sp>
      <p:pic>
        <p:nvPicPr>
          <p:cNvPr id="127" name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200531" y="521208"/>
            <a:ext cx="1536177" cy="506698"/>
          </a:xfrm>
          <a:prstGeom prst="rect">
            <a:avLst/>
          </a:prstGeom>
          <a:ln w="12700">
            <a:miter lim="400000"/>
          </a:ln>
        </p:spPr>
      </p:pic>
      <p:sp>
        <p:nvSpPr>
          <p:cNvPr id="128" name="Shape 128"/>
          <p:cNvSpPr/>
          <p:nvPr/>
        </p:nvSpPr>
        <p:spPr>
          <a:xfrm>
            <a:off x="838200" y="1825625"/>
            <a:ext cx="10515600" cy="3917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/>
            </a:pPr>
            <a:r>
              <a:rPr lang="en-GB" b="1" dirty="0"/>
              <a:t>Goal</a:t>
            </a:r>
            <a:r>
              <a:rPr lang="en-GB" dirty="0"/>
              <a:t>: Switch image styles from real faces to cartoon faces using unpaired data only.</a:t>
            </a:r>
            <a:endParaRPr dirty="0"/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/>
            </a:pPr>
            <a:r>
              <a:rPr lang="en-GB" b="1" dirty="0"/>
              <a:t>Approach</a:t>
            </a:r>
            <a:r>
              <a:rPr lang="en-GB" dirty="0"/>
              <a:t>: Use and modify </a:t>
            </a:r>
            <a:r>
              <a:rPr lang="en-GB" dirty="0" err="1"/>
              <a:t>CycleGAN</a:t>
            </a:r>
            <a:r>
              <a:rPr lang="en-GB" dirty="0"/>
              <a:t> (Jun-Yan Zhu et al.)</a:t>
            </a:r>
          </a:p>
          <a:p>
            <a:pPr lvl="2" indent="0">
              <a:lnSpc>
                <a:spcPct val="90000"/>
              </a:lnSpc>
              <a:spcBef>
                <a:spcPts val="1000"/>
              </a:spcBef>
              <a:buSzPct val="100000"/>
              <a:defRPr sz="2800"/>
            </a:pPr>
            <a:endParaRPr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17E7A79-0F9E-4C0D-B5C3-EEB72DCCBA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2143" y="3881420"/>
            <a:ext cx="1760772" cy="1782377"/>
          </a:xfrm>
          <a:prstGeom prst="rect">
            <a:avLst/>
          </a:prstGeom>
        </p:spPr>
      </p:pic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3B62FC46-D9CD-487D-B5F8-6C2E94BFDF68}"/>
              </a:ext>
            </a:extLst>
          </p:cNvPr>
          <p:cNvCxnSpPr>
            <a:cxnSpLocks/>
          </p:cNvCxnSpPr>
          <p:nvPr/>
        </p:nvCxnSpPr>
        <p:spPr>
          <a:xfrm>
            <a:off x="4394718" y="4772609"/>
            <a:ext cx="133947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3" name="Grafik 12">
            <a:extLst>
              <a:ext uri="{FF2B5EF4-FFF2-40B4-BE49-F238E27FC236}">
                <a16:creationId xmlns:a16="http://schemas.microsoft.com/office/drawing/2014/main" id="{1F682085-A61A-4B76-9B52-A61C77289B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982034"/>
            <a:ext cx="1343025" cy="1581150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Datasets</a:t>
            </a:r>
            <a:endParaRPr dirty="0"/>
          </a:p>
        </p:txBody>
      </p:sp>
      <p:pic>
        <p:nvPicPr>
          <p:cNvPr id="127" name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200531" y="521208"/>
            <a:ext cx="1536177" cy="506698"/>
          </a:xfrm>
          <a:prstGeom prst="rect">
            <a:avLst/>
          </a:prstGeom>
          <a:ln w="12700">
            <a:miter lim="400000"/>
          </a:ln>
        </p:spPr>
      </p:pic>
      <p:sp>
        <p:nvSpPr>
          <p:cNvPr id="128" name="Shape 128"/>
          <p:cNvSpPr/>
          <p:nvPr/>
        </p:nvSpPr>
        <p:spPr>
          <a:xfrm>
            <a:off x="838200" y="1825625"/>
            <a:ext cx="10515600" cy="3917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/>
            </a:pPr>
            <a:r>
              <a:rPr lang="en-GB" b="1" dirty="0"/>
              <a:t>Cartoon</a:t>
            </a:r>
            <a:r>
              <a:rPr lang="en-GB" dirty="0"/>
              <a:t>: </a:t>
            </a:r>
            <a:r>
              <a:rPr lang="en-US" dirty="0"/>
              <a:t>These cartoons helped develop the technology behind the personalized stickers in Google </a:t>
            </a:r>
            <a:r>
              <a:rPr lang="en-US" dirty="0" err="1"/>
              <a:t>Allo</a:t>
            </a:r>
            <a:r>
              <a:rPr lang="en-US" dirty="0"/>
              <a:t>. Around 10^13 possible combinations of styles and colors.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/>
            </a:pPr>
            <a:r>
              <a:rPr lang="en-US" b="1" dirty="0"/>
              <a:t>Real Faces</a:t>
            </a:r>
            <a:r>
              <a:rPr lang="en-US" dirty="0"/>
              <a:t>: 1000 real face images from the </a:t>
            </a:r>
            <a:r>
              <a:rPr lang="en-US" dirty="0" err="1"/>
              <a:t>FFHQ</a:t>
            </a:r>
            <a:r>
              <a:rPr lang="en-US" dirty="0"/>
              <a:t> dataset, which is from Style GAN</a:t>
            </a:r>
            <a:endParaRPr lang="en-GB" dirty="0"/>
          </a:p>
          <a:p>
            <a:pPr lvl="2" indent="0">
              <a:lnSpc>
                <a:spcPct val="90000"/>
              </a:lnSpc>
              <a:spcBef>
                <a:spcPts val="1000"/>
              </a:spcBef>
              <a:buSzPct val="100000"/>
              <a:defRPr sz="2800"/>
            </a:pPr>
            <a:endParaRPr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ECC4463-7A72-4A01-82B7-92F9EE91D4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750" y="4197433"/>
            <a:ext cx="10687050" cy="1400175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1E7DAE9A-4E1C-4B33-9DAA-247108767F29}"/>
              </a:ext>
            </a:extLst>
          </p:cNvPr>
          <p:cNvSpPr/>
          <p:nvPr/>
        </p:nvSpPr>
        <p:spPr>
          <a:xfrm>
            <a:off x="838200" y="5828826"/>
            <a:ext cx="46362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https://</a:t>
            </a:r>
            <a:r>
              <a:rPr lang="en-GB" dirty="0" err="1"/>
              <a:t>google.github.io</a:t>
            </a:r>
            <a:r>
              <a:rPr lang="en-GB" dirty="0"/>
              <a:t>/</a:t>
            </a:r>
            <a:r>
              <a:rPr lang="en-GB" dirty="0" err="1"/>
              <a:t>cartoonset</a:t>
            </a:r>
            <a:r>
              <a:rPr lang="en-GB" dirty="0"/>
              <a:t>/</a:t>
            </a:r>
            <a:r>
              <a:rPr lang="en-GB" dirty="0" err="1"/>
              <a:t>index.html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49386830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pic>
        <p:nvPicPr>
          <p:cNvPr id="132" name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200531" y="521208"/>
            <a:ext cx="1536177" cy="506698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39B613D5-B30F-48B1-88CF-DC615AF8CB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0447" y="1321728"/>
            <a:ext cx="6899837" cy="5119054"/>
          </a:xfrm>
          <a:prstGeom prst="rect">
            <a:avLst/>
          </a:prstGeom>
        </p:spPr>
      </p:pic>
      <p:sp>
        <p:nvSpPr>
          <p:cNvPr id="8" name="Shape 130">
            <a:extLst>
              <a:ext uri="{FF2B5EF4-FFF2-40B4-BE49-F238E27FC236}">
                <a16:creationId xmlns:a16="http://schemas.microsoft.com/office/drawing/2014/main" id="{C7F0CEE3-A4B6-4983-BA63-9C8B70016898}"/>
              </a:ext>
            </a:extLst>
          </p:cNvPr>
          <p:cNvSpPr txBox="1">
            <a:spLocks/>
          </p:cNvSpPr>
          <p:nvPr/>
        </p:nvSpPr>
        <p:spPr>
          <a:xfrm>
            <a:off x="838199" y="365124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en-US" dirty="0"/>
              <a:t>Approach: </a:t>
            </a:r>
            <a:r>
              <a:rPr lang="en-US" dirty="0" err="1"/>
              <a:t>CycleGAN</a:t>
            </a:r>
            <a:endParaRPr lang="en-US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CD06BBFC-37E6-4577-82F7-7034017F6753}"/>
              </a:ext>
            </a:extLst>
          </p:cNvPr>
          <p:cNvSpPr/>
          <p:nvPr/>
        </p:nvSpPr>
        <p:spPr>
          <a:xfrm>
            <a:off x="7565390" y="6206388"/>
            <a:ext cx="19111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Jun-Yan Zhu et al.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52056346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First results with C</a:t>
            </a:r>
            <a:r>
              <a:rPr dirty="0" err="1"/>
              <a:t>ycleGAN</a:t>
            </a:r>
            <a:endParaRPr dirty="0"/>
          </a:p>
        </p:txBody>
      </p:sp>
      <p:sp>
        <p:nvSpPr>
          <p:cNvPr id="131" name="Shape 131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There is no real correspondence between the faces</a:t>
            </a:r>
          </a:p>
          <a:p>
            <a:r>
              <a:rPr lang="en-GB" dirty="0"/>
              <a:t>We have no control over the generation of e.g. the </a:t>
            </a:r>
            <a:r>
              <a:rPr lang="en-GB" dirty="0" err="1"/>
              <a:t>color</a:t>
            </a:r>
            <a:endParaRPr dirty="0"/>
          </a:p>
        </p:txBody>
      </p:sp>
      <p:pic>
        <p:nvPicPr>
          <p:cNvPr id="132" name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200531" y="521208"/>
            <a:ext cx="1536177" cy="506698"/>
          </a:xfrm>
          <a:prstGeom prst="rect">
            <a:avLst/>
          </a:prstGeom>
          <a:ln w="12700">
            <a:miter lim="400000"/>
          </a:ln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C435D2A4-A301-429E-B87F-C9D54DAB66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6340" y="3429000"/>
            <a:ext cx="3686175" cy="22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967304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Landmarks Loss</a:t>
            </a:r>
          </a:p>
        </p:txBody>
      </p:sp>
      <p:pic>
        <p:nvPicPr>
          <p:cNvPr id="136" name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200531" y="521208"/>
            <a:ext cx="1536177" cy="506698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AutoShape 2" descr="blob:https://web.whatsapp.com/1195980f-86bb-4c4e-a3b9-e79e00c0ba09">
            <a:extLst>
              <a:ext uri="{FF2B5EF4-FFF2-40B4-BE49-F238E27FC236}">
                <a16:creationId xmlns:a16="http://schemas.microsoft.com/office/drawing/2014/main" id="{84567175-F9D8-4C73-9207-E35665AE388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3276599"/>
            <a:ext cx="2719137" cy="2719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4753E8CB-8A88-4569-8BE5-6A5A6F025C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2794" y="1846771"/>
            <a:ext cx="8855825" cy="5044657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Landmarks Loss</a:t>
            </a:r>
          </a:p>
        </p:txBody>
      </p:sp>
      <p:pic>
        <p:nvPicPr>
          <p:cNvPr id="136" name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200531" y="521208"/>
            <a:ext cx="1536177" cy="506698"/>
          </a:xfrm>
          <a:prstGeom prst="rect">
            <a:avLst/>
          </a:prstGeom>
          <a:ln w="12700">
            <a:miter lim="400000"/>
          </a:ln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438E59C4-5000-4965-8BBA-EC0D0D727B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938589"/>
            <a:ext cx="4284286" cy="2125409"/>
          </a:xfrm>
          <a:prstGeom prst="rect">
            <a:avLst/>
          </a:prstGeom>
        </p:spPr>
      </p:pic>
      <p:sp>
        <p:nvSpPr>
          <p:cNvPr id="8" name="AutoShape 2" descr="blob:https://web.whatsapp.com/1195980f-86bb-4c4e-a3b9-e79e00c0ba09">
            <a:extLst>
              <a:ext uri="{FF2B5EF4-FFF2-40B4-BE49-F238E27FC236}">
                <a16:creationId xmlns:a16="http://schemas.microsoft.com/office/drawing/2014/main" id="{84567175-F9D8-4C73-9207-E35665AE388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3276599"/>
            <a:ext cx="2719137" cy="2719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B4E6DD61-37A3-4A2C-85C4-239C2F3501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5969" y="1871663"/>
            <a:ext cx="5962650" cy="430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559927"/>
      </p:ext>
    </p:extLst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dirty="0"/>
              <a:t>Conditional </a:t>
            </a:r>
            <a:r>
              <a:rPr lang="en-GB" dirty="0"/>
              <a:t>C</a:t>
            </a:r>
            <a:r>
              <a:rPr dirty="0" err="1"/>
              <a:t>ycleGAN</a:t>
            </a:r>
            <a:endParaRPr dirty="0"/>
          </a:p>
        </p:txBody>
      </p:sp>
      <p:sp>
        <p:nvSpPr>
          <p:cNvPr id="139" name="Shape 139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r>
              <a:t>Conditional GAN uses a class label to condition on to both the generator and discriminator, which shows that the model can generate MNIST digits conditioned on class labels. </a:t>
            </a:r>
          </a:p>
        </p:txBody>
      </p:sp>
      <p:pic>
        <p:nvPicPr>
          <p:cNvPr id="140" name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200531" y="521208"/>
            <a:ext cx="1536177" cy="506698"/>
          </a:xfrm>
          <a:prstGeom prst="rect">
            <a:avLst/>
          </a:prstGeom>
          <a:ln w="12700">
            <a:miter lim="400000"/>
          </a:ln>
        </p:spPr>
      </p:pic>
      <p:pic>
        <p:nvPicPr>
          <p:cNvPr id="141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540664" y="3147107"/>
            <a:ext cx="6767921" cy="3013454"/>
          </a:xfrm>
          <a:prstGeom prst="rect">
            <a:avLst/>
          </a:prstGeom>
          <a:ln w="12700">
            <a:miter lim="400000"/>
          </a:ln>
        </p:spPr>
      </p:pic>
      <p:sp>
        <p:nvSpPr>
          <p:cNvPr id="142" name="Shape 142"/>
          <p:cNvSpPr/>
          <p:nvPr/>
        </p:nvSpPr>
        <p:spPr>
          <a:xfrm>
            <a:off x="805931" y="6438895"/>
            <a:ext cx="10925806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t>Mirza M, Osindero S. Conditional generative adversarial nets. arXiv preprint arXiv:1411.1784. 2014 Nov 6.</a:t>
            </a:r>
          </a:p>
        </p:txBody>
      </p:sp>
    </p:spTree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Conditional </a:t>
            </a:r>
            <a:r>
              <a:rPr lang="en-GB" dirty="0"/>
              <a:t>C</a:t>
            </a:r>
            <a:r>
              <a:rPr dirty="0" err="1"/>
              <a:t>ycleGAN</a:t>
            </a:r>
            <a:r>
              <a:rPr dirty="0"/>
              <a:t> Results</a:t>
            </a:r>
          </a:p>
        </p:txBody>
      </p:sp>
      <p:pic>
        <p:nvPicPr>
          <p:cNvPr id="145" name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200531" y="521208"/>
            <a:ext cx="1536177" cy="506698"/>
          </a:xfrm>
          <a:prstGeom prst="rect">
            <a:avLst/>
          </a:prstGeom>
          <a:ln w="12700">
            <a:miter lim="400000"/>
          </a:ln>
        </p:spPr>
      </p:pic>
      <p:sp>
        <p:nvSpPr>
          <p:cNvPr id="146" name="Shape 146"/>
          <p:cNvSpPr/>
          <p:nvPr/>
        </p:nvSpPr>
        <p:spPr>
          <a:xfrm>
            <a:off x="805931" y="6502395"/>
            <a:ext cx="10925806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t>Mirza M, Osindero S. Conditional generative adversarial nets. arXiv preprint arXiv:1411.1784. 2014 Nov 6.</a:t>
            </a:r>
          </a:p>
        </p:txBody>
      </p:sp>
      <p:pic>
        <p:nvPicPr>
          <p:cNvPr id="147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11034" y="1725450"/>
            <a:ext cx="10237030" cy="2160478"/>
          </a:xfrm>
          <a:prstGeom prst="rect">
            <a:avLst/>
          </a:prstGeom>
          <a:ln w="12700">
            <a:miter lim="400000"/>
          </a:ln>
        </p:spPr>
      </p:pic>
      <p:pic>
        <p:nvPicPr>
          <p:cNvPr id="148" name="pasted-imag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84943" y="4090696"/>
            <a:ext cx="10098314" cy="214056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285</Words>
  <Application>Microsoft Office PowerPoint</Application>
  <PresentationFormat>Breitbild</PresentationFormat>
  <Paragraphs>34</Paragraphs>
  <Slides>13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Face to Cartoon using cycleGAN</vt:lpstr>
      <vt:lpstr>Introduction to the Project</vt:lpstr>
      <vt:lpstr>Datasets</vt:lpstr>
      <vt:lpstr>PowerPoint-Präsentation</vt:lpstr>
      <vt:lpstr>First results with CycleGAN</vt:lpstr>
      <vt:lpstr>Landmarks Loss</vt:lpstr>
      <vt:lpstr>Landmarks Loss</vt:lpstr>
      <vt:lpstr>Conditional CycleGAN</vt:lpstr>
      <vt:lpstr>Conditional CycleGAN Results</vt:lpstr>
      <vt:lpstr>Results: Ben or Jan?</vt:lpstr>
      <vt:lpstr>Results: Ben or Jan?</vt:lpstr>
      <vt:lpstr>Conclusion and Outlook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to Cartoon using cycleGAN</dc:title>
  <cp:lastModifiedBy>Jan Segessenmann</cp:lastModifiedBy>
  <cp:revision>11</cp:revision>
  <dcterms:modified xsi:type="dcterms:W3CDTF">2019-05-21T07:21:57Z</dcterms:modified>
</cp:coreProperties>
</file>