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6" r:id="rId5"/>
    <p:sldId id="269" r:id="rId6"/>
    <p:sldId id="259" r:id="rId7"/>
    <p:sldId id="265" r:id="rId8"/>
    <p:sldId id="260" r:id="rId9"/>
    <p:sldId id="261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xfrm>
            <a:off x="1524000" y="2372138"/>
            <a:ext cx="9144000" cy="1537253"/>
          </a:xfrm>
          <a:prstGeom prst="rect">
            <a:avLst/>
          </a:prstGeom>
        </p:spPr>
        <p:txBody>
          <a:bodyPr/>
          <a:lstStyle>
            <a:lvl1pPr defTabSz="841247">
              <a:defRPr sz="4968"/>
            </a:lvl1pPr>
          </a:lstStyle>
          <a:p>
            <a:r>
              <a:t>Face to Cartoon using cycleGAN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G. Zeng, B. Fankhauser, J. Segessenmann, G. Ilango</a:t>
            </a:r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734" y="305558"/>
            <a:ext cx="2767014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3098440" y="5257800"/>
            <a:ext cx="599511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Advanced Topics of Machine Learning FS2019</a:t>
            </a:r>
          </a:p>
          <a:p>
            <a:pPr algn="ctr"/>
            <a:r>
              <a:t>by Prof. Dr. Paolo Favaro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971398" y="632349"/>
            <a:ext cx="5280213" cy="95512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5400"/>
            </a:lvl1pPr>
          </a:lstStyle>
          <a:p>
            <a:r>
              <a:rPr lang="en-GB" dirty="0"/>
              <a:t>Results: Ben or Jan?</a:t>
            </a:r>
            <a:endParaRPr dirty="0"/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B2043E-1243-4995-9CE6-9A49BCA4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0" y="1914401"/>
            <a:ext cx="4810520" cy="18415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967BE2-5C2F-46A7-BEC5-9033C9B26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0" y="3755929"/>
            <a:ext cx="4768571" cy="19450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81580D7-D861-4E3A-A6AF-B2D3EF3E0418}"/>
              </a:ext>
            </a:extLst>
          </p:cNvPr>
          <p:cNvSpPr/>
          <p:nvPr/>
        </p:nvSpPr>
        <p:spPr>
          <a:xfrm>
            <a:off x="2976466" y="1595892"/>
            <a:ext cx="1968759" cy="43200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0BF5F4-8D9F-4C49-8118-E9C69DDF11CF}"/>
              </a:ext>
            </a:extLst>
          </p:cNvPr>
          <p:cNvSpPr/>
          <p:nvPr/>
        </p:nvSpPr>
        <p:spPr>
          <a:xfrm>
            <a:off x="6224055" y="1595892"/>
            <a:ext cx="1968759" cy="43200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53855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971398" y="632349"/>
            <a:ext cx="5280213" cy="95512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5400"/>
            </a:lvl1pPr>
          </a:lstStyle>
          <a:p>
            <a:r>
              <a:rPr lang="en-GB" dirty="0"/>
              <a:t>Results: Ben or Jan?</a:t>
            </a:r>
            <a:endParaRPr dirty="0"/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B2043E-1243-4995-9CE6-9A49BCA4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0" y="1914401"/>
            <a:ext cx="4810520" cy="18415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967BE2-5C2F-46A7-BEC5-9033C9B26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80" y="3755929"/>
            <a:ext cx="4768571" cy="19450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Conclusion and Outlook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Preserved some important features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CycleGAN</a:t>
            </a:r>
            <a:r>
              <a:rPr lang="en-GB" dirty="0"/>
              <a:t> can be extended in a natural way</a:t>
            </a:r>
          </a:p>
          <a:p>
            <a:pPr>
              <a:lnSpc>
                <a:spcPct val="150000"/>
              </a:lnSpc>
            </a:pPr>
            <a:r>
              <a:rPr lang="en-GB" dirty="0"/>
              <a:t>Problems with: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Background (identify and neglect background)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Illumination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Viewpoint (augmentation on </a:t>
            </a:r>
            <a:r>
              <a:rPr lang="en-GB" dirty="0" err="1"/>
              <a:t>cartoonset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15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097654" y="2766217"/>
            <a:ext cx="3996691" cy="132556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Questions?</a:t>
            </a:r>
          </a:p>
        </p:txBody>
      </p:sp>
      <p:pic>
        <p:nvPicPr>
          <p:cNvPr id="15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Introduction to the Project</a:t>
            </a:r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38200" y="1825625"/>
            <a:ext cx="10515600" cy="391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Goal</a:t>
            </a:r>
            <a:r>
              <a:rPr lang="en-GB" dirty="0"/>
              <a:t>: Switch image styles from real faces to cartoon faces using unpaired data only.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Approach</a:t>
            </a:r>
            <a:r>
              <a:rPr lang="en-GB" dirty="0"/>
              <a:t>: Use and modify </a:t>
            </a:r>
            <a:r>
              <a:rPr lang="en-GB" dirty="0" err="1"/>
              <a:t>CycleGAN</a:t>
            </a:r>
            <a:r>
              <a:rPr lang="en-GB" dirty="0"/>
              <a:t> (Jun-Yan Zhu et al.)</a:t>
            </a:r>
          </a:p>
          <a:p>
            <a:pPr lvl="2" indent="0">
              <a:lnSpc>
                <a:spcPct val="90000"/>
              </a:lnSpc>
              <a:spcBef>
                <a:spcPts val="1000"/>
              </a:spcBef>
              <a:buSzPct val="100000"/>
              <a:defRPr sz="2800"/>
            </a:pP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7E7A79-0F9E-4C0D-B5C3-EEB72DCCB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43" y="3881420"/>
            <a:ext cx="1760772" cy="1782377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B62FC46-D9CD-487D-B5F8-6C2E94BFDF68}"/>
              </a:ext>
            </a:extLst>
          </p:cNvPr>
          <p:cNvCxnSpPr>
            <a:cxnSpLocks/>
          </p:cNvCxnSpPr>
          <p:nvPr/>
        </p:nvCxnSpPr>
        <p:spPr>
          <a:xfrm>
            <a:off x="4394718" y="4772609"/>
            <a:ext cx="1339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F682085-A61A-4B76-9B52-A61C7728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82034"/>
            <a:ext cx="1343025" cy="15811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Datasets</a:t>
            </a:r>
            <a:endParaRPr dirty="0"/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38200" y="1825625"/>
            <a:ext cx="10515600" cy="391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GB" b="1" dirty="0"/>
              <a:t>Cartoon</a:t>
            </a:r>
            <a:r>
              <a:rPr lang="en-GB" dirty="0"/>
              <a:t>: </a:t>
            </a:r>
            <a:r>
              <a:rPr lang="en-US" dirty="0"/>
              <a:t>These cartoons helped develop the technology behind the personalized stickers in Google </a:t>
            </a:r>
            <a:r>
              <a:rPr lang="en-US" dirty="0" err="1"/>
              <a:t>Allo</a:t>
            </a:r>
            <a:r>
              <a:rPr lang="en-US" dirty="0"/>
              <a:t>. Around 10^13 possible combinations of styles and colors.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US" b="1" dirty="0"/>
              <a:t>Real Faces</a:t>
            </a:r>
            <a:r>
              <a:rPr lang="en-US" dirty="0"/>
              <a:t>: 1000 real face images from the </a:t>
            </a:r>
            <a:r>
              <a:rPr lang="en-US" dirty="0" err="1"/>
              <a:t>FFHQ</a:t>
            </a:r>
            <a:r>
              <a:rPr lang="en-US" dirty="0"/>
              <a:t> dataset, which is from Style GAN</a:t>
            </a:r>
            <a:endParaRPr lang="en-GB" dirty="0"/>
          </a:p>
          <a:p>
            <a:pPr lvl="2" indent="0">
              <a:lnSpc>
                <a:spcPct val="90000"/>
              </a:lnSpc>
              <a:spcBef>
                <a:spcPts val="1000"/>
              </a:spcBef>
              <a:buSzPct val="100000"/>
              <a:defRPr sz="2800"/>
            </a:pP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CC4463-7A72-4A01-82B7-92F9EE91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4197433"/>
            <a:ext cx="10687050" cy="14001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7DAE9A-4E1C-4B33-9DAA-247108767F29}"/>
              </a:ext>
            </a:extLst>
          </p:cNvPr>
          <p:cNvSpPr/>
          <p:nvPr/>
        </p:nvSpPr>
        <p:spPr>
          <a:xfrm>
            <a:off x="838200" y="5828826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google.github.io</a:t>
            </a:r>
            <a:r>
              <a:rPr lang="en-GB" dirty="0"/>
              <a:t>/</a:t>
            </a:r>
            <a:r>
              <a:rPr lang="en-GB" dirty="0" err="1"/>
              <a:t>cartoonset</a:t>
            </a:r>
            <a:r>
              <a:rPr lang="en-GB" dirty="0"/>
              <a:t>/</a:t>
            </a:r>
            <a:r>
              <a:rPr lang="en-GB" dirty="0" err="1"/>
              <a:t>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3868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9B613D5-B30F-48B1-88CF-DC615AF8C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81" y="1441767"/>
            <a:ext cx="6899837" cy="5119054"/>
          </a:xfrm>
          <a:prstGeom prst="rect">
            <a:avLst/>
          </a:prstGeom>
        </p:spPr>
      </p:pic>
      <p:sp>
        <p:nvSpPr>
          <p:cNvPr id="8" name="Shape 130">
            <a:extLst>
              <a:ext uri="{FF2B5EF4-FFF2-40B4-BE49-F238E27FC236}">
                <a16:creationId xmlns:a16="http://schemas.microsoft.com/office/drawing/2014/main" id="{C7F0CEE3-A4B6-4983-BA63-9C8B70016898}"/>
              </a:ext>
            </a:extLst>
          </p:cNvPr>
          <p:cNvSpPr txBox="1">
            <a:spLocks/>
          </p:cNvSpPr>
          <p:nvPr/>
        </p:nvSpPr>
        <p:spPr>
          <a:xfrm>
            <a:off x="838199" y="365124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Approach: </a:t>
            </a:r>
            <a:r>
              <a:rPr lang="en-US" dirty="0" err="1"/>
              <a:t>CycleGAN</a:t>
            </a:r>
            <a:r>
              <a:rPr lang="en-US" dirty="0"/>
              <a:t> (Jun-Yan Zhu et al.)</a:t>
            </a:r>
          </a:p>
        </p:txBody>
      </p:sp>
    </p:spTree>
    <p:extLst>
      <p:ext uri="{BB962C8B-B14F-4D97-AF65-F5344CB8AC3E}">
        <p14:creationId xmlns:p14="http://schemas.microsoft.com/office/powerpoint/2010/main" val="175205634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First results with </a:t>
            </a:r>
            <a:r>
              <a:rPr dirty="0" err="1"/>
              <a:t>cycleGAN</a:t>
            </a:r>
            <a:endParaRPr dirty="0"/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There is no real correspondence between the faces</a:t>
            </a:r>
          </a:p>
          <a:p>
            <a:r>
              <a:rPr lang="en-GB" dirty="0"/>
              <a:t>We have no control over the generation of e.g. the </a:t>
            </a:r>
            <a:r>
              <a:rPr lang="en-GB" dirty="0" err="1"/>
              <a:t>color</a:t>
            </a:r>
            <a:endParaRPr dirty="0"/>
          </a:p>
        </p:txBody>
      </p:sp>
      <p:pic>
        <p:nvPicPr>
          <p:cNvPr id="1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435D2A4-A301-429E-B87F-C9D54DA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340" y="3429000"/>
            <a:ext cx="3686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673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Landmarks Loss</a:t>
            </a:r>
          </a:p>
        </p:txBody>
      </p:sp>
      <p:pic>
        <p:nvPicPr>
          <p:cNvPr id="1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AutoShape 2" descr="blob:https://web.whatsapp.com/1195980f-86bb-4c4e-a3b9-e79e00c0ba09">
            <a:extLst>
              <a:ext uri="{FF2B5EF4-FFF2-40B4-BE49-F238E27FC236}">
                <a16:creationId xmlns:a16="http://schemas.microsoft.com/office/drawing/2014/main" id="{84567175-F9D8-4C73-9207-E35665AE3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753E8CB-8A88-4569-8BE5-6A5A6F025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94" y="1846771"/>
            <a:ext cx="8855825" cy="504465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Landmarks Loss</a:t>
            </a:r>
          </a:p>
        </p:txBody>
      </p:sp>
      <p:pic>
        <p:nvPicPr>
          <p:cNvPr id="1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8E59C4-5000-4965-8BBA-EC0D0D727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8589"/>
            <a:ext cx="4284286" cy="2125409"/>
          </a:xfrm>
          <a:prstGeom prst="rect">
            <a:avLst/>
          </a:prstGeom>
        </p:spPr>
      </p:pic>
      <p:sp>
        <p:nvSpPr>
          <p:cNvPr id="8" name="AutoShape 2" descr="blob:https://web.whatsapp.com/1195980f-86bb-4c4e-a3b9-e79e00c0ba09">
            <a:extLst>
              <a:ext uri="{FF2B5EF4-FFF2-40B4-BE49-F238E27FC236}">
                <a16:creationId xmlns:a16="http://schemas.microsoft.com/office/drawing/2014/main" id="{84567175-F9D8-4C73-9207-E35665AE3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E6DD61-37A3-4A2C-85C4-239C2F35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969" y="1871663"/>
            <a:ext cx="5962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5992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Conditional cycleGAN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Conditional GAN uses a class label to condition on to both the generator and discriminator, which shows that the model can generate MNIST digits conditioned on class labels. </a:t>
            </a:r>
          </a:p>
        </p:txBody>
      </p:sp>
      <p:pic>
        <p:nvPicPr>
          <p:cNvPr id="1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664" y="3147107"/>
            <a:ext cx="6767921" cy="3013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805931" y="64388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Mirza M, Osindero S. Conditional generative adversarial nets. arXiv preprint arXiv:1411.1784. 2014 Nov 6.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cycleGAN Results</a:t>
            </a:r>
          </a:p>
        </p:txBody>
      </p:sp>
      <p:pic>
        <p:nvPicPr>
          <p:cNvPr id="14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05931" y="65023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Mirza M, Osindero S. Conditional generative adversarial nets. arXiv preprint arXiv:1411.1784. 2014 Nov 6.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034" y="1725450"/>
            <a:ext cx="10237030" cy="216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943" y="4090696"/>
            <a:ext cx="10098314" cy="2140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33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Face to Cartoon using cycleGAN</vt:lpstr>
      <vt:lpstr>Introduction to the Project</vt:lpstr>
      <vt:lpstr>Datasets</vt:lpstr>
      <vt:lpstr>PowerPoint-Präsentation</vt:lpstr>
      <vt:lpstr>First results with cycleGAN</vt:lpstr>
      <vt:lpstr>Landmarks Loss</vt:lpstr>
      <vt:lpstr>Landmarks Loss</vt:lpstr>
      <vt:lpstr>Conditional cycleGAN</vt:lpstr>
      <vt:lpstr>Conditional cycleGAN Results</vt:lpstr>
      <vt:lpstr>Results: Ben or Jan?</vt:lpstr>
      <vt:lpstr>Results: Ben or Jan?</vt:lpstr>
      <vt:lpstr>Conclusion and Outlook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to Cartoon using cycleGAN</dc:title>
  <cp:lastModifiedBy>Jan Segessenmann</cp:lastModifiedBy>
  <cp:revision>10</cp:revision>
  <dcterms:modified xsi:type="dcterms:W3CDTF">2019-05-21T07:13:50Z</dcterms:modified>
</cp:coreProperties>
</file>