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7315200" cy="9601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C2ABAA6-26F8-45A8-97F8-39D542C80E9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8920" cy="43171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dt" idx="49"/>
          </p:nvPr>
        </p:nvSpPr>
        <p:spPr>
          <a:xfrm>
            <a:off x="4143240" y="0"/>
            <a:ext cx="3167640" cy="477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ftr" idx="50"/>
          </p:nvPr>
        </p:nvSpPr>
        <p:spPr>
          <a:xfrm>
            <a:off x="0" y="9120240"/>
            <a:ext cx="3167640" cy="477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sldNum" idx="51"/>
          </p:nvPr>
        </p:nvSpPr>
        <p:spPr>
          <a:xfrm>
            <a:off x="4143240" y="9120240"/>
            <a:ext cx="3167640" cy="477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14E062-2989-49CA-B24A-AD3B1878D0BF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228600" y="4560840"/>
            <a:ext cx="6856560" cy="43171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Representing data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LabVIEW - controls, indicators, function outputs.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text languages - named variables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concatenated functions, equation window, c window,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python window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arithmetic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Assignments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wire from one function, control, indicator to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another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=, memory copy, etc.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conditionals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case structure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if/then/else, case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flow control (looping)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while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while loop, until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subroutines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any VI (directly or by reference)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dt" idx="76"/>
          </p:nvPr>
        </p:nvSpPr>
        <p:spPr>
          <a:xfrm>
            <a:off x="4143240" y="0"/>
            <a:ext cx="3167640" cy="477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ftr" idx="77"/>
          </p:nvPr>
        </p:nvSpPr>
        <p:spPr>
          <a:xfrm>
            <a:off x="0" y="9120240"/>
            <a:ext cx="3167640" cy="477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sldNum" idx="78"/>
          </p:nvPr>
        </p:nvSpPr>
        <p:spPr>
          <a:xfrm>
            <a:off x="4143240" y="9120240"/>
            <a:ext cx="3167640" cy="477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4A46CDE-7995-4AF2-AF00-D61C94F2E4CF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228600" y="4560840"/>
            <a:ext cx="6856560" cy="43171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Representing data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LabVIEW - controls, indicators, function outputs.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text languages - named variables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concatenated functions, equation window, c window,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python window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arithmetic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Assignments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wire from one function, control, indicator to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another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=, memory copy, etc.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conditionals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case structure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if/then/else, case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flow control (looping)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while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while loop, until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subroutines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any VI (directly or by reference)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dt" idx="79"/>
          </p:nvPr>
        </p:nvSpPr>
        <p:spPr>
          <a:xfrm>
            <a:off x="4143240" y="0"/>
            <a:ext cx="3167640" cy="477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ftr" idx="80"/>
          </p:nvPr>
        </p:nvSpPr>
        <p:spPr>
          <a:xfrm>
            <a:off x="0" y="9120240"/>
            <a:ext cx="3167640" cy="477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 type="sldNum" idx="81"/>
          </p:nvPr>
        </p:nvSpPr>
        <p:spPr>
          <a:xfrm>
            <a:off x="4143240" y="9120240"/>
            <a:ext cx="3167640" cy="477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22F2644-3A73-47B0-8A0A-31A07E8AD2F9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228600" y="4560840"/>
            <a:ext cx="6856560" cy="43171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Representing data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LabVIEW - controls, indicators, function outputs.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text languages - named variables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concatenated functions, equation window, c window,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python window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arithmetic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Assignments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wire from one function, control, indicator to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another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=, memory copy, etc.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conditionals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case structure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if/then/else, case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flow control (looping)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while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while loop, until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subroutines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any VI (directly or by reference)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dt" idx="82"/>
          </p:nvPr>
        </p:nvSpPr>
        <p:spPr>
          <a:xfrm>
            <a:off x="4143240" y="0"/>
            <a:ext cx="3167640" cy="477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ftr" idx="83"/>
          </p:nvPr>
        </p:nvSpPr>
        <p:spPr>
          <a:xfrm>
            <a:off x="0" y="9120240"/>
            <a:ext cx="3167640" cy="477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 type="sldNum" idx="84"/>
          </p:nvPr>
        </p:nvSpPr>
        <p:spPr>
          <a:xfrm>
            <a:off x="4143240" y="9120240"/>
            <a:ext cx="3167640" cy="477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AB4A60A-6ADF-4567-9DB7-C89F3CFE5FCC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228600" y="4560840"/>
            <a:ext cx="6856560" cy="43171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Representing data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LabVIEW - controls, indicators, function outputs.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text languages - named variables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concatenated functions, equation window, c window,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python window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arithmetic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Assignments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wire from one function, control, indicator to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another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=, memory copy, etc.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conditionals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case structure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if/then/else, case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flow control (looping)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while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while loop, until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subroutines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any VI (directly or by reference)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dt" idx="85"/>
          </p:nvPr>
        </p:nvSpPr>
        <p:spPr>
          <a:xfrm>
            <a:off x="4143240" y="0"/>
            <a:ext cx="3167640" cy="477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ftr" idx="86"/>
          </p:nvPr>
        </p:nvSpPr>
        <p:spPr>
          <a:xfrm>
            <a:off x="0" y="9120240"/>
            <a:ext cx="3167640" cy="477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 type="sldNum" idx="87"/>
          </p:nvPr>
        </p:nvSpPr>
        <p:spPr>
          <a:xfrm>
            <a:off x="4143240" y="9120240"/>
            <a:ext cx="3167640" cy="477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F97E68C-1885-41F4-BD32-D4E02E8996F9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228600" y="4560840"/>
            <a:ext cx="6856560" cy="43171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Representing data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LabVIEW - controls, indicators, function outputs.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text languages - named variables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concatenated functions, equation window, c window,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python window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arithmetic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Assignments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wire from one function, control, indicator to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another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=, memory copy, etc.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conditionals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case structure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if/then/else, case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flow control (looping)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while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while loop, until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subroutines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any VI (directly or by reference)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dt" idx="88"/>
          </p:nvPr>
        </p:nvSpPr>
        <p:spPr>
          <a:xfrm>
            <a:off x="4143240" y="0"/>
            <a:ext cx="3167640" cy="477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ftr" idx="89"/>
          </p:nvPr>
        </p:nvSpPr>
        <p:spPr>
          <a:xfrm>
            <a:off x="0" y="9120240"/>
            <a:ext cx="3167640" cy="477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sldNum" idx="90"/>
          </p:nvPr>
        </p:nvSpPr>
        <p:spPr>
          <a:xfrm>
            <a:off x="4143240" y="9120240"/>
            <a:ext cx="3167640" cy="477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81189AA-6C33-48BC-9250-5C9A5863F685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8920" cy="43171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dt" idx="91"/>
          </p:nvPr>
        </p:nvSpPr>
        <p:spPr>
          <a:xfrm>
            <a:off x="4143240" y="0"/>
            <a:ext cx="3167640" cy="477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ftr" idx="92"/>
          </p:nvPr>
        </p:nvSpPr>
        <p:spPr>
          <a:xfrm>
            <a:off x="0" y="9120240"/>
            <a:ext cx="3167640" cy="477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sldNum" idx="93"/>
          </p:nvPr>
        </p:nvSpPr>
        <p:spPr>
          <a:xfrm>
            <a:off x="4143240" y="9120240"/>
            <a:ext cx="3167640" cy="477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F8ABE8-D832-4167-8BEC-500A6FABEF81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228600" y="4560840"/>
            <a:ext cx="6856560" cy="43171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Representing data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LabVIEW - controls, indicators, function outputs.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text languages - named variables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concatenated functions, equation window, c window,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python window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arithmetic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Assignments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wire from one function, control, indicator to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another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=, memory copy, etc.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conditionals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case structure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if/then/else, case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flow control (looping)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while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while loop, until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subroutines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any VI (directly or by reference)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dt" idx="52"/>
          </p:nvPr>
        </p:nvSpPr>
        <p:spPr>
          <a:xfrm>
            <a:off x="4143240" y="0"/>
            <a:ext cx="3167640" cy="477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ftr" idx="53"/>
          </p:nvPr>
        </p:nvSpPr>
        <p:spPr>
          <a:xfrm>
            <a:off x="0" y="9120240"/>
            <a:ext cx="3167640" cy="477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sldNum" idx="54"/>
          </p:nvPr>
        </p:nvSpPr>
        <p:spPr>
          <a:xfrm>
            <a:off x="4143240" y="9120240"/>
            <a:ext cx="3167640" cy="477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0457406-8DE7-491C-BAD8-ECBA8973E65A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228600" y="4560840"/>
            <a:ext cx="6856560" cy="43171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Representing data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LabVIEW - controls, indicators, function outputs.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text languages - named variables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concatenated functions, equation window, c window,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python window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arithmetic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Assignments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wire from one function, control, indicator to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another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=, memory copy, etc.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conditionals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case structure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if/then/else, case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flow control (looping)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while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while loop, until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subroutines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any VI (directly or by reference)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dt" idx="55"/>
          </p:nvPr>
        </p:nvSpPr>
        <p:spPr>
          <a:xfrm>
            <a:off x="4143240" y="0"/>
            <a:ext cx="3167640" cy="477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ftr" idx="56"/>
          </p:nvPr>
        </p:nvSpPr>
        <p:spPr>
          <a:xfrm>
            <a:off x="0" y="9120240"/>
            <a:ext cx="3167640" cy="477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sldNum" idx="57"/>
          </p:nvPr>
        </p:nvSpPr>
        <p:spPr>
          <a:xfrm>
            <a:off x="4143240" y="9120240"/>
            <a:ext cx="3167640" cy="477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31B8796-E1D4-4382-BB77-19706EF6BAD3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228600" y="4560840"/>
            <a:ext cx="6856560" cy="43171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Representing data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LabVIEW - controls, indicators, function outputs.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text languages - named variables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concatenated functions, equation window, c window,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python window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arithmetic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Assignments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wire from one function, control, indicator to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another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=, memory copy, etc.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conditionals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case structure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if/then/else, case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flow control (looping)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while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while loop, until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subroutines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any VI (directly or by reference)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dt" idx="58"/>
          </p:nvPr>
        </p:nvSpPr>
        <p:spPr>
          <a:xfrm>
            <a:off x="4143240" y="0"/>
            <a:ext cx="3167640" cy="477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ftr" idx="59"/>
          </p:nvPr>
        </p:nvSpPr>
        <p:spPr>
          <a:xfrm>
            <a:off x="0" y="9120240"/>
            <a:ext cx="3167640" cy="477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sldNum" idx="60"/>
          </p:nvPr>
        </p:nvSpPr>
        <p:spPr>
          <a:xfrm>
            <a:off x="4143240" y="9120240"/>
            <a:ext cx="3167640" cy="477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638DC9-4FE6-423D-8922-5E1C049293CF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228600" y="4560840"/>
            <a:ext cx="6856560" cy="43171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Representing data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LabVIEW - controls, indicators, function outputs.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text languages - named variables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concatenated functions, equation window, c window,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python window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arithmetic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Assignments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wire from one function, control, indicator to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another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=, memory copy, etc.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conditionals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case structure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if/then/else, case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flow control (looping)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while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while loop, until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subroutines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any VI (directly or by reference)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dt" idx="61"/>
          </p:nvPr>
        </p:nvSpPr>
        <p:spPr>
          <a:xfrm>
            <a:off x="4143240" y="0"/>
            <a:ext cx="3167640" cy="477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ftr" idx="62"/>
          </p:nvPr>
        </p:nvSpPr>
        <p:spPr>
          <a:xfrm>
            <a:off x="0" y="9120240"/>
            <a:ext cx="3167640" cy="477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sldNum" idx="63"/>
          </p:nvPr>
        </p:nvSpPr>
        <p:spPr>
          <a:xfrm>
            <a:off x="4143240" y="9120240"/>
            <a:ext cx="3167640" cy="477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A96D53A-8CD6-4159-B292-6B2D495FA03C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228600" y="4560840"/>
            <a:ext cx="6856560" cy="43171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Representing data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LabVIEW - controls, indicators, function outputs.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text languages - named variables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concatenated functions, equation window, c window,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python window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arithmetic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Assignments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wire from one function, control, indicator to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another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=, memory copy, etc.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conditionals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case structure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if/then/else, case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flow control (looping)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while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while loop, until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subroutines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any VI (directly or by reference)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dt" idx="64"/>
          </p:nvPr>
        </p:nvSpPr>
        <p:spPr>
          <a:xfrm>
            <a:off x="4143240" y="0"/>
            <a:ext cx="3167640" cy="477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ftr" idx="65"/>
          </p:nvPr>
        </p:nvSpPr>
        <p:spPr>
          <a:xfrm>
            <a:off x="0" y="9120240"/>
            <a:ext cx="3167640" cy="477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sldNum" idx="66"/>
          </p:nvPr>
        </p:nvSpPr>
        <p:spPr>
          <a:xfrm>
            <a:off x="4143240" y="9120240"/>
            <a:ext cx="3167640" cy="477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33C0C29-BADA-4CA8-81AF-2B49C37095E0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228600" y="4560840"/>
            <a:ext cx="6856560" cy="43171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Representing data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LabVIEW - controls, indicators, function outputs.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text languages - named variables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concatenated functions, equation window, c window,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python window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arithmetic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Assignments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wire from one function, control, indicator to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another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=, memory copy, etc.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conditionals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case structure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if/then/else, case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flow control (looping)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while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while loop, until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subroutines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any VI (directly or by reference)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dt" idx="67"/>
          </p:nvPr>
        </p:nvSpPr>
        <p:spPr>
          <a:xfrm>
            <a:off x="4143240" y="0"/>
            <a:ext cx="3167640" cy="477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ftr" idx="68"/>
          </p:nvPr>
        </p:nvSpPr>
        <p:spPr>
          <a:xfrm>
            <a:off x="0" y="9120240"/>
            <a:ext cx="3167640" cy="477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sldNum" idx="69"/>
          </p:nvPr>
        </p:nvSpPr>
        <p:spPr>
          <a:xfrm>
            <a:off x="4143240" y="9120240"/>
            <a:ext cx="3167640" cy="477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5E367D-9760-4D32-916E-3D0FA80A92CF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228600" y="4560840"/>
            <a:ext cx="6856560" cy="43171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Representing data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LabVIEW - controls, indicators, function outputs.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text languages - named variables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concatenated functions, equation window, c window,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python window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arithmetic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Assignments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wire from one function, control, indicator to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another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=, memory copy, etc.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conditionals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case structure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if/then/else, case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flow control (looping)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while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while loop, until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subroutines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any VI (directly or by reference)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dt" idx="70"/>
          </p:nvPr>
        </p:nvSpPr>
        <p:spPr>
          <a:xfrm>
            <a:off x="4143240" y="0"/>
            <a:ext cx="3167640" cy="477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ftr" idx="71"/>
          </p:nvPr>
        </p:nvSpPr>
        <p:spPr>
          <a:xfrm>
            <a:off x="0" y="9120240"/>
            <a:ext cx="3167640" cy="477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 type="sldNum" idx="72"/>
          </p:nvPr>
        </p:nvSpPr>
        <p:spPr>
          <a:xfrm>
            <a:off x="4143240" y="9120240"/>
            <a:ext cx="3167640" cy="477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0A31A3F-E159-47A4-8DA1-A9504F3173F8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228600" y="4560840"/>
            <a:ext cx="6856560" cy="43171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Representing data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LabVIEW - controls, indicators, function outputs.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text languages - named variables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concatenated functions, equation window, c window,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python window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arithmetic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Assignments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wire from one function, control, indicator to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another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=, memory copy, etc.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conditionals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case structure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if/then/else, case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flow control (looping)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while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while loop, until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subroutines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any VI (directly or by reference)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dt" idx="73"/>
          </p:nvPr>
        </p:nvSpPr>
        <p:spPr>
          <a:xfrm>
            <a:off x="4143240" y="0"/>
            <a:ext cx="3167640" cy="477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ftr" idx="74"/>
          </p:nvPr>
        </p:nvSpPr>
        <p:spPr>
          <a:xfrm>
            <a:off x="0" y="9120240"/>
            <a:ext cx="3167640" cy="477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sldNum" idx="75"/>
          </p:nvPr>
        </p:nvSpPr>
        <p:spPr>
          <a:xfrm>
            <a:off x="4143240" y="9120240"/>
            <a:ext cx="3167640" cy="477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C12D336-579F-4A77-BBBB-0FDFBE0508D0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2" hidden="1"/>
          <p:cNvSpPr/>
          <p:nvPr/>
        </p:nvSpPr>
        <p:spPr>
          <a:xfrm>
            <a:off x="1143000" y="6419880"/>
            <a:ext cx="7998480" cy="43560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Line 5"/>
          <p:cNvSpPr/>
          <p:nvPr/>
        </p:nvSpPr>
        <p:spPr>
          <a:xfrm>
            <a:off x="8002440" y="6422760"/>
            <a:ext cx="360" cy="319320"/>
          </a:xfrm>
          <a:prstGeom prst="line">
            <a:avLst/>
          </a:prstGeom>
          <a:ln w="6480">
            <a:solidFill>
              <a:srgbClr val="5f5f5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Rectangle 9" hidden="1"/>
          <p:cNvSpPr/>
          <p:nvPr/>
        </p:nvSpPr>
        <p:spPr>
          <a:xfrm>
            <a:off x="0" y="6419880"/>
            <a:ext cx="1140480" cy="43560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3" name="Picture 23" descr=""/>
          <p:cNvPicPr/>
          <p:nvPr/>
        </p:nvPicPr>
        <p:blipFill>
          <a:blip r:embed="rId2"/>
          <a:stretch/>
        </p:blipFill>
        <p:spPr>
          <a:xfrm>
            <a:off x="76320" y="6477120"/>
            <a:ext cx="988200" cy="357840"/>
          </a:xfrm>
          <a:prstGeom prst="rect">
            <a:avLst/>
          </a:prstGeom>
          <a:ln w="0">
            <a:noFill/>
          </a:ln>
        </p:spPr>
      </p:pic>
      <p:sp>
        <p:nvSpPr>
          <p:cNvPr id="4" name="Rectangle 3"/>
          <p:cNvSpPr/>
          <p:nvPr/>
        </p:nvSpPr>
        <p:spPr>
          <a:xfrm>
            <a:off x="0" y="376200"/>
            <a:ext cx="9000360" cy="105336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990720" y="380880"/>
            <a:ext cx="2817000" cy="105336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2298600" y="2928960"/>
            <a:ext cx="6701400" cy="348984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" name="Line 22"/>
          <p:cNvSpPr/>
          <p:nvPr/>
        </p:nvSpPr>
        <p:spPr>
          <a:xfrm>
            <a:off x="992160" y="0"/>
            <a:ext cx="360" cy="6022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8" name="Picture 2" descr=""/>
          <p:cNvPicPr/>
          <p:nvPr/>
        </p:nvPicPr>
        <p:blipFill>
          <a:blip r:embed="rId3"/>
          <a:stretch/>
        </p:blipFill>
        <p:spPr>
          <a:xfrm>
            <a:off x="1085760" y="428040"/>
            <a:ext cx="2550240" cy="92556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"/>
          <p:cNvSpPr/>
          <p:nvPr/>
        </p:nvSpPr>
        <p:spPr>
          <a:xfrm>
            <a:off x="1143000" y="6419880"/>
            <a:ext cx="7998480" cy="43560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Line 5"/>
          <p:cNvSpPr/>
          <p:nvPr/>
        </p:nvSpPr>
        <p:spPr>
          <a:xfrm>
            <a:off x="8002440" y="6422760"/>
            <a:ext cx="360" cy="319320"/>
          </a:xfrm>
          <a:prstGeom prst="line">
            <a:avLst/>
          </a:prstGeom>
          <a:ln w="6480">
            <a:solidFill>
              <a:srgbClr val="5f5f5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" name="Rectangle 9"/>
          <p:cNvSpPr/>
          <p:nvPr/>
        </p:nvSpPr>
        <p:spPr>
          <a:xfrm>
            <a:off x="0" y="6419880"/>
            <a:ext cx="1140480" cy="43560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50" name="Picture 23" descr=""/>
          <p:cNvPicPr/>
          <p:nvPr/>
        </p:nvPicPr>
        <p:blipFill>
          <a:blip r:embed="rId2"/>
          <a:stretch/>
        </p:blipFill>
        <p:spPr>
          <a:xfrm>
            <a:off x="76320" y="6477120"/>
            <a:ext cx="988200" cy="357840"/>
          </a:xfrm>
          <a:prstGeom prst="rect">
            <a:avLst/>
          </a:prstGeom>
          <a:ln w="0">
            <a:noFill/>
          </a:ln>
        </p:spPr>
      </p:pic>
      <p:pic>
        <p:nvPicPr>
          <p:cNvPr id="51" name="Picture 6" descr=""/>
          <p:cNvPicPr/>
          <p:nvPr/>
        </p:nvPicPr>
        <p:blipFill>
          <a:blip r:embed="rId3"/>
          <a:stretch/>
        </p:blipFill>
        <p:spPr>
          <a:xfrm>
            <a:off x="76320" y="6477120"/>
            <a:ext cx="988200" cy="357840"/>
          </a:xfrm>
          <a:prstGeom prst="rect">
            <a:avLst/>
          </a:prstGeom>
          <a:ln w="0">
            <a:noFill/>
          </a:ln>
        </p:spPr>
      </p:pic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2"/>
          <p:cNvSpPr/>
          <p:nvPr/>
        </p:nvSpPr>
        <p:spPr>
          <a:xfrm>
            <a:off x="1143000" y="6419880"/>
            <a:ext cx="7998480" cy="43560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Line 5"/>
          <p:cNvSpPr/>
          <p:nvPr/>
        </p:nvSpPr>
        <p:spPr>
          <a:xfrm>
            <a:off x="8002440" y="6422760"/>
            <a:ext cx="360" cy="319320"/>
          </a:xfrm>
          <a:prstGeom prst="line">
            <a:avLst/>
          </a:prstGeom>
          <a:ln w="6480">
            <a:solidFill>
              <a:srgbClr val="5f5f5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Rectangle 9"/>
          <p:cNvSpPr/>
          <p:nvPr/>
        </p:nvSpPr>
        <p:spPr>
          <a:xfrm>
            <a:off x="0" y="6419880"/>
            <a:ext cx="1140480" cy="43560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93" name="Picture 23" descr=""/>
          <p:cNvPicPr/>
          <p:nvPr/>
        </p:nvPicPr>
        <p:blipFill>
          <a:blip r:embed="rId2"/>
          <a:stretch/>
        </p:blipFill>
        <p:spPr>
          <a:xfrm>
            <a:off x="76320" y="6477120"/>
            <a:ext cx="988200" cy="357840"/>
          </a:xfrm>
          <a:prstGeom prst="rect">
            <a:avLst/>
          </a:prstGeom>
          <a:ln w="0">
            <a:noFill/>
          </a:ln>
        </p:spPr>
      </p:pic>
      <p:pic>
        <p:nvPicPr>
          <p:cNvPr id="94" name="Picture 6" descr=""/>
          <p:cNvPicPr/>
          <p:nvPr/>
        </p:nvPicPr>
        <p:blipFill>
          <a:blip r:embed="rId3"/>
          <a:stretch/>
        </p:blipFill>
        <p:spPr>
          <a:xfrm>
            <a:off x="76320" y="6477120"/>
            <a:ext cx="988200" cy="357840"/>
          </a:xfrm>
          <a:prstGeom prst="rect">
            <a:avLst/>
          </a:prstGeom>
          <a:ln w="0">
            <a:noFill/>
          </a:ln>
        </p:spPr>
      </p:pic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427560" y="2112480"/>
            <a:ext cx="5547240" cy="582120"/>
          </a:xfrm>
          <a:prstGeom prst="rect">
            <a:avLst/>
          </a:prstGeom>
          <a:noFill/>
          <a:ln w="0">
            <a:noFill/>
          </a:ln>
        </p:spPr>
        <p:txBody>
          <a:bodyPr lIns="22860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LabVIEW Training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3427560" y="3025800"/>
            <a:ext cx="5547240" cy="699120"/>
          </a:xfrm>
          <a:prstGeom prst="rect">
            <a:avLst/>
          </a:prstGeom>
          <a:noFill/>
          <a:ln w="0">
            <a:noFill/>
          </a:ln>
        </p:spPr>
        <p:txBody>
          <a:bodyPr lIns="22860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</a:rPr>
              <a:t>MODULE 3 – LabVIEW Case / Sub-VI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dt" idx="4"/>
          </p:nvPr>
        </p:nvSpPr>
        <p:spPr>
          <a:xfrm>
            <a:off x="7315200" y="6095880"/>
            <a:ext cx="1597680" cy="22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11/05/2023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ftr" idx="5"/>
          </p:nvPr>
        </p:nvSpPr>
        <p:spPr>
          <a:xfrm>
            <a:off x="2362320" y="6095880"/>
            <a:ext cx="4798080" cy="2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sldNum" idx="6"/>
          </p:nvPr>
        </p:nvSpPr>
        <p:spPr>
          <a:xfrm>
            <a:off x="8305920" y="6537240"/>
            <a:ext cx="835560" cy="16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AF9C413-69B2-4A1B-90F2-5A7C3D9CDBFD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2440" cy="57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SubVI – Input / Output Terminals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8347680" cy="167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Floating Point / Integers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Float can have fractions, integers are whole numbers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Each has different sizes indicating how much memory they consume and the range of values they store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ftr" idx="31"/>
          </p:nvPr>
        </p:nvSpPr>
        <p:spPr>
          <a:xfrm>
            <a:off x="1371600" y="6553080"/>
            <a:ext cx="4645800" cy="16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dt" idx="32"/>
          </p:nvPr>
        </p:nvSpPr>
        <p:spPr>
          <a:xfrm>
            <a:off x="6172200" y="6534000"/>
            <a:ext cx="1674000" cy="16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11/05/2023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sldNum" idx="33"/>
          </p:nvPr>
        </p:nvSpPr>
        <p:spPr>
          <a:xfrm>
            <a:off x="8153280" y="6537240"/>
            <a:ext cx="835560" cy="16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EED8F3B-CA6B-42E2-BCBB-F8C3E5193F87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2440" cy="57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SubVI – Re-entrancy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8347680" cy="167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Floating Point / Integers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Float can have fractions, integers are whole numbers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Each has different sizes indicating how much memory they consume and the range of values they store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ftr" idx="34"/>
          </p:nvPr>
        </p:nvSpPr>
        <p:spPr>
          <a:xfrm>
            <a:off x="1371600" y="6553080"/>
            <a:ext cx="4645800" cy="16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dt" idx="35"/>
          </p:nvPr>
        </p:nvSpPr>
        <p:spPr>
          <a:xfrm>
            <a:off x="6172200" y="6534000"/>
            <a:ext cx="1674000" cy="16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11/05/2023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sldNum" idx="36"/>
          </p:nvPr>
        </p:nvSpPr>
        <p:spPr>
          <a:xfrm>
            <a:off x="8153280" y="6537240"/>
            <a:ext cx="835560" cy="16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06D7D54-8FC4-4F54-B193-074B850CD681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2440" cy="57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SubVI – Execution Properties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8347680" cy="167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Floating Point / Integers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Float can have fractions, integers are whole numbers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Each has different sizes indicating how much memory they consume and the range of values they store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ftr" idx="37"/>
          </p:nvPr>
        </p:nvSpPr>
        <p:spPr>
          <a:xfrm>
            <a:off x="1371600" y="6553080"/>
            <a:ext cx="4645800" cy="16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dt" idx="38"/>
          </p:nvPr>
        </p:nvSpPr>
        <p:spPr>
          <a:xfrm>
            <a:off x="6172200" y="6534000"/>
            <a:ext cx="1674000" cy="16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11/05/2023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sldNum" idx="39"/>
          </p:nvPr>
        </p:nvSpPr>
        <p:spPr>
          <a:xfrm>
            <a:off x="8153280" y="6537240"/>
            <a:ext cx="835560" cy="16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AFB0FD7-33C3-4572-A8C1-0A663A80DA05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2440" cy="57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Global Variables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8347680" cy="167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Floating Point / Integers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Float can have fractions, integers are whole numbers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Each has different sizes indicating how much memory they consume and the range of values they store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ftr" idx="40"/>
          </p:nvPr>
        </p:nvSpPr>
        <p:spPr>
          <a:xfrm>
            <a:off x="1371600" y="6553080"/>
            <a:ext cx="4645800" cy="16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dt" idx="41"/>
          </p:nvPr>
        </p:nvSpPr>
        <p:spPr>
          <a:xfrm>
            <a:off x="6172200" y="6534000"/>
            <a:ext cx="1674000" cy="16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11/05/2023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sldNum" idx="42"/>
          </p:nvPr>
        </p:nvSpPr>
        <p:spPr>
          <a:xfrm>
            <a:off x="8153280" y="6537240"/>
            <a:ext cx="835560" cy="16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1F57421-B17D-4502-9D23-DEE77E1FE5FB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2440" cy="57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Global Variables – Creating / Using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8347680" cy="167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Floating Point / Integers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Float can have fractions, integers are whole numbers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Each has different sizes indicating how much memory they consume and the range of values they store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ftr" idx="43"/>
          </p:nvPr>
        </p:nvSpPr>
        <p:spPr>
          <a:xfrm>
            <a:off x="1371600" y="6553080"/>
            <a:ext cx="4645800" cy="16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dt" idx="44"/>
          </p:nvPr>
        </p:nvSpPr>
        <p:spPr>
          <a:xfrm>
            <a:off x="6172200" y="6534000"/>
            <a:ext cx="1674000" cy="16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11/05/2023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sldNum" idx="45"/>
          </p:nvPr>
        </p:nvSpPr>
        <p:spPr>
          <a:xfrm>
            <a:off x="8153280" y="6537240"/>
            <a:ext cx="835560" cy="16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3309597-109C-432B-95AF-93DC82B48348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576280" cy="57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Exercise 3.1 – Calculate Speed from Distance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338040" y="993240"/>
            <a:ext cx="8438040" cy="5180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Create a new VI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Add a while loop that loops once per second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Add a control that allows entry of feet traveled.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Calculate and display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601"/>
              </a:spcBef>
              <a:buClr>
                <a:srgbClr val="fcb131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Number of feet traveled in the last second.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601"/>
              </a:spcBef>
              <a:buClr>
                <a:srgbClr val="fcb131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Average speed of travel over the last second in feet/second.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ftr" idx="46"/>
          </p:nvPr>
        </p:nvSpPr>
        <p:spPr>
          <a:xfrm>
            <a:off x="1371600" y="6553080"/>
            <a:ext cx="4645800" cy="16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dt" idx="47"/>
          </p:nvPr>
        </p:nvSpPr>
        <p:spPr>
          <a:xfrm>
            <a:off x="6172200" y="6534000"/>
            <a:ext cx="1674000" cy="16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11/05/2023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sldNum" idx="48"/>
          </p:nvPr>
        </p:nvSpPr>
        <p:spPr>
          <a:xfrm>
            <a:off x="8153280" y="6537240"/>
            <a:ext cx="835560" cy="16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29346DF-EC6F-43CA-AE7D-CE466EE3C009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2440" cy="57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Conditional Functions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8347680" cy="167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Floating Point / Integers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Float can have fractions, integers are whole numbers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First time execution function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ftr" idx="7"/>
          </p:nvPr>
        </p:nvSpPr>
        <p:spPr>
          <a:xfrm>
            <a:off x="1371600" y="6553080"/>
            <a:ext cx="4645800" cy="16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dt" idx="8"/>
          </p:nvPr>
        </p:nvSpPr>
        <p:spPr>
          <a:xfrm>
            <a:off x="6172200" y="6534000"/>
            <a:ext cx="1674000" cy="16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11/05/2023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sldNum" idx="9"/>
          </p:nvPr>
        </p:nvSpPr>
        <p:spPr>
          <a:xfrm>
            <a:off x="8153280" y="6537240"/>
            <a:ext cx="835560" cy="16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47E4EC2-2989-49C4-A77D-A89A958556B1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2440" cy="57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Case Structure  --  Boolean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8347680" cy="167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Floating Point / Integers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Float can have fractions, integers are whole numbers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Each has different sizes indicating how much memory they consume and the range of values they store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ftr" idx="10"/>
          </p:nvPr>
        </p:nvSpPr>
        <p:spPr>
          <a:xfrm>
            <a:off x="1371600" y="6553080"/>
            <a:ext cx="4645800" cy="16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dt" idx="11"/>
          </p:nvPr>
        </p:nvSpPr>
        <p:spPr>
          <a:xfrm>
            <a:off x="6172200" y="6534000"/>
            <a:ext cx="1674000" cy="16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11/05/2023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sldNum" idx="12"/>
          </p:nvPr>
        </p:nvSpPr>
        <p:spPr>
          <a:xfrm>
            <a:off x="8153280" y="6537240"/>
            <a:ext cx="835560" cy="16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7152352-B64F-437E-AB7B-53F9B02DA5E2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2440" cy="57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Numeric Switch Function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8347680" cy="167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Floating Point / Integers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Float can have fractions, integers are whole numbers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Each has different sizes indicating how much memory they consume and the range of values they store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ftr" idx="13"/>
          </p:nvPr>
        </p:nvSpPr>
        <p:spPr>
          <a:xfrm>
            <a:off x="1371600" y="6553080"/>
            <a:ext cx="4645800" cy="16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dt" idx="14"/>
          </p:nvPr>
        </p:nvSpPr>
        <p:spPr>
          <a:xfrm>
            <a:off x="6172200" y="6534000"/>
            <a:ext cx="1674000" cy="16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11/05/2023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sldNum" idx="15"/>
          </p:nvPr>
        </p:nvSpPr>
        <p:spPr>
          <a:xfrm>
            <a:off x="8153280" y="6537240"/>
            <a:ext cx="835560" cy="16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80CD90D-7100-43F8-9D79-2ED5DCB31577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2440" cy="57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Case Structure  --  Numeric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8347680" cy="167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Floating Point / Integers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Float can have fractions, integers are whole numbers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Each has different sizes indicating how much memory they consume and the range of values they store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ftr" idx="16"/>
          </p:nvPr>
        </p:nvSpPr>
        <p:spPr>
          <a:xfrm>
            <a:off x="1371600" y="6553080"/>
            <a:ext cx="4645800" cy="16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dt" idx="17"/>
          </p:nvPr>
        </p:nvSpPr>
        <p:spPr>
          <a:xfrm>
            <a:off x="6172200" y="6534000"/>
            <a:ext cx="1674000" cy="16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11/05/2023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sldNum" idx="18"/>
          </p:nvPr>
        </p:nvSpPr>
        <p:spPr>
          <a:xfrm>
            <a:off x="8153280" y="6537240"/>
            <a:ext cx="835560" cy="16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DEB8B2-655C-4882-BA9C-0253FFCE234F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2440" cy="57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String Data Type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8347680" cy="167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Floating Point / Integers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Float can have fractions, integers are whole numbers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Each has different sizes indicating how much memory they consume and the range of values they store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ftr" idx="19"/>
          </p:nvPr>
        </p:nvSpPr>
        <p:spPr>
          <a:xfrm>
            <a:off x="1371600" y="6553080"/>
            <a:ext cx="4645800" cy="16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dt" idx="20"/>
          </p:nvPr>
        </p:nvSpPr>
        <p:spPr>
          <a:xfrm>
            <a:off x="6172200" y="6534000"/>
            <a:ext cx="1674000" cy="16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11/05/2023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sldNum" idx="21"/>
          </p:nvPr>
        </p:nvSpPr>
        <p:spPr>
          <a:xfrm>
            <a:off x="8153280" y="6537240"/>
            <a:ext cx="835560" cy="16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1880A5E-9188-483D-9E7C-EB222D1937D1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2440" cy="57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Case Structure - String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8347680" cy="167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Floating Point / Integers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Float can have fractions, integers are whole numbers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Each has different sizes indicating how much memory they consume and the range of values they store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ftr" idx="22"/>
          </p:nvPr>
        </p:nvSpPr>
        <p:spPr>
          <a:xfrm>
            <a:off x="1371600" y="6553080"/>
            <a:ext cx="4645800" cy="16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dt" idx="23"/>
          </p:nvPr>
        </p:nvSpPr>
        <p:spPr>
          <a:xfrm>
            <a:off x="6172200" y="6534000"/>
            <a:ext cx="1674000" cy="16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11/05/2023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sldNum" idx="24"/>
          </p:nvPr>
        </p:nvSpPr>
        <p:spPr>
          <a:xfrm>
            <a:off x="8153280" y="6537240"/>
            <a:ext cx="835560" cy="16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4B656B-35B2-48AA-876A-C5072AF31E59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2440" cy="57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VI – Properties - Icon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8347680" cy="167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Floating Point / Integers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Float can have fractions, integers are whole numbers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Each has different sizes indicating how much memory they consume and the range of values they store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ftr" idx="25"/>
          </p:nvPr>
        </p:nvSpPr>
        <p:spPr>
          <a:xfrm>
            <a:off x="1371600" y="6553080"/>
            <a:ext cx="4645800" cy="16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dt" idx="26"/>
          </p:nvPr>
        </p:nvSpPr>
        <p:spPr>
          <a:xfrm>
            <a:off x="6172200" y="6534000"/>
            <a:ext cx="1674000" cy="16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11/05/2023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sldNum" idx="27"/>
          </p:nvPr>
        </p:nvSpPr>
        <p:spPr>
          <a:xfrm>
            <a:off x="8153280" y="6537240"/>
            <a:ext cx="835560" cy="16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06BF3CF-5337-4067-9467-E6BE8A655DD8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2440" cy="57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VI – Properties - Documentation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8347680" cy="167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Floating Point / Integers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Float can have fractions, integers are whole numbers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Each has different sizes indicating how much memory they consume and the range of values they store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ftr" idx="28"/>
          </p:nvPr>
        </p:nvSpPr>
        <p:spPr>
          <a:xfrm>
            <a:off x="1371600" y="6553080"/>
            <a:ext cx="4645800" cy="16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dt" idx="29"/>
          </p:nvPr>
        </p:nvSpPr>
        <p:spPr>
          <a:xfrm>
            <a:off x="6172200" y="6534000"/>
            <a:ext cx="1674000" cy="16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11/05/2023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sldNum" idx="30"/>
          </p:nvPr>
        </p:nvSpPr>
        <p:spPr>
          <a:xfrm>
            <a:off x="8153280" y="6537240"/>
            <a:ext cx="835560" cy="16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E6B695E-F1DE-44E6-A484-8F2734750F80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6221</TotalTime>
  <Application>LibreOffice/7.5.4.2$Windows_X86_64 LibreOffice_project/36ccfdc35048b057fd9854c757a8b67ec53977b6</Application>
  <AppVersion>15.0000</AppVersion>
  <Company>Allegheny Energy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2011-11-07T16:48:16Z</dcterms:created>
  <dc:creator>Jim Simpson</dc:creator>
  <dc:description/>
  <dc:language>en-US</dc:language>
  <cp:lastModifiedBy/>
  <cp:lastPrinted>2019-01-12T22:15:49Z</cp:lastPrinted>
  <dcterms:modified xsi:type="dcterms:W3CDTF">2023-11-05T10:28:33Z</dcterms:modified>
  <cp:revision>406</cp:revision>
  <dc:subject/>
  <dc:title>FGPR-ENG-0056 ADMINISTRATOR Training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r8>0</vt:r8>
  </property>
  <property fmtid="{D5CDD505-2E9C-101B-9397-08002B2CF9AE}" pid="6" name="Notes">
    <vt:r8>86</vt:r8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r8>172</vt:r8>
  </property>
</Properties>
</file>