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7"/>
  </p:notesMasterIdLst>
  <p:handoutMasterIdLst>
    <p:handoutMasterId r:id="rId18"/>
  </p:handoutMasterIdLst>
  <p:sldIdLst>
    <p:sldId id="259" r:id="rId5"/>
    <p:sldId id="443" r:id="rId6"/>
    <p:sldId id="456" r:id="rId7"/>
    <p:sldId id="469" r:id="rId8"/>
    <p:sldId id="470" r:id="rId9"/>
    <p:sldId id="379" r:id="rId10"/>
    <p:sldId id="473" r:id="rId11"/>
    <p:sldId id="471" r:id="rId12"/>
    <p:sldId id="457" r:id="rId13"/>
    <p:sldId id="458" r:id="rId14"/>
    <p:sldId id="472" r:id="rId15"/>
    <p:sldId id="388" r:id="rId16"/>
  </p:sldIdLst>
  <p:sldSz cx="9144000" cy="6858000" type="screen4x3"/>
  <p:notesSz cx="7099300" cy="10234613"/>
  <p:custDataLst>
    <p:tags r:id="rId1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7B998"/>
    <a:srgbClr val="7F7F7F"/>
    <a:srgbClr val="F7B475"/>
    <a:srgbClr val="18A2A1"/>
    <a:srgbClr val="00B0F0"/>
    <a:srgbClr val="9999FF"/>
    <a:srgbClr val="C1E0FF"/>
    <a:srgbClr val="88DD00"/>
    <a:srgbClr val="00B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3" autoAdjust="0"/>
    <p:restoredTop sz="96370" autoAdjust="0"/>
  </p:normalViewPr>
  <p:slideViewPr>
    <p:cSldViewPr snapToGrid="0">
      <p:cViewPr varScale="1">
        <p:scale>
          <a:sx n="96" d="100"/>
          <a:sy n="96" d="100"/>
        </p:scale>
        <p:origin x="1432" y="176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9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4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2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3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3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6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4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8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6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7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9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8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rxjs/5.4.2/Rx.js" TargetMode="External"/><Relationship Id="rId4" Type="http://schemas.openxmlformats.org/officeDocument/2006/relationships/hyperlink" Target="https://babeljs.io/)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/>
              <a:t>CSS Animation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447849" y="2622401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zh-CN" sz="1600" dirty="0"/>
              <a:t>Angular Observables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703" y="1590109"/>
          <a:ext cx="851145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053">
                  <a:extLst>
                    <a:ext uri="{9D8B030D-6E8A-4147-A177-3AD203B41FA5}">
                      <a16:colId xmlns="" xmlns:a16="http://schemas.microsoft.com/office/drawing/2014/main" val="1427776139"/>
                    </a:ext>
                  </a:extLst>
                </a:gridCol>
                <a:gridCol w="3192433">
                  <a:extLst>
                    <a:ext uri="{9D8B030D-6E8A-4147-A177-3AD203B41FA5}">
                      <a16:colId xmlns="" xmlns:a16="http://schemas.microsoft.com/office/drawing/2014/main" val="3370170297"/>
                    </a:ext>
                  </a:extLst>
                </a:gridCol>
                <a:gridCol w="3111969">
                  <a:extLst>
                    <a:ext uri="{9D8B030D-6E8A-4147-A177-3AD203B41FA5}">
                      <a16:colId xmlns="" xmlns:a16="http://schemas.microsoft.com/office/drawing/2014/main" val="784783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9836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Create Directive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Create a Structural/Attribute Directive and call it.</a:t>
                      </a:r>
                    </a:p>
                    <a:p>
                      <a:pPr algn="ctr"/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660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801040"/>
            <a:ext cx="838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1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68597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1308"/>
              </p:ext>
            </p:extLst>
          </p:nvPr>
        </p:nvGraphicFramePr>
        <p:xfrm>
          <a:off x="475837" y="1346379"/>
          <a:ext cx="7612062" cy="22860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动画介绍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Transforms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Transitions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Keyframes</a:t>
                      </a:r>
                      <a:endParaRPr kumimoji="1" lang="en-US" altLang="zh-CN" sz="1600" dirty="0" smtClean="0"/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Animation basics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Angular4 Animation</a:t>
                      </a: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68598"/>
            <a:ext cx="8205261" cy="785553"/>
          </a:xfrm>
        </p:spPr>
        <p:txBody>
          <a:bodyPr>
            <a:norm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什么是</a:t>
            </a:r>
            <a:r>
              <a:rPr kumimoji="1" lang="en-US" altLang="zh-CN" sz="1600" dirty="0"/>
              <a:t>Reactive Programming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81985"/>
              </p:ext>
            </p:extLst>
          </p:nvPr>
        </p:nvGraphicFramePr>
        <p:xfrm>
          <a:off x="475837" y="1346379"/>
          <a:ext cx="7612062" cy="3089166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20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http://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caniuse.com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/#search=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css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-animation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Works with asynchronous data streams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Data streams can be created from many thing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12744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200000"/>
                        </a:lnSpc>
                        <a:buFont typeface="Wingdings" charset="2"/>
                        <a:buChar char="Ø"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UI Events</a:t>
                      </a:r>
                    </a:p>
                    <a:p>
                      <a:pPr marL="171450" indent="-171450" algn="l">
                        <a:lnSpc>
                          <a:spcPct val="200000"/>
                        </a:lnSpc>
                        <a:buFont typeface="Wingdings" charset="2"/>
                        <a:buChar char="Ø"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Http Requests</a:t>
                      </a:r>
                    </a:p>
                    <a:p>
                      <a:pPr marL="171450" indent="-171450" algn="l">
                        <a:lnSpc>
                          <a:spcPct val="200000"/>
                        </a:lnSpc>
                        <a:buFont typeface="Wingdings" charset="2"/>
                        <a:buChar char="Ø"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Array-like objects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71670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流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81956"/>
              </p:ext>
            </p:extLst>
          </p:nvPr>
        </p:nvGraphicFramePr>
        <p:xfrm>
          <a:off x="475837" y="1358265"/>
          <a:ext cx="7612062" cy="73152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 sequence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Get value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、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error and complete signal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42" y="2912745"/>
            <a:ext cx="6502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44395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Angular4 Animation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20084"/>
              </p:ext>
            </p:extLst>
          </p:nvPr>
        </p:nvGraphicFramePr>
        <p:xfrm>
          <a:off x="321680" y="1333500"/>
          <a:ext cx="7612062" cy="278892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charset="0"/>
                        <a:buNone/>
                      </a:pP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You probably need to install the new animations package: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charset="2"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       npm install --save @angular/animations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Add the 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BrowserAnimationsModule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 to your 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imports[] 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array in </a:t>
                      </a: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AppModule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import { BrowserAnimationsModule } from '@angular/platform-browser/animations'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You then import trigger , state , style  etc from 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@angular/animations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instead of 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@angular/core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68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837" y="550445"/>
            <a:ext cx="8205261" cy="785553"/>
          </a:xfrm>
        </p:spPr>
        <p:txBody>
          <a:bodyPr anchor="ctr">
            <a:normAutofit/>
          </a:bodyPr>
          <a:lstStyle/>
          <a:p>
            <a:pPr lvl="0"/>
            <a:r>
              <a:rPr kumimoji="1" lang="en-US" altLang="zh-CN" sz="1600" dirty="0" smtClean="0"/>
              <a:t>Observables &amp; Stream &amp; Observer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53453" y="1790866"/>
            <a:ext cx="4186374" cy="925158"/>
            <a:chOff x="1523295" y="2205317"/>
            <a:chExt cx="3055172" cy="925158"/>
          </a:xfrm>
        </p:grpSpPr>
        <p:sp>
          <p:nvSpPr>
            <p:cNvPr id="6" name="Rectangle 5"/>
            <p:cNvSpPr/>
            <p:nvPr/>
          </p:nvSpPr>
          <p:spPr>
            <a:xfrm>
              <a:off x="1523295" y="2592592"/>
              <a:ext cx="3055172" cy="53788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Various Data Sources</a:t>
              </a:r>
            </a:p>
            <a:p>
              <a:pPr algn="ctr"/>
              <a:r>
                <a:rPr lang="en-US" sz="1200" b="0" dirty="0">
                  <a:solidFill>
                    <a:srgbClr val="0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UI Events Http Request, Array-like objects..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3295" y="2205317"/>
              <a:ext cx="3055172" cy="38727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0" dirty="0">
                  <a:solidFill>
                    <a:schemeClr val="bg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Observable</a:t>
              </a:r>
            </a:p>
          </p:txBody>
        </p:sp>
      </p:grpSp>
      <p:sp>
        <p:nvSpPr>
          <p:cNvPr id="9" name="Right Arrow 8"/>
          <p:cNvSpPr/>
          <p:nvPr/>
        </p:nvSpPr>
        <p:spPr>
          <a:xfrm>
            <a:off x="1153886" y="3284156"/>
            <a:ext cx="6448393" cy="494852"/>
          </a:xfrm>
          <a:prstGeom prst="rightArrow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53453" y="4988767"/>
            <a:ext cx="4186374" cy="435934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Observer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19589" y="4330998"/>
            <a:ext cx="4832085" cy="657769"/>
            <a:chOff x="2626242" y="4178595"/>
            <a:chExt cx="4125432" cy="657769"/>
          </a:xfrm>
        </p:grpSpPr>
        <p:sp>
          <p:nvSpPr>
            <p:cNvPr id="3" name="Rectangle 2"/>
            <p:cNvSpPr/>
            <p:nvPr/>
          </p:nvSpPr>
          <p:spPr>
            <a:xfrm>
              <a:off x="2626242" y="4178595"/>
              <a:ext cx="4125432" cy="6577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11281" y="4252493"/>
              <a:ext cx="1086560" cy="537882"/>
            </a:xfrm>
            <a:prstGeom prst="rect">
              <a:avLst/>
            </a:prstGeom>
            <a:solidFill>
              <a:srgbClr val="87B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dirty="0">
                  <a:solidFill>
                    <a:schemeClr val="bg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Handle 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93534" y="4247508"/>
              <a:ext cx="1125300" cy="537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dirty="0">
                  <a:solidFill>
                    <a:schemeClr val="bg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Handle Error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53267" y="4245276"/>
              <a:ext cx="1086560" cy="537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0" dirty="0">
                  <a:solidFill>
                    <a:schemeClr val="bg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Handle Completion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464563" y="2716024"/>
            <a:ext cx="2882077" cy="1688872"/>
            <a:chOff x="1464563" y="2716024"/>
            <a:chExt cx="2882077" cy="1688872"/>
          </a:xfrm>
        </p:grpSpPr>
        <p:cxnSp>
          <p:nvCxnSpPr>
            <p:cNvPr id="29" name="Elbow Connector 28"/>
            <p:cNvCxnSpPr>
              <a:stCxn id="6" idx="2"/>
              <a:endCxn id="5121" idx="0"/>
            </p:cNvCxnSpPr>
            <p:nvPr/>
          </p:nvCxnSpPr>
          <p:spPr>
            <a:xfrm rot="5400000">
              <a:off x="2715379" y="1692721"/>
              <a:ext cx="607958" cy="2654564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21" name="Oval 5120"/>
            <p:cNvSpPr/>
            <p:nvPr/>
          </p:nvSpPr>
          <p:spPr>
            <a:xfrm>
              <a:off x="1464563" y="3323982"/>
              <a:ext cx="455026" cy="455026"/>
            </a:xfrm>
            <a:prstGeom prst="ellipse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Elbow Connector 34"/>
            <p:cNvCxnSpPr>
              <a:stCxn id="5121" idx="4"/>
              <a:endCxn id="7" idx="0"/>
            </p:cNvCxnSpPr>
            <p:nvPr/>
          </p:nvCxnSpPr>
          <p:spPr>
            <a:xfrm rot="16200000" flipH="1">
              <a:off x="1977990" y="3493093"/>
              <a:ext cx="625888" cy="1197717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2482263" y="3042061"/>
            <a:ext cx="455026" cy="1048721"/>
            <a:chOff x="2482263" y="3042061"/>
            <a:chExt cx="455026" cy="1048721"/>
          </a:xfrm>
        </p:grpSpPr>
        <p:sp>
          <p:nvSpPr>
            <p:cNvPr id="66" name="Oval 65"/>
            <p:cNvSpPr/>
            <p:nvPr/>
          </p:nvSpPr>
          <p:spPr>
            <a:xfrm>
              <a:off x="2482263" y="3323982"/>
              <a:ext cx="455026" cy="455026"/>
            </a:xfrm>
            <a:prstGeom prst="ellipse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66" idx="4"/>
            </p:cNvCxnSpPr>
            <p:nvPr/>
          </p:nvCxnSpPr>
          <p:spPr>
            <a:xfrm>
              <a:off x="2709776" y="3779008"/>
              <a:ext cx="0" cy="31177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709780" y="3042061"/>
              <a:ext cx="0" cy="28343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9794" y="3015625"/>
            <a:ext cx="896527" cy="1075157"/>
            <a:chOff x="2889794" y="3015625"/>
            <a:chExt cx="896527" cy="1075157"/>
          </a:xfrm>
        </p:grpSpPr>
        <p:sp>
          <p:nvSpPr>
            <p:cNvPr id="67" name="Oval 66"/>
            <p:cNvSpPr/>
            <p:nvPr/>
          </p:nvSpPr>
          <p:spPr>
            <a:xfrm>
              <a:off x="3331295" y="3305523"/>
              <a:ext cx="455026" cy="455026"/>
            </a:xfrm>
            <a:prstGeom prst="ellipse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568927" y="3015625"/>
              <a:ext cx="0" cy="31934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67" idx="4"/>
            </p:cNvCxnSpPr>
            <p:nvPr/>
          </p:nvCxnSpPr>
          <p:spPr>
            <a:xfrm rot="5400000">
              <a:off x="3059185" y="3591158"/>
              <a:ext cx="330233" cy="669015"/>
            </a:xfrm>
            <a:prstGeom prst="bentConnector2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526133" y="3020289"/>
            <a:ext cx="845770" cy="1059606"/>
            <a:chOff x="3526133" y="3031175"/>
            <a:chExt cx="845770" cy="1059606"/>
          </a:xfrm>
        </p:grpSpPr>
        <p:sp>
          <p:nvSpPr>
            <p:cNvPr id="68" name="Oval 67"/>
            <p:cNvSpPr/>
            <p:nvPr/>
          </p:nvSpPr>
          <p:spPr>
            <a:xfrm>
              <a:off x="3916877" y="3317295"/>
              <a:ext cx="455026" cy="455026"/>
            </a:xfrm>
            <a:prstGeom prst="ellipse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4157576" y="3031175"/>
              <a:ext cx="0" cy="28343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68" idx="4"/>
            </p:cNvCxnSpPr>
            <p:nvPr/>
          </p:nvCxnSpPr>
          <p:spPr>
            <a:xfrm rot="5400000">
              <a:off x="3676031" y="3622422"/>
              <a:ext cx="318461" cy="618258"/>
            </a:xfrm>
            <a:prstGeom prst="bentConnector2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297244" y="2716023"/>
            <a:ext cx="1521009" cy="1683888"/>
            <a:chOff x="4297244" y="2716023"/>
            <a:chExt cx="1521009" cy="1683888"/>
          </a:xfrm>
        </p:grpSpPr>
        <p:sp>
          <p:nvSpPr>
            <p:cNvPr id="69" name="Oval 68"/>
            <p:cNvSpPr/>
            <p:nvPr/>
          </p:nvSpPr>
          <p:spPr>
            <a:xfrm>
              <a:off x="5363227" y="3305523"/>
              <a:ext cx="455026" cy="455026"/>
            </a:xfrm>
            <a:prstGeom prst="ellipse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69" idx="4"/>
              <a:endCxn id="12" idx="0"/>
            </p:cNvCxnSpPr>
            <p:nvPr/>
          </p:nvCxnSpPr>
          <p:spPr>
            <a:xfrm rot="5400000">
              <a:off x="4624311" y="3433482"/>
              <a:ext cx="639362" cy="129349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6" idx="2"/>
              <a:endCxn id="69" idx="0"/>
            </p:cNvCxnSpPr>
            <p:nvPr/>
          </p:nvCxnSpPr>
          <p:spPr>
            <a:xfrm rot="16200000" flipH="1">
              <a:off x="4673941" y="2388723"/>
              <a:ext cx="589499" cy="1244100"/>
            </a:xfrm>
            <a:prstGeom prst="bent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346640" y="2716023"/>
            <a:ext cx="2702746" cy="1681655"/>
            <a:chOff x="4346640" y="2716023"/>
            <a:chExt cx="2702746" cy="1681655"/>
          </a:xfrm>
        </p:grpSpPr>
        <p:sp>
          <p:nvSpPr>
            <p:cNvPr id="32" name="Rectangle 31"/>
            <p:cNvSpPr/>
            <p:nvPr/>
          </p:nvSpPr>
          <p:spPr>
            <a:xfrm>
              <a:off x="6911163" y="3136877"/>
              <a:ext cx="138223" cy="802131"/>
            </a:xfrm>
            <a:prstGeom prst="rect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" name="Elbow Connector 100"/>
            <p:cNvCxnSpPr>
              <a:stCxn id="32" idx="2"/>
              <a:endCxn id="13" idx="0"/>
            </p:cNvCxnSpPr>
            <p:nvPr/>
          </p:nvCxnSpPr>
          <p:spPr>
            <a:xfrm rot="5400000">
              <a:off x="6135838" y="3553241"/>
              <a:ext cx="458671" cy="1230204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6" idx="2"/>
              <a:endCxn id="32" idx="0"/>
            </p:cNvCxnSpPr>
            <p:nvPr/>
          </p:nvCxnSpPr>
          <p:spPr>
            <a:xfrm rot="16200000" flipH="1">
              <a:off x="5453031" y="1609632"/>
              <a:ext cx="420853" cy="2633635"/>
            </a:xfrm>
            <a:prstGeom prst="bentConnector3">
              <a:avLst>
                <a:gd name="adj1" fmla="val 31894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44395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Rx</a:t>
            </a:r>
            <a:r>
              <a:rPr kumimoji="1"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实现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75275"/>
              </p:ext>
            </p:extLst>
          </p:nvPr>
        </p:nvGraphicFramePr>
        <p:xfrm>
          <a:off x="321680" y="1333500"/>
          <a:ext cx="7612062" cy="352044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Java: RxJava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JavaScript: RxJS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C++: RxCpp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Python: RxPY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Swift: RxSwift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Kotlin: RxKotlin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mr-IN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…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charset="0"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http://reactivex.io/</a:t>
                      </a:r>
                      <a:r>
                        <a:rPr kumimoji="0" lang="en-US" altLang="zh-CN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languages.html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44395"/>
            <a:ext cx="8205261" cy="785553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Observables</a:t>
            </a:r>
            <a:r>
              <a:rPr kumimoji="1" lang="zh-CN" altLang="en-US" sz="1600" dirty="0"/>
              <a:t>常用方法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8021"/>
              </p:ext>
            </p:extLst>
          </p:nvPr>
        </p:nvGraphicFramePr>
        <p:xfrm>
          <a:off x="321680" y="1333500"/>
          <a:ext cx="7612062" cy="34290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90507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Data streams from UI events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Creating observables from array-like objects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Creating observables from scratch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Promise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&amp;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Creating observables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Promise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Many operators (timer, range, interval, map, pluck, merge, MergeMap, SwitchMap)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4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600" kern="1200" dirty="0" smtClean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600" kern="1200" dirty="0" smtClean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http://reactivex.io/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rxjs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/class/es6/Observable.js~Observable.html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42840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环境搭建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0652"/>
              </p:ext>
            </p:extLst>
          </p:nvPr>
        </p:nvGraphicFramePr>
        <p:xfrm>
          <a:off x="321680" y="1287888"/>
          <a:ext cx="7612062" cy="310896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Three ways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Reference CDN  (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  <a:hlinkClick r:id="rId3"/>
                        </a:rPr>
                        <a:t>https://cdnjs.cloudflare.com/ajax/libs/rxjs/5.4.2/Rx.js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Download RxJS Library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Webpack &amp; Babel (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  <a:hlinkClick r:id="rId4"/>
                        </a:rPr>
                        <a:t>https://babeljs.io/)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ES6 (http://es6.ruanyifeng.com/)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63">
    <a:dk1>
      <a:sysClr val="windowText" lastClr="000000"/>
    </a:dk1>
    <a:lt1>
      <a:sysClr val="window" lastClr="FFFFFF"/>
    </a:lt1>
    <a:dk2>
      <a:srgbClr val="666666"/>
    </a:dk2>
    <a:lt2>
      <a:srgbClr val="EEECE1"/>
    </a:lt2>
    <a:accent1>
      <a:srgbClr val="00A000"/>
    </a:accent1>
    <a:accent2>
      <a:srgbClr val="408FCD"/>
    </a:accent2>
    <a:accent3>
      <a:srgbClr val="551155"/>
    </a:accent3>
    <a:accent4>
      <a:srgbClr val="FF9900"/>
    </a:accent4>
    <a:accent5>
      <a:srgbClr val="FF3366"/>
    </a:accent5>
    <a:accent6>
      <a:srgbClr val="00AA99"/>
    </a:accent6>
    <a:hlink>
      <a:srgbClr val="408FCD"/>
    </a:hlink>
    <a:folHlink>
      <a:srgbClr val="00AA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C6B13D8A-F6C8-4777-9906-93DFDA163C9A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40468</TotalTime>
  <Words>519</Words>
  <Application>Microsoft Macintosh PowerPoint</Application>
  <PresentationFormat>全屏显示(4:3)</PresentationFormat>
  <Paragraphs>143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 Unicode MS</vt:lpstr>
      <vt:lpstr>Book Antiqua</vt:lpstr>
      <vt:lpstr>ＭＳ Ｐゴシック</vt:lpstr>
      <vt:lpstr>SimSun</vt:lpstr>
      <vt:lpstr>Wingdings</vt:lpstr>
      <vt:lpstr>Arial</vt:lpstr>
      <vt:lpstr>MASTER_4x3_Template</vt:lpstr>
      <vt:lpstr>CSS Animation </vt:lpstr>
      <vt:lpstr>Agenda</vt:lpstr>
      <vt:lpstr>什么是Reactive Programming</vt:lpstr>
      <vt:lpstr>流</vt:lpstr>
      <vt:lpstr>Angular4 Animation</vt:lpstr>
      <vt:lpstr>Observables &amp; Stream &amp; Observer</vt:lpstr>
      <vt:lpstr>Rx 实现</vt:lpstr>
      <vt:lpstr>Observables常用方法</vt:lpstr>
      <vt:lpstr>环境搭建</vt:lpstr>
      <vt:lpstr>Angular Observables</vt:lpstr>
      <vt:lpstr>作业与练习</vt:lpstr>
      <vt:lpstr>PowerPoint 演示文稿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zp z</cp:lastModifiedBy>
  <cp:revision>1692</cp:revision>
  <cp:lastPrinted>1998-09-01T20:10:08Z</cp:lastPrinted>
  <dcterms:created xsi:type="dcterms:W3CDTF">2006-04-07T09:57:12Z</dcterms:created>
  <dcterms:modified xsi:type="dcterms:W3CDTF">2017-08-08T14:51:21Z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